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6"/>
  </p:notesMasterIdLst>
  <p:handoutMasterIdLst>
    <p:handoutMasterId r:id="rId17"/>
  </p:handoutMasterIdLst>
  <p:sldIdLst>
    <p:sldId id="506" r:id="rId5"/>
    <p:sldId id="265" r:id="rId6"/>
    <p:sldId id="495" r:id="rId7"/>
    <p:sldId id="497" r:id="rId8"/>
    <p:sldId id="503" r:id="rId9"/>
    <p:sldId id="498" r:id="rId10"/>
    <p:sldId id="499" r:id="rId11"/>
    <p:sldId id="505" r:id="rId12"/>
    <p:sldId id="500" r:id="rId13"/>
    <p:sldId id="507" r:id="rId14"/>
    <p:sldId id="508" r:id="rId15"/>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6FF"/>
    <a:srgbClr val="BEEAFF"/>
    <a:srgbClr val="B3DEF5"/>
    <a:srgbClr val="111166"/>
    <a:srgbClr val="000000"/>
    <a:srgbClr val="B3E5FE"/>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76" autoAdjust="0"/>
    <p:restoredTop sz="58876" autoAdjust="0"/>
  </p:normalViewPr>
  <p:slideViewPr>
    <p:cSldViewPr snapToGrid="0" snapToObjects="1" showGuides="1">
      <p:cViewPr varScale="1">
        <p:scale>
          <a:sx n="32" d="100"/>
          <a:sy n="32" d="100"/>
        </p:scale>
        <p:origin x="1944" y="54"/>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696"/>
    </p:cViewPr>
  </p:notesTextViewPr>
  <p:sorterViewPr>
    <p:cViewPr>
      <p:scale>
        <a:sx n="160" d="100"/>
        <a:sy n="16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‹nr.›</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‹nr.›</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lliaweb.nl/zorgpraktijk/kwaliteitskader-palliatieve-zorg-nederland/kwaliteitskader-palliatieve-z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lliaweb.nl/zorgpraktijk/samenwerking-in-de-palliatieve-zorg/samenwerking-in-de-palliatieve-zorg"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alliaweb.nl/opleidingen/covid-19-en-palliatieve-zorg-basisscholing-1-dyspn"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znlsawebprod.blob.core.windows.net/mediacontainer/pznl/media/themabestanden/corona/zuurstof-thuis-ten-tijde-van-corona-definitieve-versie-nvalt-nhg-pzn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èn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a:p>
            <a:endParaRPr lang="en-US" dirty="0"/>
          </a:p>
          <a:p>
            <a:r>
              <a:rPr lang="nl-NL" noProof="0" dirty="0"/>
              <a:t>Bron: Kwaliteitskader Palliatieve zorg Nederland (2017)</a:t>
            </a:r>
          </a:p>
          <a:p>
            <a:r>
              <a:rPr lang="nl-NL" dirty="0">
                <a:hlinkClick r:id="rId3"/>
              </a:rPr>
              <a:t>https://www.palliaweb.nl/zorgpraktijk/kwaliteitskader-palliatieve-zorg-nederland/kwaliteitskader-palliatieve-zorg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9494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door op palliaweb.nl te kijken via deze link: </a:t>
            </a:r>
            <a:r>
              <a:rPr lang="nl-NL" dirty="0">
                <a:hlinkClick r:id="rId3"/>
              </a:rPr>
              <a:t>https://www.palliaweb.nl/zorgpraktijk/samenwerking-in-de-palliatieve-zorg/samenwerking-in-de-palliatieve-zorg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de PowerPoint willen gebruiken voor het geven van scholing, dan is deze met begeleidende tekst te vinden op palliaweb.nl:</a:t>
            </a:r>
            <a:r>
              <a:rPr lang="nl-NL" dirty="0">
                <a:hlinkClick r:id="rId4"/>
              </a:rPr>
              <a:t>https://www.palliaweb.nl/opleidingen/covid-19-en-palliatieve-zorg-basisscholing-1-dyspn</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a:t>Sterkte met zorgen!</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1226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a:t>
            </a:r>
            <a:r>
              <a:rPr lang="en-US" dirty="0" err="1"/>
              <a:t>basisscholingsserie</a:t>
            </a:r>
            <a:r>
              <a:rPr lang="en-US" dirty="0"/>
              <a:t> </a:t>
            </a:r>
            <a:r>
              <a:rPr lang="en-US" dirty="0" err="1"/>
              <a:t>bestaat</a:t>
            </a:r>
            <a:r>
              <a:rPr lang="en-US" dirty="0"/>
              <a:t> </a:t>
            </a:r>
            <a:r>
              <a:rPr lang="en-US" dirty="0" err="1"/>
              <a:t>uit</a:t>
            </a:r>
            <a:r>
              <a:rPr lang="en-US" dirty="0"/>
              <a:t> </a:t>
            </a:r>
            <a:r>
              <a:rPr lang="en-US" dirty="0" err="1"/>
              <a:t>verschillende</a:t>
            </a:r>
            <a:r>
              <a:rPr lang="en-US" dirty="0"/>
              <a:t> </a:t>
            </a:r>
            <a:r>
              <a:rPr lang="en-US" dirty="0" err="1"/>
              <a:t>onderwerpen</a:t>
            </a:r>
            <a:r>
              <a:rPr lang="en-US" dirty="0"/>
              <a:t>. De </a:t>
            </a:r>
            <a:r>
              <a:rPr lang="en-US" dirty="0" err="1"/>
              <a:t>inhoud</a:t>
            </a:r>
            <a:r>
              <a:rPr lang="en-US" dirty="0"/>
              <a:t> is </a:t>
            </a:r>
            <a:r>
              <a:rPr lang="en-US" dirty="0" err="1"/>
              <a:t>grotendeels</a:t>
            </a:r>
            <a:r>
              <a:rPr lang="en-US" dirty="0"/>
              <a:t> </a:t>
            </a:r>
            <a:r>
              <a:rPr lang="en-US" dirty="0" err="1"/>
              <a:t>gebaseerd</a:t>
            </a:r>
            <a:r>
              <a:rPr lang="en-US" dirty="0"/>
              <a:t> op de </a:t>
            </a:r>
            <a:r>
              <a:rPr lang="en-US" dirty="0" err="1"/>
              <a:t>landelijke</a:t>
            </a:r>
            <a:r>
              <a:rPr lang="en-US" dirty="0"/>
              <a:t> </a:t>
            </a:r>
            <a:r>
              <a:rPr lang="en-US" dirty="0" err="1"/>
              <a:t>richtlijnen</a:t>
            </a:r>
            <a:r>
              <a:rPr lang="en-US" dirty="0"/>
              <a:t> </a:t>
            </a:r>
            <a:r>
              <a:rPr lang="en-US" dirty="0" err="1"/>
              <a:t>palliatieve</a:t>
            </a:r>
            <a:r>
              <a:rPr lang="en-US" dirty="0"/>
              <a:t> zorg </a:t>
            </a:r>
            <a:r>
              <a:rPr lang="en-US" dirty="0" err="1"/>
              <a:t>bij</a:t>
            </a:r>
            <a:r>
              <a:rPr lang="en-US" dirty="0"/>
              <a:t> COVID </a:t>
            </a:r>
            <a:r>
              <a:rPr lang="nl-NL" sz="1400" dirty="0"/>
              <a:t>die te vinden zijn op </a:t>
            </a:r>
            <a:r>
              <a:rPr lang="nl-NL" dirty="0">
                <a:hlinkClick r:id="rId3"/>
              </a:rPr>
              <a:t>https://www.palliaweb.nl/corona</a:t>
            </a:r>
            <a:r>
              <a:rPr lang="nl-NL" dirty="0"/>
              <a:t>. </a:t>
            </a:r>
            <a:r>
              <a:rPr lang="nl-NL" sz="1400" dirty="0"/>
              <a:t>Je kunt onder dit YouTube filmpje in de tekst doorklikken naar de volgende scholing.</a:t>
            </a:r>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8939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1 gaan we in op Dyspnoe. Dyspnoe is een van de meest voorkomende symptomen bij patiënten met COVID. Ook hoesten komt vaak voor.</a:t>
            </a:r>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228356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Het hoesten en de dyspnoe worden veroorzaakt doordat het virus de longen aantast die daarop reageren met een uitgebreide ontstekingsreactie. Het wordt dan steeds moeilijker zuurstof op te nemen en te transporteren via het bloed naar de rest van het lichaam. Hier zie je enkele CT beelden van een Chinese </a:t>
            </a:r>
            <a:r>
              <a:rPr lang="nl-NL" noProof="0" dirty="0" err="1"/>
              <a:t>patient</a:t>
            </a:r>
            <a:r>
              <a:rPr lang="nl-NL" noProof="0" dirty="0"/>
              <a:t> met COVID, en wat opvalt is het uitgebreide </a:t>
            </a:r>
            <a:r>
              <a:rPr lang="nl-NL" noProof="0" dirty="0" err="1"/>
              <a:t>interstitiele</a:t>
            </a:r>
            <a:r>
              <a:rPr lang="nl-NL" noProof="0" dirty="0"/>
              <a:t> longbeeld waarbij de longen diffuus zijn aangetast.</a:t>
            </a:r>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2811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Belangrijker dan het beeld op een X-thorax of CT-thorax is het klinische beeld. Waar heeft de patiënt last van? Een gezond person heeft een zuurstofsaturatie van hoger dan 95%. Wat opvallend is bij patiënten met COVID is dat zij een verlaagde saturatie hebben van tot zelfs wel 80, en benauwd ogen, maar dit niet altijd zelf zo ervaren. Vraag dus je patiënt of deze zich ook benauwd voelt. Tips voor thuis: </a:t>
            </a:r>
            <a:r>
              <a:rPr lang="nl-NL" sz="1400" kern="1200" noProof="0" dirty="0">
                <a:solidFill>
                  <a:schemeClr val="tx1"/>
                </a:solidFill>
                <a:effectLst/>
                <a:latin typeface="Arial" charset="0"/>
                <a:ea typeface="ＭＳ Ｐゴシック" charset="0"/>
                <a:cs typeface="+mn-cs"/>
              </a:rPr>
              <a:t>doe een plastic boterhamzakje om de vinger van de patiënt als je de saturatie meet, dit beïnvloedt de meting niet, en dan hoef je de meter erna niet te ontsmetten.</a:t>
            </a:r>
            <a:endParaRPr lang="nl-NL" noProof="0" dirty="0"/>
          </a:p>
          <a:p>
            <a:endParaRPr lang="nl-NL" noProof="0" dirty="0"/>
          </a:p>
          <a:p>
            <a:r>
              <a:rPr lang="nl-NL" noProof="0" dirty="0"/>
              <a:t>Tekenen van zuurstoftekort zijn een versnelde ademhaling, een gezond persoon ademt ongeveer 12-16x per minuut. Tel de ademhaling gedurende 30 sec en vermenigvuldig met twee. Het valt je snel op als iemand vaker ademt, ook kan iemand hoorbaar in- en uitademen. Daarnaast is er vaak een verhoogde hartslag. Bij een gezond persoon in rust is deze meestal tussen de 60-100. Naast de ademhaling en hartslag zie je bij benauwde patiënten vaak ook andere tekenen, zoals </a:t>
            </a:r>
            <a:r>
              <a:rPr lang="nl-NL" noProof="0" dirty="0" err="1"/>
              <a:t>neusvleugelen</a:t>
            </a:r>
            <a:r>
              <a:rPr lang="nl-NL" noProof="0" dirty="0"/>
              <a:t> en gebruik van andere hulpademhalingsspieren in de hals en borstkas.</a:t>
            </a:r>
          </a:p>
          <a:p>
            <a:r>
              <a:rPr lang="nl-NL" noProof="0" dirty="0"/>
              <a:t>Patiënten kunnen verward zijn, er bleek uit zien, of zelfs blauw om de lippen. Benauwde patiënten komen soms niet goed uit hun woorden en kunnen een zin niet afmaken zonder adem te happen. Wees bij een verlaagd bewustzijn extra alert, dit impliceert het belang van snel handelen. Dit zou een kunnen duiden op het aanbreken van de stervensfase. Zie ook basisscholing 4 Markeren en stervensfase.</a:t>
            </a:r>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40205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sz="1000" baseline="0" noProof="0" dirty="0"/>
              <a:t>Naast inzet van medicijnen en zuurstof helpt het tegelijkertijd ook niet-medicamenteuze interventies in te zetten die benauwde patiënten onder</a:t>
            </a:r>
            <a:r>
              <a:rPr lang="nl-NL" noProof="0" dirty="0"/>
              <a:t>steunen. Schat in of dit voor je patiënt zinvolle acties zijn, als iemand in de stervensfase is, kan dit natuurlijk niet meer. Leg patiënten uit waarom ze zo benauwd zijn, weten wat er aan de hand is, helpt. En doe de lichamelijke verzorging bijvoorbeeld in etappes. Je doseert daarmee de inspanning van de patiënt zodat deze niet te veel uitgeput raakt. Daarnaast kun je helpen met het vinden van een houding waarbij de patiënt zo makkelijk mogelijk ademt. Dit kan bijvoorbeeld door ondersteuning met kussens en door deels buikligging. Ook ademhalingsoefeningen kunnen behulpzaam zijn. Bij iemand met een snelle ademhaling waarbij slechts weinig lucht wordt in en uitgeademd, kan buikademhaling goed werken. Laat de patiënt eerst de handen op de buik leggen. Vraag deze </a:t>
            </a:r>
            <a:r>
              <a:rPr lang="nl-NL" sz="1400" b="0" i="0" kern="1200" noProof="0" dirty="0">
                <a:solidFill>
                  <a:schemeClr val="tx1"/>
                </a:solidFill>
                <a:effectLst/>
                <a:latin typeface="Arial" charset="0"/>
                <a:ea typeface="ＭＳ Ｐゴシック" charset="0"/>
                <a:cs typeface="+mn-cs"/>
              </a:rPr>
              <a:t>rustig in te ademen, waarbij de patiënt voelt dat de buik naar voren gaat. Laat dan rustig uitademen, waarbij de patiënt voelt dat de buik weer terug gaat. Adem na een korte adempauze weer rustig in, en uit. Herhaal dit gedurende een aantal minuten. Hierdoor vertraagt de ademhaling en wordt dieper. Dit vergt wel wat rust en oefening, zeker voor iemand die benauwd is. Neem de tijd dus om iemand te begeleiden hierin. In de richtlijn dyspnoe op pallialine staat dat patiënten ook een handventilator kunnen gebruiken, maar bij COVID kan dat niet i.v.m. besmettingsgevaar.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b="0" i="0" kern="1200" noProof="0" dirty="0">
                <a:solidFill>
                  <a:schemeClr val="tx1"/>
                </a:solidFill>
                <a:effectLst/>
                <a:latin typeface="Arial" charset="0"/>
                <a:ea typeface="ＭＳ Ｐゴシック" charset="0"/>
                <a:cs typeface="+mn-cs"/>
              </a:rPr>
              <a:t>De laatste opmerking over eigen regie geldt natuurlijk alleen voor patiënten die niet of -nog niet- teveel achteruit gaan. Activeer hen, als zij daartoe in staat zijn, om zoveel mogelijk eigen regie te nemen en activiteiten te spreiden, zoals toiletbezoek, of ‘t nemen van kleine stappen, evt. met de rollator. En het eten van kleinere porties en de maaltijden te spreiden. En ook om afleiding te zoeken, zoals het contact </a:t>
            </a:r>
            <a:r>
              <a:rPr lang="nl-NL" noProof="0" dirty="0"/>
              <a:t>hebben met familie en vrienden via de telefoon, beeldbellen, of appen. </a:t>
            </a:r>
            <a:r>
              <a:rPr lang="nl-NL" sz="1400" b="0" i="0" kern="1200" noProof="0" dirty="0">
                <a:solidFill>
                  <a:schemeClr val="tx1"/>
                </a:solidFill>
                <a:effectLst/>
                <a:latin typeface="Arial" charset="0"/>
                <a:ea typeface="ＭＳ Ｐゴシック" charset="0"/>
                <a:cs typeface="+mn-cs"/>
              </a:rPr>
              <a:t>Dit is thuis natuurlijk makkelijker te realiseren dan in het ziekenhuis met alle voorzorgsmaatregelen gericht op voorkomen van besmetting.</a:t>
            </a:r>
          </a:p>
          <a:p>
            <a:endParaRPr lang="nl-NL" sz="1400" b="0" i="0" kern="1200" dirty="0">
              <a:solidFill>
                <a:schemeClr val="tx1"/>
              </a:solidFill>
              <a:effectLst/>
              <a:latin typeface="Arial" charset="0"/>
              <a:ea typeface="ＭＳ Ｐゴシック" charset="0"/>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6980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Het geven van medicamenteuze ondersteuning in de ondersteunende en stervensfase helpt patiënten om zich minder benauwd te voelen, en daarmee hopelijk ook minder angstig. Op deze dia staan de doseringen voor medicatie zowel voor gebruik in het ziekenhuis, verpleeghuis, thuis of in het hospice. Waar je werkt bepaalt welke toedieningsvormen je kunt gebruiken. Volg de stappen nauwgezet, check het effect van de medicatie op de patiënt. Ook als het ondersteunend is kan morfine gegeven worden, maar dan misschien niet meteen 6 </a:t>
            </a:r>
            <a:r>
              <a:rPr lang="nl-NL" noProof="0" dirty="0" err="1"/>
              <a:t>dd</a:t>
            </a:r>
            <a:r>
              <a:rPr lang="nl-NL" noProof="0" dirty="0"/>
              <a:t>, maar eerst zien wat het effect van een bolus is, voordat de patiënt met COVID gedrogeerd raakt door morfine. Zorg altijd voor doorbraakmedicatie, zodat bij onvoldoende effect er snel een verhoging van medicatie gestart kan worden. Ook kun je doorbraakmedicatie in nemen kort voor fysieke activiteiten , zoals bijv. ADL, waarbij iemand meer benauwd wordt. Indien opioïden niet effectief zijn kan er voor een ander middel gekozen worden, bijvoorbeeld, als de patiënt ook angstig is, een middel tegen angst. Kijk hiervoor ook op basisscholing 2, deze gaat over angst. Of overleg met het consultteam palliatieve zorg wat de best te nemen vervolgstap is als 2e keus. Je kunt ook op palliaweb.nl in het document symptoombestrijding kijken.</a:t>
            </a:r>
          </a:p>
        </p:txBody>
      </p:sp>
      <p:sp>
        <p:nvSpPr>
          <p:cNvPr id="4" name="Slide Number Placeholder 3"/>
          <p:cNvSpPr>
            <a:spLocks noGrp="1"/>
          </p:cNvSpPr>
          <p:nvPr>
            <p:ph type="sldNum" sz="quarter" idx="10"/>
          </p:nvPr>
        </p:nvSpPr>
        <p:spPr/>
        <p:txBody>
          <a:bodyPr/>
          <a:lstStyle/>
          <a:p>
            <a:fld id="{92BE362E-78BA-324A-8038-5482DADFDF7D}" type="slidenum">
              <a:rPr lang="en-GB" smtClean="0"/>
              <a:pPr/>
              <a:t>6</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Patiënten kunnen baat </a:t>
            </a:r>
            <a:r>
              <a:rPr lang="nl-NL" i="0" noProof="0" dirty="0"/>
              <a:t>hebben </a:t>
            </a:r>
            <a:r>
              <a:rPr lang="nl-NL" noProof="0" dirty="0"/>
              <a:t>bij extra zuurstof, ze worden minder benauwd, kunnen zich iets beter inspannen, bijv. bij draaien in bed, en voelen zich prettiger. In het verpleeghuis of thuis wordt </a:t>
            </a:r>
            <a:r>
              <a:rPr lang="nl-NL" i="0" noProof="0" dirty="0"/>
              <a:t>in principe gestart bij een zuurstofsaturatie kleiner of gelijk aan 90% </a:t>
            </a:r>
            <a:r>
              <a:rPr lang="nl-NL" i="1" noProof="0" dirty="0"/>
              <a:t> </a:t>
            </a:r>
            <a:r>
              <a:rPr lang="nl-NL" noProof="0" dirty="0"/>
              <a:t>met 2 L per minuut en is 5 L per minuut het maximum. Zie leidraad zuurstof thuis op Palliaweb. In het ziekenhuis wordt veelal met hogere dosering zuurstof gestart. Sommige patiënten hebben baat bij ophogen tot 15 L. Bedenk dat het zuurstofneusbrilletje of de zuurstofkap kan irriteren. Zeker bij hogere toediening van lucht kan de flow storend aanvoelen in het gezicht, Het is afhankelijk van de plek waar de patiënt verblijft welke toedieningsvormen voor zuurstof er tot je beschikking zijn. In het ziekenhuis komt de zuurstof uit de muur, en wordt de </a:t>
            </a:r>
            <a:r>
              <a:rPr lang="nl-NL" noProof="0" dirty="0" err="1"/>
              <a:t>cylinder</a:t>
            </a:r>
            <a:r>
              <a:rPr lang="nl-NL" noProof="0" dirty="0"/>
              <a:t> gebruikt tijdens verplaatsingen. In het verpleeghuis, hospice of thuis </a:t>
            </a:r>
            <a:r>
              <a:rPr lang="nl-NL" i="0" noProof="0" dirty="0"/>
              <a:t>zijn er </a:t>
            </a:r>
            <a:r>
              <a:rPr lang="nl-NL" noProof="0" dirty="0" err="1"/>
              <a:t>zuurstofconcentrator</a:t>
            </a:r>
            <a:r>
              <a:rPr lang="nl-NL" noProof="0" dirty="0"/>
              <a:t> </a:t>
            </a:r>
            <a:r>
              <a:rPr lang="nl-NL" i="0" noProof="0" dirty="0"/>
              <a:t>en </a:t>
            </a:r>
            <a:r>
              <a:rPr lang="nl-NL" i="0" noProof="0" dirty="0" err="1"/>
              <a:t>cylinders</a:t>
            </a:r>
            <a:r>
              <a:rPr lang="nl-NL" i="0" noProof="0" dirty="0"/>
              <a:t> met zuurstof</a:t>
            </a:r>
            <a:r>
              <a:rPr lang="nl-NL" noProof="0" dirty="0"/>
              <a:t>. Omdat niet voor elke zorgverlener het geven van zuurstof gebruikelijk is, geven we in de tabel voor de </a:t>
            </a:r>
            <a:r>
              <a:rPr lang="nl-NL" noProof="0" dirty="0" err="1"/>
              <a:t>cylinder</a:t>
            </a:r>
            <a:r>
              <a:rPr lang="nl-NL" noProof="0" dirty="0"/>
              <a:t> aan hoe je kunt checken hoeveel zuurstof er nog in zit zodat je op tijd kunt vervangen, en voorkomt dat de patiënt zonder komt te zitten.</a:t>
            </a:r>
          </a:p>
          <a:p>
            <a:r>
              <a:rPr lang="nl-NL" noProof="0" dirty="0"/>
              <a:t>Bij niet invasief beademen </a:t>
            </a:r>
            <a:r>
              <a:rPr lang="nl-NL" sz="1400" b="0" kern="1200" noProof="0" dirty="0">
                <a:solidFill>
                  <a:schemeClr val="tx1"/>
                </a:solidFill>
                <a:effectLst/>
                <a:latin typeface="Arial" charset="0"/>
                <a:ea typeface="ＭＳ Ｐゴシック" charset="0"/>
                <a:cs typeface="+mn-cs"/>
              </a:rPr>
              <a:t>ademt de patiënt zelf </a:t>
            </a:r>
            <a:r>
              <a:rPr lang="nl-NL" noProof="0" dirty="0"/>
              <a:t>onder druk </a:t>
            </a:r>
            <a:r>
              <a:rPr lang="nl-NL" sz="1400" b="0" kern="1200" noProof="0" dirty="0">
                <a:solidFill>
                  <a:schemeClr val="tx1"/>
                </a:solidFill>
                <a:effectLst/>
                <a:latin typeface="Arial" charset="0"/>
                <a:ea typeface="ＭＳ Ｐゴシック" charset="0"/>
                <a:cs typeface="+mn-cs"/>
              </a:rPr>
              <a:t>via een masker dat over de mond en neus geplaatst is. Hierbij kunnen juist door de druk virusdeeltjes verspreid raken in de kleine waterpartikeltjes, de </a:t>
            </a:r>
            <a:r>
              <a:rPr lang="nl-NL" sz="1400" b="0" kern="1200" noProof="0" dirty="0" err="1">
                <a:solidFill>
                  <a:schemeClr val="tx1"/>
                </a:solidFill>
                <a:effectLst/>
                <a:latin typeface="Arial" charset="0"/>
                <a:ea typeface="ＭＳ Ｐゴシック" charset="0"/>
                <a:cs typeface="+mn-cs"/>
              </a:rPr>
              <a:t>aerosolen</a:t>
            </a:r>
            <a:r>
              <a:rPr lang="nl-NL" sz="1400" b="0" kern="1200" noProof="0" dirty="0">
                <a:solidFill>
                  <a:schemeClr val="tx1"/>
                </a:solidFill>
                <a:effectLst/>
                <a:latin typeface="Arial" charset="0"/>
                <a:ea typeface="ＭＳ Ｐゴシック" charset="0"/>
                <a:cs typeface="+mn-cs"/>
              </a:rPr>
              <a:t> die dan vrij kunnen komen in de uitademingslucht. Deze toedieningsvorm wordt bij COVID niet gebruikt.</a:t>
            </a:r>
          </a:p>
          <a:p>
            <a:endParaRPr lang="nl-NL" sz="1400" b="0" kern="1200" dirty="0">
              <a:solidFill>
                <a:schemeClr val="tx1"/>
              </a:solidFill>
              <a:effectLst/>
              <a:latin typeface="Arial" charset="0"/>
              <a:ea typeface="ＭＳ Ｐゴシック" charset="0"/>
              <a:cs typeface="+mn-cs"/>
            </a:endParaRPr>
          </a:p>
          <a:p>
            <a:r>
              <a:rPr lang="nl-NL" sz="1400" b="0" kern="1200" dirty="0">
                <a:solidFill>
                  <a:schemeClr val="tx1"/>
                </a:solidFill>
                <a:effectLst/>
                <a:latin typeface="Arial" charset="0"/>
                <a:ea typeface="ＭＳ Ｐゴシック" charset="0"/>
                <a:cs typeface="+mn-cs"/>
              </a:rPr>
              <a:t>Zie ook Leidraad zuurstofgebruik Thuis bij (verdenking op/ bewezen) COVID-19: </a:t>
            </a:r>
            <a:r>
              <a:rPr lang="nl-NL" dirty="0">
                <a:hlinkClick r:id="rId3"/>
              </a:rPr>
              <a:t>https://pznlsawebprod.blob.core.windows.net/mediacontainer/pznl/media/themabestanden/corona/zuurstof-thuis-ten-tijde-van-corona-definitieve-versie-nvalt-nhg-pznl.pdf</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296667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Als hoesten op de voorgrond staat kunnen de medicijnen die op deze dia staan helpend zijn. Bedenk dat morfine ook gebruikt kan worden bij patiënten die wel hoesten, maar waar dyspnoe misschien minder aanwezig is.</a:t>
            </a:r>
          </a:p>
        </p:txBody>
      </p:sp>
      <p:sp>
        <p:nvSpPr>
          <p:cNvPr id="4" name="Slide Number Placeholder 3"/>
          <p:cNvSpPr>
            <a:spLocks noGrp="1"/>
          </p:cNvSpPr>
          <p:nvPr>
            <p:ph type="sldNum" sz="quarter" idx="10"/>
          </p:nvPr>
        </p:nvSpPr>
        <p:spPr/>
        <p:txBody>
          <a:bodyPr/>
          <a:lstStyle/>
          <a:p>
            <a:fld id="{92BE362E-78BA-324A-8038-5482DADFDF7D}" type="slidenum">
              <a:rPr lang="en-GB" smtClean="0"/>
              <a:pPr/>
              <a:t>8</a:t>
            </a:fld>
            <a:endParaRPr lang="en-GB" sz="1200">
              <a:latin typeface="Times" charset="0"/>
            </a:endParaRPr>
          </a:p>
        </p:txBody>
      </p:sp>
    </p:spTree>
    <p:extLst>
      <p:ext uri="{BB962C8B-B14F-4D97-AF65-F5344CB8AC3E}">
        <p14:creationId xmlns:p14="http://schemas.microsoft.com/office/powerpoint/2010/main" val="257521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Als de </a:t>
            </a:r>
            <a:r>
              <a:rPr lang="nl-NL" noProof="0" dirty="0" err="1"/>
              <a:t>patient</a:t>
            </a:r>
            <a:r>
              <a:rPr lang="nl-NL" noProof="0" dirty="0"/>
              <a:t> slechter wordt en gaat komen te overlijden kan dit bij de COVID infectie heel snel verlopen. Zuurstof starten heeft dan geen toegevoegde waarde. </a:t>
            </a:r>
            <a:r>
              <a:rPr lang="nl-NL" sz="1400" kern="1200" noProof="0" dirty="0">
                <a:solidFill>
                  <a:schemeClr val="tx1"/>
                </a:solidFill>
                <a:effectLst/>
                <a:latin typeface="Arial" charset="0"/>
                <a:ea typeface="ＭＳ Ｐゴシック" charset="0"/>
                <a:cs typeface="+mn-cs"/>
              </a:rPr>
              <a:t>Behandel de dyspnoe medicamenteus met morfine. Als ook angst een rol speelt kun je er een benzodiazepine </a:t>
            </a:r>
            <a:r>
              <a:rPr lang="nl-NL" sz="1400" kern="1200" noProof="0" dirty="0" err="1">
                <a:solidFill>
                  <a:schemeClr val="tx1"/>
                </a:solidFill>
                <a:effectLst/>
                <a:latin typeface="Arial" charset="0"/>
                <a:ea typeface="ＭＳ Ｐゴシック" charset="0"/>
                <a:cs typeface="+mn-cs"/>
              </a:rPr>
              <a:t>bijstarten</a:t>
            </a:r>
            <a:r>
              <a:rPr lang="nl-NL" sz="1400" kern="1200" noProof="0" dirty="0">
                <a:solidFill>
                  <a:schemeClr val="tx1"/>
                </a:solidFill>
                <a:effectLst/>
                <a:latin typeface="Arial" charset="0"/>
                <a:ea typeface="ＭＳ Ｐゴシック" charset="0"/>
                <a:cs typeface="+mn-cs"/>
              </a:rPr>
              <a:t> (zie ook </a:t>
            </a:r>
            <a:r>
              <a:rPr lang="nl-NL" sz="1400" kern="1200" noProof="0" dirty="0" err="1">
                <a:solidFill>
                  <a:schemeClr val="tx1"/>
                </a:solidFill>
                <a:effectLst/>
                <a:latin typeface="Arial" charset="0"/>
                <a:ea typeface="ＭＳ Ｐゴシック" charset="0"/>
                <a:cs typeface="+mn-cs"/>
              </a:rPr>
              <a:t>basischoling</a:t>
            </a:r>
            <a:r>
              <a:rPr lang="nl-NL" sz="1400" kern="1200" noProof="0" dirty="0">
                <a:solidFill>
                  <a:schemeClr val="tx1"/>
                </a:solidFill>
                <a:effectLst/>
                <a:latin typeface="Arial" charset="0"/>
                <a:ea typeface="ＭＳ Ｐゴシック" charset="0"/>
                <a:cs typeface="+mn-cs"/>
              </a:rPr>
              <a:t> 2 over angst). Indien iemand wel al zuurstof gebruikt, bouw de toediening van zuurstof af op geleide van het comfort. Indien de </a:t>
            </a:r>
            <a:r>
              <a:rPr lang="nl-NL" sz="1400" kern="1200" noProof="0" dirty="0" err="1">
                <a:solidFill>
                  <a:schemeClr val="tx1"/>
                </a:solidFill>
                <a:effectLst/>
                <a:latin typeface="Arial" charset="0"/>
                <a:ea typeface="ＭＳ Ｐゴシック" charset="0"/>
                <a:cs typeface="+mn-cs"/>
              </a:rPr>
              <a:t>patient</a:t>
            </a:r>
            <a:r>
              <a:rPr lang="nl-NL" sz="1400" kern="1200" noProof="0" dirty="0">
                <a:solidFill>
                  <a:schemeClr val="tx1"/>
                </a:solidFill>
                <a:effectLst/>
                <a:latin typeface="Arial" charset="0"/>
                <a:ea typeface="ＭＳ Ｐゴシック" charset="0"/>
                <a:cs typeface="+mn-cs"/>
              </a:rPr>
              <a:t> 15 liter per minuut gebruikt, bijvoorbeeld 5 liter per 2 uur. Bij 5 liter per minuut bijvoorbeeld afbouwen met elk uur vermindering van 1 liter. Als de dyspnoe en/of angst niet onder controle komt start dan met palliatieve sedatie (zie basisscholing 5 over palliatieve sedatie). </a:t>
            </a:r>
          </a:p>
          <a:p>
            <a:br>
              <a:rPr lang="nl-NL" sz="1400" kern="1200" noProof="0" dirty="0">
                <a:solidFill>
                  <a:schemeClr val="tx1"/>
                </a:solidFill>
                <a:effectLst/>
                <a:latin typeface="Arial" charset="0"/>
                <a:ea typeface="ＭＳ Ｐゴシック" charset="0"/>
                <a:cs typeface="+mn-cs"/>
              </a:rPr>
            </a:br>
            <a:r>
              <a:rPr lang="nl-NL" noProof="0" dirty="0"/>
              <a:t>In de stervensfase kan de ademhaling veranderen waarbij ademstops kunnen optreden, de apneus. Dit is de zogenaamde </a:t>
            </a:r>
            <a:r>
              <a:rPr lang="nl-NL" noProof="0" dirty="0" err="1"/>
              <a:t>Cheyne</a:t>
            </a:r>
            <a:r>
              <a:rPr lang="nl-NL" noProof="0" dirty="0"/>
              <a:t> </a:t>
            </a:r>
            <a:r>
              <a:rPr lang="nl-NL" noProof="0" dirty="0" err="1"/>
              <a:t>Stokes</a:t>
            </a:r>
            <a:r>
              <a:rPr lang="nl-NL" noProof="0" dirty="0"/>
              <a:t> ademhaling. Ook reutelen kan optreden, je hoort dan het slijm in de keel bij de </a:t>
            </a:r>
            <a:r>
              <a:rPr lang="nl-NL" noProof="0" dirty="0" err="1"/>
              <a:t>patient</a:t>
            </a:r>
            <a:r>
              <a:rPr lang="nl-NL" noProof="0" dirty="0"/>
              <a:t> heen en weer gaan. Bereidt naasten, zeker als zij aanwezig zijn in de kamer, voor op wat komen gaat, zodat zij niet overvallen worden door de snelheid van sterven. Indien er meer tijd is en de </a:t>
            </a:r>
            <a:r>
              <a:rPr lang="nl-NL" noProof="0" dirty="0" err="1"/>
              <a:t>patient</a:t>
            </a:r>
            <a:r>
              <a:rPr lang="nl-NL" noProof="0" dirty="0"/>
              <a:t> een aantal dagen verblijft op de afdeling is het heel verstandig aan naasten goed uit te leggen waarom handelingen verricht worden, waarom medicatie en zuurstof gegeven wordt. En ook wanneer het geen zin meer heeft handelingen zoals zuurstof geven te doen. Zo neem je ze hopelijk mee in alles wat rondom de </a:t>
            </a:r>
            <a:r>
              <a:rPr lang="nl-NL" noProof="0" dirty="0" err="1"/>
              <a:t>patient</a:t>
            </a:r>
            <a:r>
              <a:rPr lang="nl-NL" noProof="0" dirty="0"/>
              <a:t> gebeurt en zijn ze een beetje beter voorbereidt.</a:t>
            </a:r>
          </a:p>
        </p:txBody>
      </p:sp>
      <p:sp>
        <p:nvSpPr>
          <p:cNvPr id="4" name="Slide Number Placeholder 3"/>
          <p:cNvSpPr>
            <a:spLocks noGrp="1"/>
          </p:cNvSpPr>
          <p:nvPr>
            <p:ph type="sldNum" sz="quarter" idx="10"/>
          </p:nvPr>
        </p:nvSpPr>
        <p:spPr/>
        <p:txBody>
          <a:bodyPr/>
          <a:lstStyle/>
          <a:p>
            <a:fld id="{92BE362E-78BA-324A-8038-5482DADFDF7D}" type="slidenum">
              <a:rPr lang="en-GB" smtClean="0"/>
              <a:pPr/>
              <a:t>9</a:t>
            </a:fld>
            <a:endParaRPr lang="en-GB" sz="1200">
              <a:latin typeface="Times" charset="0"/>
            </a:endParaRPr>
          </a:p>
        </p:txBody>
      </p:sp>
    </p:spTree>
    <p:extLst>
      <p:ext uri="{BB962C8B-B14F-4D97-AF65-F5344CB8AC3E}">
        <p14:creationId xmlns:p14="http://schemas.microsoft.com/office/powerpoint/2010/main" val="3369477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30-4-2020</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‹nr.›</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30-4-2020</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‹nr.›</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30-4-2020</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‹nr.›</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30-4-2020</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‹nr.›</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30-4-2020</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‹nr.›</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30-4-2020</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‹nr.›</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30-4-2020</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30-4-2020</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30-4-2020</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‹nr.›</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30-4-2020</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‹nr.›</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30-4-2020</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‹nr.›</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zorgpraktijk/kwaliteitskader-palliatieve-zorg-nederland/kwaliteitskader-palliatieve-z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en-US" dirty="0" err="1"/>
              <a:t>Basischolingen</a:t>
            </a:r>
            <a:r>
              <a:rPr lang="en-US" dirty="0"/>
              <a:t> COVID-19 </a:t>
            </a:r>
            <a:r>
              <a:rPr lang="en-US" dirty="0" err="1"/>
              <a:t>en</a:t>
            </a:r>
            <a:r>
              <a:rPr lang="en-US" dirty="0"/>
              <a:t> </a:t>
            </a:r>
            <a:r>
              <a:rPr lang="en-US" dirty="0" err="1"/>
              <a:t>palliatieve</a:t>
            </a:r>
            <a:r>
              <a:rPr lang="en-US" dirty="0"/>
              <a:t> zorg</a:t>
            </a:r>
            <a:endParaRPr lang="nl-NL" dirty="0"/>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endParaRPr lang="nl-NL" sz="1100" dirty="0">
              <a:solidFill>
                <a:srgbClr val="00B050"/>
              </a:solidFill>
            </a:endParaRPr>
          </a:p>
          <a:p>
            <a:endParaRPr lang="nl-NL" sz="800" dirty="0">
              <a:solidFill>
                <a:schemeClr val="bg1"/>
              </a:solidFill>
              <a:hlinkClick r:id="rId3"/>
            </a:endParaRPr>
          </a:p>
          <a:p>
            <a:pPr algn="ctr"/>
            <a:r>
              <a:rPr lang="nl-NL" sz="1600" dirty="0">
                <a:solidFill>
                  <a:srgbClr val="0070C0"/>
                </a:solidFill>
                <a:hlinkClick r:id="rId3"/>
              </a:rPr>
              <a:t>Kwaliteitskader Palliatieve zorg Nederland 2017</a:t>
            </a:r>
            <a:endParaRPr lang="nl-NL" sz="1600" dirty="0">
              <a:solidFill>
                <a:srgbClr val="0070C0"/>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280987" y="1113306"/>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Voor</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artsen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verpleegkundigen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in het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ziekenhuis</a:t>
            </a:r>
            <a:endPar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Ook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bruikbaar</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in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verpleeghuis</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hospice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thuis</a:t>
            </a:r>
            <a:endParaRPr kumimoji="0" lang="nl-NL" sz="2400" b="0" i="1" u="none" strike="noStrike" kern="1200" cap="none" spc="0" normalizeH="0" baseline="0" noProof="0" dirty="0">
              <a:ln>
                <a:noFill/>
              </a:ln>
              <a:solidFill>
                <a:srgbClr val="002060"/>
              </a:solidFill>
              <a:effectLst/>
              <a:uLnTx/>
              <a:uFillTx/>
              <a:latin typeface="Calibri"/>
              <a:ea typeface="ＭＳ Ｐゴシック" charset="0"/>
              <a:cs typeface="+mn-cs"/>
            </a:endParaRP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nl-NL" dirty="0"/>
              <a:t>Meer 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i="1" dirty="0">
                <a:solidFill>
                  <a:srgbClr val="0070C0"/>
                </a:solidFill>
              </a:rPr>
              <a:t>https://www.palliaweb.nl/zorgpraktijk/consultatie/consultatie</a:t>
            </a:r>
          </a:p>
          <a:p>
            <a:endParaRPr lang="nl-NL" sz="800" dirty="0"/>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524037"/>
            <a:ext cx="8016430" cy="2031325"/>
            <a:chOff x="554546" y="3430253"/>
            <a:chExt cx="8016430" cy="2031325"/>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2031325"/>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3"/>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61735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en-US" dirty="0"/>
              <a:t>COVID-19 </a:t>
            </a:r>
            <a:r>
              <a:rPr lang="en-US" dirty="0" err="1"/>
              <a:t>en</a:t>
            </a:r>
            <a:r>
              <a:rPr lang="en-US" dirty="0"/>
              <a:t> </a:t>
            </a:r>
            <a:r>
              <a:rPr lang="en-US" dirty="0" err="1"/>
              <a:t>palliatieve</a:t>
            </a:r>
            <a:r>
              <a:rPr lang="en-US" dirty="0"/>
              <a:t> zorg</a:t>
            </a:r>
            <a:endParaRPr lang="nl-NL" dirty="0"/>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a:xfrm>
            <a:off x="576263" y="1144588"/>
            <a:ext cx="8291512" cy="5113338"/>
          </a:xfrm>
        </p:spPr>
        <p:txBody>
          <a:bodyPr/>
          <a:lstStyle/>
          <a:p>
            <a:r>
              <a:rPr lang="en-US" sz="2800" dirty="0" err="1"/>
              <a:t>Basisscholingen</a:t>
            </a:r>
            <a:endParaRPr lang="en-US" sz="2800" dirty="0"/>
          </a:p>
          <a:p>
            <a:r>
              <a:rPr lang="en-US" sz="2600" i="1" dirty="0"/>
              <a:t>1- </a:t>
            </a:r>
            <a:r>
              <a:rPr lang="en-US" sz="2600" i="1" dirty="0" err="1"/>
              <a:t>Dyspnoe</a:t>
            </a:r>
            <a:r>
              <a:rPr lang="en-US" sz="2600" i="1" dirty="0"/>
              <a:t> </a:t>
            </a:r>
            <a:r>
              <a:rPr lang="en-US" sz="2600" i="1" dirty="0" err="1"/>
              <a:t>en</a:t>
            </a:r>
            <a:r>
              <a:rPr lang="en-US" sz="2600" i="1" dirty="0"/>
              <a:t> </a:t>
            </a:r>
            <a:r>
              <a:rPr lang="en-US" sz="2600" i="1" dirty="0" err="1"/>
              <a:t>hoesten</a:t>
            </a:r>
            <a:endParaRPr lang="en-US" sz="2600" i="1" dirty="0"/>
          </a:p>
          <a:p>
            <a:r>
              <a:rPr lang="en-US" sz="2600" i="1" dirty="0"/>
              <a:t>2- Angst</a:t>
            </a:r>
          </a:p>
          <a:p>
            <a:r>
              <a:rPr lang="en-US" sz="2600" i="1" dirty="0"/>
              <a:t>3- </a:t>
            </a:r>
            <a:r>
              <a:rPr lang="en-US" sz="2600" i="1" dirty="0" err="1"/>
              <a:t>Misselijkheid</a:t>
            </a:r>
            <a:r>
              <a:rPr lang="en-US" sz="2600" i="1" dirty="0"/>
              <a:t> </a:t>
            </a:r>
            <a:r>
              <a:rPr lang="en-US" sz="2600" i="1" dirty="0" err="1"/>
              <a:t>en</a:t>
            </a:r>
            <a:r>
              <a:rPr lang="en-US" sz="2600" i="1" dirty="0"/>
              <a:t> </a:t>
            </a:r>
            <a:r>
              <a:rPr lang="en-US" sz="2600" i="1" dirty="0" err="1"/>
              <a:t>braken</a:t>
            </a:r>
            <a:endParaRPr lang="en-US" sz="2600" i="1" dirty="0"/>
          </a:p>
          <a:p>
            <a:r>
              <a:rPr lang="en-US" sz="2600" i="1" dirty="0"/>
              <a:t>4- </a:t>
            </a:r>
            <a:r>
              <a:rPr lang="en-US" sz="2600" i="1" dirty="0" err="1"/>
              <a:t>Markeren</a:t>
            </a:r>
            <a:r>
              <a:rPr lang="en-US" sz="2600" i="1" dirty="0"/>
              <a:t> en </a:t>
            </a:r>
            <a:r>
              <a:rPr lang="en-US" sz="2600" i="1" dirty="0" err="1"/>
              <a:t>stervensfase</a:t>
            </a:r>
            <a:endParaRPr lang="en-US" sz="2600" i="1" dirty="0"/>
          </a:p>
          <a:p>
            <a:r>
              <a:rPr lang="en-US" sz="2600" i="1" dirty="0"/>
              <a:t>5- Palliatieve </a:t>
            </a:r>
            <a:r>
              <a:rPr lang="en-US" sz="2600" i="1" dirty="0" err="1"/>
              <a:t>sedatie</a:t>
            </a:r>
            <a:endParaRPr lang="en-US" sz="2600" i="1" dirty="0"/>
          </a:p>
          <a:p>
            <a:r>
              <a:rPr lang="en-US" sz="2600" i="1" dirty="0"/>
              <a:t>6- </a:t>
            </a:r>
            <a:r>
              <a:rPr lang="en-US" sz="2600" i="1" dirty="0" err="1"/>
              <a:t>Delier</a:t>
            </a:r>
            <a:endParaRPr lang="en-US" sz="2600" i="1" dirty="0"/>
          </a:p>
          <a:p>
            <a:r>
              <a:rPr lang="en-US" sz="2600" i="1" dirty="0"/>
              <a:t>7- </a:t>
            </a:r>
            <a:r>
              <a:rPr lang="en-US" sz="2600" i="1" dirty="0" err="1"/>
              <a:t>Naasten</a:t>
            </a:r>
            <a:endParaRPr lang="en-US" sz="2600" i="1" dirty="0"/>
          </a:p>
          <a:p>
            <a:endParaRPr lang="en-US" sz="800" dirty="0"/>
          </a:p>
          <a:p>
            <a:endParaRPr lang="en-US" sz="800" dirty="0"/>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dirty="0">
                <a:hlinkClick r:id="rId3"/>
              </a:rPr>
              <a:t>https://www.palliaweb.nl/corona</a:t>
            </a:r>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87487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p:txBody>
          <a:bodyPr/>
          <a:lstStyle/>
          <a:p>
            <a:r>
              <a:rPr lang="nl-NL" dirty="0"/>
              <a:t>COVID-19 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1-</a:t>
            </a:r>
          </a:p>
          <a:p>
            <a:br>
              <a:rPr lang="nl-NL" sz="3200" dirty="0">
                <a:solidFill>
                  <a:schemeClr val="accent6"/>
                </a:solidFill>
                <a:latin typeface="+mj-lt"/>
              </a:rPr>
            </a:br>
            <a:r>
              <a:rPr lang="nl-NL" sz="3200" i="1" dirty="0">
                <a:solidFill>
                  <a:schemeClr val="accent6"/>
                </a:solidFill>
                <a:latin typeface="+mj-lt"/>
              </a:rPr>
              <a:t>Dyspnoe en hoesten</a:t>
            </a:r>
          </a:p>
        </p:txBody>
      </p:sp>
      <p:pic>
        <p:nvPicPr>
          <p:cNvPr id="12" name="Picture 11">
            <a:extLst>
              <a:ext uri="{FF2B5EF4-FFF2-40B4-BE49-F238E27FC236}">
                <a16:creationId xmlns:a16="http://schemas.microsoft.com/office/drawing/2014/main" id="{D17207EB-2366-4A60-8545-73F06B09C765}"/>
              </a:ext>
            </a:extLst>
          </p:cNvPr>
          <p:cNvPicPr>
            <a:picLocks noChangeAspect="1"/>
          </p:cNvPicPr>
          <p:nvPr/>
        </p:nvPicPr>
        <p:blipFill>
          <a:blip r:embed="rId3"/>
          <a:stretch>
            <a:fillRect/>
          </a:stretch>
        </p:blipFill>
        <p:spPr>
          <a:xfrm>
            <a:off x="6018416" y="1431449"/>
            <a:ext cx="2792710" cy="2319163"/>
          </a:xfrm>
          <a:prstGeom prst="rect">
            <a:avLst/>
          </a:prstGeom>
        </p:spPr>
      </p:pic>
    </p:spTree>
    <p:extLst>
      <p:ext uri="{BB962C8B-B14F-4D97-AF65-F5344CB8AC3E}">
        <p14:creationId xmlns:p14="http://schemas.microsoft.com/office/powerpoint/2010/main" val="24061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en-US" dirty="0" err="1"/>
              <a:t>Oorzaak</a:t>
            </a:r>
            <a:r>
              <a:rPr lang="en-US" dirty="0"/>
              <a:t> </a:t>
            </a:r>
            <a:r>
              <a:rPr lang="en-US" dirty="0" err="1">
                <a:solidFill>
                  <a:srgbClr val="00B050"/>
                </a:solidFill>
              </a:rPr>
              <a:t>dyspnoe</a:t>
            </a:r>
            <a:r>
              <a:rPr lang="en-US" dirty="0"/>
              <a:t> </a:t>
            </a:r>
            <a:r>
              <a:rPr lang="en-US" dirty="0" err="1"/>
              <a:t>bij</a:t>
            </a:r>
            <a:r>
              <a:rPr lang="en-US" dirty="0"/>
              <a:t> </a:t>
            </a:r>
            <a:r>
              <a:rPr lang="en-US" dirty="0" err="1"/>
              <a:t>patienten</a:t>
            </a:r>
            <a:r>
              <a:rPr lang="en-US" dirty="0"/>
              <a:t> met COVID-19 </a:t>
            </a:r>
            <a:endParaRPr lang="nl-NL" dirty="0"/>
          </a:p>
        </p:txBody>
      </p:sp>
      <p:sp>
        <p:nvSpPr>
          <p:cNvPr id="5" name="TextBox 4">
            <a:extLst>
              <a:ext uri="{FF2B5EF4-FFF2-40B4-BE49-F238E27FC236}">
                <a16:creationId xmlns:a16="http://schemas.microsoft.com/office/drawing/2014/main" id="{DE2B7282-0E10-41E2-977C-11264AE55E00}"/>
              </a:ext>
            </a:extLst>
          </p:cNvPr>
          <p:cNvSpPr txBox="1"/>
          <p:nvPr/>
        </p:nvSpPr>
        <p:spPr>
          <a:xfrm>
            <a:off x="3205318" y="6209885"/>
            <a:ext cx="7446552" cy="338554"/>
          </a:xfrm>
          <a:prstGeom prst="rect">
            <a:avLst/>
          </a:prstGeom>
          <a:noFill/>
        </p:spPr>
        <p:txBody>
          <a:bodyPr wrap="square" rtlCol="0">
            <a:spAutoFit/>
          </a:bodyPr>
          <a:lstStyle/>
          <a:p>
            <a:r>
              <a:rPr lang="nl-NL" sz="1600" dirty="0" err="1">
                <a:solidFill>
                  <a:srgbClr val="002060"/>
                </a:solidFill>
                <a:latin typeface="+mn-lt"/>
              </a:rPr>
              <a:t>Heshui</a:t>
            </a:r>
            <a:r>
              <a:rPr lang="nl-NL" sz="1600" dirty="0">
                <a:solidFill>
                  <a:srgbClr val="002060"/>
                </a:solidFill>
                <a:latin typeface="+mn-lt"/>
              </a:rPr>
              <a:t> </a:t>
            </a:r>
            <a:r>
              <a:rPr lang="nl-NL" sz="1600" dirty="0" err="1">
                <a:solidFill>
                  <a:srgbClr val="002060"/>
                </a:solidFill>
                <a:latin typeface="+mn-lt"/>
              </a:rPr>
              <a:t>Shi</a:t>
            </a:r>
            <a:r>
              <a:rPr lang="nl-NL" sz="1600" dirty="0">
                <a:solidFill>
                  <a:srgbClr val="002060"/>
                </a:solidFill>
                <a:latin typeface="+mn-lt"/>
              </a:rPr>
              <a:t> et al. The Lancet </a:t>
            </a:r>
            <a:r>
              <a:rPr lang="nl-NL" sz="1600" dirty="0" err="1">
                <a:solidFill>
                  <a:srgbClr val="002060"/>
                </a:solidFill>
                <a:latin typeface="+mn-lt"/>
              </a:rPr>
              <a:t>Infectious</a:t>
            </a:r>
            <a:r>
              <a:rPr lang="nl-NL" sz="1600" dirty="0">
                <a:solidFill>
                  <a:srgbClr val="002060"/>
                </a:solidFill>
                <a:latin typeface="+mn-lt"/>
              </a:rPr>
              <a:t> </a:t>
            </a:r>
            <a:r>
              <a:rPr lang="nl-NL" sz="1600" dirty="0" err="1">
                <a:solidFill>
                  <a:srgbClr val="002060"/>
                </a:solidFill>
                <a:latin typeface="+mn-lt"/>
              </a:rPr>
              <a:t>Diseases</a:t>
            </a:r>
            <a:r>
              <a:rPr lang="nl-NL" sz="1600" dirty="0">
                <a:solidFill>
                  <a:srgbClr val="002060"/>
                </a:solidFill>
                <a:latin typeface="+mn-lt"/>
              </a:rPr>
              <a:t> 20; 4;425-434, 2020</a:t>
            </a:r>
          </a:p>
        </p:txBody>
      </p:sp>
      <p:pic>
        <p:nvPicPr>
          <p:cNvPr id="8" name="Picture 7">
            <a:extLst>
              <a:ext uri="{FF2B5EF4-FFF2-40B4-BE49-F238E27FC236}">
                <a16:creationId xmlns:a16="http://schemas.microsoft.com/office/drawing/2014/main" id="{9B79B2D1-C11D-4D92-9EF3-85B5B5D70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94" y="1042780"/>
            <a:ext cx="6350000" cy="497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EA6BBCD4-73BC-41B7-9533-F1994DDA7F5B}"/>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5836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443-1FDC-497D-8DF8-3FAD99DC6CF7}"/>
              </a:ext>
            </a:extLst>
          </p:cNvPr>
          <p:cNvSpPr>
            <a:spLocks noGrp="1"/>
          </p:cNvSpPr>
          <p:nvPr>
            <p:ph type="title"/>
          </p:nvPr>
        </p:nvSpPr>
        <p:spPr/>
        <p:txBody>
          <a:bodyPr/>
          <a:lstStyle/>
          <a:p>
            <a:r>
              <a:rPr lang="en-US" dirty="0"/>
              <a:t>Wat </a:t>
            </a:r>
            <a:r>
              <a:rPr lang="en-US" dirty="0" err="1">
                <a:solidFill>
                  <a:srgbClr val="00B050"/>
                </a:solidFill>
              </a:rPr>
              <a:t>zie</a:t>
            </a:r>
            <a:r>
              <a:rPr lang="en-US" dirty="0"/>
              <a:t> </a:t>
            </a:r>
            <a:r>
              <a:rPr lang="en-US" dirty="0" err="1"/>
              <a:t>je</a:t>
            </a:r>
            <a:r>
              <a:rPr lang="en-US" dirty="0"/>
              <a:t> </a:t>
            </a:r>
            <a:r>
              <a:rPr lang="en-US" dirty="0" err="1"/>
              <a:t>aan</a:t>
            </a:r>
            <a:r>
              <a:rPr lang="en-US" dirty="0"/>
              <a:t> de patient?</a:t>
            </a:r>
            <a:endParaRPr lang="nl-NL" dirty="0"/>
          </a:p>
        </p:txBody>
      </p:sp>
      <p:sp>
        <p:nvSpPr>
          <p:cNvPr id="3" name="Content Placeholder 2">
            <a:extLst>
              <a:ext uri="{FF2B5EF4-FFF2-40B4-BE49-F238E27FC236}">
                <a16:creationId xmlns:a16="http://schemas.microsoft.com/office/drawing/2014/main" id="{26E3C6A4-21AC-4040-B809-82104FDD830A}"/>
              </a:ext>
            </a:extLst>
          </p:cNvPr>
          <p:cNvSpPr>
            <a:spLocks noGrp="1"/>
          </p:cNvSpPr>
          <p:nvPr>
            <p:ph idx="1"/>
          </p:nvPr>
        </p:nvSpPr>
        <p:spPr>
          <a:xfrm>
            <a:off x="426244" y="1144588"/>
            <a:ext cx="8291512" cy="5113338"/>
          </a:xfrm>
        </p:spPr>
        <p:txBody>
          <a:bodyPr/>
          <a:lstStyle/>
          <a:p>
            <a:r>
              <a:rPr lang="nl-NL" dirty="0"/>
              <a:t>Opvallend is dat patiënten met COVID-19 benauwd </a:t>
            </a:r>
            <a:r>
              <a:rPr lang="nl-NL" i="1" dirty="0">
                <a:solidFill>
                  <a:srgbClr val="00B050"/>
                </a:solidFill>
              </a:rPr>
              <a:t>ogen</a:t>
            </a:r>
            <a:r>
              <a:rPr lang="nl-NL" dirty="0"/>
              <a:t>, maar zich niet altijd benauwd </a:t>
            </a:r>
            <a:r>
              <a:rPr lang="nl-NL" i="1" dirty="0">
                <a:solidFill>
                  <a:srgbClr val="00B050"/>
                </a:solidFill>
              </a:rPr>
              <a:t>voelen</a:t>
            </a:r>
          </a:p>
          <a:p>
            <a:endParaRPr lang="nl-NL" sz="800" i="1" dirty="0">
              <a:solidFill>
                <a:srgbClr val="FF0000"/>
              </a:solidFill>
            </a:endParaRPr>
          </a:p>
          <a:p>
            <a:r>
              <a:rPr lang="nl-NL" dirty="0">
                <a:solidFill>
                  <a:srgbClr val="0070C0"/>
                </a:solidFill>
              </a:rPr>
              <a:t>Saturatie meten</a:t>
            </a:r>
          </a:p>
          <a:p>
            <a:pPr marL="342900" indent="-342900">
              <a:buFont typeface="Arial" panose="020B0604020202020204" pitchFamily="34" charset="0"/>
              <a:buChar char="•"/>
            </a:pPr>
            <a:r>
              <a:rPr lang="nl-NL" i="1" dirty="0">
                <a:solidFill>
                  <a:srgbClr val="00B050"/>
                </a:solidFill>
              </a:rPr>
              <a:t>Normaal	95-100%</a:t>
            </a:r>
          </a:p>
          <a:p>
            <a:pPr marL="342900" indent="-342900">
              <a:buFont typeface="Arial" panose="020B0604020202020204" pitchFamily="34" charset="0"/>
              <a:buChar char="•"/>
            </a:pPr>
            <a:r>
              <a:rPr lang="nl-NL" i="1" dirty="0">
                <a:solidFill>
                  <a:srgbClr val="00B050"/>
                </a:solidFill>
              </a:rPr>
              <a:t>COVID-19	kan dalen tot wel 80-85%</a:t>
            </a:r>
          </a:p>
          <a:p>
            <a:pPr marL="342900" indent="-342900">
              <a:buFont typeface="Arial" panose="020B0604020202020204" pitchFamily="34" charset="0"/>
              <a:buChar char="•"/>
            </a:pPr>
            <a:endParaRPr lang="nl-NL" sz="800" dirty="0"/>
          </a:p>
          <a:p>
            <a:endParaRPr lang="nl-NL" sz="800" dirty="0"/>
          </a:p>
          <a:p>
            <a:r>
              <a:rPr lang="nl-NL" dirty="0"/>
              <a:t>Tekenen van zuurstoftekort</a:t>
            </a:r>
          </a:p>
          <a:p>
            <a:pPr marL="342900" indent="-342900">
              <a:buFont typeface="Arial" panose="020B0604020202020204" pitchFamily="34" charset="0"/>
              <a:buChar char="•"/>
            </a:pPr>
            <a:r>
              <a:rPr lang="nl-NL" sz="1600" dirty="0"/>
              <a:t>Versnelde ademhaling	&gt; 20 ademhalingen per minuut</a:t>
            </a:r>
          </a:p>
          <a:p>
            <a:pPr marL="342900" indent="-342900">
              <a:buFont typeface="Arial" panose="020B0604020202020204" pitchFamily="34" charset="0"/>
              <a:buChar char="•"/>
            </a:pPr>
            <a:r>
              <a:rPr lang="nl-NL" sz="1600" dirty="0"/>
              <a:t>Verhoogde hartslag	&gt; 100 slagen per minuut</a:t>
            </a:r>
          </a:p>
          <a:p>
            <a:pPr marL="342900" indent="-342900">
              <a:buFontTx/>
              <a:buChar char="-"/>
            </a:pPr>
            <a:endParaRPr lang="nl-NL" sz="800" dirty="0"/>
          </a:p>
          <a:p>
            <a:r>
              <a:rPr lang="nl-NL" dirty="0"/>
              <a:t>en bij ernstig zuurstoftekort</a:t>
            </a:r>
          </a:p>
          <a:p>
            <a:pPr marL="342900" indent="-342900">
              <a:buFont typeface="Arial" panose="020B0604020202020204" pitchFamily="34" charset="0"/>
              <a:buChar char="•"/>
            </a:pPr>
            <a:r>
              <a:rPr lang="nl-NL" sz="1600" dirty="0"/>
              <a:t>Gebruik van hulpademhalingsspieren</a:t>
            </a:r>
          </a:p>
          <a:p>
            <a:pPr marL="342900" indent="-342900">
              <a:buFont typeface="Arial" panose="020B0604020202020204" pitchFamily="34" charset="0"/>
              <a:buChar char="•"/>
            </a:pPr>
            <a:r>
              <a:rPr lang="nl-NL" sz="1600" dirty="0"/>
              <a:t>Verwardheid en onrust</a:t>
            </a:r>
          </a:p>
          <a:p>
            <a:pPr marL="342900" indent="-342900">
              <a:buFont typeface="Arial" panose="020B0604020202020204" pitchFamily="34" charset="0"/>
              <a:buChar char="•"/>
            </a:pPr>
            <a:r>
              <a:rPr lang="nl-NL" sz="1600" dirty="0"/>
              <a:t>Bleekheid / cyanose</a:t>
            </a:r>
          </a:p>
          <a:p>
            <a:pPr marL="342900" indent="-342900">
              <a:buFont typeface="Arial" panose="020B0604020202020204" pitchFamily="34" charset="0"/>
              <a:buChar char="•"/>
            </a:pPr>
            <a:r>
              <a:rPr lang="nl-NL" sz="1600" dirty="0"/>
              <a:t>Niet goed uit woorden kunnen komen</a:t>
            </a:r>
          </a:p>
          <a:p>
            <a:pPr marL="342900" indent="-342900">
              <a:buFont typeface="Arial" panose="020B0604020202020204" pitchFamily="34" charset="0"/>
              <a:buChar char="•"/>
            </a:pPr>
            <a:r>
              <a:rPr lang="nl-NL" sz="1600" dirty="0"/>
              <a:t>Verlaagd bewustzijn</a:t>
            </a:r>
          </a:p>
          <a:p>
            <a:endParaRPr lang="en-US" dirty="0"/>
          </a:p>
        </p:txBody>
      </p:sp>
      <p:pic>
        <p:nvPicPr>
          <p:cNvPr id="5" name="Picture 4">
            <a:extLst>
              <a:ext uri="{FF2B5EF4-FFF2-40B4-BE49-F238E27FC236}">
                <a16:creationId xmlns:a16="http://schemas.microsoft.com/office/drawing/2014/main" id="{27C48B99-5AF4-42BF-AD39-AD3D97B1EE57}"/>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423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FB8A7-5AED-4421-AB41-E871A56871F1}"/>
              </a:ext>
            </a:extLst>
          </p:cNvPr>
          <p:cNvSpPr>
            <a:spLocks noGrp="1"/>
          </p:cNvSpPr>
          <p:nvPr>
            <p:ph type="title"/>
          </p:nvPr>
        </p:nvSpPr>
        <p:spPr/>
        <p:txBody>
          <a:bodyPr/>
          <a:lstStyle/>
          <a:p>
            <a:r>
              <a:rPr lang="nl-NL" dirty="0"/>
              <a:t>Niet-medicamenteus beleid bij </a:t>
            </a:r>
            <a:r>
              <a:rPr lang="nl-NL" dirty="0">
                <a:solidFill>
                  <a:srgbClr val="00B050"/>
                </a:solidFill>
              </a:rPr>
              <a:t>dyspnoe</a:t>
            </a:r>
            <a:r>
              <a:rPr lang="nl-NL" dirty="0"/>
              <a:t> </a:t>
            </a:r>
          </a:p>
        </p:txBody>
      </p:sp>
      <p:sp>
        <p:nvSpPr>
          <p:cNvPr id="3" name="Tijdelijke aanduiding voor inhoud 2">
            <a:extLst>
              <a:ext uri="{FF2B5EF4-FFF2-40B4-BE49-F238E27FC236}">
                <a16:creationId xmlns:a16="http://schemas.microsoft.com/office/drawing/2014/main" id="{4E96B61C-422D-4961-801C-4CA8D42B73A8}"/>
              </a:ext>
            </a:extLst>
          </p:cNvPr>
          <p:cNvSpPr>
            <a:spLocks noGrp="1"/>
          </p:cNvSpPr>
          <p:nvPr>
            <p:ph idx="1"/>
          </p:nvPr>
        </p:nvSpPr>
        <p:spPr/>
        <p:txBody>
          <a:bodyPr/>
          <a:lstStyle/>
          <a:p>
            <a:pPr marL="342900" indent="-342900">
              <a:buFont typeface="Arial" panose="020B0604020202020204" pitchFamily="34" charset="0"/>
              <a:buChar char="•"/>
            </a:pPr>
            <a:r>
              <a:rPr lang="nl-NL" sz="2200" i="1" dirty="0"/>
              <a:t>Uitleg geven over oorzaak van dyspnoe</a:t>
            </a:r>
          </a:p>
          <a:p>
            <a:pPr marL="342900" indent="-342900">
              <a:buFont typeface="Arial" panose="020B0604020202020204" pitchFamily="34" charset="0"/>
              <a:buChar char="•"/>
            </a:pPr>
            <a:r>
              <a:rPr lang="nl-NL" sz="2200" i="1" dirty="0"/>
              <a:t>In etappes hulp geven bij ADL</a:t>
            </a:r>
          </a:p>
          <a:p>
            <a:pPr marL="342900" indent="-342900">
              <a:buFont typeface="Arial" panose="020B0604020202020204" pitchFamily="34" charset="0"/>
              <a:buChar char="•"/>
            </a:pPr>
            <a:r>
              <a:rPr lang="nl-NL" sz="2200" i="1" dirty="0"/>
              <a:t>Help bij het vinden van een comfortabele positie </a:t>
            </a:r>
          </a:p>
          <a:p>
            <a:pPr marL="342900" indent="-342900">
              <a:buFont typeface="Arial" panose="020B0604020202020204" pitchFamily="34" charset="0"/>
              <a:buChar char="•"/>
            </a:pPr>
            <a:r>
              <a:rPr lang="nl-NL" sz="2200" i="1" dirty="0"/>
              <a:t>Oefen met buikademhaling </a:t>
            </a:r>
          </a:p>
          <a:p>
            <a:pPr marL="342900" indent="-342900">
              <a:buFont typeface="Arial" panose="020B0604020202020204" pitchFamily="34" charset="0"/>
              <a:buChar char="•"/>
            </a:pPr>
            <a:r>
              <a:rPr lang="nl-NL" sz="2200" i="1" dirty="0"/>
              <a:t>Vertraag de ademhaling, zodat deze dieper wordt </a:t>
            </a:r>
          </a:p>
          <a:p>
            <a:pPr marL="342900" indent="-342900">
              <a:buFont typeface="Arial" panose="020B0604020202020204" pitchFamily="34" charset="0"/>
              <a:buChar char="•"/>
            </a:pPr>
            <a:r>
              <a:rPr lang="nl-NL" sz="2200" i="1" dirty="0"/>
              <a:t>Koel het gebied rond neus</a:t>
            </a:r>
          </a:p>
          <a:p>
            <a:pPr marL="342900" indent="-342900">
              <a:buFont typeface="Arial" panose="020B0604020202020204" pitchFamily="34" charset="0"/>
              <a:buChar char="•"/>
            </a:pPr>
            <a:r>
              <a:rPr lang="nl-NL" sz="2200" i="1" dirty="0"/>
              <a:t>Eigen regie houden, activiteiten spreiden en afleiding zoeken</a:t>
            </a:r>
          </a:p>
        </p:txBody>
      </p:sp>
      <p:sp>
        <p:nvSpPr>
          <p:cNvPr id="4" name="Tijdelijke aanduiding voor datum 3">
            <a:extLst>
              <a:ext uri="{FF2B5EF4-FFF2-40B4-BE49-F238E27FC236}">
                <a16:creationId xmlns:a16="http://schemas.microsoft.com/office/drawing/2014/main" id="{29A5EFA5-D66A-4C97-B4AE-C181C50F10BD}"/>
              </a:ext>
            </a:extLst>
          </p:cNvPr>
          <p:cNvSpPr>
            <a:spLocks noGrp="1"/>
          </p:cNvSpPr>
          <p:nvPr>
            <p:ph type="dt" sz="half" idx="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834613-7348-4B8C-AABC-BCCDA16470A2}" type="datetime1">
              <a:rPr kumimoji="0" lang="nl-NL" sz="1200" b="0" i="0" u="none" strike="noStrike" kern="1200" cap="none" spc="0" normalizeH="0" baseline="0" noProof="0" smtClean="0">
                <a:ln>
                  <a:noFill/>
                </a:ln>
                <a:solidFill>
                  <a:srgbClr val="FFFFFF"/>
                </a:solidFill>
                <a:effectLst/>
                <a:uLnTx/>
                <a:uFillTx/>
                <a:latin typeface="Calibri"/>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30-4-2020</a:t>
            </a:fld>
            <a:endParaRPr kumimoji="0" lang="en-GB" sz="1200" b="0" i="0" u="none" strike="noStrike" kern="1200" cap="none" spc="0" normalizeH="0" baseline="0" noProof="0" dirty="0">
              <a:ln>
                <a:noFill/>
              </a:ln>
              <a:solidFill>
                <a:srgbClr val="FFFFFF"/>
              </a:solidFill>
              <a:effectLst/>
              <a:uLnTx/>
              <a:uFillTx/>
              <a:latin typeface="Calibri"/>
              <a:ea typeface="ＭＳ Ｐゴシック" charset="0"/>
              <a:cs typeface="+mn-cs"/>
            </a:endParaRPr>
          </a:p>
        </p:txBody>
      </p:sp>
      <p:pic>
        <p:nvPicPr>
          <p:cNvPr id="5" name="Afbeelding 4">
            <a:extLst>
              <a:ext uri="{FF2B5EF4-FFF2-40B4-BE49-F238E27FC236}">
                <a16:creationId xmlns:a16="http://schemas.microsoft.com/office/drawing/2014/main" id="{AA15FEBD-F07C-4F98-B0ED-35A5687BE904}"/>
              </a:ext>
            </a:extLst>
          </p:cNvPr>
          <p:cNvPicPr>
            <a:picLocks noChangeAspect="1"/>
          </p:cNvPicPr>
          <p:nvPr/>
        </p:nvPicPr>
        <p:blipFill>
          <a:blip r:embed="rId3"/>
          <a:stretch>
            <a:fillRect/>
          </a:stretch>
        </p:blipFill>
        <p:spPr>
          <a:xfrm>
            <a:off x="773996" y="4392391"/>
            <a:ext cx="1438275" cy="1914525"/>
          </a:xfrm>
          <a:prstGeom prst="rect">
            <a:avLst/>
          </a:prstGeom>
        </p:spPr>
      </p:pic>
      <p:pic>
        <p:nvPicPr>
          <p:cNvPr id="6" name="Afbeelding 5">
            <a:extLst>
              <a:ext uri="{FF2B5EF4-FFF2-40B4-BE49-F238E27FC236}">
                <a16:creationId xmlns:a16="http://schemas.microsoft.com/office/drawing/2014/main" id="{808345DE-9FEC-4EE9-800A-E711D777D884}"/>
              </a:ext>
            </a:extLst>
          </p:cNvPr>
          <p:cNvPicPr>
            <a:picLocks noChangeAspect="1"/>
          </p:cNvPicPr>
          <p:nvPr/>
        </p:nvPicPr>
        <p:blipFill>
          <a:blip r:embed="rId4"/>
          <a:stretch>
            <a:fillRect/>
          </a:stretch>
        </p:blipFill>
        <p:spPr>
          <a:xfrm>
            <a:off x="3351654" y="4359053"/>
            <a:ext cx="1790700" cy="1847850"/>
          </a:xfrm>
          <a:prstGeom prst="rect">
            <a:avLst/>
          </a:prstGeom>
        </p:spPr>
      </p:pic>
      <p:pic>
        <p:nvPicPr>
          <p:cNvPr id="7" name="Afbeelding 6">
            <a:extLst>
              <a:ext uri="{FF2B5EF4-FFF2-40B4-BE49-F238E27FC236}">
                <a16:creationId xmlns:a16="http://schemas.microsoft.com/office/drawing/2014/main" id="{D815A48A-CFF5-4CFF-9DF1-EF437AD4524B}"/>
              </a:ext>
            </a:extLst>
          </p:cNvPr>
          <p:cNvPicPr>
            <a:picLocks noChangeAspect="1"/>
          </p:cNvPicPr>
          <p:nvPr/>
        </p:nvPicPr>
        <p:blipFill>
          <a:blip r:embed="rId5"/>
          <a:stretch>
            <a:fillRect/>
          </a:stretch>
        </p:blipFill>
        <p:spPr>
          <a:xfrm>
            <a:off x="6029505" y="4392391"/>
            <a:ext cx="2295525" cy="1914525"/>
          </a:xfrm>
          <a:prstGeom prst="rect">
            <a:avLst/>
          </a:prstGeom>
        </p:spPr>
      </p:pic>
      <p:pic>
        <p:nvPicPr>
          <p:cNvPr id="8" name="Picture 7">
            <a:extLst>
              <a:ext uri="{FF2B5EF4-FFF2-40B4-BE49-F238E27FC236}">
                <a16:creationId xmlns:a16="http://schemas.microsoft.com/office/drawing/2014/main" id="{FA6720AD-AC14-45AB-95BA-AFF90EAD9202}"/>
              </a:ext>
            </a:extLst>
          </p:cNvPr>
          <p:cNvPicPr>
            <a:picLocks noChangeAspect="1"/>
          </p:cNvPicPr>
          <p:nvPr/>
        </p:nvPicPr>
        <p:blipFill>
          <a:blip r:embed="rId6"/>
          <a:stretch>
            <a:fillRect/>
          </a:stretch>
        </p:blipFill>
        <p:spPr>
          <a:xfrm>
            <a:off x="6564883" y="91108"/>
            <a:ext cx="2533650" cy="619125"/>
          </a:xfrm>
          <a:prstGeom prst="rect">
            <a:avLst/>
          </a:prstGeom>
        </p:spPr>
      </p:pic>
    </p:spTree>
    <p:extLst>
      <p:ext uri="{BB962C8B-B14F-4D97-AF65-F5344CB8AC3E}">
        <p14:creationId xmlns:p14="http://schemas.microsoft.com/office/powerpoint/2010/main" val="200256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Medicamenteus beleid bij </a:t>
            </a:r>
            <a:r>
              <a:rPr lang="nl-NL" dirty="0">
                <a:solidFill>
                  <a:srgbClr val="00B050"/>
                </a:solidFill>
              </a:rPr>
              <a:t>dyspnoe</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334297" y="1002094"/>
            <a:ext cx="8632282" cy="5113338"/>
          </a:xfrm>
          <a:noFill/>
        </p:spPr>
        <p:txBody>
          <a:bodyPr/>
          <a:lstStyle/>
          <a:p>
            <a:r>
              <a:rPr lang="nl-NL" dirty="0">
                <a:highlight>
                  <a:srgbClr val="B4E6FF"/>
                </a:highlight>
              </a:rPr>
              <a:t>1e keus; morfine oraal, subcutaan of </a:t>
            </a:r>
            <a:r>
              <a:rPr lang="nl-NL" dirty="0" err="1">
                <a:highlight>
                  <a:srgbClr val="B4E6FF"/>
                </a:highlight>
              </a:rPr>
              <a:t>supps</a:t>
            </a:r>
            <a:endParaRPr lang="nl-NL" dirty="0">
              <a:highlight>
                <a:srgbClr val="B4E6FF"/>
              </a:highlight>
            </a:endParaRPr>
          </a:p>
          <a:p>
            <a:pPr marL="285750" indent="-285750">
              <a:buFont typeface="Arial" panose="020B0604020202020204" pitchFamily="34" charset="0"/>
              <a:buChar char="•"/>
            </a:pPr>
            <a:r>
              <a:rPr lang="nl-NL" sz="1600" dirty="0"/>
              <a:t>bij </a:t>
            </a:r>
            <a:r>
              <a:rPr lang="nl-NL" sz="1600" dirty="0" err="1"/>
              <a:t>opioïd-naiëve</a:t>
            </a:r>
            <a:r>
              <a:rPr lang="nl-NL" sz="1600" dirty="0"/>
              <a:t> patiënt: Start met</a:t>
            </a:r>
          </a:p>
          <a:p>
            <a:pPr marL="645750" lvl="2" indent="-285750">
              <a:buFont typeface="Arial" panose="020B0604020202020204" pitchFamily="34" charset="0"/>
              <a:buChar char="•"/>
            </a:pPr>
            <a:r>
              <a:rPr lang="nl-NL" sz="1400" dirty="0"/>
              <a:t>oraal 2 </a:t>
            </a:r>
            <a:r>
              <a:rPr lang="nl-NL" sz="1400" dirty="0" err="1"/>
              <a:t>dd</a:t>
            </a:r>
            <a:r>
              <a:rPr lang="nl-NL" sz="1400" dirty="0"/>
              <a:t> 10 mg morfine slow release of 6 </a:t>
            </a:r>
            <a:r>
              <a:rPr lang="nl-NL" sz="1400" dirty="0" err="1"/>
              <a:t>dd</a:t>
            </a:r>
            <a:r>
              <a:rPr lang="nl-NL" sz="1400" dirty="0"/>
              <a:t> </a:t>
            </a:r>
            <a:r>
              <a:rPr lang="nl-NL" sz="1400" dirty="0" err="1"/>
              <a:t>oramorphdrank</a:t>
            </a:r>
            <a:r>
              <a:rPr lang="nl-NL" sz="1400" dirty="0"/>
              <a:t> of </a:t>
            </a:r>
            <a:r>
              <a:rPr lang="nl-NL" sz="1400" dirty="0" err="1"/>
              <a:t>oramoph</a:t>
            </a:r>
            <a:r>
              <a:rPr lang="nl-NL" sz="1400" dirty="0"/>
              <a:t> druppelvloeistof (2,5 - 5 mg per keer)</a:t>
            </a:r>
          </a:p>
          <a:p>
            <a:pPr marL="645750" lvl="2" indent="-285750">
              <a:buFont typeface="Arial" panose="020B0604020202020204" pitchFamily="34" charset="0"/>
              <a:buChar char="•"/>
            </a:pPr>
            <a:r>
              <a:rPr lang="nl-NL" sz="1400" dirty="0"/>
              <a:t>morfine </a:t>
            </a:r>
            <a:r>
              <a:rPr lang="nl-NL" sz="1400" dirty="0" err="1"/>
              <a:t>supps</a:t>
            </a:r>
            <a:r>
              <a:rPr lang="nl-NL" sz="1400" dirty="0"/>
              <a:t> 6 </a:t>
            </a:r>
            <a:r>
              <a:rPr lang="nl-NL" sz="1400" dirty="0" err="1"/>
              <a:t>dd</a:t>
            </a:r>
            <a:r>
              <a:rPr lang="nl-NL" sz="1400" dirty="0"/>
              <a:t> 5 mg</a:t>
            </a:r>
          </a:p>
          <a:p>
            <a:pPr marL="645750" lvl="2" indent="-285750">
              <a:buFont typeface="Arial" panose="020B0604020202020204" pitchFamily="34" charset="0"/>
              <a:buChar char="•"/>
            </a:pPr>
            <a:r>
              <a:rPr lang="nl-NL" sz="1400" dirty="0"/>
              <a:t>indien snel effect gewenst 15 mg morfine/ 24 uur continu </a:t>
            </a:r>
            <a:r>
              <a:rPr lang="nl-NL" sz="1400" dirty="0" err="1"/>
              <a:t>s.c</a:t>
            </a:r>
            <a:r>
              <a:rPr lang="nl-NL" sz="1400" dirty="0"/>
              <a:t>. infuus of 6 </a:t>
            </a:r>
            <a:r>
              <a:rPr lang="nl-NL" sz="1400" dirty="0" err="1"/>
              <a:t>dd</a:t>
            </a:r>
            <a:r>
              <a:rPr lang="nl-NL" sz="1400" dirty="0"/>
              <a:t> 2,5 mg morfine </a:t>
            </a:r>
            <a:r>
              <a:rPr lang="nl-NL" sz="1400" dirty="0" err="1"/>
              <a:t>sc.</a:t>
            </a:r>
            <a:endParaRPr lang="nl-NL" sz="1400" dirty="0"/>
          </a:p>
          <a:p>
            <a:pPr marL="285750" indent="-285750">
              <a:buFont typeface="Arial" panose="020B0604020202020204" pitchFamily="34" charset="0"/>
              <a:buChar char="•"/>
            </a:pPr>
            <a:r>
              <a:rPr lang="nl-NL" sz="1600" dirty="0"/>
              <a:t>bij patiënten die al opioïden gebruiken -&gt; verhoog dagdosering op met 25% tot 50%</a:t>
            </a:r>
          </a:p>
          <a:p>
            <a:endParaRPr lang="nl-NL" sz="800" dirty="0"/>
          </a:p>
          <a:p>
            <a:r>
              <a:rPr lang="nl-NL" dirty="0">
                <a:highlight>
                  <a:srgbClr val="B4E6FF"/>
                </a:highlight>
              </a:rPr>
              <a:t>Doorbraakmedicatie</a:t>
            </a:r>
          </a:p>
          <a:p>
            <a:pPr marL="285750" indent="-285750">
              <a:buFont typeface="Arial" panose="020B0604020202020204" pitchFamily="34" charset="0"/>
              <a:buChar char="•"/>
            </a:pPr>
            <a:r>
              <a:rPr lang="nl-NL" sz="1600" dirty="0"/>
              <a:t>1/6 van de dagdosering morfine</a:t>
            </a:r>
          </a:p>
          <a:p>
            <a:pPr marL="645750" lvl="2" indent="-285750">
              <a:buFont typeface="Arial" panose="020B0604020202020204" pitchFamily="34" charset="0"/>
              <a:buChar char="•"/>
            </a:pPr>
            <a:r>
              <a:rPr lang="nl-NL" sz="1400" dirty="0"/>
              <a:t>alternatief: </a:t>
            </a:r>
            <a:r>
              <a:rPr lang="nl-NL" sz="1400" dirty="0" err="1"/>
              <a:t>fentanyl</a:t>
            </a:r>
            <a:r>
              <a:rPr lang="nl-NL" sz="1400" dirty="0"/>
              <a:t> buccaal (</a:t>
            </a:r>
            <a:r>
              <a:rPr lang="nl-NL" sz="1400" dirty="0" err="1"/>
              <a:t>Abstral</a:t>
            </a:r>
            <a:r>
              <a:rPr lang="nl-NL" sz="1400" dirty="0"/>
              <a:t>, </a:t>
            </a:r>
            <a:r>
              <a:rPr lang="nl-NL" sz="1400" dirty="0" err="1"/>
              <a:t>Effentora</a:t>
            </a:r>
            <a:r>
              <a:rPr lang="nl-NL" sz="1400" dirty="0"/>
              <a:t>) zo nodig tot 6 dd. Start met de laagste dosering (100 </a:t>
            </a:r>
            <a:r>
              <a:rPr lang="nl-NL" sz="1400" dirty="0" err="1"/>
              <a:t>mcg</a:t>
            </a:r>
            <a:r>
              <a:rPr lang="nl-NL" sz="1400" dirty="0"/>
              <a:t>) en titreer de dosis aan de hand van het effect</a:t>
            </a:r>
          </a:p>
          <a:p>
            <a:pPr marL="285750" indent="-285750">
              <a:buFont typeface="Arial" panose="020B0604020202020204" pitchFamily="34" charset="0"/>
              <a:buChar char="•"/>
            </a:pPr>
            <a:r>
              <a:rPr lang="nl-NL" sz="1600" dirty="0"/>
              <a:t>dosisverhogingen met 25 – 50% op geleide van effect.</a:t>
            </a:r>
          </a:p>
          <a:p>
            <a:pPr marL="285750" indent="-285750">
              <a:buFont typeface="Arial" panose="020B0604020202020204" pitchFamily="34" charset="0"/>
              <a:buChar char="•"/>
            </a:pPr>
            <a:r>
              <a:rPr lang="nl-NL" sz="1600" dirty="0"/>
              <a:t>bij morfine ook doorbraakmedicatie aanpassen aan de nieuwe dagdosering</a:t>
            </a:r>
          </a:p>
          <a:p>
            <a:endParaRPr lang="nl-NL" sz="800" dirty="0"/>
          </a:p>
          <a:p>
            <a:r>
              <a:rPr lang="nl-NL" dirty="0">
                <a:highlight>
                  <a:srgbClr val="B4E6FF"/>
                </a:highlight>
              </a:rPr>
              <a:t>Indien dosis onvoldoende</a:t>
            </a:r>
          </a:p>
          <a:p>
            <a:pPr marL="285750" indent="-285750">
              <a:buFont typeface="Arial" panose="020B0604020202020204" pitchFamily="34" charset="0"/>
              <a:buChar char="•"/>
            </a:pPr>
            <a:r>
              <a:rPr lang="nl-NL" sz="1600" dirty="0"/>
              <a:t>dosisverhogingen met 25 – 50% op geleide van effect</a:t>
            </a:r>
          </a:p>
          <a:p>
            <a:pPr marL="285750" indent="-285750">
              <a:buFont typeface="Arial" panose="020B0604020202020204" pitchFamily="34" charset="0"/>
              <a:buChar char="•"/>
            </a:pPr>
            <a:r>
              <a:rPr lang="nl-NL" sz="1600" dirty="0"/>
              <a:t>bij morfine ook doorbraakmedicatie aanpassen aan de nieuwe dagdosering</a:t>
            </a:r>
          </a:p>
          <a:p>
            <a:pPr marL="285750" indent="-285750">
              <a:buFont typeface="Arial" panose="020B0604020202020204" pitchFamily="34" charset="0"/>
              <a:buChar char="•"/>
            </a:pPr>
            <a:r>
              <a:rPr lang="nl-NL" sz="1600" dirty="0"/>
              <a:t>overleg met consultteam palliatieve zorg over 2</a:t>
            </a:r>
            <a:r>
              <a:rPr lang="nl-NL" sz="1600" baseline="30000" dirty="0"/>
              <a:t>e</a:t>
            </a:r>
            <a:r>
              <a:rPr lang="nl-NL" sz="1600" dirty="0"/>
              <a:t> keus medicatie, of check richtlijn op palliaweb.nl</a:t>
            </a:r>
          </a:p>
        </p:txBody>
      </p:sp>
      <p:pic>
        <p:nvPicPr>
          <p:cNvPr id="4" name="Picture 3">
            <a:extLst>
              <a:ext uri="{FF2B5EF4-FFF2-40B4-BE49-F238E27FC236}">
                <a16:creationId xmlns:a16="http://schemas.microsoft.com/office/drawing/2014/main" id="{5C443349-F7D0-4CF2-A55A-599B985537BE}"/>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76155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440-9E93-43DF-8CF2-525C7363E5E8}"/>
              </a:ext>
            </a:extLst>
          </p:cNvPr>
          <p:cNvSpPr>
            <a:spLocks noGrp="1"/>
          </p:cNvSpPr>
          <p:nvPr>
            <p:ph type="title"/>
          </p:nvPr>
        </p:nvSpPr>
        <p:spPr/>
        <p:txBody>
          <a:bodyPr/>
          <a:lstStyle/>
          <a:p>
            <a:r>
              <a:rPr lang="nl-NL" dirty="0"/>
              <a:t>Denk bij </a:t>
            </a:r>
            <a:r>
              <a:rPr lang="nl-NL" dirty="0">
                <a:solidFill>
                  <a:srgbClr val="00B050"/>
                </a:solidFill>
              </a:rPr>
              <a:t>dyspnoe</a:t>
            </a:r>
            <a:r>
              <a:rPr lang="nl-NL" dirty="0"/>
              <a:t> aan het geven van zuurstof</a:t>
            </a:r>
          </a:p>
        </p:txBody>
      </p:sp>
      <p:sp>
        <p:nvSpPr>
          <p:cNvPr id="3" name="Content Placeholder 2">
            <a:extLst>
              <a:ext uri="{FF2B5EF4-FFF2-40B4-BE49-F238E27FC236}">
                <a16:creationId xmlns:a16="http://schemas.microsoft.com/office/drawing/2014/main" id="{1D4998C6-3ED8-49F9-8A43-895CB4609F7D}"/>
              </a:ext>
            </a:extLst>
          </p:cNvPr>
          <p:cNvSpPr>
            <a:spLocks noGrp="1"/>
          </p:cNvSpPr>
          <p:nvPr>
            <p:ph idx="1"/>
          </p:nvPr>
        </p:nvSpPr>
        <p:spPr>
          <a:xfrm>
            <a:off x="501042" y="1144588"/>
            <a:ext cx="8183702" cy="5113338"/>
          </a:xfrm>
        </p:spPr>
        <p:txBody>
          <a:bodyPr/>
          <a:lstStyle/>
          <a:p>
            <a:pPr marL="342900" indent="-342900">
              <a:buFont typeface="Arial" panose="020B0604020202020204" pitchFamily="34" charset="0"/>
              <a:buChar char="•"/>
            </a:pPr>
            <a:r>
              <a:rPr lang="nl-NL" dirty="0"/>
              <a:t>Startdosering afhankelijk van mate van benauwdheid en zuurstofsaturatie</a:t>
            </a:r>
          </a:p>
          <a:p>
            <a:pPr marL="342900" indent="-342900">
              <a:buFont typeface="Arial" panose="020B0604020202020204" pitchFamily="34" charset="0"/>
              <a:buChar char="•"/>
            </a:pPr>
            <a:r>
              <a:rPr lang="nl-NL" dirty="0"/>
              <a:t>Check of de extra zuurstof de </a:t>
            </a:r>
            <a:r>
              <a:rPr lang="nl-NL" dirty="0" err="1"/>
              <a:t>patient</a:t>
            </a:r>
            <a:r>
              <a:rPr lang="nl-NL" dirty="0"/>
              <a:t> helpt minder benauwd te zijn.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800" dirty="0"/>
              <a:t>NB. </a:t>
            </a:r>
            <a:r>
              <a:rPr lang="nl-NL" sz="1800" dirty="0" err="1"/>
              <a:t>Optiflow</a:t>
            </a:r>
            <a:r>
              <a:rPr lang="nl-NL" sz="1800" dirty="0"/>
              <a:t> of Niet invasief beademen (NIV) NIET standaard toepassen</a:t>
            </a:r>
          </a:p>
          <a:p>
            <a:r>
              <a:rPr lang="nl-NL" sz="1800" dirty="0"/>
              <a:t>-&gt; verspreiding virusdeeltjes. Ook vernevelen niet standaard toepassen i.v.m. aerosolvorming.</a:t>
            </a:r>
            <a:endParaRPr lang="en-US" sz="1800" dirty="0"/>
          </a:p>
        </p:txBody>
      </p:sp>
      <p:pic>
        <p:nvPicPr>
          <p:cNvPr id="5" name="Picture 4">
            <a:extLst>
              <a:ext uri="{FF2B5EF4-FFF2-40B4-BE49-F238E27FC236}">
                <a16:creationId xmlns:a16="http://schemas.microsoft.com/office/drawing/2014/main" id="{EBFBBB8E-94D4-46C5-999D-2B87C1F26EE7}"/>
              </a:ext>
            </a:extLst>
          </p:cNvPr>
          <p:cNvPicPr>
            <a:picLocks noChangeAspect="1"/>
          </p:cNvPicPr>
          <p:nvPr/>
        </p:nvPicPr>
        <p:blipFill>
          <a:blip r:embed="rId3"/>
          <a:stretch>
            <a:fillRect/>
          </a:stretch>
        </p:blipFill>
        <p:spPr>
          <a:xfrm>
            <a:off x="303787" y="1825415"/>
            <a:ext cx="8305800" cy="3600450"/>
          </a:xfrm>
          <a:prstGeom prst="rect">
            <a:avLst/>
          </a:prstGeom>
        </p:spPr>
      </p:pic>
      <p:pic>
        <p:nvPicPr>
          <p:cNvPr id="7" name="Picture 6">
            <a:extLst>
              <a:ext uri="{FF2B5EF4-FFF2-40B4-BE49-F238E27FC236}">
                <a16:creationId xmlns:a16="http://schemas.microsoft.com/office/drawing/2014/main" id="{F7319917-B72F-4C61-A79C-D26D1C6C52DC}"/>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298132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Medicamenteus beleid bij </a:t>
            </a:r>
            <a:r>
              <a:rPr lang="nl-NL" dirty="0">
                <a:solidFill>
                  <a:srgbClr val="00B050"/>
                </a:solidFill>
              </a:rPr>
              <a:t>hoesten</a:t>
            </a:r>
            <a:endParaRPr lang="nl-NL" dirty="0"/>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678559" y="1060903"/>
            <a:ext cx="7626196" cy="5113338"/>
          </a:xfrm>
          <a:noFill/>
        </p:spPr>
        <p:txBody>
          <a:bodyPr/>
          <a:lstStyle/>
          <a:p>
            <a:r>
              <a:rPr lang="nl-NL" dirty="0" err="1">
                <a:highlight>
                  <a:srgbClr val="B4E6FF"/>
                </a:highlight>
              </a:rPr>
              <a:t>Dextromethorfan</a:t>
            </a:r>
            <a:endParaRPr lang="nl-NL" dirty="0">
              <a:highlight>
                <a:srgbClr val="B4E6FF"/>
              </a:highlight>
            </a:endParaRPr>
          </a:p>
          <a:p>
            <a:pPr marL="342900" indent="-342900">
              <a:buFont typeface="Arial" panose="020B0604020202020204" pitchFamily="34" charset="0"/>
              <a:buChar char="•"/>
            </a:pPr>
            <a:r>
              <a:rPr lang="nl-NL" dirty="0"/>
              <a:t>4-6 </a:t>
            </a:r>
            <a:r>
              <a:rPr lang="nl-NL" dirty="0" err="1"/>
              <a:t>dd</a:t>
            </a:r>
            <a:r>
              <a:rPr lang="nl-NL" dirty="0"/>
              <a:t> 15 mg p.o. verkrijgbaar als (hoest)drank, of als </a:t>
            </a:r>
            <a:r>
              <a:rPr lang="nl-NL" dirty="0" err="1"/>
              <a:t>retard</a:t>
            </a:r>
            <a:r>
              <a:rPr lang="nl-NL" dirty="0"/>
              <a:t> capsule (Daro, 29,5 mg per capsule) 2 dd.</a:t>
            </a:r>
          </a:p>
          <a:p>
            <a:endParaRPr lang="nl-NL" dirty="0"/>
          </a:p>
          <a:p>
            <a:r>
              <a:rPr lang="nl-NL" dirty="0">
                <a:highlight>
                  <a:srgbClr val="B4E6FF"/>
                </a:highlight>
              </a:rPr>
              <a:t>Codeïne</a:t>
            </a:r>
          </a:p>
          <a:p>
            <a:pPr marL="342900" indent="-342900">
              <a:buFont typeface="Arial" panose="020B0604020202020204" pitchFamily="34" charset="0"/>
              <a:buChar char="•"/>
            </a:pPr>
            <a:r>
              <a:rPr lang="nl-NL" dirty="0"/>
              <a:t>6 </a:t>
            </a:r>
            <a:r>
              <a:rPr lang="nl-NL" dirty="0" err="1"/>
              <a:t>dd</a:t>
            </a:r>
            <a:r>
              <a:rPr lang="nl-NL" dirty="0"/>
              <a:t> 10-20 mg p.o.</a:t>
            </a:r>
          </a:p>
          <a:p>
            <a:endParaRPr lang="nl-NL" dirty="0"/>
          </a:p>
          <a:p>
            <a:r>
              <a:rPr lang="nl-NL" dirty="0">
                <a:highlight>
                  <a:srgbClr val="B4E6FF"/>
                </a:highlight>
              </a:rPr>
              <a:t>Morfine</a:t>
            </a:r>
          </a:p>
          <a:p>
            <a:pPr marL="342900" indent="-342900">
              <a:buFont typeface="Arial" panose="020B0604020202020204" pitchFamily="34" charset="0"/>
              <a:buChar char="•"/>
            </a:pPr>
            <a:r>
              <a:rPr lang="nl-NL" dirty="0"/>
              <a:t>Slow release 2 </a:t>
            </a:r>
            <a:r>
              <a:rPr lang="nl-NL" dirty="0" err="1"/>
              <a:t>dd</a:t>
            </a:r>
            <a:r>
              <a:rPr lang="nl-NL" dirty="0"/>
              <a:t> 10-20 mg </a:t>
            </a:r>
          </a:p>
          <a:p>
            <a:pPr marL="342900" indent="-342900">
              <a:buFont typeface="Arial" panose="020B0604020202020204" pitchFamily="34" charset="0"/>
              <a:buChar char="•"/>
            </a:pPr>
            <a:r>
              <a:rPr lang="nl-NL" dirty="0" err="1"/>
              <a:t>S.c</a:t>
            </a:r>
            <a:r>
              <a:rPr lang="nl-NL" dirty="0"/>
              <a:t>. 2.5 mg zo nodig </a:t>
            </a:r>
          </a:p>
          <a:p>
            <a:endParaRPr lang="nl-NL" sz="1600" dirty="0"/>
          </a:p>
        </p:txBody>
      </p:sp>
      <p:pic>
        <p:nvPicPr>
          <p:cNvPr id="6" name="Picture 5">
            <a:extLst>
              <a:ext uri="{FF2B5EF4-FFF2-40B4-BE49-F238E27FC236}">
                <a16:creationId xmlns:a16="http://schemas.microsoft.com/office/drawing/2014/main" id="{B5510EB6-E422-4751-B51D-398ED7510920}"/>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9134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1144587"/>
            <a:ext cx="8291512" cy="5310803"/>
          </a:xfrm>
        </p:spPr>
        <p:txBody>
          <a:bodyPr/>
          <a:lstStyle/>
          <a:p>
            <a:pPr marL="342900" indent="-342900">
              <a:buFont typeface="Arial" panose="020B0604020202020204" pitchFamily="34" charset="0"/>
              <a:buChar char="•"/>
            </a:pPr>
            <a:r>
              <a:rPr lang="nl-NL" dirty="0"/>
              <a:t>Stervensfase</a:t>
            </a:r>
          </a:p>
          <a:p>
            <a:pPr marL="645750" lvl="2" indent="-285750"/>
            <a:r>
              <a:rPr lang="nl-NL" i="1" dirty="0"/>
              <a:t>afbouw en stoppen van O2</a:t>
            </a:r>
          </a:p>
          <a:p>
            <a:pPr marL="645750" lvl="2" indent="-285750"/>
            <a:r>
              <a:rPr lang="nl-NL" i="1" dirty="0"/>
              <a:t>continueren medicatie</a:t>
            </a:r>
          </a:p>
          <a:p>
            <a:pPr marL="702900" lvl="2" indent="-342900">
              <a:buFontTx/>
              <a:buChar char="-"/>
            </a:pPr>
            <a:endParaRPr lang="nl-NL" dirty="0"/>
          </a:p>
          <a:p>
            <a:pPr marL="342900" lvl="1" indent="-342900"/>
            <a:r>
              <a:rPr lang="nl-NL" dirty="0"/>
              <a:t>Uitleg en begeleiding van naasten</a:t>
            </a:r>
          </a:p>
          <a:p>
            <a:pPr lvl="1" indent="0">
              <a:buNone/>
            </a:pPr>
            <a:endParaRPr lang="en-US" dirty="0"/>
          </a:p>
          <a:p>
            <a:pPr lvl="1" indent="0">
              <a:buNone/>
            </a:pPr>
            <a:endParaRPr lang="en-US" dirty="0"/>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3"/>
          <a:stretch>
            <a:fillRect/>
          </a:stretch>
        </p:blipFill>
        <p:spPr>
          <a:xfrm>
            <a:off x="6564883" y="91108"/>
            <a:ext cx="2533650" cy="619125"/>
          </a:xfrm>
          <a:prstGeom prst="rect">
            <a:avLst/>
          </a:prstGeom>
        </p:spPr>
      </p:pic>
      <p:sp>
        <p:nvSpPr>
          <p:cNvPr id="4" name="TextBox 3">
            <a:extLst>
              <a:ext uri="{FF2B5EF4-FFF2-40B4-BE49-F238E27FC236}">
                <a16:creationId xmlns:a16="http://schemas.microsoft.com/office/drawing/2014/main" id="{E61AD112-0333-407E-A28F-332FB4CA05B3}"/>
              </a:ext>
            </a:extLst>
          </p:cNvPr>
          <p:cNvSpPr txBox="1"/>
          <p:nvPr/>
        </p:nvSpPr>
        <p:spPr>
          <a:xfrm>
            <a:off x="2190044" y="4809067"/>
            <a:ext cx="184731" cy="461665"/>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521791759"/>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BBFAE5-1B1A-432D-9F4C-16707800DE95}">
  <ds:schemaRefs>
    <ds:schemaRef ds:uri="http://schemas.microsoft.com/office/2006/documentManagement/types"/>
    <ds:schemaRef ds:uri="http://purl.org/dc/terms/"/>
    <ds:schemaRef ds:uri="http://purl.org/dc/elements/1.1/"/>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4"/>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E41F710-E85E-4A0C-A334-9F3DCB906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3162</TotalTime>
  <Words>2589</Words>
  <Application>Microsoft Office PowerPoint</Application>
  <PresentationFormat>Diavoorstelling (4:3)</PresentationFormat>
  <Paragraphs>162</Paragraphs>
  <Slides>11</Slides>
  <Notes>11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11</vt:i4>
      </vt:variant>
    </vt:vector>
  </HeadingPairs>
  <TitlesOfParts>
    <vt:vector size="16" baseType="lpstr">
      <vt:lpstr>ＭＳ Ｐゴシック</vt:lpstr>
      <vt:lpstr>Arial</vt:lpstr>
      <vt:lpstr>Calibri</vt:lpstr>
      <vt:lpstr>Times</vt:lpstr>
      <vt:lpstr>LUMC Basispresentatie_NL</vt:lpstr>
      <vt:lpstr>Basischolingen COVID-19 en palliatieve zorg</vt:lpstr>
      <vt:lpstr>COVID-19 en palliatieve zorg </vt:lpstr>
      <vt:lpstr>Oorzaak dyspnoe bij patienten met COVID-19 </vt:lpstr>
      <vt:lpstr>Wat zie je aan de patient?</vt:lpstr>
      <vt:lpstr>Niet-medicamenteus beleid bij dyspnoe </vt:lpstr>
      <vt:lpstr>Medicamenteus beleid bij dyspnoe</vt:lpstr>
      <vt:lpstr>Denk bij dyspnoe aan het geven van zuurstof</vt:lpstr>
      <vt:lpstr>Medicamenteus beleid bij hoesten</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Anke van de Vegte</cp:lastModifiedBy>
  <cp:revision>184</cp:revision>
  <cp:lastPrinted>2017-03-30T08:11:57Z</cp:lastPrinted>
  <dcterms:created xsi:type="dcterms:W3CDTF">2017-02-09T11:17:02Z</dcterms:created>
  <dcterms:modified xsi:type="dcterms:W3CDTF">2020-04-30T07:46:16Z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