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handoutMasterIdLst>
    <p:handoutMasterId r:id="rId53"/>
  </p:handoutMasterIdLst>
  <p:sldIdLst>
    <p:sldId id="309" r:id="rId5"/>
    <p:sldId id="258" r:id="rId6"/>
    <p:sldId id="302" r:id="rId7"/>
    <p:sldId id="277" r:id="rId8"/>
    <p:sldId id="322" r:id="rId9"/>
    <p:sldId id="265" r:id="rId10"/>
    <p:sldId id="295" r:id="rId11"/>
    <p:sldId id="343" r:id="rId12"/>
    <p:sldId id="289" r:id="rId13"/>
    <p:sldId id="325" r:id="rId14"/>
    <p:sldId id="267" r:id="rId15"/>
    <p:sldId id="328" r:id="rId16"/>
    <p:sldId id="330" r:id="rId17"/>
    <p:sldId id="292" r:id="rId18"/>
    <p:sldId id="285" r:id="rId19"/>
    <p:sldId id="323" r:id="rId20"/>
    <p:sldId id="332" r:id="rId21"/>
    <p:sldId id="300" r:id="rId22"/>
    <p:sldId id="306" r:id="rId23"/>
    <p:sldId id="307" r:id="rId24"/>
    <p:sldId id="327" r:id="rId25"/>
    <p:sldId id="334" r:id="rId26"/>
    <p:sldId id="335" r:id="rId27"/>
    <p:sldId id="331" r:id="rId28"/>
    <p:sldId id="336" r:id="rId29"/>
    <p:sldId id="337" r:id="rId30"/>
    <p:sldId id="338" r:id="rId31"/>
    <p:sldId id="339" r:id="rId32"/>
    <p:sldId id="340" r:id="rId33"/>
    <p:sldId id="341" r:id="rId34"/>
    <p:sldId id="342" r:id="rId35"/>
    <p:sldId id="286" r:id="rId36"/>
    <p:sldId id="324" r:id="rId37"/>
    <p:sldId id="316" r:id="rId38"/>
    <p:sldId id="321" r:id="rId39"/>
    <p:sldId id="305" r:id="rId40"/>
    <p:sldId id="290" r:id="rId41"/>
    <p:sldId id="345" r:id="rId42"/>
    <p:sldId id="296" r:id="rId43"/>
    <p:sldId id="317" r:id="rId44"/>
    <p:sldId id="326" r:id="rId45"/>
    <p:sldId id="318" r:id="rId46"/>
    <p:sldId id="319" r:id="rId47"/>
    <p:sldId id="333" r:id="rId48"/>
    <p:sldId id="297" r:id="rId49"/>
    <p:sldId id="298" r:id="rId50"/>
    <p:sldId id="310" r:id="rId51"/>
  </p:sldIdLst>
  <p:sldSz cx="9144000" cy="6858000" type="screen4x3"/>
  <p:notesSz cx="6858000" cy="22669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2" clrIdx="0">
    <p:extLst>
      <p:ext uri="{19B8F6BF-5375-455C-9EA6-DF929625EA0E}">
        <p15:presenceInfo xmlns:p15="http://schemas.microsoft.com/office/powerpoint/2012/main" userId="S-1-5-21-449839047-1208861870-363802428-3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1C4ED"/>
    <a:srgbClr val="006D8C"/>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D11F5-4C04-4924-A541-FFECBA1F9133}" v="45" dt="2023-09-21T11:09:56.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64954" autoAdjust="0"/>
  </p:normalViewPr>
  <p:slideViewPr>
    <p:cSldViewPr snapToGrid="0">
      <p:cViewPr varScale="1">
        <p:scale>
          <a:sx n="74" d="100"/>
          <a:sy n="74" d="100"/>
        </p:scale>
        <p:origin x="2700" y="60"/>
      </p:cViewPr>
      <p:guideLst>
        <p:guide orient="horz" pos="2160"/>
        <p:guide pos="2880"/>
      </p:guideLst>
    </p:cSldViewPr>
  </p:slideViewPr>
  <p:notesTextViewPr>
    <p:cViewPr>
      <p:scale>
        <a:sx n="1" d="1"/>
        <a:sy n="1" d="1"/>
      </p:scale>
      <p:origin x="0" y="0"/>
    </p:cViewPr>
  </p:notesTextViewPr>
  <p:notesViewPr>
    <p:cSldViewPr snapToGrid="0">
      <p:cViewPr varScale="1">
        <p:scale>
          <a:sx n="115" d="100"/>
          <a:sy n="115" d="100"/>
        </p:scale>
        <p:origin x="484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e" userId="bd4a6814-9f37-40fa-a9f3-1ed2d4ee651c" providerId="ADAL" clId="{8629701F-9B92-43E1-A997-39C22F7C0BDF}"/>
    <pc:docChg chg="addSld delSld modSld">
      <pc:chgData name="Anke" userId="bd4a6814-9f37-40fa-a9f3-1ed2d4ee651c" providerId="ADAL" clId="{8629701F-9B92-43E1-A997-39C22F7C0BDF}" dt="2022-03-03T10:57:49.406" v="831" actId="20577"/>
      <pc:docMkLst>
        <pc:docMk/>
      </pc:docMkLst>
      <pc:sldChg chg="addSp modSp new del mod">
        <pc:chgData name="Anke" userId="bd4a6814-9f37-40fa-a9f3-1ed2d4ee651c" providerId="ADAL" clId="{8629701F-9B92-43E1-A997-39C22F7C0BDF}" dt="2022-03-03T10:45:52.462" v="14" actId="2696"/>
        <pc:sldMkLst>
          <pc:docMk/>
          <pc:sldMk cId="3173921166" sldId="344"/>
        </pc:sldMkLst>
        <pc:spChg chg="mod">
          <ac:chgData name="Anke" userId="bd4a6814-9f37-40fa-a9f3-1ed2d4ee651c" providerId="ADAL" clId="{8629701F-9B92-43E1-A997-39C22F7C0BDF}" dt="2022-03-03T10:43:45.802" v="6" actId="20577"/>
          <ac:spMkLst>
            <pc:docMk/>
            <pc:sldMk cId="3173921166" sldId="344"/>
            <ac:spMk id="2" creationId="{2425796B-7078-4A3B-90DB-CF9365CB5114}"/>
          </ac:spMkLst>
        </pc:spChg>
        <pc:spChg chg="add mod">
          <ac:chgData name="Anke" userId="bd4a6814-9f37-40fa-a9f3-1ed2d4ee651c" providerId="ADAL" clId="{8629701F-9B92-43E1-A997-39C22F7C0BDF}" dt="2022-03-03T10:44:50.886" v="9" actId="207"/>
          <ac:spMkLst>
            <pc:docMk/>
            <pc:sldMk cId="3173921166" sldId="344"/>
            <ac:spMk id="4" creationId="{54E32604-D1D0-4F04-9937-1A024C5BAAEB}"/>
          </ac:spMkLst>
        </pc:spChg>
      </pc:sldChg>
      <pc:sldChg chg="modSp new mod modNotesTx">
        <pc:chgData name="Anke" userId="bd4a6814-9f37-40fa-a9f3-1ed2d4ee651c" providerId="ADAL" clId="{8629701F-9B92-43E1-A997-39C22F7C0BDF}" dt="2022-03-03T10:57:49.406" v="831" actId="20577"/>
        <pc:sldMkLst>
          <pc:docMk/>
          <pc:sldMk cId="1932501934" sldId="345"/>
        </pc:sldMkLst>
        <pc:spChg chg="mod">
          <ac:chgData name="Anke" userId="bd4a6814-9f37-40fa-a9f3-1ed2d4ee651c" providerId="ADAL" clId="{8629701F-9B92-43E1-A997-39C22F7C0BDF}" dt="2022-03-03T10:57:49.406" v="831" actId="20577"/>
          <ac:spMkLst>
            <pc:docMk/>
            <pc:sldMk cId="1932501934" sldId="345"/>
            <ac:spMk id="3" creationId="{730E6E5E-7D1C-48AB-8397-BA96C973B44A}"/>
          </ac:spMkLst>
        </pc:spChg>
      </pc:sldChg>
    </pc:docChg>
  </pc:docChgLst>
  <pc:docChgLst>
    <pc:chgData name="Anke van de Vegte" userId="bd4a6814-9f37-40fa-a9f3-1ed2d4ee651c" providerId="ADAL" clId="{CC0D11F5-4C04-4924-A541-FFECBA1F9133}"/>
    <pc:docChg chg="undo custSel delSld modSld">
      <pc:chgData name="Anke van de Vegte" userId="bd4a6814-9f37-40fa-a9f3-1ed2d4ee651c" providerId="ADAL" clId="{CC0D11F5-4C04-4924-A541-FFECBA1F9133}" dt="2023-09-21T11:09:45.576" v="1248" actId="6549"/>
      <pc:docMkLst>
        <pc:docMk/>
      </pc:docMkLst>
      <pc:sldChg chg="modSp mod">
        <pc:chgData name="Anke van de Vegte" userId="bd4a6814-9f37-40fa-a9f3-1ed2d4ee651c" providerId="ADAL" clId="{CC0D11F5-4C04-4924-A541-FFECBA1F9133}" dt="2023-09-21T10:29:07.378" v="4" actId="6549"/>
        <pc:sldMkLst>
          <pc:docMk/>
          <pc:sldMk cId="2522728567" sldId="258"/>
        </pc:sldMkLst>
        <pc:spChg chg="mod">
          <ac:chgData name="Anke van de Vegte" userId="bd4a6814-9f37-40fa-a9f3-1ed2d4ee651c" providerId="ADAL" clId="{CC0D11F5-4C04-4924-A541-FFECBA1F9133}" dt="2023-09-21T10:29:07.378" v="4" actId="6549"/>
          <ac:spMkLst>
            <pc:docMk/>
            <pc:sldMk cId="2522728567" sldId="258"/>
            <ac:spMk id="8" creationId="{00000000-0000-0000-0000-000000000000}"/>
          </ac:spMkLst>
        </pc:spChg>
      </pc:sldChg>
      <pc:sldChg chg="modSp mod modNotesTx">
        <pc:chgData name="Anke van de Vegte" userId="bd4a6814-9f37-40fa-a9f3-1ed2d4ee651c" providerId="ADAL" clId="{CC0D11F5-4C04-4924-A541-FFECBA1F9133}" dt="2023-09-21T10:50:35.847" v="214" actId="6549"/>
        <pc:sldMkLst>
          <pc:docMk/>
          <pc:sldMk cId="2140246218" sldId="289"/>
        </pc:sldMkLst>
        <pc:spChg chg="mod">
          <ac:chgData name="Anke van de Vegte" userId="bd4a6814-9f37-40fa-a9f3-1ed2d4ee651c" providerId="ADAL" clId="{CC0D11F5-4C04-4924-A541-FFECBA1F9133}" dt="2023-09-21T10:49:39.957" v="121" actId="20577"/>
          <ac:spMkLst>
            <pc:docMk/>
            <pc:sldMk cId="2140246218" sldId="289"/>
            <ac:spMk id="2" creationId="{0138EEE4-426B-4517-90B7-FD290A67611E}"/>
          </ac:spMkLst>
        </pc:spChg>
        <pc:spChg chg="mod">
          <ac:chgData name="Anke van de Vegte" userId="bd4a6814-9f37-40fa-a9f3-1ed2d4ee651c" providerId="ADAL" clId="{CC0D11F5-4C04-4924-A541-FFECBA1F9133}" dt="2023-09-21T10:50:00.297" v="122" actId="255"/>
          <ac:spMkLst>
            <pc:docMk/>
            <pc:sldMk cId="2140246218" sldId="289"/>
            <ac:spMk id="3" creationId="{A8106C45-7D0D-4067-ADE1-69AE364716A1}"/>
          </ac:spMkLst>
        </pc:spChg>
      </pc:sldChg>
      <pc:sldChg chg="modNotesTx">
        <pc:chgData name="Anke van de Vegte" userId="bd4a6814-9f37-40fa-a9f3-1ed2d4ee651c" providerId="ADAL" clId="{CC0D11F5-4C04-4924-A541-FFECBA1F9133}" dt="2023-09-21T11:02:39.799" v="782" actId="20577"/>
        <pc:sldMkLst>
          <pc:docMk/>
          <pc:sldMk cId="3474991970" sldId="290"/>
        </pc:sldMkLst>
      </pc:sldChg>
      <pc:sldChg chg="modNotesTx">
        <pc:chgData name="Anke van de Vegte" userId="bd4a6814-9f37-40fa-a9f3-1ed2d4ee651c" providerId="ADAL" clId="{CC0D11F5-4C04-4924-A541-FFECBA1F9133}" dt="2023-09-21T11:04:06.924" v="803" actId="20577"/>
        <pc:sldMkLst>
          <pc:docMk/>
          <pc:sldMk cId="3585275771" sldId="297"/>
        </pc:sldMkLst>
      </pc:sldChg>
      <pc:sldChg chg="modSp mod modNotesTx">
        <pc:chgData name="Anke van de Vegte" userId="bd4a6814-9f37-40fa-a9f3-1ed2d4ee651c" providerId="ADAL" clId="{CC0D11F5-4C04-4924-A541-FFECBA1F9133}" dt="2023-09-21T11:08:35.380" v="1158" actId="20577"/>
        <pc:sldMkLst>
          <pc:docMk/>
          <pc:sldMk cId="2535658305" sldId="298"/>
        </pc:sldMkLst>
        <pc:spChg chg="mod">
          <ac:chgData name="Anke van de Vegte" userId="bd4a6814-9f37-40fa-a9f3-1ed2d4ee651c" providerId="ADAL" clId="{CC0D11F5-4C04-4924-A541-FFECBA1F9133}" dt="2023-09-21T11:04:17.975" v="811" actId="20577"/>
          <ac:spMkLst>
            <pc:docMk/>
            <pc:sldMk cId="2535658305" sldId="298"/>
            <ac:spMk id="3" creationId="{18EC9A0B-E320-4B35-8D8C-8FFF6A6856EC}"/>
          </ac:spMkLst>
        </pc:spChg>
      </pc:sldChg>
      <pc:sldChg chg="modNotesTx">
        <pc:chgData name="Anke van de Vegte" userId="bd4a6814-9f37-40fa-a9f3-1ed2d4ee651c" providerId="ADAL" clId="{CC0D11F5-4C04-4924-A541-FFECBA1F9133}" dt="2023-09-21T11:09:45.576" v="1248" actId="6549"/>
        <pc:sldMkLst>
          <pc:docMk/>
          <pc:sldMk cId="3110585554" sldId="309"/>
        </pc:sldMkLst>
      </pc:sldChg>
      <pc:sldChg chg="modNotesTx">
        <pc:chgData name="Anke van de Vegte" userId="bd4a6814-9f37-40fa-a9f3-1ed2d4ee651c" providerId="ADAL" clId="{CC0D11F5-4C04-4924-A541-FFECBA1F9133}" dt="2023-09-21T10:54:57.785" v="432" actId="20577"/>
        <pc:sldMkLst>
          <pc:docMk/>
          <pc:sldMk cId="617811554" sldId="316"/>
        </pc:sldMkLst>
      </pc:sldChg>
      <pc:sldChg chg="modNotesTx">
        <pc:chgData name="Anke van de Vegte" userId="bd4a6814-9f37-40fa-a9f3-1ed2d4ee651c" providerId="ADAL" clId="{CC0D11F5-4C04-4924-A541-FFECBA1F9133}" dt="2023-09-21T11:03:36.966" v="798" actId="20577"/>
        <pc:sldMkLst>
          <pc:docMk/>
          <pc:sldMk cId="2924776641" sldId="318"/>
        </pc:sldMkLst>
      </pc:sldChg>
      <pc:sldChg chg="del">
        <pc:chgData name="Anke van de Vegte" userId="bd4a6814-9f37-40fa-a9f3-1ed2d4ee651c" providerId="ADAL" clId="{CC0D11F5-4C04-4924-A541-FFECBA1F9133}" dt="2023-09-21T11:03:42.908" v="799" actId="2696"/>
        <pc:sldMkLst>
          <pc:docMk/>
          <pc:sldMk cId="1357491895" sldId="320"/>
        </pc:sldMkLst>
      </pc:sldChg>
      <pc:sldChg chg="modSp mod modNotesTx">
        <pc:chgData name="Anke van de Vegte" userId="bd4a6814-9f37-40fa-a9f3-1ed2d4ee651c" providerId="ADAL" clId="{CC0D11F5-4C04-4924-A541-FFECBA1F9133}" dt="2023-09-21T10:59:04.854" v="657" actId="20577"/>
        <pc:sldMkLst>
          <pc:docMk/>
          <pc:sldMk cId="1243348969" sldId="321"/>
        </pc:sldMkLst>
        <pc:spChg chg="mod">
          <ac:chgData name="Anke van de Vegte" userId="bd4a6814-9f37-40fa-a9f3-1ed2d4ee651c" providerId="ADAL" clId="{CC0D11F5-4C04-4924-A541-FFECBA1F9133}" dt="2023-09-21T10:59:04.854" v="657" actId="20577"/>
          <ac:spMkLst>
            <pc:docMk/>
            <pc:sldMk cId="1243348969" sldId="321"/>
            <ac:spMk id="3" creationId="{046166CB-5117-42E1-8F66-37F2D66DA4BA}"/>
          </ac:spMkLst>
        </pc:spChg>
      </pc:sldChg>
      <pc:sldChg chg="modSp mod modNotesTx">
        <pc:chgData name="Anke van de Vegte" userId="bd4a6814-9f37-40fa-a9f3-1ed2d4ee651c" providerId="ADAL" clId="{CC0D11F5-4C04-4924-A541-FFECBA1F9133}" dt="2023-09-21T10:54:37.965" v="425" actId="20577"/>
        <pc:sldMkLst>
          <pc:docMk/>
          <pc:sldMk cId="2687811246" sldId="324"/>
        </pc:sldMkLst>
        <pc:spChg chg="mod">
          <ac:chgData name="Anke van de Vegte" userId="bd4a6814-9f37-40fa-a9f3-1ed2d4ee651c" providerId="ADAL" clId="{CC0D11F5-4C04-4924-A541-FFECBA1F9133}" dt="2023-09-21T10:52:20.638" v="229" actId="20577"/>
          <ac:spMkLst>
            <pc:docMk/>
            <pc:sldMk cId="2687811246" sldId="324"/>
            <ac:spMk id="3" creationId="{AF70A80A-96E7-4983-A669-34DE3A57A823}"/>
          </ac:spMkLst>
        </pc:spChg>
      </pc:sldChg>
      <pc:sldChg chg="modSp mod">
        <pc:chgData name="Anke van de Vegte" userId="bd4a6814-9f37-40fa-a9f3-1ed2d4ee651c" providerId="ADAL" clId="{CC0D11F5-4C04-4924-A541-FFECBA1F9133}" dt="2023-09-21T11:03:04.111" v="783" actId="6549"/>
        <pc:sldMkLst>
          <pc:docMk/>
          <pc:sldMk cId="1979103799" sldId="326"/>
        </pc:sldMkLst>
        <pc:spChg chg="mod">
          <ac:chgData name="Anke van de Vegte" userId="bd4a6814-9f37-40fa-a9f3-1ed2d4ee651c" providerId="ADAL" clId="{CC0D11F5-4C04-4924-A541-FFECBA1F9133}" dt="2023-09-21T11:03:04.111" v="783" actId="6549"/>
          <ac:spMkLst>
            <pc:docMk/>
            <pc:sldMk cId="1979103799" sldId="326"/>
            <ac:spMk id="3" creationId="{6216A944-F50A-4D74-B100-76B9D3460635}"/>
          </ac:spMkLst>
        </pc:spChg>
      </pc:sldChg>
      <pc:sldChg chg="addSp delSp modSp mod modNotesTx">
        <pc:chgData name="Anke van de Vegte" userId="bd4a6814-9f37-40fa-a9f3-1ed2d4ee651c" providerId="ADAL" clId="{CC0D11F5-4C04-4924-A541-FFECBA1F9133}" dt="2023-09-21T10:49:05.989" v="119" actId="948"/>
        <pc:sldMkLst>
          <pc:docMk/>
          <pc:sldMk cId="486261652" sldId="343"/>
        </pc:sldMkLst>
        <pc:spChg chg="mod">
          <ac:chgData name="Anke van de Vegte" userId="bd4a6814-9f37-40fa-a9f3-1ed2d4ee651c" providerId="ADAL" clId="{CC0D11F5-4C04-4924-A541-FFECBA1F9133}" dt="2023-09-21T10:36:55.035" v="57" actId="14100"/>
          <ac:spMkLst>
            <pc:docMk/>
            <pc:sldMk cId="486261652" sldId="343"/>
            <ac:spMk id="3" creationId="{F7DF7620-110D-4B30-8BC3-280EB3671FC1}"/>
          </ac:spMkLst>
        </pc:spChg>
        <pc:spChg chg="add del mod">
          <ac:chgData name="Anke van de Vegte" userId="bd4a6814-9f37-40fa-a9f3-1ed2d4ee651c" providerId="ADAL" clId="{CC0D11F5-4C04-4924-A541-FFECBA1F9133}" dt="2023-09-21T10:30:20.799" v="7" actId="478"/>
          <ac:spMkLst>
            <pc:docMk/>
            <pc:sldMk cId="486261652" sldId="343"/>
            <ac:spMk id="4" creationId="{9C7D8E9A-F09D-504F-5A00-02CFC323E4CB}"/>
          </ac:spMkLst>
        </pc:spChg>
        <pc:spChg chg="add mod">
          <ac:chgData name="Anke van de Vegte" userId="bd4a6814-9f37-40fa-a9f3-1ed2d4ee651c" providerId="ADAL" clId="{CC0D11F5-4C04-4924-A541-FFECBA1F9133}" dt="2023-09-21T10:43:12.420" v="111" actId="20577"/>
          <ac:spMkLst>
            <pc:docMk/>
            <pc:sldMk cId="486261652" sldId="343"/>
            <ac:spMk id="5" creationId="{C376287D-901D-8A9B-6FA7-5C57DA3FC46D}"/>
          </ac:spMkLst>
        </pc:spChg>
        <pc:spChg chg="add del mod">
          <ac:chgData name="Anke van de Vegte" userId="bd4a6814-9f37-40fa-a9f3-1ed2d4ee651c" providerId="ADAL" clId="{CC0D11F5-4C04-4924-A541-FFECBA1F9133}" dt="2023-09-21T10:37:11.131" v="60" actId="14100"/>
          <ac:spMkLst>
            <pc:docMk/>
            <pc:sldMk cId="486261652" sldId="343"/>
            <ac:spMk id="7" creationId="{9EEC07B9-A197-4F48-B960-24A1F0271A59}"/>
          </ac:spMkLst>
        </pc:spChg>
        <pc:spChg chg="del mod">
          <ac:chgData name="Anke van de Vegte" userId="bd4a6814-9f37-40fa-a9f3-1ed2d4ee651c" providerId="ADAL" clId="{CC0D11F5-4C04-4924-A541-FFECBA1F9133}" dt="2023-09-21T10:36:06.549" v="49" actId="21"/>
          <ac:spMkLst>
            <pc:docMk/>
            <pc:sldMk cId="486261652" sldId="343"/>
            <ac:spMk id="11" creationId="{358BD5F5-2F49-4112-A18C-E5470D728F28}"/>
          </ac:spMkLst>
        </pc:spChg>
        <pc:picChg chg="del">
          <ac:chgData name="Anke van de Vegte" userId="bd4a6814-9f37-40fa-a9f3-1ed2d4ee651c" providerId="ADAL" clId="{CC0D11F5-4C04-4924-A541-FFECBA1F9133}" dt="2023-09-21T10:30:07.951" v="5" actId="21"/>
          <ac:picMkLst>
            <pc:docMk/>
            <pc:sldMk cId="486261652" sldId="343"/>
            <ac:picMk id="6" creationId="{B54793BB-3A3D-4D82-B64F-B419BA1E1A51}"/>
          </ac:picMkLst>
        </pc:picChg>
        <pc:picChg chg="add mod">
          <ac:chgData name="Anke van de Vegte" userId="bd4a6814-9f37-40fa-a9f3-1ed2d4ee651c" providerId="ADAL" clId="{CC0D11F5-4C04-4924-A541-FFECBA1F9133}" dt="2023-09-21T10:46:09.246" v="116"/>
          <ac:picMkLst>
            <pc:docMk/>
            <pc:sldMk cId="486261652" sldId="343"/>
            <ac:picMk id="9" creationId="{6C589E27-DE9A-1650-016A-D1D6AEAFC87D}"/>
          </ac:picMkLst>
        </pc:picChg>
        <pc:picChg chg="add mod">
          <ac:chgData name="Anke van de Vegte" userId="bd4a6814-9f37-40fa-a9f3-1ed2d4ee651c" providerId="ADAL" clId="{CC0D11F5-4C04-4924-A541-FFECBA1F9133}" dt="2023-09-21T10:43:26.347" v="113" actId="14100"/>
          <ac:picMkLst>
            <pc:docMk/>
            <pc:sldMk cId="486261652" sldId="343"/>
            <ac:picMk id="1026" creationId="{8F7E2E00-D001-2158-1057-794A65EE3785}"/>
          </ac:picMkLst>
        </pc:picChg>
        <pc:picChg chg="add del mod">
          <ac:chgData name="Anke van de Vegte" userId="bd4a6814-9f37-40fa-a9f3-1ed2d4ee651c" providerId="ADAL" clId="{CC0D11F5-4C04-4924-A541-FFECBA1F9133}" dt="2023-09-21T10:34:07.662" v="31"/>
          <ac:picMkLst>
            <pc:docMk/>
            <pc:sldMk cId="486261652" sldId="343"/>
            <ac:picMk id="1028" creationId="{EE296921-F817-700A-367B-170997E28092}"/>
          </ac:picMkLst>
        </pc:picChg>
      </pc:sldChg>
      <pc:sldChg chg="modNotesTx">
        <pc:chgData name="Anke van de Vegte" userId="bd4a6814-9f37-40fa-a9f3-1ed2d4ee651c" providerId="ADAL" clId="{CC0D11F5-4C04-4924-A541-FFECBA1F9133}" dt="2023-09-21T11:02:08.524" v="711"/>
        <pc:sldMkLst>
          <pc:docMk/>
          <pc:sldMk cId="1932501934"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E8342B9-E0AC-4F9B-9E3F-C9BBDC0B0076}"/>
              </a:ext>
            </a:extLst>
          </p:cNvPr>
          <p:cNvSpPr>
            <a:spLocks noGrp="1"/>
          </p:cNvSpPr>
          <p:nvPr>
            <p:ph type="hdr" sz="quarter"/>
          </p:nvPr>
        </p:nvSpPr>
        <p:spPr>
          <a:xfrm>
            <a:off x="0" y="0"/>
            <a:ext cx="1039813"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F7A3F61-FA3D-4F4E-B8A2-9D4CDEF4F7ED}"/>
              </a:ext>
            </a:extLst>
          </p:cNvPr>
          <p:cNvSpPr>
            <a:spLocks noGrp="1"/>
          </p:cNvSpPr>
          <p:nvPr>
            <p:ph type="dt" sz="quarter" idx="1"/>
          </p:nvPr>
        </p:nvSpPr>
        <p:spPr>
          <a:xfrm>
            <a:off x="1358900" y="0"/>
            <a:ext cx="1041400" cy="344488"/>
          </a:xfrm>
          <a:prstGeom prst="rect">
            <a:avLst/>
          </a:prstGeom>
        </p:spPr>
        <p:txBody>
          <a:bodyPr vert="horz" lIns="91440" tIns="45720" rIns="91440" bIns="45720" rtlCol="0"/>
          <a:lstStyle>
            <a:lvl1pPr algn="r">
              <a:defRPr sz="1200"/>
            </a:lvl1pPr>
          </a:lstStyle>
          <a:p>
            <a:fld id="{4A2C6949-CDCB-4F17-A6F7-75AAE753EF15}" type="datetimeFigureOut">
              <a:rPr lang="nl-NL" smtClean="0"/>
              <a:t>27-9-2023</a:t>
            </a:fld>
            <a:endParaRPr lang="nl-NL"/>
          </a:p>
        </p:txBody>
      </p:sp>
      <p:sp>
        <p:nvSpPr>
          <p:cNvPr id="4" name="Tijdelijke aanduiding voor voettekst 3">
            <a:extLst>
              <a:ext uri="{FF2B5EF4-FFF2-40B4-BE49-F238E27FC236}">
                <a16:creationId xmlns:a16="http://schemas.microsoft.com/office/drawing/2014/main" id="{286B6047-CAAE-4F4B-A8C5-94DB338BE99B}"/>
              </a:ext>
            </a:extLst>
          </p:cNvPr>
          <p:cNvSpPr>
            <a:spLocks noGrp="1"/>
          </p:cNvSpPr>
          <p:nvPr>
            <p:ph type="ftr" sz="quarter" idx="2"/>
          </p:nvPr>
        </p:nvSpPr>
        <p:spPr>
          <a:xfrm>
            <a:off x="0" y="6513513"/>
            <a:ext cx="1039813" cy="344487"/>
          </a:xfrm>
          <a:prstGeom prst="rect">
            <a:avLst/>
          </a:prstGeom>
        </p:spPr>
        <p:txBody>
          <a:bodyPr vert="horz" lIns="91440" tIns="45720" rIns="91440" bIns="45720" rtlCol="0" anchor="b"/>
          <a:lstStyle>
            <a:lvl1pPr algn="l">
              <a:defRPr sz="1200"/>
            </a:lvl1pPr>
          </a:lstStyle>
          <a:p>
            <a:r>
              <a:rPr lang="nl-NL"/>
              <a:t>Workshop Zorg rondom het einde van het leven-maart 2021    licentie: CC-BY-NC-SA</a:t>
            </a:r>
          </a:p>
        </p:txBody>
      </p:sp>
      <p:sp>
        <p:nvSpPr>
          <p:cNvPr id="5" name="Tijdelijke aanduiding voor dianummer 4">
            <a:extLst>
              <a:ext uri="{FF2B5EF4-FFF2-40B4-BE49-F238E27FC236}">
                <a16:creationId xmlns:a16="http://schemas.microsoft.com/office/drawing/2014/main" id="{AD32BF2E-C5A7-4902-B8DD-BA8784B6AF49}"/>
              </a:ext>
            </a:extLst>
          </p:cNvPr>
          <p:cNvSpPr>
            <a:spLocks noGrp="1"/>
          </p:cNvSpPr>
          <p:nvPr>
            <p:ph type="sldNum" sz="quarter" idx="3"/>
          </p:nvPr>
        </p:nvSpPr>
        <p:spPr>
          <a:xfrm>
            <a:off x="1358900" y="6513513"/>
            <a:ext cx="1041400" cy="344487"/>
          </a:xfrm>
          <a:prstGeom prst="rect">
            <a:avLst/>
          </a:prstGeom>
        </p:spPr>
        <p:txBody>
          <a:bodyPr vert="horz" lIns="91440" tIns="45720" rIns="91440" bIns="45720" rtlCol="0" anchor="b"/>
          <a:lstStyle>
            <a:lvl1pPr algn="r">
              <a:defRPr sz="1200"/>
            </a:lvl1pPr>
          </a:lstStyle>
          <a:p>
            <a:fld id="{3D1E0E5E-F4A9-4372-BC69-3C3C10CBEFC0}" type="slidenum">
              <a:rPr lang="nl-NL" smtClean="0"/>
              <a:t>‹nr.›</a:t>
            </a:fld>
            <a:endParaRPr lang="nl-NL"/>
          </a:p>
        </p:txBody>
      </p:sp>
    </p:spTree>
    <p:extLst>
      <p:ext uri="{BB962C8B-B14F-4D97-AF65-F5344CB8AC3E}">
        <p14:creationId xmlns:p14="http://schemas.microsoft.com/office/powerpoint/2010/main" val="22381310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040130" cy="13062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1359615" y="0"/>
            <a:ext cx="1040130" cy="13062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5330825" y="1958975"/>
            <a:ext cx="13061950" cy="97980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240030" y="12409715"/>
            <a:ext cx="1920240" cy="1175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24814894"/>
            <a:ext cx="1040130" cy="13062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Zorg rondom het einde van het leven-maart 2021    licentie: CC-BY-NC-SA</a:t>
            </a:r>
          </a:p>
        </p:txBody>
      </p:sp>
      <p:sp>
        <p:nvSpPr>
          <p:cNvPr id="4103" name="Rectangle 7"/>
          <p:cNvSpPr>
            <a:spLocks noGrp="1" noChangeArrowheads="1"/>
          </p:cNvSpPr>
          <p:nvPr>
            <p:ph type="sldNum" sz="quarter" idx="5"/>
          </p:nvPr>
        </p:nvSpPr>
        <p:spPr bwMode="auto">
          <a:xfrm>
            <a:off x="1359615" y="24814894"/>
            <a:ext cx="1040130" cy="13062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Yu9iz_dCe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Noot september 2023</a:t>
            </a:r>
          </a:p>
          <a:p>
            <a:r>
              <a:rPr lang="nl-NL" dirty="0"/>
              <a:t>De e-learning Begin Goed Zorg Goed die beschikbaar was via MSD Academy en als basis werd gebruikt bij de ontwikkeling van deze workshop. Deze is sinds eind 2021 niet meer beschikbaar bij MSD. De workshop is aangepast en is nu inhoudelijk los van de e-learning te gebruiken als onderwijsmateriaal. </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a:t>
            </a:fld>
            <a:endParaRPr lang="nl-NL"/>
          </a:p>
        </p:txBody>
      </p:sp>
      <p:sp>
        <p:nvSpPr>
          <p:cNvPr id="5" name="Tijdelijke aanduiding voor voettekst 4">
            <a:extLst>
              <a:ext uri="{FF2B5EF4-FFF2-40B4-BE49-F238E27FC236}">
                <a16:creationId xmlns:a16="http://schemas.microsoft.com/office/drawing/2014/main" id="{19C14232-5094-44BE-B2A0-48DADD0861B0}"/>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08857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a:defRPr/>
            </a:pPr>
            <a:r>
              <a:rPr kumimoji="0" lang="nl-NL" sz="1200" b="0" i="0" u="sng" strike="noStrike" kern="1200" cap="none" spc="0" normalizeH="0" baseline="0" noProof="0" dirty="0">
                <a:ln>
                  <a:noFill/>
                </a:ln>
                <a:solidFill>
                  <a:srgbClr val="000000"/>
                </a:solidFill>
                <a:effectLst/>
                <a:uLnTx/>
                <a:uFillTx/>
                <a:latin typeface="Arial"/>
                <a:cs typeface="Arial"/>
              </a:rPr>
              <a:t>Inhoud</a:t>
            </a:r>
            <a:r>
              <a:rPr kumimoji="0" lang="nl-NL" sz="1200" b="0" i="0" u="none" strike="noStrike" kern="1200" cap="none" spc="0" normalizeH="0" baseline="0" noProof="0" dirty="0">
                <a:ln>
                  <a:noFill/>
                </a:ln>
                <a:solidFill>
                  <a:srgbClr val="000000"/>
                </a:solidFill>
                <a:effectLst/>
                <a:uLnTx/>
                <a:uFillTx/>
                <a:latin typeface="Arial"/>
                <a:cs typeface="Arial"/>
              </a:rPr>
              <a:t>: Bekend met dit model? </a:t>
            </a:r>
            <a:r>
              <a:rPr lang="nl-NL" dirty="0">
                <a:solidFill>
                  <a:srgbClr val="000000"/>
                </a:solidFill>
                <a:latin typeface="Arial"/>
                <a:cs typeface="Arial"/>
              </a:rPr>
              <a:t>In de richtlijn </a:t>
            </a:r>
            <a:r>
              <a:rPr lang="nl-NL" dirty="0">
                <a:latin typeface="Arial"/>
                <a:cs typeface="Arial"/>
              </a:rPr>
              <a:t>Zingeving en spiritualiteit in de palliatieve</a:t>
            </a:r>
            <a:r>
              <a:rPr lang="nl-NL" dirty="0">
                <a:solidFill>
                  <a:srgbClr val="000000"/>
                </a:solidFill>
                <a:latin typeface="Arial"/>
                <a:cs typeface="Arial"/>
              </a:rPr>
              <a:t> fase (mei 2019, Pallialine) staat het model genoemd als Ars</a:t>
            </a:r>
            <a:r>
              <a:rPr kumimoji="0" lang="nl-NL" sz="1200" b="0" i="0" u="none" strike="noStrike" kern="1200" cap="none" spc="0" normalizeH="0" baseline="0" noProof="0" dirty="0">
                <a:ln>
                  <a:noFill/>
                </a:ln>
                <a:solidFill>
                  <a:srgbClr val="000000"/>
                </a:solidFill>
                <a:effectLst/>
                <a:uLnTx/>
                <a:uFillTx/>
                <a:latin typeface="Arial"/>
                <a:cs typeface="Arial"/>
              </a:rPr>
              <a:t> Moriendi model. Gebruik je het? Zo ja, hoe? Kijkend naar het model, welke stappen/hulpvragen liggen je en welke minder? Hoe verklaar je dit? Gebruik je het model niet, welke redenen heb je hiervoor?</a:t>
            </a:r>
            <a:endParaRPr lang="nl-NL" sz="12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Het model kent vijf themavelden die aan de orde komen als het levenseinde nabij is. Centraal staat de Innerlijke ruimte, dit wordt gezien ‘als gemoedstoestand waardoor iemand zich in alle rust en vrijheid kan verhouden tot de emoties die door een situatie worden opgeroepen.’ Vanuit de vakken in het model kunnen levensvragen van alle kanten bekeken en gewogen worden. Met de vragen kan de zorgverlener de dialoog aangaan. </a:t>
            </a:r>
          </a:p>
          <a:p>
            <a:pPr>
              <a:defRPr/>
            </a:pPr>
            <a:r>
              <a:rPr kumimoji="0" lang="en-US" sz="1200" b="0" i="0" u="none" strike="noStrike" kern="1200" cap="none" spc="0" normalizeH="0" baseline="0" noProof="0" dirty="0">
                <a:ln>
                  <a:noFill/>
                </a:ln>
                <a:solidFill>
                  <a:srgbClr val="000000"/>
                </a:solidFill>
                <a:effectLst/>
                <a:uLnTx/>
                <a:uFillTx/>
                <a:latin typeface="Arial"/>
                <a:cs typeface="Arial"/>
              </a:rPr>
              <a:t>Ter info: </a:t>
            </a:r>
            <a:r>
              <a:rPr lang="en-US" dirty="0">
                <a:solidFill>
                  <a:srgbClr val="000000"/>
                </a:solidFill>
                <a:latin typeface="Arial"/>
                <a:cs typeface="Arial"/>
              </a:rPr>
              <a:t>vanaf </a:t>
            </a:r>
            <a:r>
              <a:rPr kumimoji="0" lang="nl-NL" sz="1200" b="0" i="0" u="none" strike="noStrike" kern="1200" cap="none" spc="0" normalizeH="0" baseline="0" noProof="0" dirty="0">
                <a:ln>
                  <a:noFill/>
                </a:ln>
                <a:solidFill>
                  <a:srgbClr val="000000"/>
                </a:solidFill>
                <a:effectLst/>
                <a:uLnTx/>
                <a:uFillTx/>
                <a:latin typeface="Arial"/>
                <a:cs typeface="Arial"/>
              </a:rPr>
              <a:t>mei 2019 is op YouTube een animatie van 2 minuten</a:t>
            </a:r>
            <a:r>
              <a:rPr lang="nl-NL" dirty="0">
                <a:solidFill>
                  <a:srgbClr val="000000"/>
                </a:solidFill>
                <a:latin typeface="Arial"/>
                <a:cs typeface="Arial"/>
              </a:rPr>
              <a:t> </a:t>
            </a:r>
            <a:r>
              <a:rPr kumimoji="0" lang="nl-NL" sz="1200" b="0" i="0" u="none" strike="noStrike" kern="1200" cap="none" spc="0" normalizeH="0" baseline="0" noProof="0" dirty="0">
                <a:ln>
                  <a:noFill/>
                </a:ln>
                <a:solidFill>
                  <a:srgbClr val="000000"/>
                </a:solidFill>
                <a:effectLst/>
                <a:uLnTx/>
                <a:uFillTx/>
                <a:latin typeface="Arial"/>
                <a:cs typeface="Arial"/>
              </a:rPr>
              <a:t>waarin het </a:t>
            </a:r>
            <a:r>
              <a:rPr lang="nl-NL" dirty="0">
                <a:solidFill>
                  <a:srgbClr val="000000"/>
                </a:solidFill>
                <a:latin typeface="Arial"/>
                <a:cs typeface="Arial"/>
              </a:rPr>
              <a:t>Ars Moriendi / Diamantmodel</a:t>
            </a:r>
            <a:r>
              <a:rPr kumimoji="0" lang="nl-NL" sz="1200" b="0" i="0" u="none" strike="noStrike" kern="1200" cap="none" spc="0" normalizeH="0" baseline="0" noProof="0" dirty="0">
                <a:ln>
                  <a:noFill/>
                </a:ln>
                <a:solidFill>
                  <a:srgbClr val="000000"/>
                </a:solidFill>
                <a:effectLst/>
                <a:uLnTx/>
                <a:uFillTx/>
                <a:latin typeface="Arial"/>
                <a:cs typeface="Arial"/>
              </a:rPr>
              <a:t> aan de orde komt: Zingeving in de palliatieve </a:t>
            </a:r>
            <a:r>
              <a:rPr lang="nl-NL" dirty="0">
                <a:solidFill>
                  <a:srgbClr val="000000"/>
                </a:solidFill>
                <a:latin typeface="Arial"/>
                <a:cs typeface="Arial"/>
              </a:rPr>
              <a:t>fase</a:t>
            </a:r>
            <a:r>
              <a:rPr kumimoji="0" lang="nl-NL" sz="1200" b="0" i="0" u="none" strike="noStrike" kern="1200" cap="none" spc="0" normalizeH="0" baseline="0" noProof="0" dirty="0">
                <a:ln>
                  <a:noFill/>
                </a:ln>
                <a:solidFill>
                  <a:srgbClr val="000000"/>
                </a:solidFill>
                <a:effectLst/>
                <a:uLnTx/>
                <a:uFillTx/>
                <a:latin typeface="Arial"/>
                <a:cs typeface="Arial"/>
              </a:rPr>
              <a:t>, het Diamant model.</a:t>
            </a:r>
            <a:r>
              <a:rPr lang="nl-NL" dirty="0">
                <a:solidFill>
                  <a:srgbClr val="000000"/>
                </a:solidFill>
                <a:latin typeface="Arial"/>
                <a:cs typeface="Arial"/>
              </a:rPr>
              <a:t> De animatie is gebaseerd op de richtlijn Zingeving, spiritualiteit in de palliatieve fase en ontwikkeld</a:t>
            </a:r>
            <a:r>
              <a:rPr lang="nl-NL" dirty="0">
                <a:latin typeface="Arial"/>
                <a:cs typeface="Arial"/>
              </a:rPr>
              <a:t> door PZNL.</a:t>
            </a:r>
            <a:endParaRPr lang="nl-NL" b="0" i="0" u="none" strike="noStrike" kern="1200" cap="none" spc="0" normalizeH="0" baseline="0" noProof="0" dirty="0">
              <a:ln>
                <a:noFill/>
              </a:ln>
              <a:effectLst/>
              <a:uLnTx/>
              <a:uFillTx/>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andere model bij tijdig spreken over levenseinde</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10</a:t>
            </a:fld>
            <a:endParaRPr lang="nl-NL"/>
          </a:p>
        </p:txBody>
      </p:sp>
      <p:sp>
        <p:nvSpPr>
          <p:cNvPr id="5" name="Tijdelijke aanduiding voor voettekst 4">
            <a:extLst>
              <a:ext uri="{FF2B5EF4-FFF2-40B4-BE49-F238E27FC236}">
                <a16:creationId xmlns:a16="http://schemas.microsoft.com/office/drawing/2014/main" id="{292C801D-DF96-4927-B46C-5D3772DF438B}"/>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25608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a:spcBef>
                <a:spcPts val="36"/>
              </a:spcBef>
              <a:defRPr/>
            </a:pPr>
            <a:r>
              <a:rPr kumimoji="0" lang="nl-NL" sz="1200" b="0" i="0" u="sng" strike="noStrike" kern="1200" cap="none" spc="0" normalizeH="0" baseline="0" noProof="0" dirty="0">
                <a:ln>
                  <a:noFill/>
                </a:ln>
                <a:effectLst/>
                <a:uLnTx/>
                <a:uFillTx/>
                <a:latin typeface="Arial"/>
                <a:cs typeface="Arial"/>
              </a:rPr>
              <a:t>Inhoud</a:t>
            </a:r>
            <a:r>
              <a:rPr kumimoji="0" lang="nl-NL" sz="1200" b="0" i="0" u="none" strike="noStrike" kern="1200" cap="none" spc="0" normalizeH="0" baseline="0" noProof="0" dirty="0">
                <a:ln>
                  <a:noFill/>
                </a:ln>
                <a:effectLst/>
                <a:uLnTx/>
                <a:uFillTx/>
                <a:latin typeface="Arial"/>
                <a:cs typeface="Arial"/>
              </a:rPr>
              <a:t>: Er zijn diverse modellen die het ‘tijdig spreken over levenseinde’ ondersteunen. </a:t>
            </a:r>
            <a:r>
              <a:rPr lang="nl-NL" dirty="0">
                <a:latin typeface="Arial"/>
                <a:cs typeface="Arial"/>
              </a:rPr>
              <a:t>Het </a:t>
            </a:r>
            <a:r>
              <a:rPr kumimoji="0" lang="nl-NL" sz="1200" b="0" i="0" u="none" strike="noStrike" kern="1200" cap="none" spc="0" normalizeH="0" baseline="0" noProof="0" dirty="0">
                <a:ln>
                  <a:noFill/>
                </a:ln>
                <a:effectLst/>
                <a:uLnTx/>
                <a:uFillTx/>
                <a:latin typeface="Arial"/>
                <a:cs typeface="Arial"/>
              </a:rPr>
              <a:t>Diamant model (Ars Moriendi model) van de vorige dia helpt bij de dialoog. </a:t>
            </a:r>
            <a:r>
              <a:rPr kumimoji="0" lang="nl-NL" sz="1200" b="0" i="0" u="none" strike="noStrike" kern="1200" cap="none" spc="0" normalizeH="0" baseline="0" noProof="0" dirty="0" err="1">
                <a:ln>
                  <a:noFill/>
                </a:ln>
                <a:effectLst/>
                <a:uLnTx/>
                <a:uFillTx/>
                <a:latin typeface="Arial"/>
                <a:cs typeface="Arial"/>
              </a:rPr>
              <a:t>Steinhauser</a:t>
            </a:r>
            <a:r>
              <a:rPr kumimoji="0" lang="nl-NL" sz="1200" b="0" i="0" u="none" strike="noStrike" kern="1200" cap="none" spc="0" normalizeH="0" baseline="0" noProof="0" dirty="0">
                <a:ln>
                  <a:noFill/>
                </a:ln>
                <a:effectLst/>
                <a:uLnTx/>
                <a:uFillTx/>
                <a:latin typeface="Arial"/>
                <a:cs typeface="Arial"/>
              </a:rPr>
              <a:t> et al</a:t>
            </a:r>
            <a:r>
              <a:rPr lang="nl-NL" dirty="0">
                <a:latin typeface="Arial"/>
                <a:cs typeface="Arial"/>
              </a:rPr>
              <a:t>. </a:t>
            </a:r>
            <a:r>
              <a:rPr lang="nl-NL" sz="1200" kern="1200" dirty="0">
                <a:effectLst/>
                <a:latin typeface="Arial"/>
                <a:cs typeface="Arial"/>
              </a:rPr>
              <a:t>geeft in zijn </a:t>
            </a:r>
            <a:r>
              <a:rPr lang="nl-NL" sz="1200" kern="1200" dirty="0" err="1">
                <a:effectLst/>
                <a:latin typeface="Arial"/>
                <a:cs typeface="Arial"/>
              </a:rPr>
              <a:t>Table</a:t>
            </a:r>
            <a:r>
              <a:rPr lang="nl-NL" sz="1200" kern="1200" dirty="0">
                <a:effectLst/>
                <a:latin typeface="Arial"/>
                <a:cs typeface="Arial"/>
              </a:rPr>
              <a:t> 1. </a:t>
            </a:r>
            <a:r>
              <a:rPr lang="nl-NL" sz="1200" kern="1200" dirty="0" err="1">
                <a:effectLst/>
                <a:latin typeface="Arial"/>
                <a:cs typeface="Arial"/>
              </a:rPr>
              <a:t>Intervention</a:t>
            </a:r>
            <a:r>
              <a:rPr lang="nl-NL" sz="1200" kern="1200" dirty="0">
                <a:effectLst/>
                <a:latin typeface="Arial"/>
                <a:cs typeface="Arial"/>
              </a:rPr>
              <a:t> </a:t>
            </a:r>
            <a:r>
              <a:rPr lang="nl-NL" sz="1200" kern="1200" dirty="0" err="1">
                <a:effectLst/>
                <a:latin typeface="Arial"/>
                <a:cs typeface="Arial"/>
              </a:rPr>
              <a:t>questions</a:t>
            </a:r>
            <a:r>
              <a:rPr lang="nl-NL" sz="1200" kern="1200" dirty="0">
                <a:effectLst/>
                <a:latin typeface="Arial"/>
                <a:cs typeface="Arial"/>
              </a:rPr>
              <a:t> een verdeling van drie groepen aan met vragen die helpend zijn bij het gesprek over levenseinde om de waarden, wensen en behoeften van de patiënt bespreekbaar te maken. </a:t>
            </a:r>
            <a:r>
              <a:rPr lang="en-US" dirty="0">
                <a:latin typeface="Arial"/>
                <a:cs typeface="Arial"/>
              </a:rPr>
              <a:t>Session 1 focused on life review, cherished times, and accomplishments. It intend to orient participants within personal time and space and help them identify and transmit their and their family’s key values and special wisdom. Session 2 focused on issues of things they would have done differently, regrets, forgiveness asked and given, and whether they were at peace. This gives a reflection on whether and to what extent they were at peace, an attribute found, in previous research, to be as important as being free of pain. Session 3 focused on lessons learned, heritage, and legacy. This looking-forward component offers participants an opportunity to reconcile the gravity of their illness with a sense of hopefulness and future orientation. This model is designed to assist with the many role transitions occurring during serious illness by allowing persons not to be limited to a patient role, but rather integrate their whole person resources.</a:t>
            </a:r>
          </a:p>
          <a:p>
            <a:pPr marL="0" marR="0" lvl="0" indent="0" algn="l" defTabSz="914400" rtl="0" eaLnBrk="1" fontAlgn="base" latinLnBrk="0" hangingPunct="1">
              <a:lnSpc>
                <a:spcPct val="100000"/>
              </a:lnSpc>
              <a:spcBef>
                <a:spcPts val="36"/>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ts val="36"/>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casus (1 van 2) over tijdig spreken over het levenseinde</a:t>
            </a:r>
            <a:endParaRPr lang="nl-NL" dirty="0">
              <a:cs typeface="Arial"/>
            </a:endParaRPr>
          </a:p>
          <a:p>
            <a:endParaRPr lang="nl-NL" dirty="0">
              <a:cs typeface="Arial"/>
            </a:endParaRPr>
          </a:p>
          <a:p>
            <a:endParaRPr lang="nl-NL"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5" name="Tijdelijke aanduiding voor voettekst 4">
            <a:extLst>
              <a:ext uri="{FF2B5EF4-FFF2-40B4-BE49-F238E27FC236}">
                <a16:creationId xmlns:a16="http://schemas.microsoft.com/office/drawing/2014/main" id="{BC07C8CF-CED8-4710-8A96-05713F4813DB}"/>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20567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casus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Van belang is de prognose duidelijk te bespreken met patiënt. In deze casus heeft de patiënt en zijn partner gekozen voor de doelgerichte therapie als palliatieve behandeling. Hoe nu verder, want nu blijkt dat de prognose niet verloopt zoals het behandelteam het had bedacht. Op welk moment voer je nu bij deze patiënt het gewenste gesprek over het levenseinde? Voor het bespreken van deze casus zie de volgende dia waar de vragen staan.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bespreken casus (2 van 2)</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12</a:t>
            </a:fld>
            <a:endParaRPr lang="nl-NL"/>
          </a:p>
        </p:txBody>
      </p:sp>
      <p:sp>
        <p:nvSpPr>
          <p:cNvPr id="5" name="Tijdelijke aanduiding voor voettekst 4">
            <a:extLst>
              <a:ext uri="{FF2B5EF4-FFF2-40B4-BE49-F238E27FC236}">
                <a16:creationId xmlns:a16="http://schemas.microsoft.com/office/drawing/2014/main" id="{54F68D77-CE0F-4CE7-800C-1F90306BDAA6}"/>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57610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Hoe ga je nu om met de eerder gestelde prognose?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En op welk moment voer je het gesprek over het naderende levenseinde? De grafiek van A</a:t>
            </a:r>
            <a:r>
              <a:rPr lang="en-US" sz="1200" kern="1200" dirty="0" err="1">
                <a:solidFill>
                  <a:schemeClr val="tx1"/>
                </a:solidFill>
                <a:effectLst/>
                <a:latin typeface="Arial" charset="0"/>
                <a:ea typeface="+mn-ea"/>
                <a:cs typeface="+mn-cs"/>
              </a:rPr>
              <a:t>mblàs</a:t>
            </a:r>
            <a:r>
              <a:rPr lang="en-US" sz="1200" kern="1200" dirty="0">
                <a:solidFill>
                  <a:schemeClr val="tx1"/>
                </a:solidFill>
                <a:effectLst/>
                <a:latin typeface="Arial" charset="0"/>
                <a:ea typeface="+mn-ea"/>
                <a:cs typeface="+mn-cs"/>
              </a:rPr>
              <a:t>-Novellas (2016)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laat zien een </a:t>
            </a:r>
            <a:r>
              <a:rPr lang="nl-NL" dirty="0"/>
              <a:t>driedeling van de palliatieve fase per ziektebeeld groep dat dit per groep anders verloopt, en het markeringsmoment van de stervensfase. Mensen met kanker kunnen relatief lang op een zogenoemde ‘plateau fase’ verkeren terwijl mensen met COPD of hartfalen in de loop van het traject regelmatig een crisisperiode door maken die leiden tot opname in het ziekenhuis en een verslechterde thuiskomst maar vervolgens kan er weer een opleving plaatsvinden. Voor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de groep dementie patiënten is het een meer geleidelijke weg en onduidelijk wanneer de stervensfase in beeld is.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Groepsgesprek over de nieuwe prognose met betrekking tot de casus, wat vertel je. En daarnaast over de kern van dit onderdeel: wanneer vind je het een juist moment om te starten met het gesprek over het levenseinde bij de patiënt uit de casus (COPD en longkanker)? En hoe ligt dit bij de andere patiëntengroepen uit de grafiek, gezien het ziekteverloop?</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tips voor gesprekken met de patiënt en naaste over het levenseinde</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13</a:t>
            </a:fld>
            <a:endParaRPr lang="nl-NL"/>
          </a:p>
        </p:txBody>
      </p:sp>
      <p:sp>
        <p:nvSpPr>
          <p:cNvPr id="5" name="Tijdelijke aanduiding voor voettekst 4">
            <a:extLst>
              <a:ext uri="{FF2B5EF4-FFF2-40B4-BE49-F238E27FC236}">
                <a16:creationId xmlns:a16="http://schemas.microsoft.com/office/drawing/2014/main" id="{F7490A4A-692C-493B-A699-16651ECA7D6A}"/>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56706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Hulpvragen en tips van Buurman (2018)</a:t>
            </a:r>
            <a:r>
              <a:rPr lang="nl-NL" dirty="0"/>
              <a:t>. Bianca Buurman, hoogleraar </a:t>
            </a:r>
            <a:r>
              <a:rPr lang="nl-NL" sz="1200" b="0" i="0" kern="1200" dirty="0">
                <a:solidFill>
                  <a:schemeClr val="tx1"/>
                </a:solidFill>
                <a:effectLst/>
                <a:latin typeface="Arial" charset="0"/>
                <a:ea typeface="+mn-ea"/>
                <a:cs typeface="+mn-cs"/>
              </a:rPr>
              <a:t>Acute Ouderenzorg,</a:t>
            </a:r>
            <a:r>
              <a:rPr lang="nl-NL" b="0" dirty="0"/>
              <a:t> </a:t>
            </a:r>
            <a:r>
              <a:rPr lang="nl-NL" dirty="0"/>
              <a:t>geeft aan dat e</a:t>
            </a:r>
            <a:r>
              <a:rPr lang="nl-NL" sz="1200" b="0" i="0" kern="1200" dirty="0">
                <a:solidFill>
                  <a:schemeClr val="tx1"/>
                </a:solidFill>
                <a:effectLst/>
                <a:latin typeface="Arial" charset="0"/>
                <a:ea typeface="+mn-ea"/>
                <a:cs typeface="+mn-cs"/>
              </a:rPr>
              <a:t>en verpleegkundige ook goed deze gesprekken kunnen voeren omdat zij voor een patiënt vaak laagdrempeliger is dan een arts. Daarnaast heeft de verpleegkundige een belangrijke signalerende functie. Belangrijk bij het voeren van deze gesprekken is: "Hoe je er zelf in staat: hoe kijk je tegen de dood aan? Verpleegkundigen kunnen een drempel voelen voor dit soort gesprekken, omdat ze bang zijn dat het ongepast is. Maar vaak is de patiënt hier al veel meer mee bezig dan je denkt, en kan het een opluchting zijn om hierover te praten. Verpleegkundigen vinden dit soort gesprekken aansnijden al lastig, dus voor patiënten kan het helemaal moeilijk zijn."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kern="1200" dirty="0">
                <a:solidFill>
                  <a:schemeClr val="tx1"/>
                </a:solidFill>
                <a:effectLst/>
                <a:latin typeface="Arial" charset="0"/>
                <a:ea typeface="+mn-ea"/>
                <a:cs typeface="+mn-cs"/>
              </a:rPr>
              <a:t>In de e-learning is het ABCD of </a:t>
            </a:r>
            <a:r>
              <a:rPr lang="nl-NL" sz="1200" b="0" i="0" kern="1200" dirty="0" err="1">
                <a:solidFill>
                  <a:schemeClr val="tx1"/>
                </a:solidFill>
                <a:effectLst/>
                <a:latin typeface="Arial" charset="0"/>
                <a:ea typeface="+mn-ea"/>
                <a:cs typeface="+mn-cs"/>
              </a:rPr>
              <a:t>Dignity</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conserving</a:t>
            </a:r>
            <a:r>
              <a:rPr lang="nl-NL" sz="1200" b="0" i="0" kern="1200" dirty="0">
                <a:solidFill>
                  <a:schemeClr val="tx1"/>
                </a:solidFill>
                <a:effectLst/>
                <a:latin typeface="Arial" charset="0"/>
                <a:ea typeface="+mn-ea"/>
                <a:cs typeface="+mn-cs"/>
              </a:rPr>
              <a:t> care model van </a:t>
            </a:r>
            <a:r>
              <a:rPr lang="nl-NL" sz="1200" b="0" i="0" kern="1200" dirty="0" err="1">
                <a:solidFill>
                  <a:schemeClr val="tx1"/>
                </a:solidFill>
                <a:effectLst/>
                <a:latin typeface="Arial" charset="0"/>
                <a:ea typeface="+mn-ea"/>
                <a:cs typeface="+mn-cs"/>
              </a:rPr>
              <a:t>Chochinov</a:t>
            </a:r>
            <a:r>
              <a:rPr lang="nl-NL" sz="1200" b="0" i="0" kern="1200" dirty="0">
                <a:solidFill>
                  <a:schemeClr val="tx1"/>
                </a:solidFill>
                <a:effectLst/>
                <a:latin typeface="Arial" charset="0"/>
                <a:ea typeface="+mn-ea"/>
                <a:cs typeface="+mn-cs"/>
              </a:rPr>
              <a:t> (2007) benoemd. </a:t>
            </a:r>
            <a:r>
              <a:rPr lang="nl-NL" sz="1200" b="0" i="0" kern="1200" dirty="0" err="1">
                <a:solidFill>
                  <a:schemeClr val="tx1"/>
                </a:solidFill>
                <a:effectLst/>
                <a:latin typeface="Arial" charset="0"/>
                <a:ea typeface="+mn-ea"/>
                <a:cs typeface="+mn-cs"/>
              </a:rPr>
              <a:t>Chochinov</a:t>
            </a:r>
            <a:r>
              <a:rPr lang="nl-NL" sz="1200" b="0" i="0" kern="1200" dirty="0">
                <a:solidFill>
                  <a:schemeClr val="tx1"/>
                </a:solidFill>
                <a:effectLst/>
                <a:latin typeface="Arial" charset="0"/>
                <a:ea typeface="+mn-ea"/>
                <a:cs typeface="+mn-cs"/>
              </a:rPr>
              <a:t> geeft voorwaarden aan wat de zorgverlener aan kwalificaties nodig heeft om het gesprek te kunnen aangaan, namelijk: Attitude, </a:t>
            </a:r>
            <a:r>
              <a:rPr lang="nl-NL" sz="1200" b="0" i="0" kern="1200" dirty="0" err="1">
                <a:solidFill>
                  <a:schemeClr val="tx1"/>
                </a:solidFill>
                <a:effectLst/>
                <a:latin typeface="Arial" charset="0"/>
                <a:ea typeface="+mn-ea"/>
                <a:cs typeface="+mn-cs"/>
              </a:rPr>
              <a:t>Behavoir</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Compassion</a:t>
            </a:r>
            <a:r>
              <a:rPr lang="nl-NL" sz="1200" b="0" i="0" kern="1200" dirty="0">
                <a:solidFill>
                  <a:schemeClr val="tx1"/>
                </a:solidFill>
                <a:effectLst/>
                <a:latin typeface="Arial" charset="0"/>
                <a:ea typeface="+mn-ea"/>
                <a:cs typeface="+mn-cs"/>
              </a:rPr>
              <a:t> en </a:t>
            </a:r>
            <a:r>
              <a:rPr lang="nl-NL" sz="1200" b="0" i="0" kern="1200" dirty="0" err="1">
                <a:solidFill>
                  <a:schemeClr val="tx1"/>
                </a:solidFill>
                <a:effectLst/>
                <a:latin typeface="Arial" charset="0"/>
                <a:ea typeface="+mn-ea"/>
                <a:cs typeface="+mn-cs"/>
              </a:rPr>
              <a:t>Dialogue</a:t>
            </a:r>
            <a:r>
              <a:rPr lang="nl-NL" sz="1200" b="0" i="0" kern="1200" dirty="0">
                <a:solidFill>
                  <a:schemeClr val="tx1"/>
                </a:solidFill>
                <a:effectLst/>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kern="1200" dirty="0">
                <a:solidFill>
                  <a:schemeClr val="tx1"/>
                </a:solidFill>
                <a:effectLst/>
                <a:latin typeface="Arial" charset="0"/>
                <a:ea typeface="+mn-ea"/>
                <a:cs typeface="+mn-cs"/>
              </a:rPr>
              <a:t>Zie ook de workshop Effectief communiceren (www.palliaweb.nl/Opleiding/lesmaterialen) deze gaat in op de genoemde kwalificaties.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kern="1200" dirty="0">
              <a:solidFill>
                <a:schemeClr val="tx1"/>
              </a:solidFill>
              <a:effectLst/>
              <a:latin typeface="Arial" charset="0"/>
              <a:ea typeface="+mn-ea"/>
              <a:cs typeface="+mn-cs"/>
            </a:endParaRPr>
          </a:p>
          <a:p>
            <a:pPr>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openingsdia Markeren stervensfase en hoe (praktisch) te handelen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a:t>
            </a:fld>
            <a:endParaRPr lang="nl-NL"/>
          </a:p>
        </p:txBody>
      </p:sp>
      <p:sp>
        <p:nvSpPr>
          <p:cNvPr id="5" name="Tijdelijke aanduiding voor voettekst 4">
            <a:extLst>
              <a:ext uri="{FF2B5EF4-FFF2-40B4-BE49-F238E27FC236}">
                <a16:creationId xmlns:a16="http://schemas.microsoft.com/office/drawing/2014/main" id="{8A6EB365-5A45-4BCF-A1CB-076FFA7D174E}"/>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47183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Openingsdia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programma Markeren stervensfase en hoe (praktisch) te handelen</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a:pPr/>
              <a:t>15</a:t>
            </a:fld>
            <a:endParaRPr lang="nl-NL"/>
          </a:p>
        </p:txBody>
      </p:sp>
      <p:sp>
        <p:nvSpPr>
          <p:cNvPr id="5" name="Tijdelijke aanduiding voor voettekst 4">
            <a:extLst>
              <a:ext uri="{FF2B5EF4-FFF2-40B4-BE49-F238E27FC236}">
                <a16:creationId xmlns:a16="http://schemas.microsoft.com/office/drawing/2014/main" id="{A3AF40E3-BE89-43AA-975D-4FE5BF0E88EF}"/>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41210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In het Kwaliteitskader palliatieve zorg Nederland gaat domein 7 over de Stervensfase. Het tijdig markeren van de stervensfase is belangrijk om een slechte dood te voorkomen, met name ook voor de naasten/nabestaanden. De stervensfase vraagt om passende zorg. In de e-learning is sprake over kerntaken voor de zorgverlener. In een artikel van </a:t>
            </a:r>
            <a:r>
              <a:rPr lang="nl-NL" dirty="0" err="1"/>
              <a:t>Ellershaw</a:t>
            </a:r>
            <a:r>
              <a:rPr lang="nl-NL" dirty="0"/>
              <a:t> (2013) worden 10 kerntaken aangegeven.  </a:t>
            </a:r>
          </a:p>
          <a:p>
            <a:r>
              <a:rPr lang="nl-NL" dirty="0"/>
              <a:t>Extra (optioneel) zijn vanaf dia 23 dia’s bijgevoegd over de meest voorkomende symptomen in de stervensfase. </a:t>
            </a:r>
          </a:p>
          <a:p>
            <a:endParaRPr lang="nl-NL" dirty="0"/>
          </a:p>
          <a:p>
            <a:r>
              <a:rPr lang="nl-NL" dirty="0"/>
              <a:t>Volgende dia: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markeren stervensfase, twee grafieken</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16</a:t>
            </a:fld>
            <a:endParaRPr lang="nl-NL"/>
          </a:p>
        </p:txBody>
      </p:sp>
      <p:sp>
        <p:nvSpPr>
          <p:cNvPr id="5" name="Tijdelijke aanduiding voor voettekst 4">
            <a:extLst>
              <a:ext uri="{FF2B5EF4-FFF2-40B4-BE49-F238E27FC236}">
                <a16:creationId xmlns:a16="http://schemas.microsoft.com/office/drawing/2014/main" id="{7BE517BB-D386-45E3-B07E-382B0B68594E}"/>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52162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In deze twee grafieken is de stervensfase aangegeven als markering. </a:t>
            </a:r>
            <a:r>
              <a:rPr lang="nl-NL" sz="1200" b="0" i="0" u="none" strike="noStrike" kern="1200" baseline="0" dirty="0">
                <a:solidFill>
                  <a:schemeClr val="tx1"/>
                </a:solidFill>
                <a:latin typeface="Arial" charset="0"/>
                <a:ea typeface="+mn-ea"/>
                <a:cs typeface="+mn-cs"/>
              </a:rPr>
              <a:t>Het begin van de laatste levensfase, de stervensfase of terminale fase, is moeilijk te markeren doordat de overleving meer variabel is en afhankelijk is van de ziekte/situatie. Het moment om de stervensfase te markeren is wanneer (geringe) levenswinst niet meer op weegt tegen de bijwerkingen, de belasting voor de patiënt en het verliest aan kwaliteit van leven. Ziektegerichte behandelingen werken niet meer en er wordt overgegaan op maximale symptoomverlichting en comfort. H</a:t>
            </a:r>
            <a:r>
              <a:rPr lang="nl-NL" dirty="0"/>
              <a:t>et kwaliteitskader palliatieve zorg Nederland beschrijft onder domein 7 Stervensfase signalen om de stervensfase te kunnen markeren.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Ter info: sinds mei 2019 is er op YouTube (</a:t>
            </a:r>
            <a:r>
              <a:rPr lang="nl-NL" dirty="0">
                <a:hlinkClick r:id="rId3"/>
              </a:rPr>
              <a:t>https://www.youtube.com/watch?v=FYu9iz_dCeY</a:t>
            </a:r>
            <a:r>
              <a:rPr lang="nl-NL" dirty="0"/>
              <a:t>) </a:t>
            </a:r>
            <a:r>
              <a:rPr lang="nl-NL" noProof="0" dirty="0"/>
              <a:t>een animatie van 2 minuten ontwikkeld door PZNL over markeren: Markering van de palliatieve fase. </a:t>
            </a:r>
          </a:p>
          <a:p>
            <a:endParaRPr lang="nl-NL" dirty="0"/>
          </a:p>
          <a:p>
            <a:r>
              <a:rPr lang="nl-NL" dirty="0"/>
              <a:t>Volgende dia: link met Kwaliteitskader palliatieve zorg Nederland (1 van 2)</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17</a:t>
            </a:fld>
            <a:endParaRPr lang="nl-NL"/>
          </a:p>
        </p:txBody>
      </p:sp>
      <p:sp>
        <p:nvSpPr>
          <p:cNvPr id="5" name="Tijdelijke aanduiding voor voettekst 4">
            <a:extLst>
              <a:ext uri="{FF2B5EF4-FFF2-40B4-BE49-F238E27FC236}">
                <a16:creationId xmlns:a16="http://schemas.microsoft.com/office/drawing/2014/main" id="{91B1304A-C1C8-432D-A850-CF9AC3E122C4}"/>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18484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Onder standaard 1 bij Criteria staan enkele aanwijzingen voor het markeren van de stervensfase. Deze komen overeen met de in e-learning genoemde signalen. </a:t>
            </a:r>
            <a:r>
              <a:rPr lang="nl-NL" sz="1200" b="0" i="0" u="none" strike="noStrike" kern="1200" baseline="0" dirty="0">
                <a:solidFill>
                  <a:schemeClr val="tx1"/>
                </a:solidFill>
                <a:latin typeface="Arial" charset="0"/>
                <a:ea typeface="+mn-ea"/>
                <a:cs typeface="+mn-cs"/>
              </a:rPr>
              <a:t>In de stervensfase ligt de focus van de zorg op het streven naar een zo goed mogelijke kwaliteit van sterven te bieden. </a:t>
            </a:r>
            <a:r>
              <a:rPr kumimoji="0" lang="nl-NL" sz="1200" b="0" i="0" u="none" strike="noStrike" kern="1200" cap="none" spc="0" normalizeH="0" baseline="0" noProof="0" dirty="0">
                <a:ln>
                  <a:noFill/>
                </a:ln>
                <a:effectLst/>
                <a:uLnTx/>
                <a:uFillTx/>
                <a:latin typeface="Arial" charset="0"/>
                <a:ea typeface="+mn-ea"/>
                <a:cs typeface="+mn-cs"/>
              </a:rPr>
              <a:t>De zorg voor de patiënt in de stervensfase is intensieve zorg.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link met Kwaliteitskader palliatieve zorg Nederland (2 van 2)</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18</a:t>
            </a:fld>
            <a:endParaRPr lang="nl-NL"/>
          </a:p>
        </p:txBody>
      </p:sp>
      <p:sp>
        <p:nvSpPr>
          <p:cNvPr id="5" name="Tijdelijke aanduiding voor voettekst 4">
            <a:extLst>
              <a:ext uri="{FF2B5EF4-FFF2-40B4-BE49-F238E27FC236}">
                <a16:creationId xmlns:a16="http://schemas.microsoft.com/office/drawing/2014/main" id="{C9F12437-7DB7-4552-8BFA-A6F633C417AE}"/>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57667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In hoeverre heb je te maken met herkennen en erkennen van het naderend sterven van een patiënt? Hoe communiceer jij in deze situatie (in deze fase) met de patiënt en naasten? En hoe documenteer je zijn waarden, wensen en behoeften? Maak je gebruik van het Zorgpad stervensfase?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Het Zorgpad Stervensfase bevordert de multidisciplinaire samenwerking door de zorg voor stervenden en hun naasten te structureren en eenduidig te documenteren. Het geeft een stappenplan, signalen voor aanbreken van de stervensfase of wel het markeren van de stervensfase en het beleid om wat dan te doen.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kerntaken zorgverlener in de stervensfase (1 van 2)</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19</a:t>
            </a:fld>
            <a:endParaRPr lang="nl-NL"/>
          </a:p>
        </p:txBody>
      </p:sp>
      <p:sp>
        <p:nvSpPr>
          <p:cNvPr id="5" name="Tijdelijke aanduiding voor voettekst 4">
            <a:extLst>
              <a:ext uri="{FF2B5EF4-FFF2-40B4-BE49-F238E27FC236}">
                <a16:creationId xmlns:a16="http://schemas.microsoft.com/office/drawing/2014/main" id="{73961C05-33A5-4A37-8065-37CE3F54983E}"/>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80488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Volgende dia: aanbod onderdelen workshop</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2</a:t>
            </a:fld>
            <a:endParaRPr lang="nl-NL"/>
          </a:p>
        </p:txBody>
      </p:sp>
      <p:sp>
        <p:nvSpPr>
          <p:cNvPr id="5" name="Tijdelijke aanduiding voor voettekst 4">
            <a:extLst>
              <a:ext uri="{FF2B5EF4-FFF2-40B4-BE49-F238E27FC236}">
                <a16:creationId xmlns:a16="http://schemas.microsoft.com/office/drawing/2014/main" id="{892D1A70-EEA3-4C5A-97C6-ACBCB173D471}"/>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81793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 en vervolgens groepsgesprek</a:t>
            </a:r>
          </a:p>
          <a:p>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Vanuit de OPCARE9, dat als doel heeft de zorg voor stervenden in Europa te verbeteren, worden de lacunes nagegaan die er zijn in de zorg voor stervenden en hoe je hier mee om kan gaan. B</a:t>
            </a:r>
            <a:r>
              <a:rPr lang="nl-NL" sz="1200" b="0" i="0" u="none" strike="noStrike" kern="1200" baseline="0" dirty="0">
                <a:solidFill>
                  <a:schemeClr val="tx1"/>
                </a:solidFill>
                <a:latin typeface="Arial" charset="0"/>
                <a:ea typeface="+mn-ea"/>
                <a:cs typeface="+mn-cs"/>
              </a:rPr>
              <a:t>innen de UK zijn kerntaken </a:t>
            </a:r>
            <a:r>
              <a:rPr lang="en-US" sz="1200" b="0" i="0" u="none" strike="noStrike" kern="1200" baseline="0" dirty="0">
                <a:solidFill>
                  <a:schemeClr val="tx1"/>
                </a:solidFill>
                <a:latin typeface="Arial" charset="0"/>
                <a:ea typeface="+mn-ea"/>
                <a:cs typeface="+mn-cs"/>
              </a:rPr>
              <a:t>“evidence identifies TEN key elements of care necessary for achieving best care for the </a:t>
            </a:r>
            <a:r>
              <a:rPr lang="nl-NL" sz="1200" b="0" i="0" u="none" strike="noStrike" kern="1200" baseline="0" dirty="0" err="1">
                <a:solidFill>
                  <a:schemeClr val="tx1"/>
                </a:solidFill>
                <a:latin typeface="Arial" charset="0"/>
                <a:ea typeface="+mn-ea"/>
                <a:cs typeface="+mn-cs"/>
              </a:rPr>
              <a:t>dying</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patient</a:t>
            </a:r>
            <a:r>
              <a:rPr lang="nl-NL" sz="1200" b="0" i="0" u="none" strike="noStrike" kern="1200" baseline="0" dirty="0">
                <a:solidFill>
                  <a:schemeClr val="tx1"/>
                </a:solidFill>
                <a:latin typeface="Arial" charset="0"/>
                <a:ea typeface="+mn-ea"/>
                <a:cs typeface="+mn-cs"/>
              </a:rPr>
              <a:t>” opgesteld, deze zijn internationaal geïmplementeerd. In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het stappenplan van de richtlijn Zorg in de stervensfase (2010) zijn deze kerntaken zijn grotendeels terug te vinden.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Groepsgesprek over hoe voer jij als zorgverlener deze genoemde kerntaken (op de twee dia’s) uit? Wat doe jij? Per punt bespreken of enkele er uit lichten. </a:t>
            </a:r>
          </a:p>
          <a:p>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kerntaken zorgverlener in de stervensfase (2 van 2)</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20</a:t>
            </a:fld>
            <a:endParaRPr lang="nl-NL"/>
          </a:p>
        </p:txBody>
      </p:sp>
      <p:sp>
        <p:nvSpPr>
          <p:cNvPr id="5" name="Tijdelijke aanduiding voor voettekst 4">
            <a:extLst>
              <a:ext uri="{FF2B5EF4-FFF2-40B4-BE49-F238E27FC236}">
                <a16:creationId xmlns:a16="http://schemas.microsoft.com/office/drawing/2014/main" id="{B738E25B-2586-4DB3-B9DB-C7AA751F5E07}"/>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42968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en vervolg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Hoe doe jij het? Per punt nalopen of een keuze hieruit maken om te bespreken. Kun je deze 10 kerntaken ook rangschikken naar prioriteit? Zo ja, op basis waarvan doe je dit?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extra optioneel subonderdeel Meest voorkomende symptomen in de stervensfase</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21</a:t>
            </a:fld>
            <a:endParaRPr lang="nl-NL"/>
          </a:p>
        </p:txBody>
      </p:sp>
      <p:sp>
        <p:nvSpPr>
          <p:cNvPr id="5" name="Tijdelijke aanduiding voor voettekst 4">
            <a:extLst>
              <a:ext uri="{FF2B5EF4-FFF2-40B4-BE49-F238E27FC236}">
                <a16:creationId xmlns:a16="http://schemas.microsoft.com/office/drawing/2014/main" id="{51D5F3E4-75B1-4BB4-9847-0C2B2CF97ADF}"/>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256250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Openingsdia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programma</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22</a:t>
            </a:fld>
            <a:endParaRPr lang="nl-NL"/>
          </a:p>
        </p:txBody>
      </p:sp>
    </p:spTree>
    <p:extLst>
      <p:ext uri="{BB962C8B-B14F-4D97-AF65-F5344CB8AC3E}">
        <p14:creationId xmlns:p14="http://schemas.microsoft.com/office/powerpoint/2010/main" val="381333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Meest voorkomende symptomen in de stervensfase</a:t>
            </a:r>
            <a:endParaRPr lang="nl-NL" dirty="0"/>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23</a:t>
            </a:fld>
            <a:endParaRPr lang="nl-NL"/>
          </a:p>
        </p:txBody>
      </p:sp>
    </p:spTree>
    <p:extLst>
      <p:ext uri="{BB962C8B-B14F-4D97-AF65-F5344CB8AC3E}">
        <p14:creationId xmlns:p14="http://schemas.microsoft.com/office/powerpoint/2010/main" val="271658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Werkvorm</a:t>
            </a:r>
            <a:r>
              <a:rPr lang="nl-NL" dirty="0"/>
              <a:t>: indien gewenst, kort bespreken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NB Reutelen wordt apart besproken onder symptomen van sterven: kenmerken, behandeling en a.d.h.v. een casus</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Herkenning? De veel voorkomende symptomen in de stervensfase die ook in de e-learning zijn benoemd, hier nogmaals op een dia. Twee belangrijke punten bij symptoombehandeling zijn: 1. het adequaat handelen en daarbij het aspect van overbehandeling goed in de gaten te houden, en 2. het inschakelen van het palliatief team voor advies bij het adequaat handelen. Vaak bestaan de s</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ymptomen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al langer en worden ook al behandeld. In de stervensfase is de last meestal verminderd en staan de symptomen van het sterven op de voorgrond (verminderde intake, suffen op de dag), zie volgende dia. Dus bij pijn, dyspnoe, misselijkheid en braken, verwardheid, terminaal delier en angst doorgaan met de ingezette therapie als eerder: overgaan op subcutane toediening indien dit nog niet is afgesproken. Behandelen volgens de Richtlijnen palliatieve Zorg IKNL. Bij refractair zijn van een symptoom dan overwegen palliatieve intermitterende/continue sedatie in te zetten volgens de vigerende richtlijn. Communicatie over deze symptomen en de behandeling met patiënt en naasten blijft van belang.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In de handreiking, bijlage 9 Overzicht Achtergrondinformatie staan onder deze workshop twee artikelen van </a:t>
            </a:r>
            <a:r>
              <a:rPr kumimoji="0" lang="nl-NL"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Blinderman</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om te raadplegen: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Comfort Care for Patients Dying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a:t>
            </a:r>
            <a:r>
              <a:rPr kumimoji="0" lang="nl-NL"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the</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nl-NL"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Hospital</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2015) en NICE </a:t>
            </a:r>
            <a:r>
              <a:rPr kumimoji="0" lang="nl-NL"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Pathways</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(2017). Hierin komen de symptomen uitgebreid aanbod inclusief de eventuele medicatie en het gesprek met de patiënt.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Sinds mei 2019 is op YouTube een animatie van 2 minuten over Delier in de palliatieve fase. De animatiefilm geeft een beknopte samenvatting over delier in de palliatieve fase. De animatie is ontwikkeld door PZNL.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symptomen van sterven</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24</a:t>
            </a:fld>
            <a:endParaRPr lang="nl-NL"/>
          </a:p>
        </p:txBody>
      </p:sp>
      <p:sp>
        <p:nvSpPr>
          <p:cNvPr id="5" name="Tijdelijke aanduiding voor voettekst 4">
            <a:extLst>
              <a:ext uri="{FF2B5EF4-FFF2-40B4-BE49-F238E27FC236}">
                <a16:creationId xmlns:a16="http://schemas.microsoft.com/office/drawing/2014/main" id="{60A8EC89-A8EC-44DC-BB84-E13A19C46113}"/>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74975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a:t>
            </a:r>
            <a:r>
              <a:rPr lang="nl-NL" baseline="0" dirty="0"/>
              <a:t> kort bespreken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baseline="0" dirty="0"/>
              <a:t>Inhoud:</a:t>
            </a:r>
            <a:r>
              <a:rPr lang="nl-NL" u="none" baseline="0" dirty="0"/>
              <a:t> Deze</a:t>
            </a:r>
            <a:r>
              <a:rPr lang="nl-NL" baseline="0" dirty="0"/>
              <a:t> 8 signalen zijn zeer specifiek voor naderend sterven. Dit is gebleken uit onderzoek: het betreft pupillen niet reagerend op licht, verminderde respons op verbale en/of visuele stimuli, verstrijken van de neus-wangplooi, onvermogen om de ogen te sluiten, hyperextensie van de nek, reutelen, Cheyne-Stokes ademhaling en ademhaling met kaakbeweging.</a:t>
            </a:r>
          </a:p>
          <a:p>
            <a:r>
              <a:rPr lang="nl-NL" baseline="0" dirty="0"/>
              <a:t>Belang hierbij is het herkennen en in een gesprek met naasten uitleg en informatie kunnen geven dat deze signalen normaal zijn en horen bij het sterven.</a:t>
            </a:r>
          </a:p>
          <a:p>
            <a:r>
              <a:rPr lang="nl-NL" dirty="0"/>
              <a:t>Reutelen</a:t>
            </a:r>
            <a:r>
              <a:rPr lang="nl-NL" baseline="0" dirty="0"/>
              <a:t> en </a:t>
            </a:r>
            <a:r>
              <a:rPr lang="nl-NL" dirty="0"/>
              <a:t>Cheyne-Stokes zijn de twee bekendste die door naasten door elkaar worden gehaald. Ze geven beiden een onrustig gevoel:</a:t>
            </a:r>
            <a:r>
              <a:rPr lang="nl-NL" baseline="0" dirty="0"/>
              <a:t> reutelen vanwege het geluid en de associatie met stikken en Cheyne-Stokes door het afwijkende adempatroon. Deze twee worden in de volgende dia's uitgelicht.  </a:t>
            </a:r>
          </a:p>
          <a:p>
            <a:r>
              <a:rPr lang="nl-NL" dirty="0"/>
              <a:t>De symptomen: verkleuring van ledenmaten, kouder worden </a:t>
            </a:r>
            <a:r>
              <a:rPr lang="nl-NL" dirty="0" err="1"/>
              <a:t>acra</a:t>
            </a:r>
            <a:r>
              <a:rPr lang="nl-NL" dirty="0"/>
              <a:t>, polsverhoging, mindere urine</a:t>
            </a:r>
            <a:r>
              <a:rPr lang="nl-NL" baseline="0" dirty="0"/>
              <a:t>productie</a:t>
            </a:r>
            <a:r>
              <a:rPr lang="nl-NL" dirty="0"/>
              <a:t> en temperatuurschommelingen zijn ook tekenen van de naderende dood. Deze zijn makkelijker uit te leggen aan de naasten: vanwege verminderde doorbloeding van de</a:t>
            </a:r>
            <a:r>
              <a:rPr lang="nl-NL" baseline="0" dirty="0"/>
              <a:t> ledematen, brein en organen geven ze deze signalen. Spitse neus en vermindering van de neusplooi zijn zichtbaar in de laatste uren. Bewustzijn en intake nemen af tgv stervensproces en de verminderde doorbloeding.</a:t>
            </a:r>
          </a:p>
          <a:p>
            <a:r>
              <a:rPr lang="nl-NL" baseline="0" dirty="0">
                <a:latin typeface="Arial"/>
                <a:cs typeface="Arial"/>
              </a:rPr>
              <a:t>De folder Zorg in de stervensfase van het IKNL kan bijdragen in het gesprek met naasten. In de laatste dagen is het regelmatig informeren van naasten over de eventuele signalen van de naderende dood van groot belang voor het rouwproces. Erken daarbij de naasten in hun beleving en troost. Het ‘doen’ in deze fase is zeer beperkt tot het zorgen van een aangename lighouding, opfrissen van de stervende en een luisterend oor bieden. Wissel het verhaal uit met collega verpleging/artsen/</a:t>
            </a:r>
            <a:r>
              <a:rPr lang="nl-NL" dirty="0">
                <a:latin typeface="Arial"/>
                <a:cs typeface="Arial"/>
              </a:rPr>
              <a:t> </a:t>
            </a:r>
            <a:r>
              <a:rPr lang="nl-NL" baseline="0" dirty="0">
                <a:latin typeface="Arial"/>
                <a:cs typeface="Arial"/>
              </a:rPr>
              <a:t>disciplines en help elkaar door het verhaal te bevestigen en opnieuw uit te leggen: andere woorden helpt het begrijpen bij de naasten. Daarnaast </a:t>
            </a:r>
            <a:r>
              <a:rPr lang="nl-NL" dirty="0">
                <a:latin typeface="Arial"/>
                <a:cs typeface="Arial"/>
              </a:rPr>
              <a:t>is</a:t>
            </a:r>
            <a:r>
              <a:rPr lang="nl-NL" baseline="0" dirty="0">
                <a:latin typeface="Arial"/>
                <a:cs typeface="Arial"/>
              </a:rPr>
              <a:t> </a:t>
            </a:r>
            <a:r>
              <a:rPr lang="nl-NL" dirty="0">
                <a:latin typeface="Arial"/>
                <a:cs typeface="Arial"/>
              </a:rPr>
              <a:t>van belang dat</a:t>
            </a:r>
            <a:r>
              <a:rPr lang="nl-NL" baseline="0" dirty="0">
                <a:latin typeface="Arial"/>
                <a:cs typeface="Arial"/>
              </a:rPr>
              <a:t> alle medicatie die is gegeven voor symptomen zoals eerder beschreven </a:t>
            </a:r>
            <a:r>
              <a:rPr lang="nl-NL" dirty="0">
                <a:latin typeface="Arial"/>
                <a:cs typeface="Arial"/>
              </a:rPr>
              <a:t>voort te zetten</a:t>
            </a:r>
            <a:r>
              <a:rPr lang="nl-NL" baseline="0" dirty="0">
                <a:latin typeface="Arial"/>
                <a:cs typeface="Arial"/>
              </a:rPr>
              <a:t>.</a:t>
            </a:r>
          </a:p>
          <a:p>
            <a:endParaRPr lang="nl-NL" dirty="0"/>
          </a:p>
          <a:p>
            <a:r>
              <a:rPr lang="nl-NL" noProof="0" dirty="0"/>
              <a:t>Volgende dia: symptomen reutelen en Cheyne-Stokes ademhaling</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25</a:t>
            </a:fld>
            <a:endParaRPr lang="nl-NL"/>
          </a:p>
        </p:txBody>
      </p:sp>
    </p:spTree>
    <p:extLst>
      <p:ext uri="{BB962C8B-B14F-4D97-AF65-F5344CB8AC3E}">
        <p14:creationId xmlns:p14="http://schemas.microsoft.com/office/powerpoint/2010/main" val="104567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Reutelen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is stase van vocht in de keelholte wat niet meer weg gehoest/geslikt kan worden door patiënt tgv naderend sterven. Patiënten lijken door hun verlaagde bewustzijn ten tijde van de stervensfase hier geen hinder van te hebben. Behandeling bestaat uit niet-medicamenteuze maatregelen: communicatie en informatie verstrekking aan de naasten over wat is reutelen, de last voor patiënt, de last voor naasten, het erkennen van naderend sterven en adviezen over houdingswijziging. Zijn bovenstaande maatregelen onvoldoende effectief en is de belasting voor naasten te heftig dan kan medicamenteuze behandeling worden overwogen. Gebruik van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scopolaminebutyl</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is in Nederland het meest voorkomend, vaak als injecties, pleister is ook mogelijk. Atropine wordt ook gebruikt, hier wordt momenteel onderzoek naar gedaan – SILENCE studie-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(aanpassen na resultaten SILENCE studie onderzoek van Jet van Esch, begin januari 2020).</a:t>
            </a:r>
          </a:p>
          <a:p>
            <a:pPr rtl="0"/>
            <a:r>
              <a:rPr kumimoji="0" lang="nl-NL" sz="1200" b="0" i="1" u="none" strike="noStrike" kern="1200" cap="none" spc="0" normalizeH="0" baseline="0" noProof="0" dirty="0">
                <a:ln>
                  <a:noFill/>
                </a:ln>
                <a:solidFill>
                  <a:schemeClr val="tx2"/>
                </a:solidFill>
                <a:effectLst/>
                <a:uLnTx/>
                <a:uFillTx/>
                <a:latin typeface="Arial" charset="0"/>
                <a:ea typeface="+mn-ea"/>
                <a:cs typeface="+mn-cs"/>
              </a:rPr>
              <a:t>Cheyne-Stokes ademhaling </a:t>
            </a:r>
            <a:r>
              <a:rPr lang="nl-NL" u="none" dirty="0">
                <a:solidFill>
                  <a:schemeClr val="tx2"/>
                </a:solidFill>
              </a:rPr>
              <a:t>is een abnormaal patroon van ademhaling dat kenmerkt zich door periodes van ademhaling waarbij het teugvolume (de hoeveelheid in- en uitgeademde lucht per ademhaling) langzaam toeneemt en weer afneemt en waarbij tevens de frequentie onregelmatig kan zijn waarna er een periode van apneu optreedt. Het patroon wordt veroorzaakt doordat het ademhalingscentrum in de hersenen minder gevoelig wordt voor de partiële CO2-druk in het bloed. </a:t>
            </a:r>
          </a:p>
          <a:p>
            <a:pPr rtl="0"/>
            <a:endParaRPr kumimoji="0" lang="nl-NL" sz="1200" b="0" i="0" u="none" strike="noStrike" kern="1200" cap="none" spc="0" normalizeH="0" baseline="0" noProof="0" dirty="0">
              <a:ln>
                <a:noFill/>
              </a:ln>
              <a:solidFill>
                <a:schemeClr val="tx2"/>
              </a:solidFill>
              <a:effectLst/>
              <a:uLnTx/>
              <a:uFillTx/>
              <a:latin typeface="Arial" charset="0"/>
              <a:ea typeface="+mn-ea"/>
              <a:cs typeface="+mn-cs"/>
            </a:endParaRPr>
          </a:p>
          <a:p>
            <a:pPr rtl="0"/>
            <a:r>
              <a:rPr kumimoji="0" lang="nl-NL" sz="1200" b="0" i="0" u="none" strike="noStrike" kern="1200" cap="none" spc="0" normalizeH="0" baseline="0" noProof="0" dirty="0">
                <a:ln>
                  <a:noFill/>
                </a:ln>
                <a:solidFill>
                  <a:schemeClr val="tx2"/>
                </a:solidFill>
                <a:effectLst/>
                <a:uLnTx/>
                <a:uFillTx/>
                <a:latin typeface="Arial" charset="0"/>
                <a:ea typeface="+mn-ea"/>
                <a:cs typeface="+mn-cs"/>
              </a:rPr>
              <a:t>Volgende dia: casus (1 van 3)</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26</a:t>
            </a:fld>
            <a:endParaRPr lang="nl-NL"/>
          </a:p>
        </p:txBody>
      </p:sp>
    </p:spTree>
    <p:extLst>
      <p:ext uri="{BB962C8B-B14F-4D97-AF65-F5344CB8AC3E}">
        <p14:creationId xmlns:p14="http://schemas.microsoft.com/office/powerpoint/2010/main" val="152055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casus (dia 27 en dia 28)</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docent kan naar eigen inzicht informatie toevoegen.</a:t>
            </a:r>
          </a:p>
          <a:p>
            <a:endParaRPr lang="nl-NL" dirty="0"/>
          </a:p>
          <a:p>
            <a:r>
              <a:rPr lang="nl-NL" dirty="0"/>
              <a:t>Volgende dia: casus vervolg (2 van 3)</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27</a:t>
            </a:fld>
            <a:endParaRPr lang="nl-NL"/>
          </a:p>
        </p:txBody>
      </p:sp>
    </p:spTree>
    <p:extLst>
      <p:ext uri="{BB962C8B-B14F-4D97-AF65-F5344CB8AC3E}">
        <p14:creationId xmlns:p14="http://schemas.microsoft.com/office/powerpoint/2010/main" val="3188239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Werkvorm</a:t>
            </a:r>
            <a:r>
              <a:rPr lang="nl-NL" dirty="0"/>
              <a:t>:</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vervolg casus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docent kan naar eigen inzicht informatie toevoegen.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Geluidsfragmenten over het verschil aan in reutelen en Cheyne-Stokes ademhaling op zoeken. Is handig vooral voor degenen die deze twee symptomen niet kennen of kunnen herkennen.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vragen m.b.t. de casus (3 van 3)</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28</a:t>
            </a:fld>
            <a:endParaRPr lang="nl-NL"/>
          </a:p>
        </p:txBody>
      </p:sp>
    </p:spTree>
    <p:extLst>
      <p:ext uri="{BB962C8B-B14F-4D97-AF65-F5344CB8AC3E}">
        <p14:creationId xmlns:p14="http://schemas.microsoft.com/office/powerpoint/2010/main" val="192869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sng"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 bespreking casus in subgroepen (20 minuten)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sng"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 In subgroepen bespreken de vragen over de casus, gericht op beleving/betekenis</a:t>
            </a:r>
            <a:r>
              <a:rPr kumimoji="0" lang="nl-NL" sz="1200" b="0" i="1"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Wat doe je nu? Waarom? Welke ethische bezwaren zitten bijvoorbeeld aan wel of niet medicatie geven?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Hoe doe je het? Geef stappen aan. Wie betrek je bijvoorbeeld in de besluitvorming? Wie niet? Hoe breng je de informatie naar familie?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Wat betekent dit geluid voor jou persoonlijk? Beïnvloedt deze beleving jouw handelen?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Tijdens groepswerk gerichte vragen stellen over of attenderen op: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Ethische reflectie: wat doet het met je? Met het team? Met de naasten?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Betrekken verpleging/andere disciplines? Hoe? Waarom?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Communicatie met naasten, informeren over je behandelwijze: op welke momenten en wat vertel je?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endParaRPr>
          </a:p>
          <a:p>
            <a:r>
              <a:rPr lang="nl-NL" dirty="0">
                <a:highlight>
                  <a:srgbClr val="000000"/>
                </a:highlight>
                <a:latin typeface="Arial" panose="020B0604020202020204" pitchFamily="34" charset="0"/>
                <a:cs typeface="Arial" panose="020B0604020202020204" pitchFamily="34" charset="0"/>
              </a:rPr>
              <a:t>Volgende dia: plenaire nabespreking </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29</a:t>
            </a:fld>
            <a:endParaRPr lang="nl-NL"/>
          </a:p>
        </p:txBody>
      </p:sp>
    </p:spTree>
    <p:extLst>
      <p:ext uri="{BB962C8B-B14F-4D97-AF65-F5344CB8AC3E}">
        <p14:creationId xmlns:p14="http://schemas.microsoft.com/office/powerpoint/2010/main" val="306904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pPr>
              <a:defRPr/>
            </a:pPr>
            <a:r>
              <a:rPr lang="nl-NL" u="sng" dirty="0">
                <a:latin typeface="Arial"/>
                <a:cs typeface="Arial"/>
              </a:rPr>
              <a:t>Inhoud</a:t>
            </a:r>
            <a:r>
              <a:rPr lang="nl-NL" dirty="0">
                <a:latin typeface="Arial"/>
                <a:cs typeface="Arial"/>
              </a:rPr>
              <a:t>: Workshop bestaat uit vier uitgewerkte onderdelen. Optioneel staat genoemd het onderdeel Meest voorkomende symptomen in de stervensfase. Het ter sprake brengen van symptomen en hoe hier bij te handelen (</a:t>
            </a:r>
            <a:r>
              <a:rPr kumimoji="0" lang="nl-NL" sz="1200" b="0" i="0" u="none" strike="noStrike" kern="1200" cap="none" spc="0" normalizeH="0" baseline="0" noProof="0" dirty="0">
                <a:ln>
                  <a:noFill/>
                </a:ln>
                <a:solidFill>
                  <a:srgbClr val="000000"/>
                </a:solidFill>
                <a:effectLst/>
                <a:uLnTx/>
                <a:uFillTx/>
                <a:latin typeface="Arial"/>
                <a:cs typeface="Arial"/>
              </a:rPr>
              <a:t>symptoommanagement)</a:t>
            </a:r>
            <a:r>
              <a:rPr lang="nl-NL" dirty="0">
                <a:latin typeface="Arial"/>
                <a:cs typeface="Arial"/>
              </a:rPr>
              <a:t> is aan de trainer om dit te bespreken, in hoeverre hier behoefte aan is vanuit de groep. Op dia 24 -25 staan de meest voorkomende symptomen. Op dia 26 – 30 wordt reutelen en Cheyne-Stokes ademhaling er uit gelicht met daarbij een casus.</a:t>
            </a:r>
          </a:p>
          <a:p>
            <a:pPr>
              <a:defRPr/>
            </a:pPr>
            <a:r>
              <a:rPr lang="nl-NL" dirty="0">
                <a:latin typeface="Arial"/>
                <a:cs typeface="Arial"/>
              </a:rPr>
              <a:t>In de handreiking, bijlage 9 Overzicht Achtergrondinformatie staan onder deze workshop bij dit onderdeel twee artikelen</a:t>
            </a:r>
            <a:r>
              <a:rPr kumimoji="0" lang="nl-NL" sz="1200" b="0" i="0" u="none" strike="noStrike" kern="1200" cap="none" spc="0" normalizeH="0" baseline="0" noProof="0" dirty="0">
                <a:ln>
                  <a:noFill/>
                </a:ln>
                <a:solidFill>
                  <a:srgbClr val="000000"/>
                </a:solidFill>
                <a:effectLst/>
                <a:uLnTx/>
                <a:uFillTx/>
                <a:latin typeface="Arial"/>
                <a:cs typeface="Arial"/>
              </a:rPr>
              <a:t> waar de symptomen uitgebreid worden besproken.</a:t>
            </a:r>
            <a:endParaRPr lang="nl-NL" dirty="0"/>
          </a:p>
          <a:p>
            <a:endParaRPr lang="nl-NL" dirty="0"/>
          </a:p>
          <a:p>
            <a:r>
              <a:rPr lang="nl-NL" dirty="0"/>
              <a:t>Volgende dia: openingsdia onderdeel Tijdig spreken over levenseinde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5" name="Tijdelijke aanduiding voor voettekst 4">
            <a:extLst>
              <a:ext uri="{FF2B5EF4-FFF2-40B4-BE49-F238E27FC236}">
                <a16:creationId xmlns:a16="http://schemas.microsoft.com/office/drawing/2014/main" id="{CFE6CDE2-5EA3-41CC-BF64-BFD40715193D}"/>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641149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sng"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 plenaire nabespreking groepswerk (10 minuten)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sng"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 nabespreken op de vragen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Wat doe je: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Wel/niet behandelen (waarom, met wat, ethiek wel/niet in relatie tot bijwerkingen profiel!)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Informeren (wie, wat, waarom)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Niets (waarom)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Hoe doe je 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Wie betrek je er bij en wie niet?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Wat zeg je tegen de naasten? (erkennen symptoom, erkennen last, adviezen om kamer regelmatig te verlaten/afwisselen, welke taal/woorden gebruik je?) Met folder?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Ethische reflectie: wat doet het met je? Betrek je het team erbij?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Wat betekent reutelen voor jou (vies, naar, verontrustend, ik wil snel weg, mensonterend……) welke invloed op de relatie met patiënt/naasten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Wat betekent de Cheyne-Stokes ademhaling voor jou? (naderende dood, ongemakkelijk?)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Eventueel dit onderdeel afsluiten met </a:t>
            </a:r>
            <a:r>
              <a:rPr kumimoji="0" lang="nl-NL" sz="1200" b="0" i="0" u="none" strike="noStrike" kern="1200" cap="none" spc="0" normalizeH="0" baseline="0" noProof="0" dirty="0" err="1">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Youtube</a:t>
            </a:r>
            <a:r>
              <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rPr>
              <a:t> filmpje: Wat is reutelen in de stervensfase? Wat kun je er aan doen?  (3 minuten) </a:t>
            </a: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https://www.youtube.com/watch?v=DYpUQ1vRTm4</a:t>
            </a:r>
            <a:endParaRPr kumimoji="0" lang="nl-NL" sz="1200" b="0" i="0" u="none" strike="noStrike" kern="1200" cap="none" spc="0" normalizeH="0" baseline="0" noProof="0" dirty="0">
              <a:ln>
                <a:noFill/>
              </a:ln>
              <a:solidFill>
                <a:prstClr val="black"/>
              </a:solidFill>
              <a:effectLst/>
              <a:highlight>
                <a:srgbClr val="000000"/>
              </a:highlight>
              <a:uLnTx/>
              <a:uFillTx/>
              <a:latin typeface="Arial" panose="020B0604020202020204" pitchFamily="34" charset="0"/>
              <a:ea typeface="+mn-ea"/>
              <a:cs typeface="Arial" panose="020B0604020202020204" pitchFamily="34" charset="0"/>
            </a:endParaRPr>
          </a:p>
          <a:p>
            <a:endParaRPr lang="nl-NL" dirty="0">
              <a:highlight>
                <a:srgbClr val="000000"/>
              </a:highlight>
              <a:latin typeface="Arial" panose="020B0604020202020204" pitchFamily="34" charset="0"/>
              <a:cs typeface="Arial" panose="020B0604020202020204" pitchFamily="34" charset="0"/>
            </a:endParaRPr>
          </a:p>
          <a:p>
            <a:r>
              <a:rPr lang="nl-NL" dirty="0">
                <a:highlight>
                  <a:srgbClr val="000000"/>
                </a:highlight>
                <a:latin typeface="Arial" panose="020B0604020202020204" pitchFamily="34" charset="0"/>
                <a:cs typeface="Arial" panose="020B0604020202020204" pitchFamily="34" charset="0"/>
              </a:rPr>
              <a:t>Volgende dia: verborgen dia (bronvermelding Meest voorkomende symptomen)</a:t>
            </a:r>
          </a:p>
          <a:p>
            <a:r>
              <a:rPr lang="nl-NL" dirty="0">
                <a:highlight>
                  <a:srgbClr val="000000"/>
                </a:highlight>
                <a:latin typeface="Arial" panose="020B0604020202020204" pitchFamily="34" charset="0"/>
                <a:cs typeface="Arial" panose="020B0604020202020204" pitchFamily="34" charset="0"/>
              </a:rPr>
              <a:t>	nieuw onderdeel Vocht en voeding</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30</a:t>
            </a:fld>
            <a:endParaRPr lang="nl-NL"/>
          </a:p>
        </p:txBody>
      </p:sp>
    </p:spTree>
    <p:extLst>
      <p:ext uri="{BB962C8B-B14F-4D97-AF65-F5344CB8AC3E}">
        <p14:creationId xmlns:p14="http://schemas.microsoft.com/office/powerpoint/2010/main" val="3705632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nieuw onderdeel Vocht en voeding</a:t>
            </a: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31</a:t>
            </a:fld>
            <a:endParaRPr lang="nl-NL"/>
          </a:p>
        </p:txBody>
      </p:sp>
    </p:spTree>
    <p:extLst>
      <p:ext uri="{BB962C8B-B14F-4D97-AF65-F5344CB8AC3E}">
        <p14:creationId xmlns:p14="http://schemas.microsoft.com/office/powerpoint/2010/main" val="3099073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Openingsdia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Programma Vocht en voeding</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32</a:t>
            </a:fld>
            <a:endParaRPr lang="nl-NL"/>
          </a:p>
        </p:txBody>
      </p:sp>
      <p:sp>
        <p:nvSpPr>
          <p:cNvPr id="5" name="Tijdelijke aanduiding voor voettekst 4">
            <a:extLst>
              <a:ext uri="{FF2B5EF4-FFF2-40B4-BE49-F238E27FC236}">
                <a16:creationId xmlns:a16="http://schemas.microsoft.com/office/drawing/2014/main" id="{5A54641D-0D6B-4D0D-96B2-B89E8FB4940B}"/>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040631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Het Kwaliteitskader palliatieve zorg Nederland domein 7 over de Stervensfase zegt ook iets over vocht en voeding beleid. In een casus wenst een patiënt in de thuissituatie dat zij sondevoeding wenst tijdens haar laatste fase. Dit wordt besproken samen met hoe niet-westerse culturen om gaan met vocht en voeding in de stervensfase. </a:t>
            </a:r>
          </a:p>
          <a:p>
            <a:endParaRPr lang="nl-NL" dirty="0"/>
          </a:p>
          <a:p>
            <a:r>
              <a:rPr lang="nl-NL" dirty="0"/>
              <a:t>Volgende dia: link met Kwaliteitskader palliatieve zorg Nederland</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33</a:t>
            </a:fld>
            <a:endParaRPr lang="nl-NL"/>
          </a:p>
        </p:txBody>
      </p:sp>
      <p:sp>
        <p:nvSpPr>
          <p:cNvPr id="5" name="Tijdelijke aanduiding voor voettekst 4">
            <a:extLst>
              <a:ext uri="{FF2B5EF4-FFF2-40B4-BE49-F238E27FC236}">
                <a16:creationId xmlns:a16="http://schemas.microsoft.com/office/drawing/2014/main" id="{08D347E3-0ECA-4F39-826F-6B4534406895}"/>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216658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Het Kwaliteitskader palliatieve zorg Nederland domein 7 over de Stervensfase zegt dit over vocht en voeding. </a:t>
            </a:r>
          </a:p>
          <a:p>
            <a:endParaRPr lang="nl-NL" dirty="0"/>
          </a:p>
          <a:p>
            <a:r>
              <a:rPr lang="nl-NL" dirty="0"/>
              <a:t>Volgende dia: casus Marijke thuis</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34</a:t>
            </a:fld>
            <a:endParaRPr lang="nl-NL"/>
          </a:p>
        </p:txBody>
      </p:sp>
      <p:sp>
        <p:nvSpPr>
          <p:cNvPr id="5" name="Tijdelijke aanduiding voor voettekst 4">
            <a:extLst>
              <a:ext uri="{FF2B5EF4-FFF2-40B4-BE49-F238E27FC236}">
                <a16:creationId xmlns:a16="http://schemas.microsoft.com/office/drawing/2014/main" id="{EE3A7AA5-A074-4C0F-91B2-A3098548317F}"/>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224155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bekijken filmfragment </a:t>
            </a:r>
          </a:p>
          <a:p>
            <a:pPr>
              <a:spcBef>
                <a:spcPts val="430"/>
              </a:spcBef>
            </a:pPr>
            <a:r>
              <a:rPr lang="nl-NL" u="sng" dirty="0"/>
              <a:t>Inhoud</a:t>
            </a:r>
            <a:r>
              <a:rPr lang="nl-NL" dirty="0"/>
              <a:t>: Als inleiding op het onderdeel Vocht en voeding de casus Marijke. Marijke is thuis, ligt op bed in de woonkamer, zij heeft een gemetastaseerd mammacarcinoom en bevindt zich nu in de stervensfase. Vanuit haar boeddhistische belangstelling wil zij voeding. Haar zoontje die steeds zeer betrokken is bij haar ziekte, geeft haar de sondevoeding via het infuus. Deze casus laat zien hoe er rekening wordt gehouden met de wensen en waarden van de patiënt en diens familie in de stervensfase. </a:t>
            </a:r>
            <a:endParaRPr lang="nl-NL" dirty="0">
              <a:cs typeface="Arial"/>
            </a:endParaRPr>
          </a:p>
          <a:p>
            <a:endParaRPr lang="nl-NL" dirty="0"/>
          </a:p>
          <a:p>
            <a:r>
              <a:rPr lang="nl-NL" dirty="0"/>
              <a:t>Volgende dia: discussievragen over Vocht en voeding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35</a:t>
            </a:fld>
            <a:endParaRPr lang="nl-NL"/>
          </a:p>
        </p:txBody>
      </p:sp>
      <p:sp>
        <p:nvSpPr>
          <p:cNvPr id="5" name="Tijdelijke aanduiding voor voettekst 4">
            <a:extLst>
              <a:ext uri="{FF2B5EF4-FFF2-40B4-BE49-F238E27FC236}">
                <a16:creationId xmlns:a16="http://schemas.microsoft.com/office/drawing/2014/main" id="{916B798B-358D-4DEF-BD34-0161C3480308}"/>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516060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Werkwijze</a:t>
            </a:r>
            <a:r>
              <a:rPr lang="nl-NL" noProof="0" dirty="0"/>
              <a:t>: </a:t>
            </a:r>
            <a:r>
              <a:rPr lang="nl-NL" dirty="0"/>
              <a:t>groepsgesprek</a:t>
            </a:r>
            <a:endParaRPr lang="nl-NL" noProof="0" dirty="0"/>
          </a:p>
          <a:p>
            <a:pPr>
              <a:spcBef>
                <a:spcPts val="430"/>
              </a:spcBef>
            </a:pPr>
            <a:r>
              <a:rPr lang="nl-NL" u="sng" noProof="0" dirty="0"/>
              <a:t>Inhoud</a:t>
            </a:r>
            <a:r>
              <a:rPr lang="nl-NL" noProof="0" dirty="0"/>
              <a:t>: Er zijn argumenten voor en tegen het toedienen van vocht in de stervensfase. Als je vocht wilt geven of een patiënt wil vocht: hoeveel geef je en in welke toedieningsvorm? Een toedieningsvorm naast het infuus is </a:t>
            </a:r>
            <a:r>
              <a:rPr lang="nl-NL" noProof="0" dirty="0" err="1"/>
              <a:t>hypodermoclyse</a:t>
            </a:r>
            <a:r>
              <a:rPr lang="nl-NL" noProof="0" dirty="0"/>
              <a:t>. Maak je hier gebruik van?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Uit literatuur blijkt dat ongeveer ½ liter vocht per dag kan en voeding niet nodig is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Good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P, 2014). Er zijn uitzonderingen bijvoorbeeld bij Delier en bij vocht in de buik. Wat doe je dan?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kern="1200" baseline="0" dirty="0">
                <a:solidFill>
                  <a:schemeClr val="tx1"/>
                </a:solidFill>
                <a:latin typeface="Arial" charset="0"/>
                <a:ea typeface="+mn-ea"/>
                <a:cs typeface="+mn-cs"/>
              </a:rPr>
              <a:t>Mensen met migratieachtergrond en/of vanuit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sommige culturen en religies (islam, boeddhisme) </a:t>
            </a:r>
            <a:r>
              <a:rPr lang="nl-NL" sz="1200" b="0" i="0" u="none" strike="noStrike" kern="1200" baseline="0" dirty="0">
                <a:solidFill>
                  <a:schemeClr val="tx1"/>
                </a:solidFill>
                <a:latin typeface="Arial" charset="0"/>
                <a:ea typeface="+mn-ea"/>
                <a:cs typeface="+mn-cs"/>
              </a:rPr>
              <a:t>willen vaak maximaal behandelen tot de dood; Allah / God wikt en beschikt. Stoppen met voedsel, vocht of medicijnen wordt dan ook uitgelegd als een gebrek aan goede zorg. Een goed gesprek is nodig om de achterliggende redenen voor het niet willen stoppen van vocht en voeding te achterhalen. Er kan een verschil zijn tussen familie en patiënt. Zo kan de familie vinden dat de patiënt vocht en voeding moet hebben terwijl de patiënt zelf dit niet meer hoeft. Herken je dit? Wat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doe je in deze situatie?</a:t>
            </a:r>
            <a:r>
              <a:rPr lang="nl-NL" sz="1200" b="0" i="0" u="none" strike="noStrike" kern="1200" baseline="0" dirty="0">
                <a:solidFill>
                  <a:schemeClr val="tx1"/>
                </a:solidFill>
                <a:latin typeface="Arial" charset="0"/>
                <a:ea typeface="+mn-ea"/>
                <a:cs typeface="+mn-cs"/>
              </a:rPr>
              <a:t>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r>
              <a:rPr lang="nl-NL" noProof="0" dirty="0">
                <a:latin typeface="Arial"/>
                <a:cs typeface="Arial"/>
              </a:rPr>
              <a:t>In Nederland is voeding in de laatste dagen onwenselijk.</a:t>
            </a:r>
            <a:r>
              <a:rPr lang="nl-NL" dirty="0">
                <a:latin typeface="Arial"/>
                <a:cs typeface="Arial"/>
              </a:rPr>
              <a:t> </a:t>
            </a:r>
            <a:r>
              <a:rPr lang="nl-NL" noProof="0" dirty="0">
                <a:latin typeface="Arial"/>
                <a:cs typeface="Arial"/>
              </a:rPr>
              <a:t>Het is zinloos. Alleen kan dit evenals het stoppen van vocht bij sommige culturen problemen geven. Ook hierbij is het belangrijk af te tasten welke wensen de patiënt en diens naasten / familie hierbij hebben. Hoe ga jij hier mee om als de familie toch voeding wenst?</a:t>
            </a:r>
          </a:p>
          <a:p>
            <a:endParaRPr lang="nl-NL" noProof="0" dirty="0"/>
          </a:p>
          <a:p>
            <a:r>
              <a:rPr lang="nl-NL" noProof="0" dirty="0"/>
              <a:t>Volgende dia: stelling over het onthouden van vocht en voeding</a:t>
            </a:r>
          </a:p>
          <a:p>
            <a:endParaRPr lang="nl-NL" noProof="0"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36</a:t>
            </a:fld>
            <a:endParaRPr lang="nl-NL"/>
          </a:p>
        </p:txBody>
      </p:sp>
      <p:sp>
        <p:nvSpPr>
          <p:cNvPr id="5" name="Tijdelijke aanduiding voor voettekst 4">
            <a:extLst>
              <a:ext uri="{FF2B5EF4-FFF2-40B4-BE49-F238E27FC236}">
                <a16:creationId xmlns:a16="http://schemas.microsoft.com/office/drawing/2014/main" id="{3AC16544-1496-4000-80F0-39DC08B7CFC7}"/>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265224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ts val="43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Stelling over hoe de deelnemers hun rol zien als de patiënt vrijwillig wil stoppen met eten en drinken (versterven). Hoe zie je dit, als normaal medisch handelen of als hulp bij zelfdoding?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Wat betekent dit voor jou als zorgverlener als een patiënt bewust afziet van eten en drinken? Het proces om dit mee te maken is voor de naasten zwaar. Hoe benader je dit?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De Handreiking zorg voor mensen die bewust afzien van eten en drinken om het levenseinde te bespoedigen (KNMG en V&amp;VN, 2014) geeft het volgende aan: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“Gelet op het feit dat het consequent afzien van eten en drinken onherroepelijk leidt tot de dood, beschouwt de commissie de zorg voor de mens die deze beslissing neemt als een vorm van palliatieve zorg, ook als er ten tijde van de beslissing geen sprake was van een direct levensbedreigende ziekte. Heb ook oog voor de naasten. </a:t>
            </a:r>
            <a:r>
              <a:rPr lang="nl-NL" dirty="0"/>
              <a:t>Een patiënt die is gestopt met eten of drinken kan in een delier raken en dan (onbewust) vragen om drinken. Dan kan een moeilijke situatie ontstaan, waarin kan worden teruggevallen op afspraken die hierover in de voorbereidende fase zijn gemaakt en/of op een schriftelijke wilsverklaring. Het is van cruciaal belang dat zorgverleners, juist als er een moeilijke situatie ontstaat, niet zomaar de afspraken met de patiënt doorkruisen en vocht gaan aanreiken.”</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r>
              <a:rPr lang="nl-NL" noProof="0" dirty="0"/>
              <a:t>Volgende dia: luisteren naar een podcast over voeding in de laatste levensfase</a:t>
            </a:r>
          </a:p>
          <a:p>
            <a:endParaRPr lang="nl-NL" noProof="0"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37</a:t>
            </a:fld>
            <a:endParaRPr lang="nl-NL"/>
          </a:p>
        </p:txBody>
      </p:sp>
      <p:sp>
        <p:nvSpPr>
          <p:cNvPr id="5" name="Tijdelijke aanduiding voor voettekst 4">
            <a:extLst>
              <a:ext uri="{FF2B5EF4-FFF2-40B4-BE49-F238E27FC236}">
                <a16:creationId xmlns:a16="http://schemas.microsoft.com/office/drawing/2014/main" id="{54A69E35-F532-4237-BDE0-65432B27614A}"/>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4053491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Werkwijze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luisteren naar de podcast</a:t>
            </a:r>
          </a:p>
          <a:p>
            <a:pPr marL="0" marR="0" lvl="0" indent="0" algn="l" defTabSz="914400" rtl="0" eaLnBrk="1" fontAlgn="base" latinLnBrk="0" hangingPunct="1">
              <a:lnSpc>
                <a:spcPct val="100000"/>
              </a:lnSpc>
              <a:spcBef>
                <a:spcPts val="43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a:t>
            </a:r>
            <a:r>
              <a:rPr lang="nl-NL" b="0" i="0" dirty="0" err="1">
                <a:solidFill>
                  <a:srgbClr val="111827"/>
                </a:solidFill>
                <a:effectLst/>
                <a:latin typeface="Nunito" panose="020B0604020202020204" pitchFamily="2" charset="0"/>
              </a:rPr>
              <a:t>ospice</a:t>
            </a:r>
            <a:r>
              <a:rPr lang="nl-NL" b="0" i="0" dirty="0">
                <a:solidFill>
                  <a:srgbClr val="111827"/>
                </a:solidFill>
                <a:effectLst/>
                <a:latin typeface="Nunito" panose="020B0604020202020204" pitchFamily="2" charset="0"/>
              </a:rPr>
              <a:t> arts Margot </a:t>
            </a:r>
            <a:r>
              <a:rPr lang="nl-NL" b="0" i="0" dirty="0" err="1">
                <a:solidFill>
                  <a:srgbClr val="111827"/>
                </a:solidFill>
                <a:effectLst/>
                <a:latin typeface="Nunito" panose="020B0604020202020204" pitchFamily="2" charset="0"/>
              </a:rPr>
              <a:t>Verkuylen</a:t>
            </a:r>
            <a:r>
              <a:rPr lang="nl-NL" b="0" i="0" dirty="0">
                <a:solidFill>
                  <a:srgbClr val="111827"/>
                </a:solidFill>
                <a:effectLst/>
                <a:latin typeface="Nunito" panose="020B0604020202020204" pitchFamily="2" charset="0"/>
              </a:rPr>
              <a:t> bespreekt in het thema Eten en drinken in het hospice. Welke rol heeft bijvoorbeeld het stoppen met eten en drinken op de arts, anderen zorgverleners en naasten (familie). Ook andere etenswensen in de laatste levensfase komen aan de orde. Het eten en drinken in de laatste levensfase speelt een grotere rol dan op voorhand gedacht. De podcast is afkomstig uit Podcastserie Hospice De </a:t>
            </a:r>
            <a:r>
              <a:rPr lang="nl-NL" b="0" i="0" dirty="0" err="1">
                <a:solidFill>
                  <a:srgbClr val="111827"/>
                </a:solidFill>
                <a:effectLst/>
                <a:latin typeface="Nunito" panose="020B0604020202020204" pitchFamily="2" charset="0"/>
              </a:rPr>
              <a:t>Duinsche</a:t>
            </a:r>
            <a:r>
              <a:rPr lang="nl-NL" b="0" i="0" dirty="0">
                <a:solidFill>
                  <a:srgbClr val="111827"/>
                </a:solidFill>
                <a:effectLst/>
                <a:latin typeface="Nunito" panose="020B0604020202020204" pitchFamily="2" charset="0"/>
              </a:rPr>
              <a:t> Hoeve waarin persoonlijke verhalen en ervaringen van mensen die via werk of privé in aanraking zijn met de laatste levensfase. De podcast is intiem, persoonlijk én tegelijkertijd universeel. </a:t>
            </a:r>
          </a:p>
          <a:p>
            <a:pPr marL="0" marR="0" lvl="0" indent="0" algn="l" defTabSz="914400" rtl="0" eaLnBrk="1" fontAlgn="base" latinLnBrk="0" hangingPunct="1">
              <a:lnSpc>
                <a:spcPct val="100000"/>
              </a:lnSpc>
              <a:spcBef>
                <a:spcPts val="430"/>
              </a:spcBef>
              <a:spcAft>
                <a:spcPct val="0"/>
              </a:spcAft>
              <a:buClrTx/>
              <a:buSzTx/>
              <a:buFontTx/>
              <a:buNone/>
              <a:tabLst/>
              <a:defRPr/>
            </a:pPr>
            <a:endParaRPr lang="nl-NL" b="0" i="0" dirty="0">
              <a:solidFill>
                <a:srgbClr val="111827"/>
              </a:solidFill>
              <a:effectLst/>
              <a:latin typeface="Nunito" panose="020B0604020202020204" pitchFamily="2" charset="0"/>
            </a:endParaRPr>
          </a:p>
          <a:p>
            <a:pPr marL="0" marR="0" lvl="0" indent="0" algn="l" defTabSz="914400" rtl="0" eaLnBrk="1" fontAlgn="base" latinLnBrk="0" hangingPunct="1">
              <a:lnSpc>
                <a:spcPct val="100000"/>
              </a:lnSpc>
              <a:spcBef>
                <a:spcPts val="430"/>
              </a:spcBef>
              <a:spcAft>
                <a:spcPct val="0"/>
              </a:spcAft>
              <a:buClrTx/>
              <a:buSzTx/>
              <a:buFontTx/>
              <a:buNone/>
              <a:tabLst/>
              <a:defRPr/>
            </a:pPr>
            <a:r>
              <a:rPr lang="nl-NL" dirty="0"/>
              <a:t>Volgende dia:</a:t>
            </a:r>
            <a:r>
              <a:rPr lang="nl-NL" noProof="0" dirty="0"/>
              <a:t>Tips vocht en voeding bij einde leven</a:t>
            </a:r>
            <a:endParaRPr lang="nl-NL" dirty="0"/>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38</a:t>
            </a:fld>
            <a:endParaRPr lang="nl-NL"/>
          </a:p>
        </p:txBody>
      </p:sp>
    </p:spTree>
    <p:extLst>
      <p:ext uri="{BB962C8B-B14F-4D97-AF65-F5344CB8AC3E}">
        <p14:creationId xmlns:p14="http://schemas.microsoft.com/office/powerpoint/2010/main" val="3946819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kern="1200" dirty="0">
                <a:solidFill>
                  <a:schemeClr val="tx1"/>
                </a:solidFill>
                <a:effectLst/>
                <a:latin typeface="Arial" charset="0"/>
                <a:ea typeface="+mn-ea"/>
                <a:cs typeface="+mn-cs"/>
              </a:rPr>
              <a:t>Werkwijze</a:t>
            </a:r>
            <a:r>
              <a:rPr lang="nl-NL" sz="1200" b="0" i="0" kern="1200" dirty="0">
                <a:solidFill>
                  <a:schemeClr val="tx1"/>
                </a:solidFill>
                <a:effectLst/>
                <a:latin typeface="Arial" charset="0"/>
                <a:ea typeface="+mn-ea"/>
                <a:cs typeface="+mn-cs"/>
              </a:rPr>
              <a:t>: kort toelichten</a:t>
            </a:r>
          </a:p>
          <a:p>
            <a:pPr>
              <a:spcBef>
                <a:spcPts val="430"/>
              </a:spcBef>
            </a:pPr>
            <a:r>
              <a:rPr lang="nl-NL" sz="1200" b="0" i="0" u="sng" kern="1200" dirty="0">
                <a:solidFill>
                  <a:schemeClr val="tx1"/>
                </a:solidFill>
                <a:effectLst/>
                <a:latin typeface="Arial" charset="0"/>
                <a:ea typeface="+mn-ea"/>
                <a:cs typeface="+mn-cs"/>
              </a:rPr>
              <a:t>Inhoud</a:t>
            </a:r>
            <a:r>
              <a:rPr lang="nl-NL" sz="1200" b="0" i="0" kern="1200" dirty="0">
                <a:solidFill>
                  <a:schemeClr val="tx1"/>
                </a:solidFill>
                <a:effectLst/>
                <a:latin typeface="Arial" charset="0"/>
                <a:ea typeface="+mn-ea"/>
                <a:cs typeface="+mn-cs"/>
              </a:rPr>
              <a:t>: Bij morfine is wel wat vocht nodig om het risico op een terminaal delier te vermijden. Voeding tijdens de laatste dagen is gezien de abnormale stofwisselingsprocessen die dan gaan plaatsvinden niet wenselijk en het zinvol.</a:t>
            </a:r>
          </a:p>
          <a:p>
            <a:endParaRPr lang="nl-NL" dirty="0"/>
          </a:p>
          <a:p>
            <a:r>
              <a:rPr lang="nl-NL" dirty="0"/>
              <a:t>Volgende dia: onderdeel Palliatieve sedatie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39</a:t>
            </a:fld>
            <a:endParaRPr lang="nl-NL"/>
          </a:p>
        </p:txBody>
      </p:sp>
      <p:sp>
        <p:nvSpPr>
          <p:cNvPr id="5" name="Tijdelijke aanduiding voor voettekst 4">
            <a:extLst>
              <a:ext uri="{FF2B5EF4-FFF2-40B4-BE49-F238E27FC236}">
                <a16:creationId xmlns:a16="http://schemas.microsoft.com/office/drawing/2014/main" id="{E9E41A41-5146-4713-8F0D-F2FD52AC6487}"/>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31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Openingsdia onderdeel Tijdig spreken over het levenseinde</a:t>
            </a:r>
          </a:p>
          <a:p>
            <a:endParaRPr lang="nl-NL" dirty="0"/>
          </a:p>
          <a:p>
            <a:r>
              <a:rPr lang="nl-NL" dirty="0"/>
              <a:t>Volgende dia: programma</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4</a:t>
            </a:fld>
            <a:endParaRPr lang="nl-NL"/>
          </a:p>
        </p:txBody>
      </p:sp>
      <p:sp>
        <p:nvSpPr>
          <p:cNvPr id="5" name="Tijdelijke aanduiding voor voettekst 4">
            <a:extLst>
              <a:ext uri="{FF2B5EF4-FFF2-40B4-BE49-F238E27FC236}">
                <a16:creationId xmlns:a16="http://schemas.microsoft.com/office/drawing/2014/main" id="{508FF2D9-D5AA-4E6E-B8DD-EA104DE624BC}"/>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923752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Openingsdia</a:t>
            </a:r>
          </a:p>
          <a:p>
            <a:endParaRPr lang="nl-NL" dirty="0"/>
          </a:p>
          <a:p>
            <a:r>
              <a:rPr lang="nl-NL" dirty="0"/>
              <a:t>Volgende dia: programma Palliatieve sedatie</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40</a:t>
            </a:fld>
            <a:endParaRPr lang="nl-NL"/>
          </a:p>
        </p:txBody>
      </p:sp>
      <p:sp>
        <p:nvSpPr>
          <p:cNvPr id="5" name="Tijdelijke aanduiding voor voettekst 4">
            <a:extLst>
              <a:ext uri="{FF2B5EF4-FFF2-40B4-BE49-F238E27FC236}">
                <a16:creationId xmlns:a16="http://schemas.microsoft.com/office/drawing/2014/main" id="{6B0DF3A4-CDBF-4028-885A-E2BA930DD6AC}"/>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2893865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kern="1200" dirty="0">
                <a:solidFill>
                  <a:schemeClr val="tx1"/>
                </a:solidFill>
                <a:effectLst/>
                <a:latin typeface="Arial" charset="0"/>
                <a:ea typeface="+mn-ea"/>
                <a:cs typeface="+mn-cs"/>
              </a:rPr>
              <a:t>Werkwijze</a:t>
            </a:r>
            <a:r>
              <a:rPr lang="nl-NL" sz="1200" b="0" i="0" kern="1200" dirty="0">
                <a:solidFill>
                  <a:schemeClr val="tx1"/>
                </a:solidFill>
                <a:effectLst/>
                <a:latin typeface="Arial" charset="0"/>
                <a:ea typeface="+mn-ea"/>
                <a:cs typeface="+mn-cs"/>
              </a:rPr>
              <a:t>: kort toelichten</a:t>
            </a:r>
          </a:p>
          <a:p>
            <a:pPr>
              <a:spcBef>
                <a:spcPts val="430"/>
              </a:spcBef>
            </a:pPr>
            <a:r>
              <a:rPr lang="nl-NL" sz="1200" b="0" i="0" u="sng" kern="1200" dirty="0">
                <a:solidFill>
                  <a:schemeClr val="tx1"/>
                </a:solidFill>
                <a:effectLst/>
                <a:latin typeface="Arial" charset="0"/>
                <a:ea typeface="+mn-ea"/>
                <a:cs typeface="+mn-cs"/>
              </a:rPr>
              <a:t>Inhoud</a:t>
            </a:r>
            <a:r>
              <a:rPr lang="nl-NL" sz="1200" b="0" i="0" kern="1200" dirty="0">
                <a:solidFill>
                  <a:schemeClr val="tx1"/>
                </a:solidFill>
                <a:effectLst/>
                <a:latin typeface="Arial" charset="0"/>
                <a:ea typeface="+mn-ea"/>
                <a:cs typeface="+mn-cs"/>
              </a:rPr>
              <a:t>: -</a:t>
            </a:r>
          </a:p>
          <a:p>
            <a:endParaRPr lang="nl-NL" sz="1200" b="0" i="0" kern="1200" dirty="0">
              <a:solidFill>
                <a:schemeClr val="tx1"/>
              </a:solidFill>
              <a:effectLst/>
              <a:latin typeface="Arial" charset="0"/>
              <a:ea typeface="+mn-ea"/>
              <a:cs typeface="+mn-cs"/>
            </a:endParaRPr>
          </a:p>
          <a:p>
            <a:r>
              <a:rPr lang="nl-NL" dirty="0"/>
              <a:t>Volgende dia: link met Kwaliteitskader palliatieve zorg Nederland</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41</a:t>
            </a:fld>
            <a:endParaRPr lang="nl-NL"/>
          </a:p>
        </p:txBody>
      </p:sp>
      <p:sp>
        <p:nvSpPr>
          <p:cNvPr id="5" name="Tijdelijke aanduiding voor voettekst 4">
            <a:extLst>
              <a:ext uri="{FF2B5EF4-FFF2-40B4-BE49-F238E27FC236}">
                <a16:creationId xmlns:a16="http://schemas.microsoft.com/office/drawing/2014/main" id="{8CB87012-4C73-4078-A49E-3401CAFCBF48}"/>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820030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kern="1200" dirty="0">
                <a:solidFill>
                  <a:schemeClr val="tx1"/>
                </a:solidFill>
                <a:effectLst/>
                <a:latin typeface="Arial" charset="0"/>
                <a:ea typeface="+mn-ea"/>
                <a:cs typeface="+mn-cs"/>
              </a:rPr>
              <a:t>Werkwijze</a:t>
            </a:r>
            <a:r>
              <a:rPr lang="nl-NL" sz="1200" b="0" i="0" kern="1200" dirty="0">
                <a:solidFill>
                  <a:schemeClr val="tx1"/>
                </a:solidFill>
                <a:effectLst/>
                <a:latin typeface="Arial" charset="0"/>
                <a:ea typeface="+mn-ea"/>
                <a:cs typeface="+mn-cs"/>
              </a:rPr>
              <a:t>: kort toelichten</a:t>
            </a:r>
          </a:p>
          <a:p>
            <a:pPr>
              <a:spcBef>
                <a:spcPts val="430"/>
              </a:spcBef>
            </a:pPr>
            <a:r>
              <a:rPr lang="nl-NL" sz="1200" b="0" i="0" u="sng" kern="1200" dirty="0">
                <a:solidFill>
                  <a:schemeClr val="tx1"/>
                </a:solidFill>
                <a:effectLst/>
                <a:latin typeface="Arial" charset="0"/>
                <a:ea typeface="+mn-ea"/>
                <a:cs typeface="+mn-cs"/>
              </a:rPr>
              <a:t>Inhoud</a:t>
            </a:r>
            <a:r>
              <a:rPr lang="nl-NL" sz="1200" b="0" i="0" kern="1200" dirty="0">
                <a:solidFill>
                  <a:schemeClr val="tx1"/>
                </a:solidFill>
                <a:effectLst/>
                <a:latin typeface="Arial" charset="0"/>
                <a:ea typeface="+mn-ea"/>
                <a:cs typeface="+mn-cs"/>
              </a:rPr>
              <a:t>: -</a:t>
            </a:r>
          </a:p>
          <a:p>
            <a:endParaRPr lang="nl-NL" sz="1200" b="0" i="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bespreken reflectievraag palliatieve sedatie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42</a:t>
            </a:fld>
            <a:endParaRPr lang="nl-NL"/>
          </a:p>
        </p:txBody>
      </p:sp>
      <p:sp>
        <p:nvSpPr>
          <p:cNvPr id="5" name="Tijdelijke aanduiding voor voettekst 4">
            <a:extLst>
              <a:ext uri="{FF2B5EF4-FFF2-40B4-BE49-F238E27FC236}">
                <a16:creationId xmlns:a16="http://schemas.microsoft.com/office/drawing/2014/main" id="{E200AEA6-D506-43DA-8324-212CA7FC935F}"/>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653637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kern="1200" dirty="0">
                <a:solidFill>
                  <a:schemeClr val="tx1"/>
                </a:solidFill>
                <a:effectLst/>
                <a:latin typeface="Arial" charset="0"/>
                <a:ea typeface="+mn-ea"/>
                <a:cs typeface="+mn-cs"/>
              </a:rPr>
              <a:t>Werkwijze</a:t>
            </a:r>
            <a:r>
              <a:rPr lang="nl-NL" sz="1200" b="0" i="0" kern="1200" dirty="0">
                <a:solidFill>
                  <a:schemeClr val="tx1"/>
                </a:solidFill>
                <a:effectLst/>
                <a:latin typeface="Arial" charset="0"/>
                <a:ea typeface="+mn-ea"/>
                <a:cs typeface="+mn-cs"/>
              </a:rPr>
              <a:t>: groepsgesprek</a:t>
            </a:r>
          </a:p>
          <a:p>
            <a:pPr>
              <a:spcBef>
                <a:spcPts val="430"/>
              </a:spcBef>
            </a:pPr>
            <a:r>
              <a:rPr lang="nl-NL" sz="1200" b="0" i="0" u="sng" kern="1200" dirty="0">
                <a:solidFill>
                  <a:schemeClr val="tx1"/>
                </a:solidFill>
                <a:effectLst/>
                <a:latin typeface="Arial" charset="0"/>
                <a:ea typeface="+mn-ea"/>
                <a:cs typeface="+mn-cs"/>
              </a:rPr>
              <a:t>Inhoud</a:t>
            </a:r>
            <a:r>
              <a:rPr lang="nl-NL" sz="1200" b="0" i="0" kern="1200" dirty="0">
                <a:solidFill>
                  <a:schemeClr val="tx1"/>
                </a:solidFill>
                <a:effectLst/>
                <a:latin typeface="Arial" charset="0"/>
                <a:ea typeface="+mn-ea"/>
                <a:cs typeface="+mn-cs"/>
              </a:rPr>
              <a:t>: De eerste vraag is voor de zorgverleners die niet zelf de medicatie mogen toedienen. Wat is hun taak geweest? Vanuit deze taak kan ook besproken worden wat goed ging en wat minder. </a:t>
            </a:r>
          </a:p>
          <a:p>
            <a:r>
              <a:rPr lang="nl-NL" sz="1200" b="0" i="0" kern="1200" dirty="0">
                <a:solidFill>
                  <a:schemeClr val="tx1"/>
                </a:solidFill>
                <a:effectLst/>
                <a:latin typeface="Arial" charset="0"/>
                <a:ea typeface="+mn-ea"/>
                <a:cs typeface="+mn-cs"/>
              </a:rPr>
              <a:t>Is voor iedereen duidelijk wat het verschil is tussen palliatieve sedatie en euthanasie? En wat een refractair symptoom is? </a:t>
            </a:r>
          </a:p>
          <a:p>
            <a:r>
              <a:rPr lang="nl-NL" sz="1200" b="0" i="0" kern="1200" dirty="0">
                <a:solidFill>
                  <a:schemeClr val="tx1"/>
                </a:solidFill>
                <a:effectLst/>
                <a:latin typeface="Arial" charset="0"/>
                <a:ea typeface="+mn-ea"/>
                <a:cs typeface="+mn-cs"/>
              </a:rPr>
              <a:t>Toepassing van palliatieve sedatie bij een onbehandelbaar delier is niet vanzelfsprekend bij patiënten met een migratieachtergrond of een bepaalde religie; nodige terughoudendheid is hierbij geboden.</a:t>
            </a:r>
            <a:br>
              <a:rPr lang="nl-NL" dirty="0"/>
            </a:br>
            <a:r>
              <a:rPr lang="nl-NL" dirty="0"/>
              <a:t>Tip</a:t>
            </a:r>
            <a:r>
              <a:rPr lang="nl-NL" sz="1200" b="0" i="0" kern="1200" dirty="0">
                <a:solidFill>
                  <a:schemeClr val="tx1"/>
                </a:solidFill>
                <a:effectLst/>
                <a:latin typeface="Arial" charset="0"/>
                <a:ea typeface="+mn-ea"/>
                <a:cs typeface="+mn-cs"/>
              </a:rPr>
              <a:t>: te vroeg starten met palliatieve sedatie is niet verstandig. Ook niet wenselijk voor de naasten. </a:t>
            </a:r>
          </a:p>
          <a:p>
            <a:endParaRPr lang="nl-NL" dirty="0"/>
          </a:p>
          <a:p>
            <a:r>
              <a:rPr lang="nl-NL" dirty="0"/>
              <a:t>Volgende dia: discussievraag over existentieel lijden</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43</a:t>
            </a:fld>
            <a:endParaRPr lang="nl-NL"/>
          </a:p>
        </p:txBody>
      </p:sp>
      <p:sp>
        <p:nvSpPr>
          <p:cNvPr id="5" name="Tijdelijke aanduiding voor voettekst 4">
            <a:extLst>
              <a:ext uri="{FF2B5EF4-FFF2-40B4-BE49-F238E27FC236}">
                <a16:creationId xmlns:a16="http://schemas.microsoft.com/office/drawing/2014/main" id="{D9A850E5-3794-4F07-AA04-DEFC19E58913}"/>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391158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kern="1200" dirty="0">
                <a:solidFill>
                  <a:schemeClr val="tx1"/>
                </a:solidFill>
                <a:effectLst/>
                <a:latin typeface="Arial" charset="0"/>
                <a:ea typeface="+mn-ea"/>
                <a:cs typeface="+mn-cs"/>
              </a:rPr>
              <a:t>Werkwijze</a:t>
            </a:r>
            <a:r>
              <a:rPr lang="nl-NL" sz="1200" b="0" i="0" kern="1200" dirty="0">
                <a:solidFill>
                  <a:schemeClr val="tx1"/>
                </a:solidFill>
                <a:effectLst/>
                <a:latin typeface="Arial" charset="0"/>
                <a:ea typeface="+mn-ea"/>
                <a:cs typeface="+mn-cs"/>
              </a:rPr>
              <a:t>: groepsgesprek</a:t>
            </a:r>
          </a:p>
          <a:p>
            <a:pPr>
              <a:spcBef>
                <a:spcPts val="430"/>
              </a:spcBef>
            </a:pPr>
            <a:r>
              <a:rPr lang="nl-NL" sz="1200" b="0" i="0" u="sng" kern="1200" dirty="0">
                <a:solidFill>
                  <a:schemeClr val="tx1"/>
                </a:solidFill>
                <a:effectLst/>
                <a:latin typeface="Arial" charset="0"/>
                <a:ea typeface="+mn-ea"/>
                <a:cs typeface="+mn-cs"/>
              </a:rPr>
              <a:t>Inhoud</a:t>
            </a:r>
            <a:r>
              <a:rPr lang="nl-NL" sz="1200" b="0" i="0" kern="1200" dirty="0">
                <a:solidFill>
                  <a:schemeClr val="tx1"/>
                </a:solidFill>
                <a:effectLst/>
                <a:latin typeface="Arial" charset="0"/>
                <a:ea typeface="+mn-ea"/>
                <a:cs typeface="+mn-cs"/>
              </a:rPr>
              <a:t>: uitwisseling van argumenten voor en tegen.  </a:t>
            </a:r>
          </a:p>
          <a:p>
            <a:r>
              <a:rPr lang="nl-NL" sz="1200" b="0" i="0" kern="1200" dirty="0">
                <a:solidFill>
                  <a:schemeClr val="tx1"/>
                </a:solidFill>
                <a:effectLst/>
                <a:latin typeface="Arial" charset="0"/>
                <a:ea typeface="+mn-ea"/>
                <a:cs typeface="+mn-cs"/>
              </a:rPr>
              <a:t> </a:t>
            </a:r>
          </a:p>
          <a:p>
            <a:r>
              <a:rPr lang="nl-NL" dirty="0"/>
              <a:t>Volgende dia: Evaluatievragen einde workshop</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44</a:t>
            </a:fld>
            <a:endParaRPr lang="nl-NL"/>
          </a:p>
        </p:txBody>
      </p:sp>
      <p:sp>
        <p:nvSpPr>
          <p:cNvPr id="5" name="Tijdelijke aanduiding voor voettekst 4">
            <a:extLst>
              <a:ext uri="{FF2B5EF4-FFF2-40B4-BE49-F238E27FC236}">
                <a16:creationId xmlns:a16="http://schemas.microsoft.com/office/drawing/2014/main" id="{387009AD-DAAE-42ED-A2AF-977C7FCBE183}"/>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516381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korte evaluatie bij voldoende tijd, circa 10 minuten</a:t>
            </a:r>
          </a:p>
          <a:p>
            <a:pPr marL="0" marR="0" lvl="0" indent="0" algn="l" defTabSz="914400" rtl="0" eaLnBrk="1" fontAlgn="base" latinLnBrk="0" hangingPunct="1">
              <a:lnSpc>
                <a:spcPct val="100000"/>
              </a:lnSpc>
              <a:spcBef>
                <a:spcPts val="43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Ter afronding van de workshop.</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bronvermeldingen</a:t>
            </a:r>
            <a:endParaRPr 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45</a:t>
            </a:fld>
            <a:endParaRPr lang="nl-NL"/>
          </a:p>
        </p:txBody>
      </p:sp>
      <p:sp>
        <p:nvSpPr>
          <p:cNvPr id="5" name="Tijdelijke aanduiding voor voettekst 4">
            <a:extLst>
              <a:ext uri="{FF2B5EF4-FFF2-40B4-BE49-F238E27FC236}">
                <a16:creationId xmlns:a16="http://schemas.microsoft.com/office/drawing/2014/main" id="{B4ED7EA8-83B2-481F-8D04-4126C340EDDE}"/>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087870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Arial"/>
              </a:rPr>
              <a:t>Deze bronnen zijn gebruikt bij de totstandkoming van de workshop Zorg rondom het einde van het leven, september 2019.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latin typeface="Arial"/>
                <a:cs typeface="Arial"/>
              </a:rPr>
              <a:t>Versie september 2019: aangevuld met onderdeel Meest voorkomende symptomen in de stervensfase inclusief casus over reutelen en </a:t>
            </a:r>
            <a:r>
              <a:rPr lang="nl-NL" dirty="0" err="1">
                <a:latin typeface="Arial"/>
                <a:cs typeface="Arial"/>
              </a:rPr>
              <a:t>Cheyne-Stokes</a:t>
            </a:r>
            <a:r>
              <a:rPr lang="nl-NL" dirty="0">
                <a:latin typeface="Arial"/>
                <a:cs typeface="Arial"/>
              </a:rPr>
              <a:t> ademhaling (dia 22-31) en kerncijfers palliatieve zorg, PZNL 2019 (dia 8).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latin typeface="Arial"/>
                <a:cs typeface="Arial"/>
              </a:rPr>
              <a:t>Versie september 2023</a:t>
            </a:r>
            <a:r>
              <a:rPr lang="nl-NL" dirty="0">
                <a:latin typeface="Arial"/>
                <a:cs typeface="Arial"/>
              </a:rPr>
              <a:t>: dia 8 geüpdatet met kerncijfers palliatieve zorg, PZNL 2022. De filmfragmenten (niet meer beschikbaar) verwijdert en aangepast zodat de workshop als losstaand kan worden gebruikt. Zie ook notitietekst onder dia Disclaimer.</a:t>
            </a:r>
            <a:endParaRPr lang="nl-NL" dirty="0"/>
          </a:p>
          <a:p>
            <a:endParaRPr lang="nl-NL" dirty="0">
              <a:cs typeface="Arial"/>
            </a:endParaRPr>
          </a:p>
          <a:p>
            <a:endParaRPr lang="nl-NL"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46</a:t>
            </a:fld>
            <a:endParaRPr lang="nl-NL"/>
          </a:p>
        </p:txBody>
      </p:sp>
      <p:sp>
        <p:nvSpPr>
          <p:cNvPr id="5" name="Tijdelijke aanduiding voor voettekst 4">
            <a:extLst>
              <a:ext uri="{FF2B5EF4-FFF2-40B4-BE49-F238E27FC236}">
                <a16:creationId xmlns:a16="http://schemas.microsoft.com/office/drawing/2014/main" id="{DA66A2F0-4088-4FD4-B543-66540AB6AB95}"/>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581404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latin typeface="Arial"/>
                <a:cs typeface="Arial"/>
              </a:rPr>
              <a:t>Versie maart 2021: </a:t>
            </a:r>
            <a:r>
              <a:rPr lang="en-US" dirty="0" err="1">
                <a:latin typeface="Arial"/>
                <a:cs typeface="Arial"/>
              </a:rPr>
              <a:t>linken</a:t>
            </a:r>
            <a:r>
              <a:rPr lang="en-US" dirty="0">
                <a:latin typeface="Arial"/>
                <a:cs typeface="Arial"/>
              </a:rPr>
              <a:t> filmfragmenten aangepast; Licentie toegevoegd.</a:t>
            </a:r>
            <a:endParaRPr lang="nl-NL" dirty="0">
              <a:latin typeface="Arial"/>
              <a:cs typeface="Arial"/>
            </a:endParaRPr>
          </a:p>
          <a:p>
            <a:endParaRPr lang="nl-NL"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47</a:t>
            </a:fld>
            <a:endParaRPr lang="nl-NL"/>
          </a:p>
        </p:txBody>
      </p:sp>
      <p:sp>
        <p:nvSpPr>
          <p:cNvPr id="5" name="Tijdelijke aanduiding voor voettekst 4">
            <a:extLst>
              <a:ext uri="{FF2B5EF4-FFF2-40B4-BE49-F238E27FC236}">
                <a16:creationId xmlns:a16="http://schemas.microsoft.com/office/drawing/2014/main" id="{23637F83-80DB-4535-81B8-12F74F1341BF}"/>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76853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link met Kwaliteitskader palliatieve zorg Nederland (1 van 2)</a:t>
            </a:r>
          </a:p>
          <a:p>
            <a:pPr algn="l"/>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5</a:t>
            </a:fld>
            <a:endParaRPr lang="nl-NL"/>
          </a:p>
        </p:txBody>
      </p:sp>
      <p:sp>
        <p:nvSpPr>
          <p:cNvPr id="5" name="Tijdelijke aanduiding voor voettekst 4">
            <a:extLst>
              <a:ext uri="{FF2B5EF4-FFF2-40B4-BE49-F238E27FC236}">
                <a16:creationId xmlns:a16="http://schemas.microsoft.com/office/drawing/2014/main" id="{1CA60217-2DD1-4D9E-978D-2A7B4BC435CD}"/>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84878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u="sng" noProof="0" dirty="0"/>
              <a:t>Werkvorm</a:t>
            </a:r>
            <a:r>
              <a:rPr lang="nl-NL" noProof="0" dirty="0"/>
              <a:t>: kort toelichten</a:t>
            </a:r>
          </a:p>
          <a:p>
            <a:pPr algn="l">
              <a:buFont typeface="Arial" panose="020B0604020202020204" pitchFamily="34" charset="0"/>
              <a:buNone/>
            </a:pPr>
            <a:r>
              <a:rPr lang="nl-NL" u="sng" noProof="0" dirty="0"/>
              <a:t>Inhoud</a:t>
            </a:r>
            <a:r>
              <a:rPr lang="nl-NL" noProof="0" dirty="0"/>
              <a:t>: Proactieve zorgplanning is een standaard onderdeel van palliatieve zorg waar tijdig mee gestart dient te worden. Vandaar de aandacht in dit onderdeel ‘</a:t>
            </a:r>
            <a:r>
              <a:rPr lang="nl-NL" dirty="0"/>
              <a:t>Tijdig</a:t>
            </a:r>
            <a:r>
              <a:rPr lang="nl-NL" noProof="0" dirty="0"/>
              <a:t> spreken over levenseinde’.</a:t>
            </a:r>
            <a:r>
              <a:rPr lang="nl-NL" dirty="0"/>
              <a:t> I</a:t>
            </a:r>
            <a:r>
              <a:rPr lang="nl-NL" sz="1200" b="0" i="0" kern="1200" dirty="0">
                <a:effectLst/>
                <a:latin typeface="Arial" charset="0"/>
                <a:ea typeface="+mn-ea"/>
                <a:cs typeface="+mn-cs"/>
              </a:rPr>
              <a:t>n het Kwaliteitskader palliatieve Nederland staat proactieve </a:t>
            </a:r>
            <a:r>
              <a:rPr lang="nl-NL" dirty="0"/>
              <a:t>zorgplanning beschreven als een</a:t>
            </a:r>
            <a:r>
              <a:rPr lang="nl-NL" noProof="0" dirty="0"/>
              <a:t> proces van vooruit denken, plannen en organiseren dat een positief effect heeft op het:</a:t>
            </a:r>
            <a:r>
              <a:rPr lang="nl-NL" dirty="0"/>
              <a:t> </a:t>
            </a:r>
            <a:r>
              <a:rPr lang="nl-NL" noProof="0" dirty="0"/>
              <a:t>welbevinden van de patiënt</a:t>
            </a:r>
            <a:r>
              <a:rPr lang="nl-NL" dirty="0">
                <a:cs typeface="Arial"/>
              </a:rPr>
              <a:t>, </a:t>
            </a:r>
            <a:r>
              <a:rPr lang="nl-NL" noProof="0" dirty="0">
                <a:cs typeface="Arial"/>
              </a:rPr>
              <a:t>k</a:t>
            </a:r>
            <a:r>
              <a:rPr lang="nl-NL" noProof="0" dirty="0"/>
              <a:t>waliteit van zorg (</a:t>
            </a:r>
            <a:r>
              <a:rPr lang="nl-NL" noProof="0" dirty="0" err="1"/>
              <a:t>passendheid</a:t>
            </a:r>
            <a:r>
              <a:rPr lang="nl-NL" dirty="0"/>
              <a:t>), </a:t>
            </a:r>
            <a:r>
              <a:rPr lang="nl-NL" noProof="0" dirty="0"/>
              <a:t>tevredenheid naasten</a:t>
            </a:r>
            <a:r>
              <a:rPr lang="nl-NL" dirty="0">
                <a:cs typeface="Arial"/>
              </a:rPr>
              <a:t>, </a:t>
            </a:r>
            <a:r>
              <a:rPr lang="nl-NL" noProof="0" dirty="0">
                <a:cs typeface="Arial"/>
              </a:rPr>
              <a:t>g</a:t>
            </a:r>
            <a:r>
              <a:rPr lang="nl-NL" noProof="0" dirty="0"/>
              <a:t>ezondheidssysteem (doelmatigheid)</a:t>
            </a:r>
            <a:r>
              <a:rPr lang="nl-NL" dirty="0">
                <a:cs typeface="Arial"/>
              </a:rPr>
              <a:t> en </a:t>
            </a:r>
            <a:r>
              <a:rPr lang="nl-NL" noProof="0" dirty="0">
                <a:cs typeface="Arial"/>
              </a:rPr>
              <a:t>a</a:t>
            </a:r>
            <a:r>
              <a:rPr lang="nl-NL" noProof="0" dirty="0"/>
              <a:t>utonomie (versterken) van de patiënt in relatie tot de kwaliteit van gezamenlijke besluitvorming</a:t>
            </a:r>
            <a:r>
              <a:rPr lang="nl-NL" dirty="0">
                <a:cs typeface="Arial"/>
              </a:rPr>
              <a:t>. </a:t>
            </a:r>
          </a:p>
          <a:p>
            <a:pPr algn="l">
              <a:buFont typeface="Arial" panose="020B0604020202020204" pitchFamily="34" charset="0"/>
              <a:buNone/>
            </a:pPr>
            <a:endParaRPr lang="nl-NL" baseline="0" noProof="0" dirty="0"/>
          </a:p>
          <a:p>
            <a:r>
              <a:rPr lang="nl-NL" baseline="0" noProof="0" dirty="0"/>
              <a:t>Volgende dia: vervolg Kwaliteitskader palliatieve zorg Nederland (2 van 2)</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5" name="Tijdelijke aanduiding voor voettekst 4">
            <a:extLst>
              <a:ext uri="{FF2B5EF4-FFF2-40B4-BE49-F238E27FC236}">
                <a16:creationId xmlns:a16="http://schemas.microsoft.com/office/drawing/2014/main" id="{0D4A28A7-9B15-4FB3-81C6-44584BB0BFA1}"/>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74780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a:t>
            </a:r>
            <a:r>
              <a:rPr lang="nl-NL" dirty="0"/>
              <a:t>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Onderwerpen die in proactieve zorgplanning aan de orde dienen te komen in deze fase zijn onder meer: (niet)-behandelafspraken; plaats van zorg en sterven; crisissituaties (onder andere massale bloeding, acute verstikking, refractaire symptomen); wilsverklaring; wettelijke vertegenwoordiging in de situatie van (acute) verslechtering en wilsonbekwaamheid; levenseindebeslissingen (onder meer vochttoediening, voeding, antibiotica, reanimatie, uitzetten ICD, palliatieve sedatie, euthanasie, orgaandonatie, bewust stoppen met eten en drinken).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voorkeur plaats van overlijden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a:t>
            </a:fld>
            <a:endParaRPr lang="nl-NL"/>
          </a:p>
        </p:txBody>
      </p:sp>
      <p:sp>
        <p:nvSpPr>
          <p:cNvPr id="5" name="Tijdelijke aanduiding voor voettekst 4">
            <a:extLst>
              <a:ext uri="{FF2B5EF4-FFF2-40B4-BE49-F238E27FC236}">
                <a16:creationId xmlns:a16="http://schemas.microsoft.com/office/drawing/2014/main" id="{AD855EE5-781D-4E1E-80D6-433998A74F1E}"/>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165229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 vervolgens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Een gespreksonderwerp bij proactieve zorgplanning is (tijdig) vragen naar de wens voor plaats van overlijden, zie Domein 2.3 bij Criteria. Elke vijf jaar vindt een sterfgevallenonderzoek plaats. Landelijk overlijdt 40,8% van de mensen met een verwacht overlijden thuis, 17,9% sterft in een ziekenhuis, 26,8% in een verpleeghuis, 6,1% in een verzorgingshuis, en 8,4% elders. Er zijn regionale verschillen in locatie van overlijden zien voor verwachte overlijdens. Elke provincie, gebied kan apart of worden vergeleken met Nederland.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(verwacht overlijden is gedefinieerd als zijnde overleden aan één van de 12 onderliggende doodsoorzaken gebaseerd op de groepsindeling belangrijke doodsoorzaken -korte lijst- van CBS).</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Groepsgesprek over het onderdeel proactieve zorgplanning met het onderwerp de voorkeur plaats van overlijden. Hoe sta jij hierin? Vind je het moeilijk om dit onderwerp te bespreken met de patiënt en naasten? Waarom wel of niet? Op welk moment ga je het gesprek hierover aan? Wie zijn daarbij aanwezig? Wordt de uitkomst vastgelegd in het individueel zorgplan?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onderdeel Patronen van sterven, eigen casus deelnemer</a:t>
            </a:r>
            <a:endParaRPr lang="nl-NL" dirty="0">
              <a:solidFill>
                <a:srgbClr val="000000"/>
              </a:solidFill>
            </a:endParaRPr>
          </a:p>
        </p:txBody>
      </p:sp>
      <p:sp>
        <p:nvSpPr>
          <p:cNvPr id="4" name="Tijdelijke aanduiding voor voettekst 3"/>
          <p:cNvSpPr>
            <a:spLocks noGrp="1"/>
          </p:cNvSpPr>
          <p:nvPr>
            <p:ph type="ftr" sz="quarter" idx="4"/>
          </p:nvPr>
        </p:nvSpPr>
        <p:spPr/>
        <p:txBody>
          <a:bodyPr/>
          <a:lstStyle/>
          <a:p>
            <a:r>
              <a:rPr lang="nl-NL"/>
              <a:t>Workshop Zorg rondom het einde van het leven-maart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8</a:t>
            </a:fld>
            <a:endParaRPr lang="nl-NL"/>
          </a:p>
        </p:txBody>
      </p:sp>
    </p:spTree>
    <p:extLst>
      <p:ext uri="{BB962C8B-B14F-4D97-AF65-F5344CB8AC3E}">
        <p14:creationId xmlns:p14="http://schemas.microsoft.com/office/powerpoint/2010/main" val="16214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Het aangaan van een gesprek met patiënten over het levenseinde verhoogt de kwaliteit van leven (Buurman, 2018). Vraag de deelnemer een casus te beschrijven waarin het ‘op tijd’ samen praten over het naderende levenseinde (= proactieve zorgplanning) centraal staat.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Deze casuïstiek van de deelnemers bespreken a.d.h.v. de punten op de dia. Wordt het gesprek vastgelegd in een individueel zorgplan? Door wie? Wordt dit aangepast wanneer de situatie van de patiënt veranderd? Wie is hier verantwoordelijk voor? Is er een casus bij van een patiënt met een migratieachtergrond of een bepaalde religie/cultuur met specifieke opvattingen? M</a:t>
            </a:r>
            <a:r>
              <a:rPr lang="nl-NL" sz="1200" b="0" i="0" u="none" strike="noStrike" kern="1200" baseline="0" noProof="0" dirty="0">
                <a:solidFill>
                  <a:srgbClr val="000000"/>
                </a:solidFill>
                <a:latin typeface="Arial" panose="020B0604020202020204" pitchFamily="34" charset="0"/>
                <a:ea typeface="+mn-ea"/>
                <a:cs typeface="Arial" panose="020B0604020202020204" pitchFamily="34" charset="0"/>
              </a:rPr>
              <a:t>ensen</a:t>
            </a:r>
            <a:r>
              <a:rPr lang="nl-NL" sz="1200" b="0" i="0" u="none" strike="noStrike" kern="1200" baseline="0" dirty="0">
                <a:solidFill>
                  <a:srgbClr val="000000"/>
                </a:solidFill>
                <a:latin typeface="Arial" panose="020B0604020202020204" pitchFamily="34" charset="0"/>
                <a:ea typeface="+mn-ea"/>
                <a:cs typeface="Arial" panose="020B0604020202020204" pitchFamily="34" charset="0"/>
              </a:rPr>
              <a:t> met een migratieachtergrond en/of vanuit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sommige culturen en religies benaderen de laatste levensfase anders. Vaak </a:t>
            </a:r>
            <a:r>
              <a:rPr lang="nl-NL" sz="1200" b="0" i="0" u="none" strike="noStrike" kern="1200" baseline="0" dirty="0">
                <a:solidFill>
                  <a:srgbClr val="000000"/>
                </a:solidFill>
                <a:latin typeface="Arial" panose="020B0604020202020204" pitchFamily="34" charset="0"/>
                <a:ea typeface="+mn-ea"/>
                <a:cs typeface="Arial" panose="020B0604020202020204" pitchFamily="34" charset="0"/>
              </a:rPr>
              <a:t>willen zij maximaal behandelen tot aan de dood: Allah / God wikt en beschikt. Vanuit deze opvatting is h</a:t>
            </a:r>
            <a:r>
              <a:rPr lang="nl-NL" sz="1200" b="0" i="0" u="none" strike="noStrike" baseline="0" dirty="0">
                <a:solidFill>
                  <a:srgbClr val="000000"/>
                </a:solidFill>
                <a:latin typeface="Arial" panose="020B0604020202020204" pitchFamily="34" charset="0"/>
                <a:cs typeface="Arial" panose="020B0604020202020204" pitchFamily="34" charset="0"/>
              </a:rPr>
              <a:t>et ‘op tijd’ praten over het naderende levenseinde moeilijk</a:t>
            </a:r>
            <a:r>
              <a:rPr lang="nl-NL" sz="1200" b="0" i="0" u="none" strike="noStrike" kern="1200" baseline="0" dirty="0">
                <a:solidFill>
                  <a:srgbClr val="000000"/>
                </a:solidFill>
                <a:latin typeface="Arial" panose="020B0604020202020204" pitchFamily="34" charset="0"/>
                <a:ea typeface="+mn-ea"/>
                <a:cs typeface="Arial" panose="020B0604020202020204" pitchFamily="34" charset="0"/>
              </a:rPr>
              <a:t>. </a:t>
            </a:r>
            <a:r>
              <a:rPr lang="nl-NL" sz="1200" b="0" i="0" u="none" strike="noStrike" baseline="0" dirty="0">
                <a:solidFill>
                  <a:srgbClr val="000000"/>
                </a:solidFill>
                <a:latin typeface="Arial" panose="020B0604020202020204" pitchFamily="34" charset="0"/>
                <a:cs typeface="Arial" panose="020B0604020202020204" pitchFamily="34" charset="0"/>
              </a:rPr>
              <a:t>Voor zorgverleners is het tevens belangrijk te weten dat deze culturen/religies sterk gericht zijn op de familie. De wensen en behoeften van een individu zijn in deze wij-culturen ondergeschikt aan het belang van de familie. In de laatste levensfase krijgen deze mensen (familie en patiënt) en zorgverleners te maken met dilemma’s als ‘zorgenvrij leven versus het recht om te weten’ en ‘autonomie versus familiebeslissingen’. </a:t>
            </a: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solidFill>
                  <a:srgbClr val="000000"/>
                </a:solidFill>
                <a:effectLst/>
                <a:uLnTx/>
                <a:uFillTx/>
                <a:latin typeface="Arial"/>
                <a:cs typeface="Arial"/>
              </a:rPr>
              <a:t>Volgende dia: </a:t>
            </a:r>
            <a:r>
              <a:rPr lang="nl-NL" dirty="0">
                <a:solidFill>
                  <a:srgbClr val="000000"/>
                </a:solidFill>
                <a:latin typeface="Arial"/>
                <a:cs typeface="Arial"/>
              </a:rPr>
              <a:t>Ars Moriendi / Diamantmodel</a:t>
            </a:r>
            <a:r>
              <a:rPr kumimoji="0" lang="nl-NL" sz="1200" b="0" i="0" u="none" strike="noStrike" kern="1200" cap="none" spc="0" normalizeH="0" baseline="0" noProof="0" dirty="0">
                <a:ln>
                  <a:noFill/>
                </a:ln>
                <a:solidFill>
                  <a:srgbClr val="000000"/>
                </a:solidFill>
                <a:effectLst/>
                <a:uLnTx/>
                <a:uFillTx/>
                <a:latin typeface="Arial"/>
                <a:cs typeface="Arial"/>
              </a:rPr>
              <a:t> van </a:t>
            </a:r>
            <a:r>
              <a:rPr kumimoji="0" lang="nl-NL" sz="1200" b="0" i="0" u="none" strike="noStrike" kern="1200" cap="none" spc="0" normalizeH="0" baseline="0" noProof="0" dirty="0" err="1">
                <a:ln>
                  <a:noFill/>
                </a:ln>
                <a:solidFill>
                  <a:srgbClr val="000000"/>
                </a:solidFill>
                <a:effectLst/>
                <a:uLnTx/>
                <a:uFillTx/>
                <a:latin typeface="Arial"/>
                <a:cs typeface="Arial"/>
              </a:rPr>
              <a:t>Leget</a:t>
            </a:r>
            <a:endParaRPr lang="nl-NL" sz="1200" b="0" i="0" u="none" strike="noStrike" kern="1200" cap="none" spc="0" normalizeH="0" baseline="0" noProof="0" dirty="0">
              <a:ln>
                <a:noFill/>
              </a:ln>
              <a:solidFill>
                <a:srgbClr val="000000"/>
              </a:solidFill>
              <a:effectLst/>
              <a:uLnTx/>
              <a:uFillTx/>
              <a:latin typeface="Arial"/>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9</a:t>
            </a:fld>
            <a:endParaRPr lang="nl-NL"/>
          </a:p>
        </p:txBody>
      </p:sp>
      <p:sp>
        <p:nvSpPr>
          <p:cNvPr id="5" name="Tijdelijke aanduiding voor voettekst 4">
            <a:extLst>
              <a:ext uri="{FF2B5EF4-FFF2-40B4-BE49-F238E27FC236}">
                <a16:creationId xmlns:a16="http://schemas.microsoft.com/office/drawing/2014/main" id="{9002279F-B3D5-46C4-93E3-DBD9F27DCF80}"/>
              </a:ext>
            </a:extLst>
          </p:cNvPr>
          <p:cNvSpPr>
            <a:spLocks noGrp="1"/>
          </p:cNvSpPr>
          <p:nvPr>
            <p:ph type="ftr" sz="quarter" idx="4"/>
          </p:nvPr>
        </p:nvSpPr>
        <p:spPr/>
        <p:txBody>
          <a:bodyPr/>
          <a:lstStyle/>
          <a:p>
            <a:r>
              <a:rPr lang="nl-NL"/>
              <a:t>Workshop Zorg rondom het einde van het leven-maart 2021    licentie: CC-BY-NC-SA</a:t>
            </a:r>
          </a:p>
        </p:txBody>
      </p:sp>
    </p:spTree>
    <p:extLst>
      <p:ext uri="{BB962C8B-B14F-4D97-AF65-F5344CB8AC3E}">
        <p14:creationId xmlns:p14="http://schemas.microsoft.com/office/powerpoint/2010/main" val="350047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rncijfers_3">
    <p:spTree>
      <p:nvGrpSpPr>
        <p:cNvPr id="1" name=""/>
        <p:cNvGrpSpPr/>
        <p:nvPr/>
      </p:nvGrpSpPr>
      <p:grpSpPr>
        <a:xfrm>
          <a:off x="0" y="0"/>
          <a:ext cx="0" cy="0"/>
          <a:chOff x="0" y="0"/>
          <a:chExt cx="0" cy="0"/>
        </a:xfrm>
      </p:grpSpPr>
      <p:sp>
        <p:nvSpPr>
          <p:cNvPr id="62" name="Tijdelijke aanduiding voor afbeelding 61">
            <a:extLst>
              <a:ext uri="{FF2B5EF4-FFF2-40B4-BE49-F238E27FC236}">
                <a16:creationId xmlns:a16="http://schemas.microsoft.com/office/drawing/2014/main" id="{20848077-9CCE-48B9-B7FA-829B59480D75}"/>
              </a:ext>
            </a:extLst>
          </p:cNvPr>
          <p:cNvSpPr>
            <a:spLocks noGrp="1"/>
          </p:cNvSpPr>
          <p:nvPr>
            <p:ph type="pic" sz="quarter" idx="13"/>
          </p:nvPr>
        </p:nvSpPr>
        <p:spPr>
          <a:xfrm>
            <a:off x="4572000" y="1"/>
            <a:ext cx="4572000" cy="6857999"/>
          </a:xfrm>
          <a:custGeom>
            <a:avLst/>
            <a:gdLst>
              <a:gd name="connsiteX0" fmla="*/ 5729161 w 6096000"/>
              <a:gd name="connsiteY0" fmla="*/ 6461216 h 6858000"/>
              <a:gd name="connsiteX1" fmla="*/ 5724206 w 6096000"/>
              <a:gd name="connsiteY1" fmla="*/ 6463266 h 6858000"/>
              <a:gd name="connsiteX2" fmla="*/ 5722156 w 6096000"/>
              <a:gd name="connsiteY2" fmla="*/ 6468273 h 6858000"/>
              <a:gd name="connsiteX3" fmla="*/ 5724206 w 6096000"/>
              <a:gd name="connsiteY3" fmla="*/ 6473258 h 6858000"/>
              <a:gd name="connsiteX4" fmla="*/ 5729161 w 6096000"/>
              <a:gd name="connsiteY4" fmla="*/ 6475339 h 6858000"/>
              <a:gd name="connsiteX5" fmla="*/ 5734116 w 6096000"/>
              <a:gd name="connsiteY5" fmla="*/ 6473258 h 6858000"/>
              <a:gd name="connsiteX6" fmla="*/ 5736166 w 6096000"/>
              <a:gd name="connsiteY6" fmla="*/ 6468273 h 6858000"/>
              <a:gd name="connsiteX7" fmla="*/ 5734116 w 6096000"/>
              <a:gd name="connsiteY7" fmla="*/ 6463266 h 6858000"/>
              <a:gd name="connsiteX8" fmla="*/ 5729161 w 6096000"/>
              <a:gd name="connsiteY8" fmla="*/ 6461216 h 6858000"/>
              <a:gd name="connsiteX9" fmla="*/ 5571143 w 6096000"/>
              <a:gd name="connsiteY9" fmla="*/ 6418016 h 6858000"/>
              <a:gd name="connsiteX10" fmla="*/ 5588190 w 6096000"/>
              <a:gd name="connsiteY10" fmla="*/ 6425361 h 6858000"/>
              <a:gd name="connsiteX11" fmla="*/ 5595359 w 6096000"/>
              <a:gd name="connsiteY11" fmla="*/ 6443120 h 6858000"/>
              <a:gd name="connsiteX12" fmla="*/ 5592104 w 6096000"/>
              <a:gd name="connsiteY12" fmla="*/ 6455645 h 6858000"/>
              <a:gd name="connsiteX13" fmla="*/ 5583308 w 6096000"/>
              <a:gd name="connsiteY13" fmla="*/ 6464617 h 6858000"/>
              <a:gd name="connsiteX14" fmla="*/ 5571143 w 6096000"/>
              <a:gd name="connsiteY14" fmla="*/ 6467779 h 6858000"/>
              <a:gd name="connsiteX15" fmla="*/ 5558977 w 6096000"/>
              <a:gd name="connsiteY15" fmla="*/ 6464617 h 6858000"/>
              <a:gd name="connsiteX16" fmla="*/ 5550180 w 6096000"/>
              <a:gd name="connsiteY16" fmla="*/ 6455645 h 6858000"/>
              <a:gd name="connsiteX17" fmla="*/ 5546925 w 6096000"/>
              <a:gd name="connsiteY17" fmla="*/ 6443120 h 6858000"/>
              <a:gd name="connsiteX18" fmla="*/ 5554064 w 6096000"/>
              <a:gd name="connsiteY18" fmla="*/ 6425361 h 6858000"/>
              <a:gd name="connsiteX19" fmla="*/ 5571143 w 6096000"/>
              <a:gd name="connsiteY19" fmla="*/ 6418016 h 6858000"/>
              <a:gd name="connsiteX20" fmla="*/ 4436808 w 6096000"/>
              <a:gd name="connsiteY20" fmla="*/ 6417904 h 6858000"/>
              <a:gd name="connsiteX21" fmla="*/ 4454237 w 6096000"/>
              <a:gd name="connsiteY21" fmla="*/ 6425125 h 6858000"/>
              <a:gd name="connsiteX22" fmla="*/ 4461313 w 6096000"/>
              <a:gd name="connsiteY22" fmla="*/ 6443089 h 6858000"/>
              <a:gd name="connsiteX23" fmla="*/ 4458161 w 6096000"/>
              <a:gd name="connsiteY23" fmla="*/ 6455769 h 6858000"/>
              <a:gd name="connsiteX24" fmla="*/ 4449148 w 6096000"/>
              <a:gd name="connsiteY24" fmla="*/ 6464699 h 6858000"/>
              <a:gd name="connsiteX25" fmla="*/ 4436757 w 6096000"/>
              <a:gd name="connsiteY25" fmla="*/ 6467995 h 6858000"/>
              <a:gd name="connsiteX26" fmla="*/ 4424612 w 6096000"/>
              <a:gd name="connsiteY26" fmla="*/ 6464668 h 6858000"/>
              <a:gd name="connsiteX27" fmla="*/ 4415599 w 6096000"/>
              <a:gd name="connsiteY27" fmla="*/ 6455367 h 6858000"/>
              <a:gd name="connsiteX28" fmla="*/ 4412241 w 6096000"/>
              <a:gd name="connsiteY28" fmla="*/ 6442862 h 6858000"/>
              <a:gd name="connsiteX29" fmla="*/ 4415568 w 6096000"/>
              <a:gd name="connsiteY29" fmla="*/ 6430358 h 6858000"/>
              <a:gd name="connsiteX30" fmla="*/ 4424529 w 6096000"/>
              <a:gd name="connsiteY30" fmla="*/ 6421170 h 6858000"/>
              <a:gd name="connsiteX31" fmla="*/ 4436808 w 6096000"/>
              <a:gd name="connsiteY31" fmla="*/ 6417904 h 6858000"/>
              <a:gd name="connsiteX32" fmla="*/ 5678710 w 6096000"/>
              <a:gd name="connsiteY32" fmla="*/ 6417903 h 6858000"/>
              <a:gd name="connsiteX33" fmla="*/ 5690834 w 6096000"/>
              <a:gd name="connsiteY33" fmla="*/ 6421096 h 6858000"/>
              <a:gd name="connsiteX34" fmla="*/ 5699548 w 6096000"/>
              <a:gd name="connsiteY34" fmla="*/ 6429779 h 6858000"/>
              <a:gd name="connsiteX35" fmla="*/ 5702617 w 6096000"/>
              <a:gd name="connsiteY35" fmla="*/ 6442275 h 6858000"/>
              <a:gd name="connsiteX36" fmla="*/ 5695932 w 6096000"/>
              <a:gd name="connsiteY36" fmla="*/ 6459641 h 6858000"/>
              <a:gd name="connsiteX37" fmla="*/ 5678257 w 6096000"/>
              <a:gd name="connsiteY37" fmla="*/ 6466244 h 6858000"/>
              <a:gd name="connsiteX38" fmla="*/ 5660549 w 6096000"/>
              <a:gd name="connsiteY38" fmla="*/ 6459579 h 6858000"/>
              <a:gd name="connsiteX39" fmla="*/ 5653720 w 6096000"/>
              <a:gd name="connsiteY39" fmla="*/ 6442728 h 6858000"/>
              <a:gd name="connsiteX40" fmla="*/ 5657027 w 6096000"/>
              <a:gd name="connsiteY40" fmla="*/ 6430232 h 6858000"/>
              <a:gd name="connsiteX41" fmla="*/ 5666132 w 6096000"/>
              <a:gd name="connsiteY41" fmla="*/ 6421178 h 6858000"/>
              <a:gd name="connsiteX42" fmla="*/ 5678710 w 6096000"/>
              <a:gd name="connsiteY42" fmla="*/ 6417903 h 6858000"/>
              <a:gd name="connsiteX43" fmla="*/ 5165069 w 6096000"/>
              <a:gd name="connsiteY43" fmla="*/ 6417903 h 6858000"/>
              <a:gd name="connsiteX44" fmla="*/ 5182507 w 6096000"/>
              <a:gd name="connsiteY44" fmla="*/ 6425124 h 6858000"/>
              <a:gd name="connsiteX45" fmla="*/ 5189584 w 6096000"/>
              <a:gd name="connsiteY45" fmla="*/ 6443089 h 6858000"/>
              <a:gd name="connsiteX46" fmla="*/ 5186432 w 6096000"/>
              <a:gd name="connsiteY46" fmla="*/ 6455769 h 6858000"/>
              <a:gd name="connsiteX47" fmla="*/ 5177419 w 6096000"/>
              <a:gd name="connsiteY47" fmla="*/ 6464699 h 6858000"/>
              <a:gd name="connsiteX48" fmla="*/ 5165017 w 6096000"/>
              <a:gd name="connsiteY48" fmla="*/ 6467995 h 6858000"/>
              <a:gd name="connsiteX49" fmla="*/ 5152872 w 6096000"/>
              <a:gd name="connsiteY49" fmla="*/ 6464668 h 6858000"/>
              <a:gd name="connsiteX50" fmla="*/ 5143859 w 6096000"/>
              <a:gd name="connsiteY50" fmla="*/ 6455367 h 6858000"/>
              <a:gd name="connsiteX51" fmla="*/ 5140501 w 6096000"/>
              <a:gd name="connsiteY51" fmla="*/ 6442862 h 6858000"/>
              <a:gd name="connsiteX52" fmla="*/ 5143828 w 6096000"/>
              <a:gd name="connsiteY52" fmla="*/ 6430358 h 6858000"/>
              <a:gd name="connsiteX53" fmla="*/ 5152790 w 6096000"/>
              <a:gd name="connsiteY53" fmla="*/ 6421169 h 6858000"/>
              <a:gd name="connsiteX54" fmla="*/ 5165069 w 6096000"/>
              <a:gd name="connsiteY54" fmla="*/ 6417903 h 6858000"/>
              <a:gd name="connsiteX55" fmla="*/ 5022397 w 6096000"/>
              <a:gd name="connsiteY55" fmla="*/ 6417903 h 6858000"/>
              <a:gd name="connsiteX56" fmla="*/ 5039836 w 6096000"/>
              <a:gd name="connsiteY56" fmla="*/ 6425124 h 6858000"/>
              <a:gd name="connsiteX57" fmla="*/ 5046912 w 6096000"/>
              <a:gd name="connsiteY57" fmla="*/ 6443089 h 6858000"/>
              <a:gd name="connsiteX58" fmla="*/ 5043760 w 6096000"/>
              <a:gd name="connsiteY58" fmla="*/ 6455769 h 6858000"/>
              <a:gd name="connsiteX59" fmla="*/ 5034748 w 6096000"/>
              <a:gd name="connsiteY59" fmla="*/ 6464699 h 6858000"/>
              <a:gd name="connsiteX60" fmla="*/ 5022346 w 6096000"/>
              <a:gd name="connsiteY60" fmla="*/ 6467995 h 6858000"/>
              <a:gd name="connsiteX61" fmla="*/ 5010201 w 6096000"/>
              <a:gd name="connsiteY61" fmla="*/ 6464668 h 6858000"/>
              <a:gd name="connsiteX62" fmla="*/ 5001188 w 6096000"/>
              <a:gd name="connsiteY62" fmla="*/ 6455367 h 6858000"/>
              <a:gd name="connsiteX63" fmla="*/ 4997830 w 6096000"/>
              <a:gd name="connsiteY63" fmla="*/ 6442862 h 6858000"/>
              <a:gd name="connsiteX64" fmla="*/ 5001157 w 6096000"/>
              <a:gd name="connsiteY64" fmla="*/ 6430358 h 6858000"/>
              <a:gd name="connsiteX65" fmla="*/ 5010118 w 6096000"/>
              <a:gd name="connsiteY65" fmla="*/ 6421169 h 6858000"/>
              <a:gd name="connsiteX66" fmla="*/ 5022397 w 6096000"/>
              <a:gd name="connsiteY66" fmla="*/ 6417903 h 6858000"/>
              <a:gd name="connsiteX67" fmla="*/ 4950841 w 6096000"/>
              <a:gd name="connsiteY67" fmla="*/ 6417903 h 6858000"/>
              <a:gd name="connsiteX68" fmla="*/ 4963119 w 6096000"/>
              <a:gd name="connsiteY68" fmla="*/ 6421169 h 6858000"/>
              <a:gd name="connsiteX69" fmla="*/ 4972060 w 6096000"/>
              <a:gd name="connsiteY69" fmla="*/ 6430357 h 6858000"/>
              <a:gd name="connsiteX70" fmla="*/ 4975387 w 6096000"/>
              <a:gd name="connsiteY70" fmla="*/ 6442862 h 6858000"/>
              <a:gd name="connsiteX71" fmla="*/ 4972039 w 6096000"/>
              <a:gd name="connsiteY71" fmla="*/ 6455367 h 6858000"/>
              <a:gd name="connsiteX72" fmla="*/ 4963037 w 6096000"/>
              <a:gd name="connsiteY72" fmla="*/ 6464668 h 6858000"/>
              <a:gd name="connsiteX73" fmla="*/ 4950964 w 6096000"/>
              <a:gd name="connsiteY73" fmla="*/ 6467995 h 6858000"/>
              <a:gd name="connsiteX74" fmla="*/ 4938551 w 6096000"/>
              <a:gd name="connsiteY74" fmla="*/ 6464699 h 6858000"/>
              <a:gd name="connsiteX75" fmla="*/ 4929518 w 6096000"/>
              <a:gd name="connsiteY75" fmla="*/ 6455769 h 6858000"/>
              <a:gd name="connsiteX76" fmla="*/ 4926366 w 6096000"/>
              <a:gd name="connsiteY76" fmla="*/ 6443089 h 6858000"/>
              <a:gd name="connsiteX77" fmla="*/ 4933432 w 6096000"/>
              <a:gd name="connsiteY77" fmla="*/ 6425124 h 6858000"/>
              <a:gd name="connsiteX78" fmla="*/ 4950841 w 6096000"/>
              <a:gd name="connsiteY78" fmla="*/ 6417903 h 6858000"/>
              <a:gd name="connsiteX79" fmla="*/ 5420971 w 6096000"/>
              <a:gd name="connsiteY79" fmla="*/ 6417841 h 6858000"/>
              <a:gd name="connsiteX80" fmla="*/ 5431520 w 6096000"/>
              <a:gd name="connsiteY80" fmla="*/ 6420179 h 6858000"/>
              <a:gd name="connsiteX81" fmla="*/ 5439585 w 6096000"/>
              <a:gd name="connsiteY81" fmla="*/ 6426329 h 6858000"/>
              <a:gd name="connsiteX82" fmla="*/ 5444231 w 6096000"/>
              <a:gd name="connsiteY82" fmla="*/ 6436517 h 6858000"/>
              <a:gd name="connsiteX83" fmla="*/ 5398053 w 6096000"/>
              <a:gd name="connsiteY83" fmla="*/ 6436517 h 6858000"/>
              <a:gd name="connsiteX84" fmla="*/ 5405294 w 6096000"/>
              <a:gd name="connsiteY84" fmla="*/ 6423702 h 6858000"/>
              <a:gd name="connsiteX85" fmla="*/ 5420971 w 6096000"/>
              <a:gd name="connsiteY85" fmla="*/ 6417841 h 6858000"/>
              <a:gd name="connsiteX86" fmla="*/ 5296801 w 6096000"/>
              <a:gd name="connsiteY86" fmla="*/ 6417841 h 6858000"/>
              <a:gd name="connsiteX87" fmla="*/ 5307349 w 6096000"/>
              <a:gd name="connsiteY87" fmla="*/ 6420179 h 6858000"/>
              <a:gd name="connsiteX88" fmla="*/ 5315414 w 6096000"/>
              <a:gd name="connsiteY88" fmla="*/ 6426329 h 6858000"/>
              <a:gd name="connsiteX89" fmla="*/ 5320060 w 6096000"/>
              <a:gd name="connsiteY89" fmla="*/ 6436517 h 6858000"/>
              <a:gd name="connsiteX90" fmla="*/ 5273882 w 6096000"/>
              <a:gd name="connsiteY90" fmla="*/ 6436517 h 6858000"/>
              <a:gd name="connsiteX91" fmla="*/ 5281123 w 6096000"/>
              <a:gd name="connsiteY91" fmla="*/ 6423702 h 6858000"/>
              <a:gd name="connsiteX92" fmla="*/ 5296801 w 6096000"/>
              <a:gd name="connsiteY92" fmla="*/ 6417841 h 6858000"/>
              <a:gd name="connsiteX93" fmla="*/ 4842953 w 6096000"/>
              <a:gd name="connsiteY93" fmla="*/ 6417841 h 6858000"/>
              <a:gd name="connsiteX94" fmla="*/ 4853502 w 6096000"/>
              <a:gd name="connsiteY94" fmla="*/ 6420179 h 6858000"/>
              <a:gd name="connsiteX95" fmla="*/ 4861567 w 6096000"/>
              <a:gd name="connsiteY95" fmla="*/ 6426329 h 6858000"/>
              <a:gd name="connsiteX96" fmla="*/ 4866213 w 6096000"/>
              <a:gd name="connsiteY96" fmla="*/ 6436517 h 6858000"/>
              <a:gd name="connsiteX97" fmla="*/ 4820035 w 6096000"/>
              <a:gd name="connsiteY97" fmla="*/ 6436517 h 6858000"/>
              <a:gd name="connsiteX98" fmla="*/ 4827276 w 6096000"/>
              <a:gd name="connsiteY98" fmla="*/ 6423702 h 6858000"/>
              <a:gd name="connsiteX99" fmla="*/ 4842953 w 6096000"/>
              <a:gd name="connsiteY99" fmla="*/ 6417841 h 6858000"/>
              <a:gd name="connsiteX100" fmla="*/ 4691619 w 6096000"/>
              <a:gd name="connsiteY100" fmla="*/ 6417841 h 6858000"/>
              <a:gd name="connsiteX101" fmla="*/ 4702168 w 6096000"/>
              <a:gd name="connsiteY101" fmla="*/ 6420179 h 6858000"/>
              <a:gd name="connsiteX102" fmla="*/ 4710233 w 6096000"/>
              <a:gd name="connsiteY102" fmla="*/ 6426329 h 6858000"/>
              <a:gd name="connsiteX103" fmla="*/ 4714879 w 6096000"/>
              <a:gd name="connsiteY103" fmla="*/ 6436517 h 6858000"/>
              <a:gd name="connsiteX104" fmla="*/ 4668701 w 6096000"/>
              <a:gd name="connsiteY104" fmla="*/ 6436517 h 6858000"/>
              <a:gd name="connsiteX105" fmla="*/ 4675942 w 6096000"/>
              <a:gd name="connsiteY105" fmla="*/ 6423702 h 6858000"/>
              <a:gd name="connsiteX106" fmla="*/ 4691619 w 6096000"/>
              <a:gd name="connsiteY106" fmla="*/ 6417841 h 6858000"/>
              <a:gd name="connsiteX107" fmla="*/ 4510343 w 6096000"/>
              <a:gd name="connsiteY107" fmla="*/ 6417841 h 6858000"/>
              <a:gd name="connsiteX108" fmla="*/ 4520891 w 6096000"/>
              <a:gd name="connsiteY108" fmla="*/ 6420179 h 6858000"/>
              <a:gd name="connsiteX109" fmla="*/ 4528956 w 6096000"/>
              <a:gd name="connsiteY109" fmla="*/ 6426329 h 6858000"/>
              <a:gd name="connsiteX110" fmla="*/ 4533602 w 6096000"/>
              <a:gd name="connsiteY110" fmla="*/ 6436517 h 6858000"/>
              <a:gd name="connsiteX111" fmla="*/ 4487424 w 6096000"/>
              <a:gd name="connsiteY111" fmla="*/ 6436517 h 6858000"/>
              <a:gd name="connsiteX112" fmla="*/ 4494665 w 6096000"/>
              <a:gd name="connsiteY112" fmla="*/ 6423702 h 6858000"/>
              <a:gd name="connsiteX113" fmla="*/ 4510343 w 6096000"/>
              <a:gd name="connsiteY113" fmla="*/ 6417841 h 6858000"/>
              <a:gd name="connsiteX114" fmla="*/ 4618631 w 6096000"/>
              <a:gd name="connsiteY114" fmla="*/ 6417441 h 6858000"/>
              <a:gd name="connsiteX115" fmla="*/ 4630703 w 6096000"/>
              <a:gd name="connsiteY115" fmla="*/ 6420768 h 6858000"/>
              <a:gd name="connsiteX116" fmla="*/ 4639706 w 6096000"/>
              <a:gd name="connsiteY116" fmla="*/ 6430079 h 6858000"/>
              <a:gd name="connsiteX117" fmla="*/ 4643053 w 6096000"/>
              <a:gd name="connsiteY117" fmla="*/ 6442656 h 6858000"/>
              <a:gd name="connsiteX118" fmla="*/ 4639726 w 6096000"/>
              <a:gd name="connsiteY118" fmla="*/ 6455181 h 6858000"/>
              <a:gd name="connsiteX119" fmla="*/ 4630786 w 6096000"/>
              <a:gd name="connsiteY119" fmla="*/ 6464380 h 6858000"/>
              <a:gd name="connsiteX120" fmla="*/ 4618517 w 6096000"/>
              <a:gd name="connsiteY120" fmla="*/ 6467655 h 6858000"/>
              <a:gd name="connsiteX121" fmla="*/ 4601099 w 6096000"/>
              <a:gd name="connsiteY121" fmla="*/ 6460414 h 6858000"/>
              <a:gd name="connsiteX122" fmla="*/ 4594033 w 6096000"/>
              <a:gd name="connsiteY122" fmla="*/ 6442429 h 6858000"/>
              <a:gd name="connsiteX123" fmla="*/ 4597185 w 6096000"/>
              <a:gd name="connsiteY123" fmla="*/ 6429739 h 6858000"/>
              <a:gd name="connsiteX124" fmla="*/ 4606218 w 6096000"/>
              <a:gd name="connsiteY124" fmla="*/ 6420768 h 6858000"/>
              <a:gd name="connsiteX125" fmla="*/ 4618631 w 6096000"/>
              <a:gd name="connsiteY125" fmla="*/ 6417441 h 6858000"/>
              <a:gd name="connsiteX126" fmla="*/ 5245700 w 6096000"/>
              <a:gd name="connsiteY126" fmla="*/ 6411806 h 6858000"/>
              <a:gd name="connsiteX127" fmla="*/ 5245700 w 6096000"/>
              <a:gd name="connsiteY127" fmla="*/ 6473742 h 6858000"/>
              <a:gd name="connsiteX128" fmla="*/ 5253673 w 6096000"/>
              <a:gd name="connsiteY128" fmla="*/ 6473742 h 6858000"/>
              <a:gd name="connsiteX129" fmla="*/ 5253673 w 6096000"/>
              <a:gd name="connsiteY129" fmla="*/ 6411806 h 6858000"/>
              <a:gd name="connsiteX130" fmla="*/ 5112423 w 6096000"/>
              <a:gd name="connsiteY130" fmla="*/ 6411806 h 6858000"/>
              <a:gd name="connsiteX131" fmla="*/ 5112423 w 6096000"/>
              <a:gd name="connsiteY131" fmla="*/ 6473742 h 6858000"/>
              <a:gd name="connsiteX132" fmla="*/ 5120396 w 6096000"/>
              <a:gd name="connsiteY132" fmla="*/ 6473742 h 6858000"/>
              <a:gd name="connsiteX133" fmla="*/ 5120396 w 6096000"/>
              <a:gd name="connsiteY133" fmla="*/ 6411806 h 6858000"/>
              <a:gd name="connsiteX134" fmla="*/ 5491808 w 6096000"/>
              <a:gd name="connsiteY134" fmla="*/ 6411805 h 6858000"/>
              <a:gd name="connsiteX135" fmla="*/ 5491808 w 6096000"/>
              <a:gd name="connsiteY135" fmla="*/ 6418809 h 6858000"/>
              <a:gd name="connsiteX136" fmla="*/ 5523545 w 6096000"/>
              <a:gd name="connsiteY136" fmla="*/ 6418809 h 6858000"/>
              <a:gd name="connsiteX137" fmla="*/ 5488512 w 6096000"/>
              <a:gd name="connsiteY137" fmla="*/ 6473742 h 6858000"/>
              <a:gd name="connsiteX138" fmla="*/ 5536163 w 6096000"/>
              <a:gd name="connsiteY138" fmla="*/ 6473742 h 6858000"/>
              <a:gd name="connsiteX139" fmla="*/ 5536163 w 6096000"/>
              <a:gd name="connsiteY139" fmla="*/ 6466687 h 6858000"/>
              <a:gd name="connsiteX140" fmla="*/ 5502232 w 6096000"/>
              <a:gd name="connsiteY140" fmla="*/ 6466687 h 6858000"/>
              <a:gd name="connsiteX141" fmla="*/ 5537296 w 6096000"/>
              <a:gd name="connsiteY141" fmla="*/ 6411805 h 6858000"/>
              <a:gd name="connsiteX142" fmla="*/ 5329772 w 6096000"/>
              <a:gd name="connsiteY142" fmla="*/ 6411805 h 6858000"/>
              <a:gd name="connsiteX143" fmla="*/ 5358294 w 6096000"/>
              <a:gd name="connsiteY143" fmla="*/ 6473742 h 6858000"/>
              <a:gd name="connsiteX144" fmla="*/ 5359777 w 6096000"/>
              <a:gd name="connsiteY144" fmla="*/ 6473742 h 6858000"/>
              <a:gd name="connsiteX145" fmla="*/ 5388124 w 6096000"/>
              <a:gd name="connsiteY145" fmla="*/ 6411805 h 6858000"/>
              <a:gd name="connsiteX146" fmla="*/ 5379585 w 6096000"/>
              <a:gd name="connsiteY146" fmla="*/ 6411805 h 6858000"/>
              <a:gd name="connsiteX147" fmla="*/ 5359046 w 6096000"/>
              <a:gd name="connsiteY147" fmla="*/ 6456953 h 6858000"/>
              <a:gd name="connsiteX148" fmla="*/ 5338260 w 6096000"/>
              <a:gd name="connsiteY148" fmla="*/ 6411805 h 6858000"/>
              <a:gd name="connsiteX149" fmla="*/ 5420868 w 6096000"/>
              <a:gd name="connsiteY149" fmla="*/ 6410229 h 6858000"/>
              <a:gd name="connsiteX150" fmla="*/ 5396312 w 6096000"/>
              <a:gd name="connsiteY150" fmla="*/ 6421961 h 6858000"/>
              <a:gd name="connsiteX151" fmla="*/ 5389071 w 6096000"/>
              <a:gd name="connsiteY151" fmla="*/ 6442965 h 6858000"/>
              <a:gd name="connsiteX152" fmla="*/ 5397620 w 6096000"/>
              <a:gd name="connsiteY152" fmla="*/ 6465420 h 6858000"/>
              <a:gd name="connsiteX153" fmla="*/ 5421323 w 6096000"/>
              <a:gd name="connsiteY153" fmla="*/ 6475349 h 6858000"/>
              <a:gd name="connsiteX154" fmla="*/ 5433570 w 6096000"/>
              <a:gd name="connsiteY154" fmla="*/ 6473269 h 6858000"/>
              <a:gd name="connsiteX155" fmla="*/ 5443314 w 6096000"/>
              <a:gd name="connsiteY155" fmla="*/ 6467202 h 6858000"/>
              <a:gd name="connsiteX156" fmla="*/ 5450947 w 6096000"/>
              <a:gd name="connsiteY156" fmla="*/ 6456726 h 6858000"/>
              <a:gd name="connsiteX157" fmla="*/ 5444231 w 6096000"/>
              <a:gd name="connsiteY157" fmla="*/ 6453193 h 6858000"/>
              <a:gd name="connsiteX158" fmla="*/ 5437453 w 6096000"/>
              <a:gd name="connsiteY158" fmla="*/ 6462000 h 6858000"/>
              <a:gd name="connsiteX159" fmla="*/ 5429841 w 6096000"/>
              <a:gd name="connsiteY159" fmla="*/ 6466367 h 6858000"/>
              <a:gd name="connsiteX160" fmla="*/ 5420632 w 6096000"/>
              <a:gd name="connsiteY160" fmla="*/ 6468015 h 6858000"/>
              <a:gd name="connsiteX161" fmla="*/ 5404161 w 6096000"/>
              <a:gd name="connsiteY161" fmla="*/ 6461114 h 6858000"/>
              <a:gd name="connsiteX162" fmla="*/ 5397270 w 6096000"/>
              <a:gd name="connsiteY162" fmla="*/ 6443418 h 6858000"/>
              <a:gd name="connsiteX163" fmla="*/ 5453007 w 6096000"/>
              <a:gd name="connsiteY163" fmla="*/ 6443418 h 6858000"/>
              <a:gd name="connsiteX164" fmla="*/ 5446167 w 6096000"/>
              <a:gd name="connsiteY164" fmla="*/ 6422239 h 6858000"/>
              <a:gd name="connsiteX165" fmla="*/ 5420868 w 6096000"/>
              <a:gd name="connsiteY165" fmla="*/ 6410229 h 6858000"/>
              <a:gd name="connsiteX166" fmla="*/ 5296697 w 6096000"/>
              <a:gd name="connsiteY166" fmla="*/ 6410229 h 6858000"/>
              <a:gd name="connsiteX167" fmla="*/ 5272141 w 6096000"/>
              <a:gd name="connsiteY167" fmla="*/ 6421961 h 6858000"/>
              <a:gd name="connsiteX168" fmla="*/ 5264900 w 6096000"/>
              <a:gd name="connsiteY168" fmla="*/ 6442965 h 6858000"/>
              <a:gd name="connsiteX169" fmla="*/ 5273449 w 6096000"/>
              <a:gd name="connsiteY169" fmla="*/ 6465420 h 6858000"/>
              <a:gd name="connsiteX170" fmla="*/ 5297152 w 6096000"/>
              <a:gd name="connsiteY170" fmla="*/ 6475349 h 6858000"/>
              <a:gd name="connsiteX171" fmla="*/ 5309399 w 6096000"/>
              <a:gd name="connsiteY171" fmla="*/ 6473269 h 6858000"/>
              <a:gd name="connsiteX172" fmla="*/ 5319143 w 6096000"/>
              <a:gd name="connsiteY172" fmla="*/ 6467202 h 6858000"/>
              <a:gd name="connsiteX173" fmla="*/ 5326776 w 6096000"/>
              <a:gd name="connsiteY173" fmla="*/ 6456726 h 6858000"/>
              <a:gd name="connsiteX174" fmla="*/ 5320060 w 6096000"/>
              <a:gd name="connsiteY174" fmla="*/ 6453193 h 6858000"/>
              <a:gd name="connsiteX175" fmla="*/ 5313282 w 6096000"/>
              <a:gd name="connsiteY175" fmla="*/ 6462000 h 6858000"/>
              <a:gd name="connsiteX176" fmla="*/ 5305670 w 6096000"/>
              <a:gd name="connsiteY176" fmla="*/ 6466367 h 6858000"/>
              <a:gd name="connsiteX177" fmla="*/ 5296461 w 6096000"/>
              <a:gd name="connsiteY177" fmla="*/ 6468015 h 6858000"/>
              <a:gd name="connsiteX178" fmla="*/ 5279990 w 6096000"/>
              <a:gd name="connsiteY178" fmla="*/ 6461114 h 6858000"/>
              <a:gd name="connsiteX179" fmla="*/ 5273099 w 6096000"/>
              <a:gd name="connsiteY179" fmla="*/ 6443418 h 6858000"/>
              <a:gd name="connsiteX180" fmla="*/ 5328836 w 6096000"/>
              <a:gd name="connsiteY180" fmla="*/ 6443418 h 6858000"/>
              <a:gd name="connsiteX181" fmla="*/ 5321996 w 6096000"/>
              <a:gd name="connsiteY181" fmla="*/ 6422239 h 6858000"/>
              <a:gd name="connsiteX182" fmla="*/ 5296697 w 6096000"/>
              <a:gd name="connsiteY182" fmla="*/ 6410229 h 6858000"/>
              <a:gd name="connsiteX183" fmla="*/ 4842850 w 6096000"/>
              <a:gd name="connsiteY183" fmla="*/ 6410229 h 6858000"/>
              <a:gd name="connsiteX184" fmla="*/ 4818294 w 6096000"/>
              <a:gd name="connsiteY184" fmla="*/ 6421961 h 6858000"/>
              <a:gd name="connsiteX185" fmla="*/ 4811053 w 6096000"/>
              <a:gd name="connsiteY185" fmla="*/ 6442965 h 6858000"/>
              <a:gd name="connsiteX186" fmla="*/ 4819602 w 6096000"/>
              <a:gd name="connsiteY186" fmla="*/ 6465420 h 6858000"/>
              <a:gd name="connsiteX187" fmla="*/ 4843305 w 6096000"/>
              <a:gd name="connsiteY187" fmla="*/ 6475349 h 6858000"/>
              <a:gd name="connsiteX188" fmla="*/ 4855552 w 6096000"/>
              <a:gd name="connsiteY188" fmla="*/ 6473269 h 6858000"/>
              <a:gd name="connsiteX189" fmla="*/ 4865296 w 6096000"/>
              <a:gd name="connsiteY189" fmla="*/ 6467202 h 6858000"/>
              <a:gd name="connsiteX190" fmla="*/ 4872929 w 6096000"/>
              <a:gd name="connsiteY190" fmla="*/ 6456726 h 6858000"/>
              <a:gd name="connsiteX191" fmla="*/ 4866213 w 6096000"/>
              <a:gd name="connsiteY191" fmla="*/ 6453193 h 6858000"/>
              <a:gd name="connsiteX192" fmla="*/ 4859435 w 6096000"/>
              <a:gd name="connsiteY192" fmla="*/ 6462000 h 6858000"/>
              <a:gd name="connsiteX193" fmla="*/ 4851823 w 6096000"/>
              <a:gd name="connsiteY193" fmla="*/ 6466367 h 6858000"/>
              <a:gd name="connsiteX194" fmla="*/ 4842614 w 6096000"/>
              <a:gd name="connsiteY194" fmla="*/ 6468015 h 6858000"/>
              <a:gd name="connsiteX195" fmla="*/ 4826143 w 6096000"/>
              <a:gd name="connsiteY195" fmla="*/ 6461114 h 6858000"/>
              <a:gd name="connsiteX196" fmla="*/ 4819252 w 6096000"/>
              <a:gd name="connsiteY196" fmla="*/ 6443418 h 6858000"/>
              <a:gd name="connsiteX197" fmla="*/ 4874989 w 6096000"/>
              <a:gd name="connsiteY197" fmla="*/ 6443418 h 6858000"/>
              <a:gd name="connsiteX198" fmla="*/ 4868149 w 6096000"/>
              <a:gd name="connsiteY198" fmla="*/ 6422239 h 6858000"/>
              <a:gd name="connsiteX199" fmla="*/ 4842850 w 6096000"/>
              <a:gd name="connsiteY199" fmla="*/ 6410229 h 6858000"/>
              <a:gd name="connsiteX200" fmla="*/ 4691516 w 6096000"/>
              <a:gd name="connsiteY200" fmla="*/ 6410229 h 6858000"/>
              <a:gd name="connsiteX201" fmla="*/ 4666960 w 6096000"/>
              <a:gd name="connsiteY201" fmla="*/ 6421961 h 6858000"/>
              <a:gd name="connsiteX202" fmla="*/ 4659719 w 6096000"/>
              <a:gd name="connsiteY202" fmla="*/ 6442965 h 6858000"/>
              <a:gd name="connsiteX203" fmla="*/ 4668268 w 6096000"/>
              <a:gd name="connsiteY203" fmla="*/ 6465420 h 6858000"/>
              <a:gd name="connsiteX204" fmla="*/ 4691971 w 6096000"/>
              <a:gd name="connsiteY204" fmla="*/ 6475349 h 6858000"/>
              <a:gd name="connsiteX205" fmla="*/ 4704218 w 6096000"/>
              <a:gd name="connsiteY205" fmla="*/ 6473269 h 6858000"/>
              <a:gd name="connsiteX206" fmla="*/ 4713962 w 6096000"/>
              <a:gd name="connsiteY206" fmla="*/ 6467202 h 6858000"/>
              <a:gd name="connsiteX207" fmla="*/ 4721595 w 6096000"/>
              <a:gd name="connsiteY207" fmla="*/ 6456726 h 6858000"/>
              <a:gd name="connsiteX208" fmla="*/ 4714879 w 6096000"/>
              <a:gd name="connsiteY208" fmla="*/ 6453193 h 6858000"/>
              <a:gd name="connsiteX209" fmla="*/ 4708101 w 6096000"/>
              <a:gd name="connsiteY209" fmla="*/ 6462000 h 6858000"/>
              <a:gd name="connsiteX210" fmla="*/ 4700489 w 6096000"/>
              <a:gd name="connsiteY210" fmla="*/ 6466367 h 6858000"/>
              <a:gd name="connsiteX211" fmla="*/ 4691280 w 6096000"/>
              <a:gd name="connsiteY211" fmla="*/ 6468015 h 6858000"/>
              <a:gd name="connsiteX212" fmla="*/ 4674809 w 6096000"/>
              <a:gd name="connsiteY212" fmla="*/ 6461114 h 6858000"/>
              <a:gd name="connsiteX213" fmla="*/ 4667918 w 6096000"/>
              <a:gd name="connsiteY213" fmla="*/ 6443418 h 6858000"/>
              <a:gd name="connsiteX214" fmla="*/ 4723655 w 6096000"/>
              <a:gd name="connsiteY214" fmla="*/ 6443418 h 6858000"/>
              <a:gd name="connsiteX215" fmla="*/ 4716815 w 6096000"/>
              <a:gd name="connsiteY215" fmla="*/ 6422239 h 6858000"/>
              <a:gd name="connsiteX216" fmla="*/ 4691516 w 6096000"/>
              <a:gd name="connsiteY216" fmla="*/ 6410229 h 6858000"/>
              <a:gd name="connsiteX217" fmla="*/ 4510239 w 6096000"/>
              <a:gd name="connsiteY217" fmla="*/ 6410229 h 6858000"/>
              <a:gd name="connsiteX218" fmla="*/ 4485683 w 6096000"/>
              <a:gd name="connsiteY218" fmla="*/ 6421961 h 6858000"/>
              <a:gd name="connsiteX219" fmla="*/ 4478442 w 6096000"/>
              <a:gd name="connsiteY219" fmla="*/ 6442965 h 6858000"/>
              <a:gd name="connsiteX220" fmla="*/ 4486991 w 6096000"/>
              <a:gd name="connsiteY220" fmla="*/ 6465420 h 6858000"/>
              <a:gd name="connsiteX221" fmla="*/ 4510694 w 6096000"/>
              <a:gd name="connsiteY221" fmla="*/ 6475349 h 6858000"/>
              <a:gd name="connsiteX222" fmla="*/ 4522941 w 6096000"/>
              <a:gd name="connsiteY222" fmla="*/ 6473269 h 6858000"/>
              <a:gd name="connsiteX223" fmla="*/ 4532685 w 6096000"/>
              <a:gd name="connsiteY223" fmla="*/ 6467202 h 6858000"/>
              <a:gd name="connsiteX224" fmla="*/ 4540318 w 6096000"/>
              <a:gd name="connsiteY224" fmla="*/ 6456726 h 6858000"/>
              <a:gd name="connsiteX225" fmla="*/ 4533602 w 6096000"/>
              <a:gd name="connsiteY225" fmla="*/ 6453193 h 6858000"/>
              <a:gd name="connsiteX226" fmla="*/ 4526814 w 6096000"/>
              <a:gd name="connsiteY226" fmla="*/ 6462000 h 6858000"/>
              <a:gd name="connsiteX227" fmla="*/ 4519202 w 6096000"/>
              <a:gd name="connsiteY227" fmla="*/ 6466367 h 6858000"/>
              <a:gd name="connsiteX228" fmla="*/ 4509992 w 6096000"/>
              <a:gd name="connsiteY228" fmla="*/ 6468015 h 6858000"/>
              <a:gd name="connsiteX229" fmla="*/ 4493522 w 6096000"/>
              <a:gd name="connsiteY229" fmla="*/ 6461114 h 6858000"/>
              <a:gd name="connsiteX230" fmla="*/ 4486631 w 6096000"/>
              <a:gd name="connsiteY230" fmla="*/ 6443418 h 6858000"/>
              <a:gd name="connsiteX231" fmla="*/ 4542378 w 6096000"/>
              <a:gd name="connsiteY231" fmla="*/ 6443418 h 6858000"/>
              <a:gd name="connsiteX232" fmla="*/ 4535538 w 6096000"/>
              <a:gd name="connsiteY232" fmla="*/ 6422239 h 6858000"/>
              <a:gd name="connsiteX233" fmla="*/ 4510239 w 6096000"/>
              <a:gd name="connsiteY233" fmla="*/ 6410229 h 6858000"/>
              <a:gd name="connsiteX234" fmla="*/ 5637786 w 6096000"/>
              <a:gd name="connsiteY234" fmla="*/ 6410219 h 6858000"/>
              <a:gd name="connsiteX235" fmla="*/ 5629360 w 6096000"/>
              <a:gd name="connsiteY235" fmla="*/ 6412866 h 6858000"/>
              <a:gd name="connsiteX236" fmla="*/ 5621676 w 6096000"/>
              <a:gd name="connsiteY236" fmla="*/ 6420859 h 6858000"/>
              <a:gd name="connsiteX237" fmla="*/ 5621676 w 6096000"/>
              <a:gd name="connsiteY237" fmla="*/ 6411805 h 6858000"/>
              <a:gd name="connsiteX238" fmla="*/ 5613538 w 6096000"/>
              <a:gd name="connsiteY238" fmla="*/ 6411805 h 6858000"/>
              <a:gd name="connsiteX239" fmla="*/ 5613528 w 6096000"/>
              <a:gd name="connsiteY239" fmla="*/ 6411805 h 6858000"/>
              <a:gd name="connsiteX240" fmla="*/ 5613528 w 6096000"/>
              <a:gd name="connsiteY240" fmla="*/ 6473753 h 6858000"/>
              <a:gd name="connsiteX241" fmla="*/ 5621665 w 6096000"/>
              <a:gd name="connsiteY241" fmla="*/ 6473753 h 6858000"/>
              <a:gd name="connsiteX242" fmla="*/ 5621665 w 6096000"/>
              <a:gd name="connsiteY242" fmla="*/ 6452802 h 6858000"/>
              <a:gd name="connsiteX243" fmla="*/ 5623149 w 6096000"/>
              <a:gd name="connsiteY243" fmla="*/ 6431398 h 6858000"/>
              <a:gd name="connsiteX244" fmla="*/ 5628783 w 6096000"/>
              <a:gd name="connsiteY244" fmla="*/ 6421230 h 6858000"/>
              <a:gd name="connsiteX245" fmla="*/ 5636467 w 6096000"/>
              <a:gd name="connsiteY245" fmla="*/ 6417955 h 6858000"/>
              <a:gd name="connsiteX246" fmla="*/ 5640680 w 6096000"/>
              <a:gd name="connsiteY246" fmla="*/ 6419036 h 6858000"/>
              <a:gd name="connsiteX247" fmla="*/ 5644841 w 6096000"/>
              <a:gd name="connsiteY247" fmla="*/ 6412320 h 6858000"/>
              <a:gd name="connsiteX248" fmla="*/ 5637786 w 6096000"/>
              <a:gd name="connsiteY248" fmla="*/ 6410219 h 6858000"/>
              <a:gd name="connsiteX249" fmla="*/ 5571174 w 6096000"/>
              <a:gd name="connsiteY249" fmla="*/ 6410219 h 6858000"/>
              <a:gd name="connsiteX250" fmla="*/ 5547368 w 6096000"/>
              <a:gd name="connsiteY250" fmla="*/ 6420633 h 6858000"/>
              <a:gd name="connsiteX251" fmla="*/ 5538819 w 6096000"/>
              <a:gd name="connsiteY251" fmla="*/ 6442955 h 6858000"/>
              <a:gd name="connsiteX252" fmla="*/ 5547863 w 6096000"/>
              <a:gd name="connsiteY252" fmla="*/ 6465636 h 6858000"/>
              <a:gd name="connsiteX253" fmla="*/ 5571163 w 6096000"/>
              <a:gd name="connsiteY253" fmla="*/ 6475339 h 6858000"/>
              <a:gd name="connsiteX254" fmla="*/ 5594401 w 6096000"/>
              <a:gd name="connsiteY254" fmla="*/ 6465636 h 6858000"/>
              <a:gd name="connsiteX255" fmla="*/ 5603445 w 6096000"/>
              <a:gd name="connsiteY255" fmla="*/ 6442955 h 6858000"/>
              <a:gd name="connsiteX256" fmla="*/ 5594896 w 6096000"/>
              <a:gd name="connsiteY256" fmla="*/ 6420581 h 6858000"/>
              <a:gd name="connsiteX257" fmla="*/ 5571174 w 6096000"/>
              <a:gd name="connsiteY257" fmla="*/ 6410219 h 6858000"/>
              <a:gd name="connsiteX258" fmla="*/ 4750805 w 6096000"/>
              <a:gd name="connsiteY258" fmla="*/ 6410219 h 6858000"/>
              <a:gd name="connsiteX259" fmla="*/ 4738630 w 6096000"/>
              <a:gd name="connsiteY259" fmla="*/ 6414885 h 6858000"/>
              <a:gd name="connsiteX260" fmla="*/ 4733809 w 6096000"/>
              <a:gd name="connsiteY260" fmla="*/ 6426608 h 6858000"/>
              <a:gd name="connsiteX261" fmla="*/ 4736827 w 6096000"/>
              <a:gd name="connsiteY261" fmla="*/ 6436229 h 6858000"/>
              <a:gd name="connsiteX262" fmla="*/ 4748240 w 6096000"/>
              <a:gd name="connsiteY262" fmla="*/ 6444768 h 6858000"/>
              <a:gd name="connsiteX263" fmla="*/ 4758283 w 6096000"/>
              <a:gd name="connsiteY263" fmla="*/ 6451370 h 6858000"/>
              <a:gd name="connsiteX264" fmla="*/ 4760508 w 6096000"/>
              <a:gd name="connsiteY264" fmla="*/ 6457458 h 6858000"/>
              <a:gd name="connsiteX265" fmla="*/ 4757140 w 6096000"/>
              <a:gd name="connsiteY265" fmla="*/ 6464689 h 6858000"/>
              <a:gd name="connsiteX266" fmla="*/ 4748982 w 6096000"/>
              <a:gd name="connsiteY266" fmla="*/ 6467758 h 6858000"/>
              <a:gd name="connsiteX267" fmla="*/ 4736024 w 6096000"/>
              <a:gd name="connsiteY267" fmla="*/ 6460867 h 6858000"/>
              <a:gd name="connsiteX268" fmla="*/ 4731018 w 6096000"/>
              <a:gd name="connsiteY268" fmla="*/ 6466563 h 6858000"/>
              <a:gd name="connsiteX269" fmla="*/ 4739083 w 6096000"/>
              <a:gd name="connsiteY269" fmla="*/ 6473001 h 6858000"/>
              <a:gd name="connsiteX270" fmla="*/ 4749322 w 6096000"/>
              <a:gd name="connsiteY270" fmla="*/ 6475339 h 6858000"/>
              <a:gd name="connsiteX271" fmla="*/ 4762723 w 6096000"/>
              <a:gd name="connsiteY271" fmla="*/ 6470045 h 6858000"/>
              <a:gd name="connsiteX272" fmla="*/ 4768079 w 6096000"/>
              <a:gd name="connsiteY272" fmla="*/ 6457128 h 6858000"/>
              <a:gd name="connsiteX273" fmla="*/ 4764937 w 6096000"/>
              <a:gd name="connsiteY273" fmla="*/ 6447394 h 6858000"/>
              <a:gd name="connsiteX274" fmla="*/ 4752845 w 6096000"/>
              <a:gd name="connsiteY274" fmla="*/ 6438515 h 6858000"/>
              <a:gd name="connsiteX275" fmla="*/ 4743265 w 6096000"/>
              <a:gd name="connsiteY275" fmla="*/ 6431964 h 6858000"/>
              <a:gd name="connsiteX276" fmla="*/ 4740979 w 6096000"/>
              <a:gd name="connsiteY276" fmla="*/ 6426216 h 6858000"/>
              <a:gd name="connsiteX277" fmla="*/ 4743749 w 6096000"/>
              <a:gd name="connsiteY277" fmla="*/ 6420241 h 6858000"/>
              <a:gd name="connsiteX278" fmla="*/ 4750403 w 6096000"/>
              <a:gd name="connsiteY278" fmla="*/ 6417677 h 6858000"/>
              <a:gd name="connsiteX279" fmla="*/ 4762898 w 6096000"/>
              <a:gd name="connsiteY279" fmla="*/ 6423877 h 6858000"/>
              <a:gd name="connsiteX280" fmla="*/ 4768017 w 6096000"/>
              <a:gd name="connsiteY280" fmla="*/ 6418583 h 6858000"/>
              <a:gd name="connsiteX281" fmla="*/ 4750805 w 6096000"/>
              <a:gd name="connsiteY281" fmla="*/ 6410219 h 6858000"/>
              <a:gd name="connsiteX282" fmla="*/ 5164399 w 6096000"/>
              <a:gd name="connsiteY282" fmla="*/ 6410209 h 6858000"/>
              <a:gd name="connsiteX283" fmla="*/ 5141799 w 6096000"/>
              <a:gd name="connsiteY283" fmla="*/ 6419716 h 6858000"/>
              <a:gd name="connsiteX284" fmla="*/ 5132405 w 6096000"/>
              <a:gd name="connsiteY284" fmla="*/ 6442605 h 6858000"/>
              <a:gd name="connsiteX285" fmla="*/ 5141717 w 6096000"/>
              <a:gd name="connsiteY285" fmla="*/ 6465801 h 6858000"/>
              <a:gd name="connsiteX286" fmla="*/ 5164171 w 6096000"/>
              <a:gd name="connsiteY286" fmla="*/ 6475340 h 6858000"/>
              <a:gd name="connsiteX287" fmla="*/ 5177810 w 6096000"/>
              <a:gd name="connsiteY287" fmla="*/ 6472270 h 6858000"/>
              <a:gd name="connsiteX288" fmla="*/ 5189058 w 6096000"/>
              <a:gd name="connsiteY288" fmla="*/ 6463103 h 6858000"/>
              <a:gd name="connsiteX289" fmla="*/ 5189058 w 6096000"/>
              <a:gd name="connsiteY289" fmla="*/ 6473743 h 6858000"/>
              <a:gd name="connsiteX290" fmla="*/ 5196918 w 6096000"/>
              <a:gd name="connsiteY290" fmla="*/ 6473743 h 6858000"/>
              <a:gd name="connsiteX291" fmla="*/ 5196918 w 6096000"/>
              <a:gd name="connsiteY291" fmla="*/ 6411806 h 6858000"/>
              <a:gd name="connsiteX292" fmla="*/ 5189048 w 6096000"/>
              <a:gd name="connsiteY292" fmla="*/ 6411806 h 6858000"/>
              <a:gd name="connsiteX293" fmla="*/ 5189048 w 6096000"/>
              <a:gd name="connsiteY293" fmla="*/ 6423188 h 6858000"/>
              <a:gd name="connsiteX294" fmla="*/ 5178202 w 6096000"/>
              <a:gd name="connsiteY294" fmla="*/ 6413454 h 6858000"/>
              <a:gd name="connsiteX295" fmla="*/ 5164399 w 6096000"/>
              <a:gd name="connsiteY295" fmla="*/ 6410209 h 6858000"/>
              <a:gd name="connsiteX296" fmla="*/ 5021737 w 6096000"/>
              <a:gd name="connsiteY296" fmla="*/ 6410209 h 6858000"/>
              <a:gd name="connsiteX297" fmla="*/ 4999138 w 6096000"/>
              <a:gd name="connsiteY297" fmla="*/ 6419716 h 6858000"/>
              <a:gd name="connsiteX298" fmla="*/ 4989744 w 6096000"/>
              <a:gd name="connsiteY298" fmla="*/ 6442605 h 6858000"/>
              <a:gd name="connsiteX299" fmla="*/ 4999056 w 6096000"/>
              <a:gd name="connsiteY299" fmla="*/ 6465801 h 6858000"/>
              <a:gd name="connsiteX300" fmla="*/ 5021510 w 6096000"/>
              <a:gd name="connsiteY300" fmla="*/ 6475340 h 6858000"/>
              <a:gd name="connsiteX301" fmla="*/ 5035149 w 6096000"/>
              <a:gd name="connsiteY301" fmla="*/ 6472270 h 6858000"/>
              <a:gd name="connsiteX302" fmla="*/ 5046397 w 6096000"/>
              <a:gd name="connsiteY302" fmla="*/ 6463103 h 6858000"/>
              <a:gd name="connsiteX303" fmla="*/ 5046397 w 6096000"/>
              <a:gd name="connsiteY303" fmla="*/ 6473743 h 6858000"/>
              <a:gd name="connsiteX304" fmla="*/ 5054257 w 6096000"/>
              <a:gd name="connsiteY304" fmla="*/ 6473743 h 6858000"/>
              <a:gd name="connsiteX305" fmla="*/ 5054257 w 6096000"/>
              <a:gd name="connsiteY305" fmla="*/ 6411806 h 6858000"/>
              <a:gd name="connsiteX306" fmla="*/ 5046387 w 6096000"/>
              <a:gd name="connsiteY306" fmla="*/ 6411806 h 6858000"/>
              <a:gd name="connsiteX307" fmla="*/ 5046387 w 6096000"/>
              <a:gd name="connsiteY307" fmla="*/ 6423188 h 6858000"/>
              <a:gd name="connsiteX308" fmla="*/ 5035541 w 6096000"/>
              <a:gd name="connsiteY308" fmla="*/ 6413454 h 6858000"/>
              <a:gd name="connsiteX309" fmla="*/ 5021737 w 6096000"/>
              <a:gd name="connsiteY309" fmla="*/ 6410209 h 6858000"/>
              <a:gd name="connsiteX310" fmla="*/ 4951510 w 6096000"/>
              <a:gd name="connsiteY310" fmla="*/ 6410209 h 6858000"/>
              <a:gd name="connsiteX311" fmla="*/ 4937799 w 6096000"/>
              <a:gd name="connsiteY311" fmla="*/ 6413454 h 6858000"/>
              <a:gd name="connsiteX312" fmla="*/ 4926933 w 6096000"/>
              <a:gd name="connsiteY312" fmla="*/ 6423188 h 6858000"/>
              <a:gd name="connsiteX313" fmla="*/ 4926933 w 6096000"/>
              <a:gd name="connsiteY313" fmla="*/ 6411806 h 6858000"/>
              <a:gd name="connsiteX314" fmla="*/ 4918960 w 6096000"/>
              <a:gd name="connsiteY314" fmla="*/ 6411806 h 6858000"/>
              <a:gd name="connsiteX315" fmla="*/ 4918960 w 6096000"/>
              <a:gd name="connsiteY315" fmla="*/ 6496404 h 6858000"/>
              <a:gd name="connsiteX316" fmla="*/ 4926933 w 6096000"/>
              <a:gd name="connsiteY316" fmla="*/ 6496404 h 6858000"/>
              <a:gd name="connsiteX317" fmla="*/ 4926933 w 6096000"/>
              <a:gd name="connsiteY317" fmla="*/ 6463103 h 6858000"/>
              <a:gd name="connsiteX318" fmla="*/ 4938139 w 6096000"/>
              <a:gd name="connsiteY318" fmla="*/ 6472270 h 6858000"/>
              <a:gd name="connsiteX319" fmla="*/ 4951737 w 6096000"/>
              <a:gd name="connsiteY319" fmla="*/ 6475340 h 6858000"/>
              <a:gd name="connsiteX320" fmla="*/ 4974171 w 6096000"/>
              <a:gd name="connsiteY320" fmla="*/ 6465801 h 6858000"/>
              <a:gd name="connsiteX321" fmla="*/ 4983473 w 6096000"/>
              <a:gd name="connsiteY321" fmla="*/ 6442605 h 6858000"/>
              <a:gd name="connsiteX322" fmla="*/ 4974089 w 6096000"/>
              <a:gd name="connsiteY322" fmla="*/ 6419716 h 6858000"/>
              <a:gd name="connsiteX323" fmla="*/ 4951510 w 6096000"/>
              <a:gd name="connsiteY323" fmla="*/ 6410209 h 6858000"/>
              <a:gd name="connsiteX324" fmla="*/ 5677649 w 6096000"/>
              <a:gd name="connsiteY324" fmla="*/ 6410198 h 6858000"/>
              <a:gd name="connsiteX325" fmla="*/ 5661724 w 6096000"/>
              <a:gd name="connsiteY325" fmla="*/ 6414524 h 6858000"/>
              <a:gd name="connsiteX326" fmla="*/ 5649899 w 6096000"/>
              <a:gd name="connsiteY326" fmla="*/ 6426277 h 6858000"/>
              <a:gd name="connsiteX327" fmla="*/ 5645624 w 6096000"/>
              <a:gd name="connsiteY327" fmla="*/ 6442305 h 6858000"/>
              <a:gd name="connsiteX328" fmla="*/ 5649724 w 6096000"/>
              <a:gd name="connsiteY328" fmla="*/ 6458075 h 6858000"/>
              <a:gd name="connsiteX329" fmla="*/ 5661353 w 6096000"/>
              <a:gd name="connsiteY329" fmla="*/ 6469488 h 6858000"/>
              <a:gd name="connsiteX330" fmla="*/ 5677421 w 6096000"/>
              <a:gd name="connsiteY330" fmla="*/ 6473732 h 6858000"/>
              <a:gd name="connsiteX331" fmla="*/ 5691215 w 6096000"/>
              <a:gd name="connsiteY331" fmla="*/ 6470683 h 6858000"/>
              <a:gd name="connsiteX332" fmla="*/ 5702215 w 6096000"/>
              <a:gd name="connsiteY332" fmla="*/ 6461948 h 6858000"/>
              <a:gd name="connsiteX333" fmla="*/ 5702215 w 6096000"/>
              <a:gd name="connsiteY333" fmla="*/ 6465131 h 6858000"/>
              <a:gd name="connsiteX334" fmla="*/ 5699826 w 6096000"/>
              <a:gd name="connsiteY334" fmla="*/ 6479974 h 6858000"/>
              <a:gd name="connsiteX335" fmla="*/ 5691822 w 6096000"/>
              <a:gd name="connsiteY335" fmla="*/ 6487607 h 6858000"/>
              <a:gd name="connsiteX336" fmla="*/ 5678061 w 6096000"/>
              <a:gd name="connsiteY336" fmla="*/ 6490645 h 6858000"/>
              <a:gd name="connsiteX337" fmla="*/ 5664206 w 6096000"/>
              <a:gd name="connsiteY337" fmla="*/ 6487689 h 6858000"/>
              <a:gd name="connsiteX338" fmla="*/ 5655090 w 6096000"/>
              <a:gd name="connsiteY338" fmla="*/ 6478584 h 6858000"/>
              <a:gd name="connsiteX339" fmla="*/ 5646438 w 6096000"/>
              <a:gd name="connsiteY339" fmla="*/ 6478584 h 6858000"/>
              <a:gd name="connsiteX340" fmla="*/ 5653782 w 6096000"/>
              <a:gd name="connsiteY340" fmla="*/ 6489687 h 6858000"/>
              <a:gd name="connsiteX341" fmla="*/ 5664113 w 6096000"/>
              <a:gd name="connsiteY341" fmla="*/ 6495744 h 6858000"/>
              <a:gd name="connsiteX342" fmla="*/ 5678432 w 6096000"/>
              <a:gd name="connsiteY342" fmla="*/ 6498000 h 6858000"/>
              <a:gd name="connsiteX343" fmla="*/ 5697045 w 6096000"/>
              <a:gd name="connsiteY343" fmla="*/ 6493385 h 6858000"/>
              <a:gd name="connsiteX344" fmla="*/ 5707922 w 6096000"/>
              <a:gd name="connsiteY344" fmla="*/ 6480232 h 6858000"/>
              <a:gd name="connsiteX345" fmla="*/ 5710198 w 6096000"/>
              <a:gd name="connsiteY345" fmla="*/ 6461166 h 6858000"/>
              <a:gd name="connsiteX346" fmla="*/ 5710198 w 6096000"/>
              <a:gd name="connsiteY346" fmla="*/ 6411805 h 6858000"/>
              <a:gd name="connsiteX347" fmla="*/ 5702226 w 6096000"/>
              <a:gd name="connsiteY347" fmla="*/ 6411805 h 6858000"/>
              <a:gd name="connsiteX348" fmla="*/ 5702215 w 6096000"/>
              <a:gd name="connsiteY348" fmla="*/ 6411805 h 6858000"/>
              <a:gd name="connsiteX349" fmla="*/ 5702215 w 6096000"/>
              <a:gd name="connsiteY349" fmla="*/ 6422548 h 6858000"/>
              <a:gd name="connsiteX350" fmla="*/ 5690617 w 6096000"/>
              <a:gd name="connsiteY350" fmla="*/ 6413072 h 6858000"/>
              <a:gd name="connsiteX351" fmla="*/ 5677649 w 6096000"/>
              <a:gd name="connsiteY351" fmla="*/ 6410198 h 6858000"/>
              <a:gd name="connsiteX352" fmla="*/ 5215972 w 6096000"/>
              <a:gd name="connsiteY352" fmla="*/ 6388815 h 6858000"/>
              <a:gd name="connsiteX353" fmla="*/ 5215972 w 6096000"/>
              <a:gd name="connsiteY353" fmla="*/ 6411817 h 6858000"/>
              <a:gd name="connsiteX354" fmla="*/ 5205095 w 6096000"/>
              <a:gd name="connsiteY354" fmla="*/ 6411817 h 6858000"/>
              <a:gd name="connsiteX355" fmla="*/ 5205095 w 6096000"/>
              <a:gd name="connsiteY355" fmla="*/ 6418708 h 6858000"/>
              <a:gd name="connsiteX356" fmla="*/ 5215972 w 6096000"/>
              <a:gd name="connsiteY356" fmla="*/ 6418708 h 6858000"/>
              <a:gd name="connsiteX357" fmla="*/ 5215972 w 6096000"/>
              <a:gd name="connsiteY357" fmla="*/ 6473753 h 6858000"/>
              <a:gd name="connsiteX358" fmla="*/ 5223945 w 6096000"/>
              <a:gd name="connsiteY358" fmla="*/ 6473753 h 6858000"/>
              <a:gd name="connsiteX359" fmla="*/ 5223945 w 6096000"/>
              <a:gd name="connsiteY359" fmla="*/ 6418708 h 6858000"/>
              <a:gd name="connsiteX360" fmla="*/ 5236583 w 6096000"/>
              <a:gd name="connsiteY360" fmla="*/ 6418708 h 6858000"/>
              <a:gd name="connsiteX361" fmla="*/ 5236583 w 6096000"/>
              <a:gd name="connsiteY361" fmla="*/ 6411817 h 6858000"/>
              <a:gd name="connsiteX362" fmla="*/ 5223945 w 6096000"/>
              <a:gd name="connsiteY362" fmla="*/ 6411817 h 6858000"/>
              <a:gd name="connsiteX363" fmla="*/ 5223945 w 6096000"/>
              <a:gd name="connsiteY363" fmla="*/ 6388815 h 6858000"/>
              <a:gd name="connsiteX364" fmla="*/ 4786743 w 6096000"/>
              <a:gd name="connsiteY364" fmla="*/ 6388815 h 6858000"/>
              <a:gd name="connsiteX365" fmla="*/ 4786743 w 6096000"/>
              <a:gd name="connsiteY365" fmla="*/ 6411817 h 6858000"/>
              <a:gd name="connsiteX366" fmla="*/ 4775866 w 6096000"/>
              <a:gd name="connsiteY366" fmla="*/ 6411817 h 6858000"/>
              <a:gd name="connsiteX367" fmla="*/ 4775866 w 6096000"/>
              <a:gd name="connsiteY367" fmla="*/ 6418708 h 6858000"/>
              <a:gd name="connsiteX368" fmla="*/ 4786743 w 6096000"/>
              <a:gd name="connsiteY368" fmla="*/ 6418708 h 6858000"/>
              <a:gd name="connsiteX369" fmla="*/ 4786743 w 6096000"/>
              <a:gd name="connsiteY369" fmla="*/ 6473753 h 6858000"/>
              <a:gd name="connsiteX370" fmla="*/ 4794716 w 6096000"/>
              <a:gd name="connsiteY370" fmla="*/ 6473753 h 6858000"/>
              <a:gd name="connsiteX371" fmla="*/ 4794716 w 6096000"/>
              <a:gd name="connsiteY371" fmla="*/ 6418708 h 6858000"/>
              <a:gd name="connsiteX372" fmla="*/ 4807354 w 6096000"/>
              <a:gd name="connsiteY372" fmla="*/ 6418708 h 6858000"/>
              <a:gd name="connsiteX373" fmla="*/ 4807354 w 6096000"/>
              <a:gd name="connsiteY373" fmla="*/ 6411817 h 6858000"/>
              <a:gd name="connsiteX374" fmla="*/ 4794716 w 6096000"/>
              <a:gd name="connsiteY374" fmla="*/ 6411817 h 6858000"/>
              <a:gd name="connsiteX375" fmla="*/ 4794716 w 6096000"/>
              <a:gd name="connsiteY375" fmla="*/ 6388815 h 6858000"/>
              <a:gd name="connsiteX376" fmla="*/ 5090246 w 6096000"/>
              <a:gd name="connsiteY376" fmla="*/ 6387898 h 6858000"/>
              <a:gd name="connsiteX377" fmla="*/ 5090246 w 6096000"/>
              <a:gd name="connsiteY377" fmla="*/ 6473743 h 6858000"/>
              <a:gd name="connsiteX378" fmla="*/ 5098219 w 6096000"/>
              <a:gd name="connsiteY378" fmla="*/ 6473743 h 6858000"/>
              <a:gd name="connsiteX379" fmla="*/ 5098219 w 6096000"/>
              <a:gd name="connsiteY379" fmla="*/ 6387898 h 6858000"/>
              <a:gd name="connsiteX380" fmla="*/ 5067492 w 6096000"/>
              <a:gd name="connsiteY380" fmla="*/ 6387898 h 6858000"/>
              <a:gd name="connsiteX381" fmla="*/ 5067492 w 6096000"/>
              <a:gd name="connsiteY381" fmla="*/ 6473743 h 6858000"/>
              <a:gd name="connsiteX382" fmla="*/ 5075465 w 6096000"/>
              <a:gd name="connsiteY382" fmla="*/ 6473743 h 6858000"/>
              <a:gd name="connsiteX383" fmla="*/ 5075465 w 6096000"/>
              <a:gd name="connsiteY383" fmla="*/ 6387898 h 6858000"/>
              <a:gd name="connsiteX384" fmla="*/ 4586637 w 6096000"/>
              <a:gd name="connsiteY384" fmla="*/ 6387898 h 6858000"/>
              <a:gd name="connsiteX385" fmla="*/ 4586637 w 6096000"/>
              <a:gd name="connsiteY385" fmla="*/ 6473743 h 6858000"/>
              <a:gd name="connsiteX386" fmla="*/ 4594610 w 6096000"/>
              <a:gd name="connsiteY386" fmla="*/ 6473743 h 6858000"/>
              <a:gd name="connsiteX387" fmla="*/ 4594610 w 6096000"/>
              <a:gd name="connsiteY387" fmla="*/ 6462361 h 6858000"/>
              <a:gd name="connsiteX388" fmla="*/ 4605476 w 6096000"/>
              <a:gd name="connsiteY388" fmla="*/ 6472095 h 6858000"/>
              <a:gd name="connsiteX389" fmla="*/ 4619187 w 6096000"/>
              <a:gd name="connsiteY389" fmla="*/ 6475339 h 6858000"/>
              <a:gd name="connsiteX390" fmla="*/ 4641766 w 6096000"/>
              <a:gd name="connsiteY390" fmla="*/ 6465832 h 6858000"/>
              <a:gd name="connsiteX391" fmla="*/ 4651150 w 6096000"/>
              <a:gd name="connsiteY391" fmla="*/ 6442893 h 6858000"/>
              <a:gd name="connsiteX392" fmla="*/ 4641848 w 6096000"/>
              <a:gd name="connsiteY392" fmla="*/ 6419748 h 6858000"/>
              <a:gd name="connsiteX393" fmla="*/ 4619414 w 6096000"/>
              <a:gd name="connsiteY393" fmla="*/ 6410210 h 6858000"/>
              <a:gd name="connsiteX394" fmla="*/ 4605816 w 6096000"/>
              <a:gd name="connsiteY394" fmla="*/ 6413259 h 6858000"/>
              <a:gd name="connsiteX395" fmla="*/ 4594610 w 6096000"/>
              <a:gd name="connsiteY395" fmla="*/ 6422457 h 6858000"/>
              <a:gd name="connsiteX396" fmla="*/ 4594610 w 6096000"/>
              <a:gd name="connsiteY396" fmla="*/ 6387898 h 6858000"/>
              <a:gd name="connsiteX397" fmla="*/ 4460798 w 6096000"/>
              <a:gd name="connsiteY397" fmla="*/ 6387888 h 6858000"/>
              <a:gd name="connsiteX398" fmla="*/ 4460798 w 6096000"/>
              <a:gd name="connsiteY398" fmla="*/ 6423189 h 6858000"/>
              <a:gd name="connsiteX399" fmla="*/ 4449952 w 6096000"/>
              <a:gd name="connsiteY399" fmla="*/ 6413455 h 6858000"/>
              <a:gd name="connsiteX400" fmla="*/ 4436149 w 6096000"/>
              <a:gd name="connsiteY400" fmla="*/ 6410210 h 6858000"/>
              <a:gd name="connsiteX401" fmla="*/ 4413549 w 6096000"/>
              <a:gd name="connsiteY401" fmla="*/ 6419717 h 6858000"/>
              <a:gd name="connsiteX402" fmla="*/ 4404155 w 6096000"/>
              <a:gd name="connsiteY402" fmla="*/ 6442605 h 6858000"/>
              <a:gd name="connsiteX403" fmla="*/ 4413456 w 6096000"/>
              <a:gd name="connsiteY403" fmla="*/ 6465801 h 6858000"/>
              <a:gd name="connsiteX404" fmla="*/ 4435911 w 6096000"/>
              <a:gd name="connsiteY404" fmla="*/ 6475340 h 6858000"/>
              <a:gd name="connsiteX405" fmla="*/ 4449550 w 6096000"/>
              <a:gd name="connsiteY405" fmla="*/ 6472270 h 6858000"/>
              <a:gd name="connsiteX406" fmla="*/ 4460798 w 6096000"/>
              <a:gd name="connsiteY406" fmla="*/ 6463103 h 6858000"/>
              <a:gd name="connsiteX407" fmla="*/ 4460798 w 6096000"/>
              <a:gd name="connsiteY407" fmla="*/ 6473743 h 6858000"/>
              <a:gd name="connsiteX408" fmla="*/ 4468657 w 6096000"/>
              <a:gd name="connsiteY408" fmla="*/ 6473743 h 6858000"/>
              <a:gd name="connsiteX409" fmla="*/ 4468657 w 6096000"/>
              <a:gd name="connsiteY409" fmla="*/ 6387898 h 6858000"/>
              <a:gd name="connsiteX410" fmla="*/ 4468657 w 6096000"/>
              <a:gd name="connsiteY410" fmla="*/ 6387888 h 6858000"/>
              <a:gd name="connsiteX411" fmla="*/ 5249656 w 6096000"/>
              <a:gd name="connsiteY411" fmla="*/ 6386301 h 6858000"/>
              <a:gd name="connsiteX412" fmla="*/ 5245061 w 6096000"/>
              <a:gd name="connsiteY412" fmla="*/ 6388237 h 6858000"/>
              <a:gd name="connsiteX413" fmla="*/ 5243135 w 6096000"/>
              <a:gd name="connsiteY413" fmla="*/ 6392904 h 6858000"/>
              <a:gd name="connsiteX414" fmla="*/ 5245061 w 6096000"/>
              <a:gd name="connsiteY414" fmla="*/ 6397518 h 6858000"/>
              <a:gd name="connsiteX415" fmla="*/ 5249656 w 6096000"/>
              <a:gd name="connsiteY415" fmla="*/ 6399455 h 6858000"/>
              <a:gd name="connsiteX416" fmla="*/ 5254302 w 6096000"/>
              <a:gd name="connsiteY416" fmla="*/ 6397518 h 6858000"/>
              <a:gd name="connsiteX417" fmla="*/ 5256228 w 6096000"/>
              <a:gd name="connsiteY417" fmla="*/ 6392904 h 6858000"/>
              <a:gd name="connsiteX418" fmla="*/ 5254302 w 6096000"/>
              <a:gd name="connsiteY418" fmla="*/ 6388237 h 6858000"/>
              <a:gd name="connsiteX419" fmla="*/ 5249656 w 6096000"/>
              <a:gd name="connsiteY419" fmla="*/ 6386301 h 6858000"/>
              <a:gd name="connsiteX420" fmla="*/ 5116379 w 6096000"/>
              <a:gd name="connsiteY420" fmla="*/ 6386301 h 6858000"/>
              <a:gd name="connsiteX421" fmla="*/ 5111784 w 6096000"/>
              <a:gd name="connsiteY421" fmla="*/ 6388237 h 6858000"/>
              <a:gd name="connsiteX422" fmla="*/ 5109858 w 6096000"/>
              <a:gd name="connsiteY422" fmla="*/ 6392904 h 6858000"/>
              <a:gd name="connsiteX423" fmla="*/ 5111784 w 6096000"/>
              <a:gd name="connsiteY423" fmla="*/ 6397518 h 6858000"/>
              <a:gd name="connsiteX424" fmla="*/ 5116379 w 6096000"/>
              <a:gd name="connsiteY424" fmla="*/ 6399455 h 6858000"/>
              <a:gd name="connsiteX425" fmla="*/ 5121025 w 6096000"/>
              <a:gd name="connsiteY425" fmla="*/ 6397518 h 6858000"/>
              <a:gd name="connsiteX426" fmla="*/ 5122951 w 6096000"/>
              <a:gd name="connsiteY426" fmla="*/ 6392904 h 6858000"/>
              <a:gd name="connsiteX427" fmla="*/ 5121025 w 6096000"/>
              <a:gd name="connsiteY427" fmla="*/ 6388237 h 6858000"/>
              <a:gd name="connsiteX428" fmla="*/ 5116379 w 6096000"/>
              <a:gd name="connsiteY428" fmla="*/ 6386301 h 6858000"/>
              <a:gd name="connsiteX429" fmla="*/ 5633255 w 6096000"/>
              <a:gd name="connsiteY429" fmla="*/ 6278105 h 6858000"/>
              <a:gd name="connsiteX430" fmla="*/ 5650302 w 6096000"/>
              <a:gd name="connsiteY430" fmla="*/ 6285450 h 6858000"/>
              <a:gd name="connsiteX431" fmla="*/ 5657471 w 6096000"/>
              <a:gd name="connsiteY431" fmla="*/ 6303209 h 6858000"/>
              <a:gd name="connsiteX432" fmla="*/ 5654216 w 6096000"/>
              <a:gd name="connsiteY432" fmla="*/ 6315734 h 6858000"/>
              <a:gd name="connsiteX433" fmla="*/ 5645420 w 6096000"/>
              <a:gd name="connsiteY433" fmla="*/ 6324706 h 6858000"/>
              <a:gd name="connsiteX434" fmla="*/ 5633255 w 6096000"/>
              <a:gd name="connsiteY434" fmla="*/ 6327868 h 6858000"/>
              <a:gd name="connsiteX435" fmla="*/ 5621089 w 6096000"/>
              <a:gd name="connsiteY435" fmla="*/ 6324706 h 6858000"/>
              <a:gd name="connsiteX436" fmla="*/ 5612292 w 6096000"/>
              <a:gd name="connsiteY436" fmla="*/ 6315734 h 6858000"/>
              <a:gd name="connsiteX437" fmla="*/ 5609037 w 6096000"/>
              <a:gd name="connsiteY437" fmla="*/ 6303209 h 6858000"/>
              <a:gd name="connsiteX438" fmla="*/ 5616176 w 6096000"/>
              <a:gd name="connsiteY438" fmla="*/ 6285450 h 6858000"/>
              <a:gd name="connsiteX439" fmla="*/ 5633255 w 6096000"/>
              <a:gd name="connsiteY439" fmla="*/ 6278105 h 6858000"/>
              <a:gd name="connsiteX440" fmla="*/ 5558659 w 6096000"/>
              <a:gd name="connsiteY440" fmla="*/ 6278105 h 6858000"/>
              <a:gd name="connsiteX441" fmla="*/ 5575706 w 6096000"/>
              <a:gd name="connsiteY441" fmla="*/ 6285450 h 6858000"/>
              <a:gd name="connsiteX442" fmla="*/ 5582875 w 6096000"/>
              <a:gd name="connsiteY442" fmla="*/ 6303209 h 6858000"/>
              <a:gd name="connsiteX443" fmla="*/ 5579620 w 6096000"/>
              <a:gd name="connsiteY443" fmla="*/ 6315734 h 6858000"/>
              <a:gd name="connsiteX444" fmla="*/ 5570824 w 6096000"/>
              <a:gd name="connsiteY444" fmla="*/ 6324706 h 6858000"/>
              <a:gd name="connsiteX445" fmla="*/ 5558659 w 6096000"/>
              <a:gd name="connsiteY445" fmla="*/ 6327868 h 6858000"/>
              <a:gd name="connsiteX446" fmla="*/ 5546493 w 6096000"/>
              <a:gd name="connsiteY446" fmla="*/ 6324706 h 6858000"/>
              <a:gd name="connsiteX447" fmla="*/ 5537696 w 6096000"/>
              <a:gd name="connsiteY447" fmla="*/ 6315734 h 6858000"/>
              <a:gd name="connsiteX448" fmla="*/ 5534441 w 6096000"/>
              <a:gd name="connsiteY448" fmla="*/ 6303209 h 6858000"/>
              <a:gd name="connsiteX449" fmla="*/ 5541580 w 6096000"/>
              <a:gd name="connsiteY449" fmla="*/ 6285450 h 6858000"/>
              <a:gd name="connsiteX450" fmla="*/ 5558659 w 6096000"/>
              <a:gd name="connsiteY450" fmla="*/ 6278105 h 6858000"/>
              <a:gd name="connsiteX451" fmla="*/ 5033626 w 6096000"/>
              <a:gd name="connsiteY451" fmla="*/ 6278105 h 6858000"/>
              <a:gd name="connsiteX452" fmla="*/ 5050673 w 6096000"/>
              <a:gd name="connsiteY452" fmla="*/ 6285450 h 6858000"/>
              <a:gd name="connsiteX453" fmla="*/ 5057842 w 6096000"/>
              <a:gd name="connsiteY453" fmla="*/ 6303209 h 6858000"/>
              <a:gd name="connsiteX454" fmla="*/ 5054587 w 6096000"/>
              <a:gd name="connsiteY454" fmla="*/ 6315734 h 6858000"/>
              <a:gd name="connsiteX455" fmla="*/ 5045791 w 6096000"/>
              <a:gd name="connsiteY455" fmla="*/ 6324706 h 6858000"/>
              <a:gd name="connsiteX456" fmla="*/ 5033626 w 6096000"/>
              <a:gd name="connsiteY456" fmla="*/ 6327868 h 6858000"/>
              <a:gd name="connsiteX457" fmla="*/ 5021460 w 6096000"/>
              <a:gd name="connsiteY457" fmla="*/ 6324706 h 6858000"/>
              <a:gd name="connsiteX458" fmla="*/ 5012663 w 6096000"/>
              <a:gd name="connsiteY458" fmla="*/ 6315734 h 6858000"/>
              <a:gd name="connsiteX459" fmla="*/ 5009408 w 6096000"/>
              <a:gd name="connsiteY459" fmla="*/ 6303209 h 6858000"/>
              <a:gd name="connsiteX460" fmla="*/ 5016547 w 6096000"/>
              <a:gd name="connsiteY460" fmla="*/ 6285450 h 6858000"/>
              <a:gd name="connsiteX461" fmla="*/ 5033626 w 6096000"/>
              <a:gd name="connsiteY461" fmla="*/ 6278105 h 6858000"/>
              <a:gd name="connsiteX462" fmla="*/ 5313838 w 6096000"/>
              <a:gd name="connsiteY462" fmla="*/ 6277992 h 6858000"/>
              <a:gd name="connsiteX463" fmla="*/ 5331276 w 6096000"/>
              <a:gd name="connsiteY463" fmla="*/ 6285213 h 6858000"/>
              <a:gd name="connsiteX464" fmla="*/ 5338353 w 6096000"/>
              <a:gd name="connsiteY464" fmla="*/ 6303178 h 6858000"/>
              <a:gd name="connsiteX465" fmla="*/ 5335201 w 6096000"/>
              <a:gd name="connsiteY465" fmla="*/ 6315858 h 6858000"/>
              <a:gd name="connsiteX466" fmla="*/ 5326188 w 6096000"/>
              <a:gd name="connsiteY466" fmla="*/ 6324788 h 6858000"/>
              <a:gd name="connsiteX467" fmla="*/ 5313786 w 6096000"/>
              <a:gd name="connsiteY467" fmla="*/ 6328084 h 6858000"/>
              <a:gd name="connsiteX468" fmla="*/ 5301641 w 6096000"/>
              <a:gd name="connsiteY468" fmla="*/ 6324757 h 6858000"/>
              <a:gd name="connsiteX469" fmla="*/ 5292628 w 6096000"/>
              <a:gd name="connsiteY469" fmla="*/ 6315456 h 6858000"/>
              <a:gd name="connsiteX470" fmla="*/ 5289270 w 6096000"/>
              <a:gd name="connsiteY470" fmla="*/ 6302951 h 6858000"/>
              <a:gd name="connsiteX471" fmla="*/ 5292597 w 6096000"/>
              <a:gd name="connsiteY471" fmla="*/ 6290447 h 6858000"/>
              <a:gd name="connsiteX472" fmla="*/ 5301559 w 6096000"/>
              <a:gd name="connsiteY472" fmla="*/ 6281258 h 6858000"/>
              <a:gd name="connsiteX473" fmla="*/ 5313838 w 6096000"/>
              <a:gd name="connsiteY473" fmla="*/ 6277992 h 6858000"/>
              <a:gd name="connsiteX474" fmla="*/ 4735644 w 6096000"/>
              <a:gd name="connsiteY474" fmla="*/ 6277992 h 6858000"/>
              <a:gd name="connsiteX475" fmla="*/ 4753083 w 6096000"/>
              <a:gd name="connsiteY475" fmla="*/ 6285213 h 6858000"/>
              <a:gd name="connsiteX476" fmla="*/ 4760159 w 6096000"/>
              <a:gd name="connsiteY476" fmla="*/ 6303178 h 6858000"/>
              <a:gd name="connsiteX477" fmla="*/ 4757007 w 6096000"/>
              <a:gd name="connsiteY477" fmla="*/ 6315858 h 6858000"/>
              <a:gd name="connsiteX478" fmla="*/ 4747995 w 6096000"/>
              <a:gd name="connsiteY478" fmla="*/ 6324788 h 6858000"/>
              <a:gd name="connsiteX479" fmla="*/ 4735593 w 6096000"/>
              <a:gd name="connsiteY479" fmla="*/ 6328084 h 6858000"/>
              <a:gd name="connsiteX480" fmla="*/ 4723448 w 6096000"/>
              <a:gd name="connsiteY480" fmla="*/ 6324757 h 6858000"/>
              <a:gd name="connsiteX481" fmla="*/ 4714435 w 6096000"/>
              <a:gd name="connsiteY481" fmla="*/ 6315456 h 6858000"/>
              <a:gd name="connsiteX482" fmla="*/ 4711077 w 6096000"/>
              <a:gd name="connsiteY482" fmla="*/ 6302951 h 6858000"/>
              <a:gd name="connsiteX483" fmla="*/ 4714404 w 6096000"/>
              <a:gd name="connsiteY483" fmla="*/ 6290447 h 6858000"/>
              <a:gd name="connsiteX484" fmla="*/ 4723365 w 6096000"/>
              <a:gd name="connsiteY484" fmla="*/ 6281258 h 6858000"/>
              <a:gd name="connsiteX485" fmla="*/ 4735644 w 6096000"/>
              <a:gd name="connsiteY485" fmla="*/ 6277992 h 6858000"/>
              <a:gd name="connsiteX486" fmla="*/ 4861299 w 6096000"/>
              <a:gd name="connsiteY486" fmla="*/ 6277931 h 6858000"/>
              <a:gd name="connsiteX487" fmla="*/ 4871847 w 6096000"/>
              <a:gd name="connsiteY487" fmla="*/ 6280269 h 6858000"/>
              <a:gd name="connsiteX488" fmla="*/ 4879912 w 6096000"/>
              <a:gd name="connsiteY488" fmla="*/ 6286418 h 6858000"/>
              <a:gd name="connsiteX489" fmla="*/ 4884558 w 6096000"/>
              <a:gd name="connsiteY489" fmla="*/ 6296606 h 6858000"/>
              <a:gd name="connsiteX490" fmla="*/ 4838380 w 6096000"/>
              <a:gd name="connsiteY490" fmla="*/ 6296606 h 6858000"/>
              <a:gd name="connsiteX491" fmla="*/ 4845621 w 6096000"/>
              <a:gd name="connsiteY491" fmla="*/ 6283792 h 6858000"/>
              <a:gd name="connsiteX492" fmla="*/ 4861299 w 6096000"/>
              <a:gd name="connsiteY492" fmla="*/ 6277931 h 6858000"/>
              <a:gd name="connsiteX493" fmla="*/ 4522116 w 6096000"/>
              <a:gd name="connsiteY493" fmla="*/ 6271906 h 6858000"/>
              <a:gd name="connsiteX494" fmla="*/ 4522116 w 6096000"/>
              <a:gd name="connsiteY494" fmla="*/ 6333842 h 6858000"/>
              <a:gd name="connsiteX495" fmla="*/ 4530089 w 6096000"/>
              <a:gd name="connsiteY495" fmla="*/ 6333842 h 6858000"/>
              <a:gd name="connsiteX496" fmla="*/ 4530089 w 6096000"/>
              <a:gd name="connsiteY496" fmla="*/ 6271906 h 6858000"/>
              <a:gd name="connsiteX497" fmla="*/ 5464728 w 6096000"/>
              <a:gd name="connsiteY497" fmla="*/ 6271905 h 6858000"/>
              <a:gd name="connsiteX498" fmla="*/ 5493250 w 6096000"/>
              <a:gd name="connsiteY498" fmla="*/ 6333843 h 6858000"/>
              <a:gd name="connsiteX499" fmla="*/ 5494733 w 6096000"/>
              <a:gd name="connsiteY499" fmla="*/ 6333843 h 6858000"/>
              <a:gd name="connsiteX500" fmla="*/ 5523080 w 6096000"/>
              <a:gd name="connsiteY500" fmla="*/ 6271905 h 6858000"/>
              <a:gd name="connsiteX501" fmla="*/ 5514541 w 6096000"/>
              <a:gd name="connsiteY501" fmla="*/ 6271905 h 6858000"/>
              <a:gd name="connsiteX502" fmla="*/ 5494002 w 6096000"/>
              <a:gd name="connsiteY502" fmla="*/ 6317053 h 6858000"/>
              <a:gd name="connsiteX503" fmla="*/ 5473216 w 6096000"/>
              <a:gd name="connsiteY503" fmla="*/ 6271905 h 6858000"/>
              <a:gd name="connsiteX504" fmla="*/ 4548012 w 6096000"/>
              <a:gd name="connsiteY504" fmla="*/ 6271905 h 6858000"/>
              <a:gd name="connsiteX505" fmla="*/ 4548012 w 6096000"/>
              <a:gd name="connsiteY505" fmla="*/ 6340836 h 6858000"/>
              <a:gd name="connsiteX506" fmla="*/ 4547043 w 6096000"/>
              <a:gd name="connsiteY506" fmla="*/ 6347954 h 6858000"/>
              <a:gd name="connsiteX507" fmla="*/ 4542202 w 6096000"/>
              <a:gd name="connsiteY507" fmla="*/ 6350632 h 6858000"/>
              <a:gd name="connsiteX508" fmla="*/ 4536454 w 6096000"/>
              <a:gd name="connsiteY508" fmla="*/ 6348984 h 6858000"/>
              <a:gd name="connsiteX509" fmla="*/ 4536454 w 6096000"/>
              <a:gd name="connsiteY509" fmla="*/ 6356153 h 6858000"/>
              <a:gd name="connsiteX510" fmla="*/ 4545560 w 6096000"/>
              <a:gd name="connsiteY510" fmla="*/ 6358090 h 6858000"/>
              <a:gd name="connsiteX511" fmla="*/ 4553276 w 6096000"/>
              <a:gd name="connsiteY511" fmla="*/ 6354536 h 6858000"/>
              <a:gd name="connsiteX512" fmla="*/ 4556098 w 6096000"/>
              <a:gd name="connsiteY512" fmla="*/ 6343175 h 6858000"/>
              <a:gd name="connsiteX513" fmla="*/ 4556098 w 6096000"/>
              <a:gd name="connsiteY513" fmla="*/ 6271905 h 6858000"/>
              <a:gd name="connsiteX514" fmla="*/ 4861195 w 6096000"/>
              <a:gd name="connsiteY514" fmla="*/ 6270329 h 6858000"/>
              <a:gd name="connsiteX515" fmla="*/ 4836639 w 6096000"/>
              <a:gd name="connsiteY515" fmla="*/ 6282061 h 6858000"/>
              <a:gd name="connsiteX516" fmla="*/ 4829398 w 6096000"/>
              <a:gd name="connsiteY516" fmla="*/ 6303065 h 6858000"/>
              <a:gd name="connsiteX517" fmla="*/ 4837947 w 6096000"/>
              <a:gd name="connsiteY517" fmla="*/ 6325520 h 6858000"/>
              <a:gd name="connsiteX518" fmla="*/ 4861650 w 6096000"/>
              <a:gd name="connsiteY518" fmla="*/ 6335449 h 6858000"/>
              <a:gd name="connsiteX519" fmla="*/ 4873897 w 6096000"/>
              <a:gd name="connsiteY519" fmla="*/ 6333369 h 6858000"/>
              <a:gd name="connsiteX520" fmla="*/ 4883641 w 6096000"/>
              <a:gd name="connsiteY520" fmla="*/ 6327302 h 6858000"/>
              <a:gd name="connsiteX521" fmla="*/ 4891274 w 6096000"/>
              <a:gd name="connsiteY521" fmla="*/ 6316826 h 6858000"/>
              <a:gd name="connsiteX522" fmla="*/ 4884558 w 6096000"/>
              <a:gd name="connsiteY522" fmla="*/ 6313293 h 6858000"/>
              <a:gd name="connsiteX523" fmla="*/ 4877780 w 6096000"/>
              <a:gd name="connsiteY523" fmla="*/ 6322100 h 6858000"/>
              <a:gd name="connsiteX524" fmla="*/ 4870168 w 6096000"/>
              <a:gd name="connsiteY524" fmla="*/ 6326467 h 6858000"/>
              <a:gd name="connsiteX525" fmla="*/ 4860959 w 6096000"/>
              <a:gd name="connsiteY525" fmla="*/ 6328115 h 6858000"/>
              <a:gd name="connsiteX526" fmla="*/ 4844488 w 6096000"/>
              <a:gd name="connsiteY526" fmla="*/ 6321214 h 6858000"/>
              <a:gd name="connsiteX527" fmla="*/ 4837597 w 6096000"/>
              <a:gd name="connsiteY527" fmla="*/ 6303518 h 6858000"/>
              <a:gd name="connsiteX528" fmla="*/ 4893334 w 6096000"/>
              <a:gd name="connsiteY528" fmla="*/ 6303518 h 6858000"/>
              <a:gd name="connsiteX529" fmla="*/ 4886494 w 6096000"/>
              <a:gd name="connsiteY529" fmla="*/ 6282339 h 6858000"/>
              <a:gd name="connsiteX530" fmla="*/ 4861195 w 6096000"/>
              <a:gd name="connsiteY530" fmla="*/ 6270329 h 6858000"/>
              <a:gd name="connsiteX531" fmla="*/ 5700371 w 6096000"/>
              <a:gd name="connsiteY531" fmla="*/ 6270319 h 6858000"/>
              <a:gd name="connsiteX532" fmla="*/ 5691945 w 6096000"/>
              <a:gd name="connsiteY532" fmla="*/ 6272966 h 6858000"/>
              <a:gd name="connsiteX533" fmla="*/ 5684261 w 6096000"/>
              <a:gd name="connsiteY533" fmla="*/ 6280959 h 6858000"/>
              <a:gd name="connsiteX534" fmla="*/ 5684261 w 6096000"/>
              <a:gd name="connsiteY534" fmla="*/ 6271905 h 6858000"/>
              <a:gd name="connsiteX535" fmla="*/ 5676123 w 6096000"/>
              <a:gd name="connsiteY535" fmla="*/ 6271905 h 6858000"/>
              <a:gd name="connsiteX536" fmla="*/ 5676113 w 6096000"/>
              <a:gd name="connsiteY536" fmla="*/ 6271905 h 6858000"/>
              <a:gd name="connsiteX537" fmla="*/ 5676113 w 6096000"/>
              <a:gd name="connsiteY537" fmla="*/ 6333853 h 6858000"/>
              <a:gd name="connsiteX538" fmla="*/ 5684250 w 6096000"/>
              <a:gd name="connsiteY538" fmla="*/ 6333853 h 6858000"/>
              <a:gd name="connsiteX539" fmla="*/ 5684250 w 6096000"/>
              <a:gd name="connsiteY539" fmla="*/ 6312902 h 6858000"/>
              <a:gd name="connsiteX540" fmla="*/ 5685734 w 6096000"/>
              <a:gd name="connsiteY540" fmla="*/ 6291498 h 6858000"/>
              <a:gd name="connsiteX541" fmla="*/ 5691368 w 6096000"/>
              <a:gd name="connsiteY541" fmla="*/ 6281330 h 6858000"/>
              <a:gd name="connsiteX542" fmla="*/ 5699052 w 6096000"/>
              <a:gd name="connsiteY542" fmla="*/ 6278055 h 6858000"/>
              <a:gd name="connsiteX543" fmla="*/ 5703265 w 6096000"/>
              <a:gd name="connsiteY543" fmla="*/ 6279136 h 6858000"/>
              <a:gd name="connsiteX544" fmla="*/ 5707426 w 6096000"/>
              <a:gd name="connsiteY544" fmla="*/ 6272420 h 6858000"/>
              <a:gd name="connsiteX545" fmla="*/ 5700371 w 6096000"/>
              <a:gd name="connsiteY545" fmla="*/ 6270319 h 6858000"/>
              <a:gd name="connsiteX546" fmla="*/ 5382520 w 6096000"/>
              <a:gd name="connsiteY546" fmla="*/ 6270319 h 6858000"/>
              <a:gd name="connsiteX547" fmla="*/ 5374095 w 6096000"/>
              <a:gd name="connsiteY547" fmla="*/ 6272966 h 6858000"/>
              <a:gd name="connsiteX548" fmla="*/ 5366411 w 6096000"/>
              <a:gd name="connsiteY548" fmla="*/ 6280959 h 6858000"/>
              <a:gd name="connsiteX549" fmla="*/ 5366411 w 6096000"/>
              <a:gd name="connsiteY549" fmla="*/ 6271905 h 6858000"/>
              <a:gd name="connsiteX550" fmla="*/ 5358273 w 6096000"/>
              <a:gd name="connsiteY550" fmla="*/ 6271905 h 6858000"/>
              <a:gd name="connsiteX551" fmla="*/ 5358263 w 6096000"/>
              <a:gd name="connsiteY551" fmla="*/ 6271905 h 6858000"/>
              <a:gd name="connsiteX552" fmla="*/ 5358263 w 6096000"/>
              <a:gd name="connsiteY552" fmla="*/ 6333853 h 6858000"/>
              <a:gd name="connsiteX553" fmla="*/ 5366400 w 6096000"/>
              <a:gd name="connsiteY553" fmla="*/ 6333853 h 6858000"/>
              <a:gd name="connsiteX554" fmla="*/ 5366400 w 6096000"/>
              <a:gd name="connsiteY554" fmla="*/ 6312902 h 6858000"/>
              <a:gd name="connsiteX555" fmla="*/ 5367884 w 6096000"/>
              <a:gd name="connsiteY555" fmla="*/ 6291498 h 6858000"/>
              <a:gd name="connsiteX556" fmla="*/ 5373518 w 6096000"/>
              <a:gd name="connsiteY556" fmla="*/ 6281330 h 6858000"/>
              <a:gd name="connsiteX557" fmla="*/ 5381202 w 6096000"/>
              <a:gd name="connsiteY557" fmla="*/ 6278055 h 6858000"/>
              <a:gd name="connsiteX558" fmla="*/ 5385415 w 6096000"/>
              <a:gd name="connsiteY558" fmla="*/ 6279136 h 6858000"/>
              <a:gd name="connsiteX559" fmla="*/ 5389576 w 6096000"/>
              <a:gd name="connsiteY559" fmla="*/ 6272420 h 6858000"/>
              <a:gd name="connsiteX560" fmla="*/ 5382520 w 6096000"/>
              <a:gd name="connsiteY560" fmla="*/ 6270319 h 6858000"/>
              <a:gd name="connsiteX561" fmla="*/ 5158362 w 6096000"/>
              <a:gd name="connsiteY561" fmla="*/ 6270319 h 6858000"/>
              <a:gd name="connsiteX562" fmla="*/ 5146187 w 6096000"/>
              <a:gd name="connsiteY562" fmla="*/ 6274985 h 6858000"/>
              <a:gd name="connsiteX563" fmla="*/ 5141366 w 6096000"/>
              <a:gd name="connsiteY563" fmla="*/ 6286708 h 6858000"/>
              <a:gd name="connsiteX564" fmla="*/ 5144384 w 6096000"/>
              <a:gd name="connsiteY564" fmla="*/ 6296329 h 6858000"/>
              <a:gd name="connsiteX565" fmla="*/ 5155797 w 6096000"/>
              <a:gd name="connsiteY565" fmla="*/ 6304868 h 6858000"/>
              <a:gd name="connsiteX566" fmla="*/ 5165840 w 6096000"/>
              <a:gd name="connsiteY566" fmla="*/ 6311470 h 6858000"/>
              <a:gd name="connsiteX567" fmla="*/ 5168065 w 6096000"/>
              <a:gd name="connsiteY567" fmla="*/ 6317558 h 6858000"/>
              <a:gd name="connsiteX568" fmla="*/ 5164697 w 6096000"/>
              <a:gd name="connsiteY568" fmla="*/ 6324789 h 6858000"/>
              <a:gd name="connsiteX569" fmla="*/ 5156539 w 6096000"/>
              <a:gd name="connsiteY569" fmla="*/ 6327858 h 6858000"/>
              <a:gd name="connsiteX570" fmla="*/ 5143581 w 6096000"/>
              <a:gd name="connsiteY570" fmla="*/ 6320967 h 6858000"/>
              <a:gd name="connsiteX571" fmla="*/ 5138575 w 6096000"/>
              <a:gd name="connsiteY571" fmla="*/ 6326663 h 6858000"/>
              <a:gd name="connsiteX572" fmla="*/ 5146640 w 6096000"/>
              <a:gd name="connsiteY572" fmla="*/ 6333101 h 6858000"/>
              <a:gd name="connsiteX573" fmla="*/ 5156879 w 6096000"/>
              <a:gd name="connsiteY573" fmla="*/ 6335439 h 6858000"/>
              <a:gd name="connsiteX574" fmla="*/ 5170280 w 6096000"/>
              <a:gd name="connsiteY574" fmla="*/ 6330145 h 6858000"/>
              <a:gd name="connsiteX575" fmla="*/ 5175636 w 6096000"/>
              <a:gd name="connsiteY575" fmla="*/ 6317228 h 6858000"/>
              <a:gd name="connsiteX576" fmla="*/ 5172494 w 6096000"/>
              <a:gd name="connsiteY576" fmla="*/ 6307494 h 6858000"/>
              <a:gd name="connsiteX577" fmla="*/ 5160402 w 6096000"/>
              <a:gd name="connsiteY577" fmla="*/ 6298615 h 6858000"/>
              <a:gd name="connsiteX578" fmla="*/ 5150822 w 6096000"/>
              <a:gd name="connsiteY578" fmla="*/ 6292064 h 6858000"/>
              <a:gd name="connsiteX579" fmla="*/ 5148535 w 6096000"/>
              <a:gd name="connsiteY579" fmla="*/ 6286316 h 6858000"/>
              <a:gd name="connsiteX580" fmla="*/ 5151306 w 6096000"/>
              <a:gd name="connsiteY580" fmla="*/ 6280341 h 6858000"/>
              <a:gd name="connsiteX581" fmla="*/ 5157960 w 6096000"/>
              <a:gd name="connsiteY581" fmla="*/ 6277777 h 6858000"/>
              <a:gd name="connsiteX582" fmla="*/ 5170455 w 6096000"/>
              <a:gd name="connsiteY582" fmla="*/ 6283977 h 6858000"/>
              <a:gd name="connsiteX583" fmla="*/ 5175574 w 6096000"/>
              <a:gd name="connsiteY583" fmla="*/ 6278683 h 6858000"/>
              <a:gd name="connsiteX584" fmla="*/ 5158362 w 6096000"/>
              <a:gd name="connsiteY584" fmla="*/ 6270319 h 6858000"/>
              <a:gd name="connsiteX585" fmla="*/ 5633286 w 6096000"/>
              <a:gd name="connsiteY585" fmla="*/ 6270308 h 6858000"/>
              <a:gd name="connsiteX586" fmla="*/ 5609480 w 6096000"/>
              <a:gd name="connsiteY586" fmla="*/ 6280722 h 6858000"/>
              <a:gd name="connsiteX587" fmla="*/ 5600931 w 6096000"/>
              <a:gd name="connsiteY587" fmla="*/ 6303044 h 6858000"/>
              <a:gd name="connsiteX588" fmla="*/ 5609975 w 6096000"/>
              <a:gd name="connsiteY588" fmla="*/ 6325725 h 6858000"/>
              <a:gd name="connsiteX589" fmla="*/ 5633275 w 6096000"/>
              <a:gd name="connsiteY589" fmla="*/ 6335428 h 6858000"/>
              <a:gd name="connsiteX590" fmla="*/ 5656513 w 6096000"/>
              <a:gd name="connsiteY590" fmla="*/ 6325725 h 6858000"/>
              <a:gd name="connsiteX591" fmla="*/ 5665557 w 6096000"/>
              <a:gd name="connsiteY591" fmla="*/ 6303044 h 6858000"/>
              <a:gd name="connsiteX592" fmla="*/ 5657008 w 6096000"/>
              <a:gd name="connsiteY592" fmla="*/ 6280670 h 6858000"/>
              <a:gd name="connsiteX593" fmla="*/ 5633286 w 6096000"/>
              <a:gd name="connsiteY593" fmla="*/ 6270308 h 6858000"/>
              <a:gd name="connsiteX594" fmla="*/ 5558690 w 6096000"/>
              <a:gd name="connsiteY594" fmla="*/ 6270308 h 6858000"/>
              <a:gd name="connsiteX595" fmla="*/ 5534884 w 6096000"/>
              <a:gd name="connsiteY595" fmla="*/ 6280722 h 6858000"/>
              <a:gd name="connsiteX596" fmla="*/ 5526335 w 6096000"/>
              <a:gd name="connsiteY596" fmla="*/ 6303044 h 6858000"/>
              <a:gd name="connsiteX597" fmla="*/ 5535379 w 6096000"/>
              <a:gd name="connsiteY597" fmla="*/ 6325725 h 6858000"/>
              <a:gd name="connsiteX598" fmla="*/ 5558679 w 6096000"/>
              <a:gd name="connsiteY598" fmla="*/ 6335428 h 6858000"/>
              <a:gd name="connsiteX599" fmla="*/ 5581917 w 6096000"/>
              <a:gd name="connsiteY599" fmla="*/ 6325725 h 6858000"/>
              <a:gd name="connsiteX600" fmla="*/ 5590961 w 6096000"/>
              <a:gd name="connsiteY600" fmla="*/ 6303044 h 6858000"/>
              <a:gd name="connsiteX601" fmla="*/ 5582412 w 6096000"/>
              <a:gd name="connsiteY601" fmla="*/ 6280670 h 6858000"/>
              <a:gd name="connsiteX602" fmla="*/ 5558690 w 6096000"/>
              <a:gd name="connsiteY602" fmla="*/ 6270308 h 6858000"/>
              <a:gd name="connsiteX603" fmla="*/ 5107324 w 6096000"/>
              <a:gd name="connsiteY603" fmla="*/ 6270308 h 6858000"/>
              <a:gd name="connsiteX604" fmla="*/ 5094685 w 6096000"/>
              <a:gd name="connsiteY604" fmla="*/ 6273470 h 6858000"/>
              <a:gd name="connsiteX605" fmla="*/ 5084097 w 6096000"/>
              <a:gd name="connsiteY605" fmla="*/ 6283008 h 6858000"/>
              <a:gd name="connsiteX606" fmla="*/ 5084097 w 6096000"/>
              <a:gd name="connsiteY606" fmla="*/ 6271905 h 6858000"/>
              <a:gd name="connsiteX607" fmla="*/ 5076124 w 6096000"/>
              <a:gd name="connsiteY607" fmla="*/ 6271905 h 6858000"/>
              <a:gd name="connsiteX608" fmla="*/ 5076124 w 6096000"/>
              <a:gd name="connsiteY608" fmla="*/ 6333852 h 6858000"/>
              <a:gd name="connsiteX609" fmla="*/ 5084097 w 6096000"/>
              <a:gd name="connsiteY609" fmla="*/ 6333852 h 6858000"/>
              <a:gd name="connsiteX610" fmla="*/ 5084097 w 6096000"/>
              <a:gd name="connsiteY610" fmla="*/ 6311140 h 6858000"/>
              <a:gd name="connsiteX611" fmla="*/ 5085240 w 6096000"/>
              <a:gd name="connsiteY611" fmla="*/ 6294288 h 6858000"/>
              <a:gd name="connsiteX612" fmla="*/ 5092780 w 6096000"/>
              <a:gd name="connsiteY612" fmla="*/ 6282442 h 6858000"/>
              <a:gd name="connsiteX613" fmla="*/ 5105738 w 6096000"/>
              <a:gd name="connsiteY613" fmla="*/ 6277662 h 6858000"/>
              <a:gd name="connsiteX614" fmla="*/ 5115987 w 6096000"/>
              <a:gd name="connsiteY614" fmla="*/ 6280763 h 6858000"/>
              <a:gd name="connsiteX615" fmla="*/ 5121302 w 6096000"/>
              <a:gd name="connsiteY615" fmla="*/ 6290014 h 6858000"/>
              <a:gd name="connsiteX616" fmla="*/ 5122188 w 6096000"/>
              <a:gd name="connsiteY616" fmla="*/ 6304300 h 6858000"/>
              <a:gd name="connsiteX617" fmla="*/ 5122188 w 6096000"/>
              <a:gd name="connsiteY617" fmla="*/ 6333842 h 6858000"/>
              <a:gd name="connsiteX618" fmla="*/ 5130160 w 6096000"/>
              <a:gd name="connsiteY618" fmla="*/ 6333842 h 6858000"/>
              <a:gd name="connsiteX619" fmla="*/ 5130160 w 6096000"/>
              <a:gd name="connsiteY619" fmla="*/ 6301962 h 6858000"/>
              <a:gd name="connsiteX620" fmla="*/ 5127595 w 6096000"/>
              <a:gd name="connsiteY620" fmla="*/ 6283348 h 6858000"/>
              <a:gd name="connsiteX621" fmla="*/ 5119654 w 6096000"/>
              <a:gd name="connsiteY621" fmla="*/ 6273841 h 6858000"/>
              <a:gd name="connsiteX622" fmla="*/ 5107324 w 6096000"/>
              <a:gd name="connsiteY622" fmla="*/ 6270308 h 6858000"/>
              <a:gd name="connsiteX623" fmla="*/ 5033657 w 6096000"/>
              <a:gd name="connsiteY623" fmla="*/ 6270308 h 6858000"/>
              <a:gd name="connsiteX624" fmla="*/ 5009851 w 6096000"/>
              <a:gd name="connsiteY624" fmla="*/ 6280722 h 6858000"/>
              <a:gd name="connsiteX625" fmla="*/ 5001302 w 6096000"/>
              <a:gd name="connsiteY625" fmla="*/ 6303044 h 6858000"/>
              <a:gd name="connsiteX626" fmla="*/ 5010346 w 6096000"/>
              <a:gd name="connsiteY626" fmla="*/ 6325725 h 6858000"/>
              <a:gd name="connsiteX627" fmla="*/ 5033646 w 6096000"/>
              <a:gd name="connsiteY627" fmla="*/ 6335428 h 6858000"/>
              <a:gd name="connsiteX628" fmla="*/ 5056884 w 6096000"/>
              <a:gd name="connsiteY628" fmla="*/ 6325725 h 6858000"/>
              <a:gd name="connsiteX629" fmla="*/ 5065928 w 6096000"/>
              <a:gd name="connsiteY629" fmla="*/ 6303044 h 6858000"/>
              <a:gd name="connsiteX630" fmla="*/ 5057379 w 6096000"/>
              <a:gd name="connsiteY630" fmla="*/ 6280670 h 6858000"/>
              <a:gd name="connsiteX631" fmla="*/ 5033657 w 6096000"/>
              <a:gd name="connsiteY631" fmla="*/ 6270308 h 6858000"/>
              <a:gd name="connsiteX632" fmla="*/ 4935420 w 6096000"/>
              <a:gd name="connsiteY632" fmla="*/ 6270308 h 6858000"/>
              <a:gd name="connsiteX633" fmla="*/ 4922781 w 6096000"/>
              <a:gd name="connsiteY633" fmla="*/ 6273470 h 6858000"/>
              <a:gd name="connsiteX634" fmla="*/ 4912193 w 6096000"/>
              <a:gd name="connsiteY634" fmla="*/ 6283008 h 6858000"/>
              <a:gd name="connsiteX635" fmla="*/ 4912193 w 6096000"/>
              <a:gd name="connsiteY635" fmla="*/ 6271905 h 6858000"/>
              <a:gd name="connsiteX636" fmla="*/ 4904220 w 6096000"/>
              <a:gd name="connsiteY636" fmla="*/ 6271905 h 6858000"/>
              <a:gd name="connsiteX637" fmla="*/ 4904220 w 6096000"/>
              <a:gd name="connsiteY637" fmla="*/ 6333852 h 6858000"/>
              <a:gd name="connsiteX638" fmla="*/ 4912193 w 6096000"/>
              <a:gd name="connsiteY638" fmla="*/ 6333852 h 6858000"/>
              <a:gd name="connsiteX639" fmla="*/ 4912193 w 6096000"/>
              <a:gd name="connsiteY639" fmla="*/ 6311140 h 6858000"/>
              <a:gd name="connsiteX640" fmla="*/ 4913336 w 6096000"/>
              <a:gd name="connsiteY640" fmla="*/ 6294288 h 6858000"/>
              <a:gd name="connsiteX641" fmla="*/ 4920876 w 6096000"/>
              <a:gd name="connsiteY641" fmla="*/ 6282442 h 6858000"/>
              <a:gd name="connsiteX642" fmla="*/ 4933834 w 6096000"/>
              <a:gd name="connsiteY642" fmla="*/ 6277662 h 6858000"/>
              <a:gd name="connsiteX643" fmla="*/ 4944083 w 6096000"/>
              <a:gd name="connsiteY643" fmla="*/ 6280763 h 6858000"/>
              <a:gd name="connsiteX644" fmla="*/ 4949398 w 6096000"/>
              <a:gd name="connsiteY644" fmla="*/ 6290014 h 6858000"/>
              <a:gd name="connsiteX645" fmla="*/ 4950284 w 6096000"/>
              <a:gd name="connsiteY645" fmla="*/ 6304300 h 6858000"/>
              <a:gd name="connsiteX646" fmla="*/ 4950284 w 6096000"/>
              <a:gd name="connsiteY646" fmla="*/ 6333842 h 6858000"/>
              <a:gd name="connsiteX647" fmla="*/ 4958256 w 6096000"/>
              <a:gd name="connsiteY647" fmla="*/ 6333842 h 6858000"/>
              <a:gd name="connsiteX648" fmla="*/ 4958256 w 6096000"/>
              <a:gd name="connsiteY648" fmla="*/ 6301962 h 6858000"/>
              <a:gd name="connsiteX649" fmla="*/ 4955691 w 6096000"/>
              <a:gd name="connsiteY649" fmla="*/ 6283348 h 6858000"/>
              <a:gd name="connsiteX650" fmla="*/ 4947750 w 6096000"/>
              <a:gd name="connsiteY650" fmla="*/ 6273841 h 6858000"/>
              <a:gd name="connsiteX651" fmla="*/ 4935420 w 6096000"/>
              <a:gd name="connsiteY651" fmla="*/ 6270308 h 6858000"/>
              <a:gd name="connsiteX652" fmla="*/ 5313167 w 6096000"/>
              <a:gd name="connsiteY652" fmla="*/ 6270298 h 6858000"/>
              <a:gd name="connsiteX653" fmla="*/ 5290568 w 6096000"/>
              <a:gd name="connsiteY653" fmla="*/ 6279805 h 6858000"/>
              <a:gd name="connsiteX654" fmla="*/ 5281174 w 6096000"/>
              <a:gd name="connsiteY654" fmla="*/ 6302694 h 6858000"/>
              <a:gd name="connsiteX655" fmla="*/ 5290486 w 6096000"/>
              <a:gd name="connsiteY655" fmla="*/ 6325890 h 6858000"/>
              <a:gd name="connsiteX656" fmla="*/ 5312941 w 6096000"/>
              <a:gd name="connsiteY656" fmla="*/ 6335429 h 6858000"/>
              <a:gd name="connsiteX657" fmla="*/ 5326579 w 6096000"/>
              <a:gd name="connsiteY657" fmla="*/ 6332359 h 6858000"/>
              <a:gd name="connsiteX658" fmla="*/ 5337827 w 6096000"/>
              <a:gd name="connsiteY658" fmla="*/ 6323192 h 6858000"/>
              <a:gd name="connsiteX659" fmla="*/ 5337827 w 6096000"/>
              <a:gd name="connsiteY659" fmla="*/ 6333842 h 6858000"/>
              <a:gd name="connsiteX660" fmla="*/ 5345687 w 6096000"/>
              <a:gd name="connsiteY660" fmla="*/ 6333842 h 6858000"/>
              <a:gd name="connsiteX661" fmla="*/ 5345687 w 6096000"/>
              <a:gd name="connsiteY661" fmla="*/ 6271905 h 6858000"/>
              <a:gd name="connsiteX662" fmla="*/ 5345687 w 6096000"/>
              <a:gd name="connsiteY662" fmla="*/ 6271895 h 6858000"/>
              <a:gd name="connsiteX663" fmla="*/ 5337817 w 6096000"/>
              <a:gd name="connsiteY663" fmla="*/ 6271895 h 6858000"/>
              <a:gd name="connsiteX664" fmla="*/ 5337817 w 6096000"/>
              <a:gd name="connsiteY664" fmla="*/ 6283277 h 6858000"/>
              <a:gd name="connsiteX665" fmla="*/ 5326971 w 6096000"/>
              <a:gd name="connsiteY665" fmla="*/ 6273543 h 6858000"/>
              <a:gd name="connsiteX666" fmla="*/ 5313167 w 6096000"/>
              <a:gd name="connsiteY666" fmla="*/ 6270298 h 6858000"/>
              <a:gd name="connsiteX667" fmla="*/ 4734985 w 6096000"/>
              <a:gd name="connsiteY667" fmla="*/ 6270298 h 6858000"/>
              <a:gd name="connsiteX668" fmla="*/ 4712385 w 6096000"/>
              <a:gd name="connsiteY668" fmla="*/ 6279805 h 6858000"/>
              <a:gd name="connsiteX669" fmla="*/ 4702991 w 6096000"/>
              <a:gd name="connsiteY669" fmla="*/ 6302694 h 6858000"/>
              <a:gd name="connsiteX670" fmla="*/ 4712303 w 6096000"/>
              <a:gd name="connsiteY670" fmla="*/ 6325890 h 6858000"/>
              <a:gd name="connsiteX671" fmla="*/ 4734758 w 6096000"/>
              <a:gd name="connsiteY671" fmla="*/ 6335429 h 6858000"/>
              <a:gd name="connsiteX672" fmla="*/ 4748396 w 6096000"/>
              <a:gd name="connsiteY672" fmla="*/ 6332359 h 6858000"/>
              <a:gd name="connsiteX673" fmla="*/ 4759644 w 6096000"/>
              <a:gd name="connsiteY673" fmla="*/ 6323192 h 6858000"/>
              <a:gd name="connsiteX674" fmla="*/ 4759644 w 6096000"/>
              <a:gd name="connsiteY674" fmla="*/ 6333842 h 6858000"/>
              <a:gd name="connsiteX675" fmla="*/ 4767504 w 6096000"/>
              <a:gd name="connsiteY675" fmla="*/ 6333842 h 6858000"/>
              <a:gd name="connsiteX676" fmla="*/ 4767504 w 6096000"/>
              <a:gd name="connsiteY676" fmla="*/ 6271905 h 6858000"/>
              <a:gd name="connsiteX677" fmla="*/ 4767504 w 6096000"/>
              <a:gd name="connsiteY677" fmla="*/ 6271895 h 6858000"/>
              <a:gd name="connsiteX678" fmla="*/ 4759634 w 6096000"/>
              <a:gd name="connsiteY678" fmla="*/ 6271895 h 6858000"/>
              <a:gd name="connsiteX679" fmla="*/ 4759634 w 6096000"/>
              <a:gd name="connsiteY679" fmla="*/ 6283277 h 6858000"/>
              <a:gd name="connsiteX680" fmla="*/ 4748788 w 6096000"/>
              <a:gd name="connsiteY680" fmla="*/ 6273543 h 6858000"/>
              <a:gd name="connsiteX681" fmla="*/ 4734985 w 6096000"/>
              <a:gd name="connsiteY681" fmla="*/ 6270298 h 6858000"/>
              <a:gd name="connsiteX682" fmla="*/ 4673121 w 6096000"/>
              <a:gd name="connsiteY682" fmla="*/ 6270298 h 6858000"/>
              <a:gd name="connsiteX683" fmla="*/ 4660287 w 6096000"/>
              <a:gd name="connsiteY683" fmla="*/ 6274089 h 6858000"/>
              <a:gd name="connsiteX684" fmla="*/ 4650347 w 6096000"/>
              <a:gd name="connsiteY684" fmla="*/ 6285162 h 6858000"/>
              <a:gd name="connsiteX685" fmla="*/ 4645896 w 6096000"/>
              <a:gd name="connsiteY685" fmla="*/ 6276767 h 6858000"/>
              <a:gd name="connsiteX686" fmla="*/ 4639283 w 6096000"/>
              <a:gd name="connsiteY686" fmla="*/ 6272070 h 6858000"/>
              <a:gd name="connsiteX687" fmla="*/ 4630734 w 6096000"/>
              <a:gd name="connsiteY687" fmla="*/ 6270308 h 6858000"/>
              <a:gd name="connsiteX688" fmla="*/ 4618023 w 6096000"/>
              <a:gd name="connsiteY688" fmla="*/ 6273955 h 6858000"/>
              <a:gd name="connsiteX689" fmla="*/ 4609474 w 6096000"/>
              <a:gd name="connsiteY689" fmla="*/ 6282607 h 6858000"/>
              <a:gd name="connsiteX690" fmla="*/ 4609474 w 6096000"/>
              <a:gd name="connsiteY690" fmla="*/ 6271905 h 6858000"/>
              <a:gd name="connsiteX691" fmla="*/ 4601511 w 6096000"/>
              <a:gd name="connsiteY691" fmla="*/ 6271905 h 6858000"/>
              <a:gd name="connsiteX692" fmla="*/ 4601511 w 6096000"/>
              <a:gd name="connsiteY692" fmla="*/ 6333832 h 6858000"/>
              <a:gd name="connsiteX693" fmla="*/ 4609484 w 6096000"/>
              <a:gd name="connsiteY693" fmla="*/ 6333832 h 6858000"/>
              <a:gd name="connsiteX694" fmla="*/ 4609484 w 6096000"/>
              <a:gd name="connsiteY694" fmla="*/ 6307587 h 6858000"/>
              <a:gd name="connsiteX695" fmla="*/ 4611791 w 6096000"/>
              <a:gd name="connsiteY695" fmla="*/ 6290333 h 6858000"/>
              <a:gd name="connsiteX696" fmla="*/ 4618909 w 6096000"/>
              <a:gd name="connsiteY696" fmla="*/ 6281371 h 6858000"/>
              <a:gd name="connsiteX697" fmla="*/ 4629240 w 6096000"/>
              <a:gd name="connsiteY697" fmla="*/ 6278044 h 6858000"/>
              <a:gd name="connsiteX698" fmla="*/ 4637491 w 6096000"/>
              <a:gd name="connsiteY698" fmla="*/ 6280465 h 6858000"/>
              <a:gd name="connsiteX699" fmla="*/ 4642363 w 6096000"/>
              <a:gd name="connsiteY699" fmla="*/ 6286903 h 6858000"/>
              <a:gd name="connsiteX700" fmla="*/ 4643753 w 6096000"/>
              <a:gd name="connsiteY700" fmla="*/ 6302127 h 6858000"/>
              <a:gd name="connsiteX701" fmla="*/ 4643753 w 6096000"/>
              <a:gd name="connsiteY701" fmla="*/ 6333832 h 6858000"/>
              <a:gd name="connsiteX702" fmla="*/ 4651727 w 6096000"/>
              <a:gd name="connsiteY702" fmla="*/ 6333832 h 6858000"/>
              <a:gd name="connsiteX703" fmla="*/ 4651727 w 6096000"/>
              <a:gd name="connsiteY703" fmla="*/ 6309585 h 6858000"/>
              <a:gd name="connsiteX704" fmla="*/ 4653941 w 6096000"/>
              <a:gd name="connsiteY704" fmla="*/ 6290570 h 6858000"/>
              <a:gd name="connsiteX705" fmla="*/ 4660946 w 6096000"/>
              <a:gd name="connsiteY705" fmla="*/ 6281464 h 6858000"/>
              <a:gd name="connsiteX706" fmla="*/ 4671524 w 6096000"/>
              <a:gd name="connsiteY706" fmla="*/ 6278044 h 6858000"/>
              <a:gd name="connsiteX707" fmla="*/ 4679723 w 6096000"/>
              <a:gd name="connsiteY707" fmla="*/ 6280320 h 6858000"/>
              <a:gd name="connsiteX708" fmla="*/ 4684575 w 6096000"/>
              <a:gd name="connsiteY708" fmla="*/ 6286326 h 6858000"/>
              <a:gd name="connsiteX709" fmla="*/ 4685996 w 6096000"/>
              <a:gd name="connsiteY709" fmla="*/ 6300016 h 6858000"/>
              <a:gd name="connsiteX710" fmla="*/ 4685996 w 6096000"/>
              <a:gd name="connsiteY710" fmla="*/ 6333832 h 6858000"/>
              <a:gd name="connsiteX711" fmla="*/ 4694134 w 6096000"/>
              <a:gd name="connsiteY711" fmla="*/ 6333832 h 6858000"/>
              <a:gd name="connsiteX712" fmla="*/ 4694134 w 6096000"/>
              <a:gd name="connsiteY712" fmla="*/ 6300016 h 6858000"/>
              <a:gd name="connsiteX713" fmla="*/ 4691744 w 6096000"/>
              <a:gd name="connsiteY713" fmla="*/ 6282597 h 6858000"/>
              <a:gd name="connsiteX714" fmla="*/ 4684451 w 6096000"/>
              <a:gd name="connsiteY714" fmla="*/ 6273543 h 6858000"/>
              <a:gd name="connsiteX715" fmla="*/ 4673121 w 6096000"/>
              <a:gd name="connsiteY715" fmla="*/ 6270298 h 6858000"/>
              <a:gd name="connsiteX716" fmla="*/ 4409604 w 6096000"/>
              <a:gd name="connsiteY716" fmla="*/ 6250099 h 6858000"/>
              <a:gd name="connsiteX717" fmla="*/ 4433357 w 6096000"/>
              <a:gd name="connsiteY717" fmla="*/ 6333842 h 6858000"/>
              <a:gd name="connsiteX718" fmla="*/ 4434922 w 6096000"/>
              <a:gd name="connsiteY718" fmla="*/ 6333842 h 6858000"/>
              <a:gd name="connsiteX719" fmla="*/ 4460251 w 6096000"/>
              <a:gd name="connsiteY719" fmla="*/ 6270484 h 6858000"/>
              <a:gd name="connsiteX720" fmla="*/ 4485106 w 6096000"/>
              <a:gd name="connsiteY720" fmla="*/ 6333842 h 6858000"/>
              <a:gd name="connsiteX721" fmla="*/ 4486661 w 6096000"/>
              <a:gd name="connsiteY721" fmla="*/ 6333842 h 6858000"/>
              <a:gd name="connsiteX722" fmla="*/ 4510723 w 6096000"/>
              <a:gd name="connsiteY722" fmla="*/ 6250099 h 6858000"/>
              <a:gd name="connsiteX723" fmla="*/ 4502195 w 6096000"/>
              <a:gd name="connsiteY723" fmla="*/ 6250099 h 6858000"/>
              <a:gd name="connsiteX724" fmla="*/ 4484797 w 6096000"/>
              <a:gd name="connsiteY724" fmla="*/ 6310439 h 6858000"/>
              <a:gd name="connsiteX725" fmla="*/ 4461065 w 6096000"/>
              <a:gd name="connsiteY725" fmla="*/ 6250099 h 6858000"/>
              <a:gd name="connsiteX726" fmla="*/ 4459324 w 6096000"/>
              <a:gd name="connsiteY726" fmla="*/ 6250099 h 6858000"/>
              <a:gd name="connsiteX727" fmla="*/ 4435314 w 6096000"/>
              <a:gd name="connsiteY727" fmla="*/ 6310439 h 6858000"/>
              <a:gd name="connsiteX728" fmla="*/ 4418205 w 6096000"/>
              <a:gd name="connsiteY728" fmla="*/ 6250099 h 6858000"/>
              <a:gd name="connsiteX729" fmla="*/ 5405748 w 6096000"/>
              <a:gd name="connsiteY729" fmla="*/ 6248904 h 6858000"/>
              <a:gd name="connsiteX730" fmla="*/ 5405748 w 6096000"/>
              <a:gd name="connsiteY730" fmla="*/ 6271906 h 6858000"/>
              <a:gd name="connsiteX731" fmla="*/ 5394871 w 6096000"/>
              <a:gd name="connsiteY731" fmla="*/ 6271906 h 6858000"/>
              <a:gd name="connsiteX732" fmla="*/ 5394871 w 6096000"/>
              <a:gd name="connsiteY732" fmla="*/ 6278797 h 6858000"/>
              <a:gd name="connsiteX733" fmla="*/ 5405748 w 6096000"/>
              <a:gd name="connsiteY733" fmla="*/ 6278797 h 6858000"/>
              <a:gd name="connsiteX734" fmla="*/ 5405748 w 6096000"/>
              <a:gd name="connsiteY734" fmla="*/ 6333842 h 6858000"/>
              <a:gd name="connsiteX735" fmla="*/ 5413721 w 6096000"/>
              <a:gd name="connsiteY735" fmla="*/ 6333842 h 6858000"/>
              <a:gd name="connsiteX736" fmla="*/ 5413721 w 6096000"/>
              <a:gd name="connsiteY736" fmla="*/ 6278797 h 6858000"/>
              <a:gd name="connsiteX737" fmla="*/ 5426359 w 6096000"/>
              <a:gd name="connsiteY737" fmla="*/ 6278797 h 6858000"/>
              <a:gd name="connsiteX738" fmla="*/ 5426359 w 6096000"/>
              <a:gd name="connsiteY738" fmla="*/ 6271906 h 6858000"/>
              <a:gd name="connsiteX739" fmla="*/ 5413721 w 6096000"/>
              <a:gd name="connsiteY739" fmla="*/ 6271906 h 6858000"/>
              <a:gd name="connsiteX740" fmla="*/ 5413721 w 6096000"/>
              <a:gd name="connsiteY740" fmla="*/ 6248904 h 6858000"/>
              <a:gd name="connsiteX741" fmla="*/ 5218589 w 6096000"/>
              <a:gd name="connsiteY741" fmla="*/ 6247998 h 6858000"/>
              <a:gd name="connsiteX742" fmla="*/ 5218589 w 6096000"/>
              <a:gd name="connsiteY742" fmla="*/ 6333853 h 6858000"/>
              <a:gd name="connsiteX743" fmla="*/ 5226562 w 6096000"/>
              <a:gd name="connsiteY743" fmla="*/ 6333853 h 6858000"/>
              <a:gd name="connsiteX744" fmla="*/ 5226562 w 6096000"/>
              <a:gd name="connsiteY744" fmla="*/ 6311141 h 6858000"/>
              <a:gd name="connsiteX745" fmla="*/ 5227705 w 6096000"/>
              <a:gd name="connsiteY745" fmla="*/ 6294289 h 6858000"/>
              <a:gd name="connsiteX746" fmla="*/ 5235245 w 6096000"/>
              <a:gd name="connsiteY746" fmla="*/ 6282444 h 6858000"/>
              <a:gd name="connsiteX747" fmla="*/ 5248192 w 6096000"/>
              <a:gd name="connsiteY747" fmla="*/ 6277664 h 6858000"/>
              <a:gd name="connsiteX748" fmla="*/ 5258410 w 6096000"/>
              <a:gd name="connsiteY748" fmla="*/ 6280765 h 6858000"/>
              <a:gd name="connsiteX749" fmla="*/ 5263787 w 6096000"/>
              <a:gd name="connsiteY749" fmla="*/ 6290014 h 6858000"/>
              <a:gd name="connsiteX750" fmla="*/ 5264642 w 6096000"/>
              <a:gd name="connsiteY750" fmla="*/ 6304301 h 6858000"/>
              <a:gd name="connsiteX751" fmla="*/ 5264642 w 6096000"/>
              <a:gd name="connsiteY751" fmla="*/ 6333843 h 6858000"/>
              <a:gd name="connsiteX752" fmla="*/ 5272615 w 6096000"/>
              <a:gd name="connsiteY752" fmla="*/ 6333843 h 6858000"/>
              <a:gd name="connsiteX753" fmla="*/ 5272615 w 6096000"/>
              <a:gd name="connsiteY753" fmla="*/ 6301963 h 6858000"/>
              <a:gd name="connsiteX754" fmla="*/ 5270050 w 6096000"/>
              <a:gd name="connsiteY754" fmla="*/ 6283319 h 6858000"/>
              <a:gd name="connsiteX755" fmla="*/ 5262108 w 6096000"/>
              <a:gd name="connsiteY755" fmla="*/ 6273843 h 6858000"/>
              <a:gd name="connsiteX756" fmla="*/ 5249779 w 6096000"/>
              <a:gd name="connsiteY756" fmla="*/ 6270310 h 6858000"/>
              <a:gd name="connsiteX757" fmla="*/ 5237202 w 6096000"/>
              <a:gd name="connsiteY757" fmla="*/ 6273472 h 6858000"/>
              <a:gd name="connsiteX758" fmla="*/ 5226562 w 6096000"/>
              <a:gd name="connsiteY758" fmla="*/ 6283010 h 6858000"/>
              <a:gd name="connsiteX759" fmla="*/ 5226562 w 6096000"/>
              <a:gd name="connsiteY759" fmla="*/ 6247998 h 6858000"/>
              <a:gd name="connsiteX760" fmla="*/ 4781295 w 6096000"/>
              <a:gd name="connsiteY760" fmla="*/ 6247998 h 6858000"/>
              <a:gd name="connsiteX761" fmla="*/ 4781295 w 6096000"/>
              <a:gd name="connsiteY761" fmla="*/ 6333843 h 6858000"/>
              <a:gd name="connsiteX762" fmla="*/ 4789268 w 6096000"/>
              <a:gd name="connsiteY762" fmla="*/ 6333843 h 6858000"/>
              <a:gd name="connsiteX763" fmla="*/ 4789268 w 6096000"/>
              <a:gd name="connsiteY763" fmla="*/ 6305960 h 6858000"/>
              <a:gd name="connsiteX764" fmla="*/ 4820457 w 6096000"/>
              <a:gd name="connsiteY764" fmla="*/ 6333843 h 6858000"/>
              <a:gd name="connsiteX765" fmla="*/ 4831674 w 6096000"/>
              <a:gd name="connsiteY765" fmla="*/ 6333843 h 6858000"/>
              <a:gd name="connsiteX766" fmla="*/ 4795643 w 6096000"/>
              <a:gd name="connsiteY766" fmla="*/ 6301448 h 6858000"/>
              <a:gd name="connsiteX767" fmla="*/ 4829686 w 6096000"/>
              <a:gd name="connsiteY767" fmla="*/ 6271906 h 6858000"/>
              <a:gd name="connsiteX768" fmla="*/ 4817985 w 6096000"/>
              <a:gd name="connsiteY768" fmla="*/ 6271906 h 6858000"/>
              <a:gd name="connsiteX769" fmla="*/ 4789268 w 6096000"/>
              <a:gd name="connsiteY769" fmla="*/ 6296905 h 6858000"/>
              <a:gd name="connsiteX770" fmla="*/ 4789268 w 6096000"/>
              <a:gd name="connsiteY770" fmla="*/ 6247998 h 6858000"/>
              <a:gd name="connsiteX771" fmla="*/ 4551947 w 6096000"/>
              <a:gd name="connsiteY771" fmla="*/ 6246401 h 6858000"/>
              <a:gd name="connsiteX772" fmla="*/ 4547312 w 6096000"/>
              <a:gd name="connsiteY772" fmla="*/ 6248337 h 6858000"/>
              <a:gd name="connsiteX773" fmla="*/ 4545405 w 6096000"/>
              <a:gd name="connsiteY773" fmla="*/ 6253004 h 6858000"/>
              <a:gd name="connsiteX774" fmla="*/ 4547312 w 6096000"/>
              <a:gd name="connsiteY774" fmla="*/ 6257618 h 6858000"/>
              <a:gd name="connsiteX775" fmla="*/ 4551947 w 6096000"/>
              <a:gd name="connsiteY775" fmla="*/ 6259555 h 6858000"/>
              <a:gd name="connsiteX776" fmla="*/ 4556582 w 6096000"/>
              <a:gd name="connsiteY776" fmla="*/ 6257618 h 6858000"/>
              <a:gd name="connsiteX777" fmla="*/ 4558488 w 6096000"/>
              <a:gd name="connsiteY777" fmla="*/ 6253004 h 6858000"/>
              <a:gd name="connsiteX778" fmla="*/ 4556582 w 6096000"/>
              <a:gd name="connsiteY778" fmla="*/ 6248337 h 6858000"/>
              <a:gd name="connsiteX779" fmla="*/ 4551947 w 6096000"/>
              <a:gd name="connsiteY779" fmla="*/ 6246401 h 6858000"/>
              <a:gd name="connsiteX780" fmla="*/ 4526072 w 6096000"/>
              <a:gd name="connsiteY780" fmla="*/ 6246401 h 6858000"/>
              <a:gd name="connsiteX781" fmla="*/ 4521477 w 6096000"/>
              <a:gd name="connsiteY781" fmla="*/ 6248337 h 6858000"/>
              <a:gd name="connsiteX782" fmla="*/ 4519551 w 6096000"/>
              <a:gd name="connsiteY782" fmla="*/ 6253004 h 6858000"/>
              <a:gd name="connsiteX783" fmla="*/ 4521477 w 6096000"/>
              <a:gd name="connsiteY783" fmla="*/ 6257618 h 6858000"/>
              <a:gd name="connsiteX784" fmla="*/ 4526072 w 6096000"/>
              <a:gd name="connsiteY784" fmla="*/ 6259555 h 6858000"/>
              <a:gd name="connsiteX785" fmla="*/ 4530718 w 6096000"/>
              <a:gd name="connsiteY785" fmla="*/ 6257618 h 6858000"/>
              <a:gd name="connsiteX786" fmla="*/ 4532644 w 6096000"/>
              <a:gd name="connsiteY786" fmla="*/ 6253004 h 6858000"/>
              <a:gd name="connsiteX787" fmla="*/ 4530718 w 6096000"/>
              <a:gd name="connsiteY787" fmla="*/ 6248337 h 6858000"/>
              <a:gd name="connsiteX788" fmla="*/ 4526072 w 6096000"/>
              <a:gd name="connsiteY788" fmla="*/ 6246401 h 6858000"/>
              <a:gd name="connsiteX789" fmla="*/ 5205364 w 6096000"/>
              <a:gd name="connsiteY789" fmla="*/ 5889975 h 6858000"/>
              <a:gd name="connsiteX790" fmla="*/ 5181497 w 6096000"/>
              <a:gd name="connsiteY790" fmla="*/ 5913841 h 6858000"/>
              <a:gd name="connsiteX791" fmla="*/ 5181497 w 6096000"/>
              <a:gd name="connsiteY791" fmla="*/ 6175987 h 6858000"/>
              <a:gd name="connsiteX792" fmla="*/ 5190767 w 6096000"/>
              <a:gd name="connsiteY792" fmla="*/ 6185257 h 6858000"/>
              <a:gd name="connsiteX793" fmla="*/ 5200038 w 6096000"/>
              <a:gd name="connsiteY793" fmla="*/ 6175987 h 6858000"/>
              <a:gd name="connsiteX794" fmla="*/ 5200038 w 6096000"/>
              <a:gd name="connsiteY794" fmla="*/ 5913841 h 6858000"/>
              <a:gd name="connsiteX795" fmla="*/ 5205364 w 6096000"/>
              <a:gd name="connsiteY795" fmla="*/ 5908516 h 6858000"/>
              <a:gd name="connsiteX796" fmla="*/ 5205498 w 6096000"/>
              <a:gd name="connsiteY796" fmla="*/ 5908516 h 6858000"/>
              <a:gd name="connsiteX797" fmla="*/ 5210823 w 6096000"/>
              <a:gd name="connsiteY797" fmla="*/ 5913841 h 6858000"/>
              <a:gd name="connsiteX798" fmla="*/ 5210823 w 6096000"/>
              <a:gd name="connsiteY798" fmla="*/ 6175987 h 6858000"/>
              <a:gd name="connsiteX799" fmla="*/ 5220094 w 6096000"/>
              <a:gd name="connsiteY799" fmla="*/ 6185257 h 6858000"/>
              <a:gd name="connsiteX800" fmla="*/ 5229364 w 6096000"/>
              <a:gd name="connsiteY800" fmla="*/ 6175987 h 6858000"/>
              <a:gd name="connsiteX801" fmla="*/ 5229364 w 6096000"/>
              <a:gd name="connsiteY801" fmla="*/ 5913841 h 6858000"/>
              <a:gd name="connsiteX802" fmla="*/ 5205498 w 6096000"/>
              <a:gd name="connsiteY802" fmla="*/ 5889975 h 6858000"/>
              <a:gd name="connsiteX803" fmla="*/ 4813885 w 6096000"/>
              <a:gd name="connsiteY803" fmla="*/ 5887452 h 6858000"/>
              <a:gd name="connsiteX804" fmla="*/ 4804615 w 6096000"/>
              <a:gd name="connsiteY804" fmla="*/ 5896722 h 6858000"/>
              <a:gd name="connsiteX805" fmla="*/ 4813885 w 6096000"/>
              <a:gd name="connsiteY805" fmla="*/ 5905993 h 6858000"/>
              <a:gd name="connsiteX806" fmla="*/ 4863131 w 6096000"/>
              <a:gd name="connsiteY806" fmla="*/ 5905993 h 6858000"/>
              <a:gd name="connsiteX807" fmla="*/ 4866263 w 6096000"/>
              <a:gd name="connsiteY807" fmla="*/ 5907579 h 6858000"/>
              <a:gd name="connsiteX808" fmla="*/ 4866809 w 6096000"/>
              <a:gd name="connsiteY808" fmla="*/ 5911091 h 6858000"/>
              <a:gd name="connsiteX809" fmla="*/ 4789875 w 6096000"/>
              <a:gd name="connsiteY809" fmla="*/ 6155232 h 6858000"/>
              <a:gd name="connsiteX810" fmla="*/ 4793109 w 6096000"/>
              <a:gd name="connsiteY810" fmla="*/ 6175287 h 6858000"/>
              <a:gd name="connsiteX811" fmla="*/ 4811217 w 6096000"/>
              <a:gd name="connsiteY811" fmla="*/ 6184496 h 6858000"/>
              <a:gd name="connsiteX812" fmla="*/ 5043132 w 6096000"/>
              <a:gd name="connsiteY812" fmla="*/ 6184496 h 6858000"/>
              <a:gd name="connsiteX813" fmla="*/ 5052413 w 6096000"/>
              <a:gd name="connsiteY813" fmla="*/ 6175225 h 6858000"/>
              <a:gd name="connsiteX814" fmla="*/ 5043143 w 6096000"/>
              <a:gd name="connsiteY814" fmla="*/ 6165955 h 6858000"/>
              <a:gd name="connsiteX815" fmla="*/ 4811228 w 6096000"/>
              <a:gd name="connsiteY815" fmla="*/ 6165955 h 6858000"/>
              <a:gd name="connsiteX816" fmla="*/ 4808096 w 6096000"/>
              <a:gd name="connsiteY816" fmla="*/ 6164369 h 6858000"/>
              <a:gd name="connsiteX817" fmla="*/ 4807550 w 6096000"/>
              <a:gd name="connsiteY817" fmla="*/ 6160856 h 6858000"/>
              <a:gd name="connsiteX818" fmla="*/ 4884474 w 6096000"/>
              <a:gd name="connsiteY818" fmla="*/ 5916716 h 6858000"/>
              <a:gd name="connsiteX819" fmla="*/ 4881240 w 6096000"/>
              <a:gd name="connsiteY819" fmla="*/ 5896661 h 6858000"/>
              <a:gd name="connsiteX820" fmla="*/ 4863131 w 6096000"/>
              <a:gd name="connsiteY820" fmla="*/ 5887452 h 6858000"/>
              <a:gd name="connsiteX821" fmla="*/ 4663037 w 6096000"/>
              <a:gd name="connsiteY821" fmla="*/ 5887143 h 6858000"/>
              <a:gd name="connsiteX822" fmla="*/ 4638707 w 6096000"/>
              <a:gd name="connsiteY822" fmla="*/ 5907332 h 6858000"/>
              <a:gd name="connsiteX823" fmla="*/ 4646391 w 6096000"/>
              <a:gd name="connsiteY823" fmla="*/ 5917952 h 6858000"/>
              <a:gd name="connsiteX824" fmla="*/ 4657011 w 6096000"/>
              <a:gd name="connsiteY824" fmla="*/ 5910257 h 6858000"/>
              <a:gd name="connsiteX825" fmla="*/ 4663026 w 6096000"/>
              <a:gd name="connsiteY825" fmla="*/ 5905684 h 6858000"/>
              <a:gd name="connsiteX826" fmla="*/ 4669227 w 6096000"/>
              <a:gd name="connsiteY826" fmla="*/ 5911885 h 6858000"/>
              <a:gd name="connsiteX827" fmla="*/ 4664932 w 6096000"/>
              <a:gd name="connsiteY827" fmla="*/ 5917787 h 6858000"/>
              <a:gd name="connsiteX828" fmla="*/ 4664582 w 6096000"/>
              <a:gd name="connsiteY828" fmla="*/ 5917890 h 6858000"/>
              <a:gd name="connsiteX829" fmla="*/ 4653499 w 6096000"/>
              <a:gd name="connsiteY829" fmla="*/ 5919538 h 6858000"/>
              <a:gd name="connsiteX830" fmla="*/ 4595733 w 6096000"/>
              <a:gd name="connsiteY830" fmla="*/ 5934649 h 6858000"/>
              <a:gd name="connsiteX831" fmla="*/ 4550236 w 6096000"/>
              <a:gd name="connsiteY831" fmla="*/ 5976211 h 6858000"/>
              <a:gd name="connsiteX832" fmla="*/ 4529501 w 6096000"/>
              <a:gd name="connsiteY832" fmla="*/ 6048901 h 6858000"/>
              <a:gd name="connsiteX833" fmla="*/ 4529501 w 6096000"/>
              <a:gd name="connsiteY833" fmla="*/ 6175988 h 6858000"/>
              <a:gd name="connsiteX834" fmla="*/ 4538771 w 6096000"/>
              <a:gd name="connsiteY834" fmla="*/ 6185258 h 6858000"/>
              <a:gd name="connsiteX835" fmla="*/ 4548052 w 6096000"/>
              <a:gd name="connsiteY835" fmla="*/ 6175988 h 6858000"/>
              <a:gd name="connsiteX836" fmla="*/ 4548052 w 6096000"/>
              <a:gd name="connsiteY836" fmla="*/ 6048901 h 6858000"/>
              <a:gd name="connsiteX837" fmla="*/ 4604272 w 6096000"/>
              <a:gd name="connsiteY837" fmla="*/ 5951098 h 6858000"/>
              <a:gd name="connsiteX838" fmla="*/ 4655734 w 6096000"/>
              <a:gd name="connsiteY838" fmla="*/ 5937934 h 6858000"/>
              <a:gd name="connsiteX839" fmla="*/ 4669248 w 6096000"/>
              <a:gd name="connsiteY839" fmla="*/ 5935833 h 6858000"/>
              <a:gd name="connsiteX840" fmla="*/ 4670546 w 6096000"/>
              <a:gd name="connsiteY840" fmla="*/ 5935462 h 6858000"/>
              <a:gd name="connsiteX841" fmla="*/ 4687778 w 6096000"/>
              <a:gd name="connsiteY841" fmla="*/ 5911885 h 6858000"/>
              <a:gd name="connsiteX842" fmla="*/ 4663037 w 6096000"/>
              <a:gd name="connsiteY842" fmla="*/ 5887143 h 6858000"/>
              <a:gd name="connsiteX843" fmla="*/ 4810548 w 6096000"/>
              <a:gd name="connsiteY843" fmla="*/ 5782027 h 6858000"/>
              <a:gd name="connsiteX844" fmla="*/ 4801278 w 6096000"/>
              <a:gd name="connsiteY844" fmla="*/ 5791297 h 6858000"/>
              <a:gd name="connsiteX845" fmla="*/ 4810548 w 6096000"/>
              <a:gd name="connsiteY845" fmla="*/ 5800568 h 6858000"/>
              <a:gd name="connsiteX846" fmla="*/ 5009707 w 6096000"/>
              <a:gd name="connsiteY846" fmla="*/ 5800568 h 6858000"/>
              <a:gd name="connsiteX847" fmla="*/ 5012828 w 6096000"/>
              <a:gd name="connsiteY847" fmla="*/ 5802154 h 6858000"/>
              <a:gd name="connsiteX848" fmla="*/ 5013374 w 6096000"/>
              <a:gd name="connsiteY848" fmla="*/ 5805666 h 6858000"/>
              <a:gd name="connsiteX849" fmla="*/ 4936440 w 6096000"/>
              <a:gd name="connsiteY849" fmla="*/ 6049807 h 6858000"/>
              <a:gd name="connsiteX850" fmla="*/ 4939675 w 6096000"/>
              <a:gd name="connsiteY850" fmla="*/ 6069862 h 6858000"/>
              <a:gd name="connsiteX851" fmla="*/ 4957783 w 6096000"/>
              <a:gd name="connsiteY851" fmla="*/ 6079071 h 6858000"/>
              <a:gd name="connsiteX852" fmla="*/ 5039743 w 6096000"/>
              <a:gd name="connsiteY852" fmla="*/ 6079071 h 6858000"/>
              <a:gd name="connsiteX853" fmla="*/ 5049034 w 6096000"/>
              <a:gd name="connsiteY853" fmla="*/ 6069800 h 6858000"/>
              <a:gd name="connsiteX854" fmla="*/ 5039764 w 6096000"/>
              <a:gd name="connsiteY854" fmla="*/ 6060530 h 6858000"/>
              <a:gd name="connsiteX855" fmla="*/ 4957803 w 6096000"/>
              <a:gd name="connsiteY855" fmla="*/ 6060530 h 6858000"/>
              <a:gd name="connsiteX856" fmla="*/ 4954672 w 6096000"/>
              <a:gd name="connsiteY856" fmla="*/ 6058944 h 6858000"/>
              <a:gd name="connsiteX857" fmla="*/ 4954126 w 6096000"/>
              <a:gd name="connsiteY857" fmla="*/ 6055431 h 6858000"/>
              <a:gd name="connsiteX858" fmla="*/ 5031060 w 6096000"/>
              <a:gd name="connsiteY858" fmla="*/ 5811291 h 6858000"/>
              <a:gd name="connsiteX859" fmla="*/ 5027826 w 6096000"/>
              <a:gd name="connsiteY859" fmla="*/ 5791236 h 6858000"/>
              <a:gd name="connsiteX860" fmla="*/ 5009717 w 6096000"/>
              <a:gd name="connsiteY860" fmla="*/ 5782027 h 6858000"/>
              <a:gd name="connsiteX861" fmla="*/ 5477387 w 6096000"/>
              <a:gd name="connsiteY861" fmla="*/ 5779441 h 6858000"/>
              <a:gd name="connsiteX862" fmla="*/ 5468117 w 6096000"/>
              <a:gd name="connsiteY862" fmla="*/ 5788711 h 6858000"/>
              <a:gd name="connsiteX863" fmla="*/ 5468117 w 6096000"/>
              <a:gd name="connsiteY863" fmla="*/ 6053875 h 6858000"/>
              <a:gd name="connsiteX864" fmla="*/ 5491983 w 6096000"/>
              <a:gd name="connsiteY864" fmla="*/ 6077741 h 6858000"/>
              <a:gd name="connsiteX865" fmla="*/ 5580392 w 6096000"/>
              <a:gd name="connsiteY865" fmla="*/ 6077741 h 6858000"/>
              <a:gd name="connsiteX866" fmla="*/ 5589662 w 6096000"/>
              <a:gd name="connsiteY866" fmla="*/ 6068461 h 6858000"/>
              <a:gd name="connsiteX867" fmla="*/ 5580392 w 6096000"/>
              <a:gd name="connsiteY867" fmla="*/ 6059190 h 6858000"/>
              <a:gd name="connsiteX868" fmla="*/ 5491983 w 6096000"/>
              <a:gd name="connsiteY868" fmla="*/ 6059190 h 6858000"/>
              <a:gd name="connsiteX869" fmla="*/ 5486658 w 6096000"/>
              <a:gd name="connsiteY869" fmla="*/ 6053865 h 6858000"/>
              <a:gd name="connsiteX870" fmla="*/ 5486658 w 6096000"/>
              <a:gd name="connsiteY870" fmla="*/ 5788711 h 6858000"/>
              <a:gd name="connsiteX871" fmla="*/ 5477387 w 6096000"/>
              <a:gd name="connsiteY871" fmla="*/ 5779441 h 6858000"/>
              <a:gd name="connsiteX872" fmla="*/ 5369778 w 6096000"/>
              <a:gd name="connsiteY872" fmla="*/ 5779441 h 6858000"/>
              <a:gd name="connsiteX873" fmla="*/ 5360508 w 6096000"/>
              <a:gd name="connsiteY873" fmla="*/ 5788711 h 6858000"/>
              <a:gd name="connsiteX874" fmla="*/ 5360508 w 6096000"/>
              <a:gd name="connsiteY874" fmla="*/ 6055421 h 6858000"/>
              <a:gd name="connsiteX875" fmla="*/ 5489490 w 6096000"/>
              <a:gd name="connsiteY875" fmla="*/ 6184403 h 6858000"/>
              <a:gd name="connsiteX876" fmla="*/ 5580391 w 6096000"/>
              <a:gd name="connsiteY876" fmla="*/ 6184403 h 6858000"/>
              <a:gd name="connsiteX877" fmla="*/ 5589662 w 6096000"/>
              <a:gd name="connsiteY877" fmla="*/ 6175123 h 6858000"/>
              <a:gd name="connsiteX878" fmla="*/ 5580391 w 6096000"/>
              <a:gd name="connsiteY878" fmla="*/ 6165852 h 6858000"/>
              <a:gd name="connsiteX879" fmla="*/ 5489490 w 6096000"/>
              <a:gd name="connsiteY879" fmla="*/ 6165852 h 6858000"/>
              <a:gd name="connsiteX880" fmla="*/ 5379049 w 6096000"/>
              <a:gd name="connsiteY880" fmla="*/ 6055411 h 6858000"/>
              <a:gd name="connsiteX881" fmla="*/ 5379049 w 6096000"/>
              <a:gd name="connsiteY881" fmla="*/ 5788711 h 6858000"/>
              <a:gd name="connsiteX882" fmla="*/ 5369778 w 6096000"/>
              <a:gd name="connsiteY882" fmla="*/ 5779441 h 6858000"/>
              <a:gd name="connsiteX883" fmla="*/ 5205425 w 6096000"/>
              <a:gd name="connsiteY883" fmla="*/ 5778298 h 6858000"/>
              <a:gd name="connsiteX884" fmla="*/ 5070675 w 6096000"/>
              <a:gd name="connsiteY884" fmla="*/ 5913049 h 6858000"/>
              <a:gd name="connsiteX885" fmla="*/ 5070675 w 6096000"/>
              <a:gd name="connsiteY885" fmla="*/ 6175988 h 6858000"/>
              <a:gd name="connsiteX886" fmla="*/ 5079945 w 6096000"/>
              <a:gd name="connsiteY886" fmla="*/ 6185259 h 6858000"/>
              <a:gd name="connsiteX887" fmla="*/ 5089216 w 6096000"/>
              <a:gd name="connsiteY887" fmla="*/ 6175988 h 6858000"/>
              <a:gd name="connsiteX888" fmla="*/ 5089216 w 6096000"/>
              <a:gd name="connsiteY888" fmla="*/ 5913049 h 6858000"/>
              <a:gd name="connsiteX889" fmla="*/ 5205425 w 6096000"/>
              <a:gd name="connsiteY889" fmla="*/ 5796839 h 6858000"/>
              <a:gd name="connsiteX890" fmla="*/ 5321635 w 6096000"/>
              <a:gd name="connsiteY890" fmla="*/ 5913029 h 6858000"/>
              <a:gd name="connsiteX891" fmla="*/ 5320996 w 6096000"/>
              <a:gd name="connsiteY891" fmla="*/ 6175968 h 6858000"/>
              <a:gd name="connsiteX892" fmla="*/ 5330246 w 6096000"/>
              <a:gd name="connsiteY892" fmla="*/ 6185259 h 6858000"/>
              <a:gd name="connsiteX893" fmla="*/ 5330266 w 6096000"/>
              <a:gd name="connsiteY893" fmla="*/ 6185259 h 6858000"/>
              <a:gd name="connsiteX894" fmla="*/ 5339537 w 6096000"/>
              <a:gd name="connsiteY894" fmla="*/ 6176009 h 6858000"/>
              <a:gd name="connsiteX895" fmla="*/ 5340175 w 6096000"/>
              <a:gd name="connsiteY895" fmla="*/ 5913049 h 6858000"/>
              <a:gd name="connsiteX896" fmla="*/ 5205425 w 6096000"/>
              <a:gd name="connsiteY896" fmla="*/ 5778298 h 6858000"/>
              <a:gd name="connsiteX897" fmla="*/ 4662305 w 6096000"/>
              <a:gd name="connsiteY897" fmla="*/ 5778298 h 6858000"/>
              <a:gd name="connsiteX898" fmla="*/ 4528924 w 6096000"/>
              <a:gd name="connsiteY898" fmla="*/ 5911679 h 6858000"/>
              <a:gd name="connsiteX899" fmla="*/ 4528924 w 6096000"/>
              <a:gd name="connsiteY899" fmla="*/ 5971916 h 6858000"/>
              <a:gd name="connsiteX900" fmla="*/ 4538194 w 6096000"/>
              <a:gd name="connsiteY900" fmla="*/ 5981187 h 6858000"/>
              <a:gd name="connsiteX901" fmla="*/ 4547465 w 6096000"/>
              <a:gd name="connsiteY901" fmla="*/ 5971916 h 6858000"/>
              <a:gd name="connsiteX902" fmla="*/ 4547465 w 6096000"/>
              <a:gd name="connsiteY902" fmla="*/ 5911679 h 6858000"/>
              <a:gd name="connsiteX903" fmla="*/ 4662305 w 6096000"/>
              <a:gd name="connsiteY903" fmla="*/ 5796839 h 6858000"/>
              <a:gd name="connsiteX904" fmla="*/ 4777134 w 6096000"/>
              <a:gd name="connsiteY904" fmla="*/ 5911679 h 6858000"/>
              <a:gd name="connsiteX905" fmla="*/ 4662295 w 6096000"/>
              <a:gd name="connsiteY905" fmla="*/ 6026519 h 6858000"/>
              <a:gd name="connsiteX906" fmla="*/ 4661533 w 6096000"/>
              <a:gd name="connsiteY906" fmla="*/ 6026519 h 6858000"/>
              <a:gd name="connsiteX907" fmla="*/ 4638644 w 6096000"/>
              <a:gd name="connsiteY907" fmla="*/ 6049406 h 6858000"/>
              <a:gd name="connsiteX908" fmla="*/ 4638644 w 6096000"/>
              <a:gd name="connsiteY908" fmla="*/ 6175988 h 6858000"/>
              <a:gd name="connsiteX909" fmla="*/ 4647915 w 6096000"/>
              <a:gd name="connsiteY909" fmla="*/ 6185259 h 6858000"/>
              <a:gd name="connsiteX910" fmla="*/ 4657195 w 6096000"/>
              <a:gd name="connsiteY910" fmla="*/ 6175988 h 6858000"/>
              <a:gd name="connsiteX911" fmla="*/ 4657195 w 6096000"/>
              <a:gd name="connsiteY911" fmla="*/ 6049406 h 6858000"/>
              <a:gd name="connsiteX912" fmla="*/ 4661543 w 6096000"/>
              <a:gd name="connsiteY912" fmla="*/ 6045060 h 6858000"/>
              <a:gd name="connsiteX913" fmla="*/ 4662305 w 6096000"/>
              <a:gd name="connsiteY913" fmla="*/ 6045060 h 6858000"/>
              <a:gd name="connsiteX914" fmla="*/ 4795685 w 6096000"/>
              <a:gd name="connsiteY914" fmla="*/ 5911679 h 6858000"/>
              <a:gd name="connsiteX915" fmla="*/ 4662305 w 6096000"/>
              <a:gd name="connsiteY915" fmla="*/ 5778298 h 6858000"/>
              <a:gd name="connsiteX916" fmla="*/ 0 w 6096000"/>
              <a:gd name="connsiteY916" fmla="*/ 0 h 6858000"/>
              <a:gd name="connsiteX917" fmla="*/ 6096000 w 6096000"/>
              <a:gd name="connsiteY917" fmla="*/ 0 h 6858000"/>
              <a:gd name="connsiteX918" fmla="*/ 6096000 w 6096000"/>
              <a:gd name="connsiteY918" fmla="*/ 6858000 h 6858000"/>
              <a:gd name="connsiteX919" fmla="*/ 0 w 6096000"/>
              <a:gd name="connsiteY9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Lst>
            <a:rect l="l" t="t" r="r" b="b"/>
            <a:pathLst>
              <a:path w="6096000" h="6858000">
                <a:moveTo>
                  <a:pt x="5729161" y="6461216"/>
                </a:moveTo>
                <a:cubicBezTo>
                  <a:pt x="5727224" y="6461216"/>
                  <a:pt x="5725576" y="6461906"/>
                  <a:pt x="5724206" y="6463266"/>
                </a:cubicBezTo>
                <a:cubicBezTo>
                  <a:pt x="5722836" y="6464626"/>
                  <a:pt x="5722156" y="6466295"/>
                  <a:pt x="5722156" y="6468273"/>
                </a:cubicBezTo>
                <a:cubicBezTo>
                  <a:pt x="5722156" y="6470209"/>
                  <a:pt x="5722836" y="6471878"/>
                  <a:pt x="5724206" y="6473258"/>
                </a:cubicBezTo>
                <a:cubicBezTo>
                  <a:pt x="5725576" y="6474649"/>
                  <a:pt x="5727224" y="6475339"/>
                  <a:pt x="5729161" y="6475339"/>
                </a:cubicBezTo>
                <a:cubicBezTo>
                  <a:pt x="5731098" y="6475339"/>
                  <a:pt x="5732746" y="6474638"/>
                  <a:pt x="5734116" y="6473258"/>
                </a:cubicBezTo>
                <a:cubicBezTo>
                  <a:pt x="5735486" y="6471868"/>
                  <a:pt x="5736166" y="6470209"/>
                  <a:pt x="5736166" y="6468273"/>
                </a:cubicBezTo>
                <a:cubicBezTo>
                  <a:pt x="5736166" y="6466305"/>
                  <a:pt x="5735486" y="6464637"/>
                  <a:pt x="5734116" y="6463266"/>
                </a:cubicBezTo>
                <a:cubicBezTo>
                  <a:pt x="5732746" y="6461896"/>
                  <a:pt x="5731098" y="6461216"/>
                  <a:pt x="5729161" y="6461216"/>
                </a:cubicBezTo>
                <a:close/>
                <a:moveTo>
                  <a:pt x="5571143" y="6418016"/>
                </a:moveTo>
                <a:cubicBezTo>
                  <a:pt x="5577725" y="6418016"/>
                  <a:pt x="5583411" y="6420468"/>
                  <a:pt x="5588190" y="6425361"/>
                </a:cubicBezTo>
                <a:cubicBezTo>
                  <a:pt x="5592969" y="6430254"/>
                  <a:pt x="5595359" y="6436177"/>
                  <a:pt x="5595359" y="6443120"/>
                </a:cubicBezTo>
                <a:cubicBezTo>
                  <a:pt x="5595359" y="6447600"/>
                  <a:pt x="5594278" y="6451772"/>
                  <a:pt x="5592104" y="6455645"/>
                </a:cubicBezTo>
                <a:cubicBezTo>
                  <a:pt x="5589931" y="6459518"/>
                  <a:pt x="5587005" y="6462515"/>
                  <a:pt x="5583308" y="6464617"/>
                </a:cubicBezTo>
                <a:cubicBezTo>
                  <a:pt x="5579620" y="6466728"/>
                  <a:pt x="5575562" y="6467779"/>
                  <a:pt x="5571143" y="6467779"/>
                </a:cubicBezTo>
                <a:cubicBezTo>
                  <a:pt x="5566723" y="6467779"/>
                  <a:pt x="5562675" y="6466728"/>
                  <a:pt x="5558977" y="6464617"/>
                </a:cubicBezTo>
                <a:cubicBezTo>
                  <a:pt x="5555279" y="6462505"/>
                  <a:pt x="5552354" y="6459518"/>
                  <a:pt x="5550180" y="6455645"/>
                </a:cubicBezTo>
                <a:cubicBezTo>
                  <a:pt x="5548007" y="6451772"/>
                  <a:pt x="5546925" y="6447600"/>
                  <a:pt x="5546925" y="6443120"/>
                </a:cubicBezTo>
                <a:cubicBezTo>
                  <a:pt x="5546925" y="6436177"/>
                  <a:pt x="5549305" y="6430254"/>
                  <a:pt x="5554064" y="6425361"/>
                </a:cubicBezTo>
                <a:cubicBezTo>
                  <a:pt x="5558822" y="6420468"/>
                  <a:pt x="5564519" y="6418016"/>
                  <a:pt x="5571143" y="6418016"/>
                </a:cubicBezTo>
                <a:close/>
                <a:moveTo>
                  <a:pt x="4436808" y="6417904"/>
                </a:moveTo>
                <a:cubicBezTo>
                  <a:pt x="4443699" y="6417904"/>
                  <a:pt x="4449509" y="6420304"/>
                  <a:pt x="4454237" y="6425125"/>
                </a:cubicBezTo>
                <a:cubicBezTo>
                  <a:pt x="4458954" y="6429935"/>
                  <a:pt x="4461313" y="6435920"/>
                  <a:pt x="4461313" y="6443089"/>
                </a:cubicBezTo>
                <a:cubicBezTo>
                  <a:pt x="4461313" y="6447786"/>
                  <a:pt x="4460262" y="6452019"/>
                  <a:pt x="4458161" y="6455769"/>
                </a:cubicBezTo>
                <a:cubicBezTo>
                  <a:pt x="4456060" y="6459528"/>
                  <a:pt x="4453052" y="6462505"/>
                  <a:pt x="4449148" y="6464699"/>
                </a:cubicBezTo>
                <a:cubicBezTo>
                  <a:pt x="4445244" y="6466893"/>
                  <a:pt x="4441114" y="6467995"/>
                  <a:pt x="4436757" y="6467995"/>
                </a:cubicBezTo>
                <a:cubicBezTo>
                  <a:pt x="4432430" y="6467995"/>
                  <a:pt x="4428382" y="6466893"/>
                  <a:pt x="4424612" y="6464668"/>
                </a:cubicBezTo>
                <a:cubicBezTo>
                  <a:pt x="4420842" y="6462444"/>
                  <a:pt x="4417834" y="6459353"/>
                  <a:pt x="4415599" y="6455367"/>
                </a:cubicBezTo>
                <a:cubicBezTo>
                  <a:pt x="4413364" y="6451391"/>
                  <a:pt x="4412241" y="6447219"/>
                  <a:pt x="4412241" y="6442862"/>
                </a:cubicBezTo>
                <a:cubicBezTo>
                  <a:pt x="4412241" y="6438474"/>
                  <a:pt x="4413353" y="6434303"/>
                  <a:pt x="4415568" y="6430358"/>
                </a:cubicBezTo>
                <a:cubicBezTo>
                  <a:pt x="4417793" y="6426413"/>
                  <a:pt x="4420780" y="6423353"/>
                  <a:pt x="4424529" y="6421170"/>
                </a:cubicBezTo>
                <a:cubicBezTo>
                  <a:pt x="4428279" y="6418996"/>
                  <a:pt x="4432368" y="6417904"/>
                  <a:pt x="4436808" y="6417904"/>
                </a:cubicBezTo>
                <a:close/>
                <a:moveTo>
                  <a:pt x="5678710" y="6417903"/>
                </a:moveTo>
                <a:cubicBezTo>
                  <a:pt x="5683036" y="6417903"/>
                  <a:pt x="5687074" y="6418964"/>
                  <a:pt x="5690834" y="6421096"/>
                </a:cubicBezTo>
                <a:cubicBezTo>
                  <a:pt x="5694593" y="6423228"/>
                  <a:pt x="5697498" y="6426122"/>
                  <a:pt x="5699548" y="6429779"/>
                </a:cubicBezTo>
                <a:cubicBezTo>
                  <a:pt x="5701587" y="6433437"/>
                  <a:pt x="5702617" y="6437608"/>
                  <a:pt x="5702617" y="6442275"/>
                </a:cubicBezTo>
                <a:cubicBezTo>
                  <a:pt x="5702617" y="6449454"/>
                  <a:pt x="5700392" y="6455243"/>
                  <a:pt x="5695932" y="6459641"/>
                </a:cubicBezTo>
                <a:cubicBezTo>
                  <a:pt x="5691472" y="6464039"/>
                  <a:pt x="5685580" y="6466244"/>
                  <a:pt x="5678257" y="6466244"/>
                </a:cubicBezTo>
                <a:cubicBezTo>
                  <a:pt x="5671004" y="6466244"/>
                  <a:pt x="5665102" y="6464019"/>
                  <a:pt x="5660549" y="6459579"/>
                </a:cubicBezTo>
                <a:cubicBezTo>
                  <a:pt x="5655996" y="6455140"/>
                  <a:pt x="5653720" y="6449526"/>
                  <a:pt x="5653720" y="6442728"/>
                </a:cubicBezTo>
                <a:cubicBezTo>
                  <a:pt x="5653720" y="6438247"/>
                  <a:pt x="5654822" y="6434086"/>
                  <a:pt x="5657027" y="6430232"/>
                </a:cubicBezTo>
                <a:cubicBezTo>
                  <a:pt x="5659221" y="6426380"/>
                  <a:pt x="5662259" y="6423362"/>
                  <a:pt x="5666132" y="6421178"/>
                </a:cubicBezTo>
                <a:cubicBezTo>
                  <a:pt x="5669995" y="6418995"/>
                  <a:pt x="5674197" y="6417903"/>
                  <a:pt x="5678710" y="6417903"/>
                </a:cubicBezTo>
                <a:close/>
                <a:moveTo>
                  <a:pt x="5165069" y="6417903"/>
                </a:moveTo>
                <a:cubicBezTo>
                  <a:pt x="5171970" y="6417903"/>
                  <a:pt x="5177779" y="6420303"/>
                  <a:pt x="5182507" y="6425124"/>
                </a:cubicBezTo>
                <a:cubicBezTo>
                  <a:pt x="5187225" y="6429935"/>
                  <a:pt x="5189584" y="6435920"/>
                  <a:pt x="5189584" y="6443089"/>
                </a:cubicBezTo>
                <a:cubicBezTo>
                  <a:pt x="5189584" y="6447786"/>
                  <a:pt x="5188533" y="6452019"/>
                  <a:pt x="5186432" y="6455769"/>
                </a:cubicBezTo>
                <a:cubicBezTo>
                  <a:pt x="5184330" y="6459528"/>
                  <a:pt x="5181323" y="6462505"/>
                  <a:pt x="5177419" y="6464699"/>
                </a:cubicBezTo>
                <a:cubicBezTo>
                  <a:pt x="5173505" y="6466893"/>
                  <a:pt x="5169374" y="6467995"/>
                  <a:pt x="5165017" y="6467995"/>
                </a:cubicBezTo>
                <a:cubicBezTo>
                  <a:pt x="5160690" y="6467995"/>
                  <a:pt x="5156642" y="6466893"/>
                  <a:pt x="5152872" y="6464668"/>
                </a:cubicBezTo>
                <a:cubicBezTo>
                  <a:pt x="5149102" y="6462444"/>
                  <a:pt x="5146094" y="6459353"/>
                  <a:pt x="5143859" y="6455367"/>
                </a:cubicBezTo>
                <a:cubicBezTo>
                  <a:pt x="5141614" y="6451391"/>
                  <a:pt x="5140501" y="6447219"/>
                  <a:pt x="5140501" y="6442862"/>
                </a:cubicBezTo>
                <a:cubicBezTo>
                  <a:pt x="5140501" y="6438474"/>
                  <a:pt x="5141614" y="6434303"/>
                  <a:pt x="5143828" y="6430358"/>
                </a:cubicBezTo>
                <a:cubicBezTo>
                  <a:pt x="5146053" y="6426412"/>
                  <a:pt x="5149040" y="6423352"/>
                  <a:pt x="5152790" y="6421169"/>
                </a:cubicBezTo>
                <a:cubicBezTo>
                  <a:pt x="5156539" y="6418995"/>
                  <a:pt x="5160628" y="6417903"/>
                  <a:pt x="5165069" y="6417903"/>
                </a:cubicBezTo>
                <a:close/>
                <a:moveTo>
                  <a:pt x="5022397" y="6417903"/>
                </a:moveTo>
                <a:cubicBezTo>
                  <a:pt x="5029299" y="6417903"/>
                  <a:pt x="5035108" y="6420303"/>
                  <a:pt x="5039836" y="6425124"/>
                </a:cubicBezTo>
                <a:cubicBezTo>
                  <a:pt x="5044554" y="6429935"/>
                  <a:pt x="5046912" y="6435920"/>
                  <a:pt x="5046912" y="6443089"/>
                </a:cubicBezTo>
                <a:cubicBezTo>
                  <a:pt x="5046912" y="6447786"/>
                  <a:pt x="5045862" y="6452019"/>
                  <a:pt x="5043760" y="6455769"/>
                </a:cubicBezTo>
                <a:cubicBezTo>
                  <a:pt x="5041659" y="6459528"/>
                  <a:pt x="5038651" y="6462505"/>
                  <a:pt x="5034748" y="6464699"/>
                </a:cubicBezTo>
                <a:cubicBezTo>
                  <a:pt x="5030833" y="6466893"/>
                  <a:pt x="5026703" y="6467995"/>
                  <a:pt x="5022346" y="6467995"/>
                </a:cubicBezTo>
                <a:cubicBezTo>
                  <a:pt x="5018019" y="6467995"/>
                  <a:pt x="5013971" y="6466893"/>
                  <a:pt x="5010201" y="6464668"/>
                </a:cubicBezTo>
                <a:cubicBezTo>
                  <a:pt x="5006431" y="6462444"/>
                  <a:pt x="5003423" y="6459353"/>
                  <a:pt x="5001188" y="6455367"/>
                </a:cubicBezTo>
                <a:cubicBezTo>
                  <a:pt x="4998942" y="6451391"/>
                  <a:pt x="4997830" y="6447219"/>
                  <a:pt x="4997830" y="6442862"/>
                </a:cubicBezTo>
                <a:cubicBezTo>
                  <a:pt x="4997830" y="6438474"/>
                  <a:pt x="4998942" y="6434303"/>
                  <a:pt x="5001157" y="6430358"/>
                </a:cubicBezTo>
                <a:cubicBezTo>
                  <a:pt x="5003382" y="6426412"/>
                  <a:pt x="5006369" y="6423352"/>
                  <a:pt x="5010118" y="6421169"/>
                </a:cubicBezTo>
                <a:cubicBezTo>
                  <a:pt x="5013868" y="6418995"/>
                  <a:pt x="5017957" y="6417903"/>
                  <a:pt x="5022397" y="6417903"/>
                </a:cubicBezTo>
                <a:close/>
                <a:moveTo>
                  <a:pt x="4950841" y="6417903"/>
                </a:moveTo>
                <a:cubicBezTo>
                  <a:pt x="4955270" y="6417903"/>
                  <a:pt x="4959359" y="6418995"/>
                  <a:pt x="4963119" y="6421169"/>
                </a:cubicBezTo>
                <a:cubicBezTo>
                  <a:pt x="4966868" y="6423352"/>
                  <a:pt x="4969845" y="6426412"/>
                  <a:pt x="4972060" y="6430357"/>
                </a:cubicBezTo>
                <a:cubicBezTo>
                  <a:pt x="4974274" y="6434292"/>
                  <a:pt x="4975387" y="6438464"/>
                  <a:pt x="4975387" y="6442862"/>
                </a:cubicBezTo>
                <a:cubicBezTo>
                  <a:pt x="4975387" y="6447219"/>
                  <a:pt x="4974274" y="6451391"/>
                  <a:pt x="4972039" y="6455367"/>
                </a:cubicBezTo>
                <a:cubicBezTo>
                  <a:pt x="4969804" y="6459353"/>
                  <a:pt x="4966806" y="6462454"/>
                  <a:pt x="4963037" y="6464668"/>
                </a:cubicBezTo>
                <a:cubicBezTo>
                  <a:pt x="4959267" y="6466883"/>
                  <a:pt x="4955239" y="6467995"/>
                  <a:pt x="4950964" y="6467995"/>
                </a:cubicBezTo>
                <a:cubicBezTo>
                  <a:pt x="4946606" y="6467995"/>
                  <a:pt x="4942476" y="6466904"/>
                  <a:pt x="4938551" y="6464699"/>
                </a:cubicBezTo>
                <a:cubicBezTo>
                  <a:pt x="4934627" y="6462495"/>
                  <a:pt x="4931619" y="6459518"/>
                  <a:pt x="4929518" y="6455769"/>
                </a:cubicBezTo>
                <a:cubicBezTo>
                  <a:pt x="4927417" y="6452019"/>
                  <a:pt x="4926366" y="6447786"/>
                  <a:pt x="4926366" y="6443089"/>
                </a:cubicBezTo>
                <a:cubicBezTo>
                  <a:pt x="4926366" y="6435930"/>
                  <a:pt x="4928715" y="6429934"/>
                  <a:pt x="4933432" y="6425124"/>
                </a:cubicBezTo>
                <a:cubicBezTo>
                  <a:pt x="4938150" y="6420314"/>
                  <a:pt x="4943949" y="6417903"/>
                  <a:pt x="4950841" y="6417903"/>
                </a:cubicBezTo>
                <a:close/>
                <a:moveTo>
                  <a:pt x="5420971" y="6417841"/>
                </a:moveTo>
                <a:cubicBezTo>
                  <a:pt x="5424660" y="6417841"/>
                  <a:pt x="5428172" y="6418624"/>
                  <a:pt x="5431520" y="6420179"/>
                </a:cubicBezTo>
                <a:cubicBezTo>
                  <a:pt x="5434868" y="6421735"/>
                  <a:pt x="5437556" y="6423784"/>
                  <a:pt x="5439585" y="6426329"/>
                </a:cubicBezTo>
                <a:cubicBezTo>
                  <a:pt x="5441614" y="6428874"/>
                  <a:pt x="5443170" y="6432263"/>
                  <a:pt x="5444231" y="6436517"/>
                </a:cubicBezTo>
                <a:lnTo>
                  <a:pt x="5398053" y="6436517"/>
                </a:lnTo>
                <a:cubicBezTo>
                  <a:pt x="5399691" y="6430821"/>
                  <a:pt x="5402101" y="6426546"/>
                  <a:pt x="5405294" y="6423702"/>
                </a:cubicBezTo>
                <a:cubicBezTo>
                  <a:pt x="5409662" y="6419798"/>
                  <a:pt x="5414894" y="6417841"/>
                  <a:pt x="5420971" y="6417841"/>
                </a:cubicBezTo>
                <a:close/>
                <a:moveTo>
                  <a:pt x="5296801" y="6417841"/>
                </a:moveTo>
                <a:cubicBezTo>
                  <a:pt x="5300489" y="6417841"/>
                  <a:pt x="5304001" y="6418624"/>
                  <a:pt x="5307349" y="6420179"/>
                </a:cubicBezTo>
                <a:cubicBezTo>
                  <a:pt x="5310697" y="6421735"/>
                  <a:pt x="5313385" y="6423784"/>
                  <a:pt x="5315414" y="6426329"/>
                </a:cubicBezTo>
                <a:cubicBezTo>
                  <a:pt x="5317443" y="6428874"/>
                  <a:pt x="5318999" y="6432263"/>
                  <a:pt x="5320060" y="6436517"/>
                </a:cubicBezTo>
                <a:lnTo>
                  <a:pt x="5273882" y="6436517"/>
                </a:lnTo>
                <a:cubicBezTo>
                  <a:pt x="5275520" y="6430821"/>
                  <a:pt x="5277930" y="6426546"/>
                  <a:pt x="5281123" y="6423702"/>
                </a:cubicBezTo>
                <a:cubicBezTo>
                  <a:pt x="5285491" y="6419798"/>
                  <a:pt x="5290723" y="6417841"/>
                  <a:pt x="5296801" y="6417841"/>
                </a:cubicBezTo>
                <a:close/>
                <a:moveTo>
                  <a:pt x="4842953" y="6417841"/>
                </a:moveTo>
                <a:cubicBezTo>
                  <a:pt x="4846642" y="6417841"/>
                  <a:pt x="4850154" y="6418624"/>
                  <a:pt x="4853502" y="6420179"/>
                </a:cubicBezTo>
                <a:cubicBezTo>
                  <a:pt x="4856850" y="6421735"/>
                  <a:pt x="4859538" y="6423784"/>
                  <a:pt x="4861567" y="6426329"/>
                </a:cubicBezTo>
                <a:cubicBezTo>
                  <a:pt x="4863596" y="6428874"/>
                  <a:pt x="4865152" y="6432263"/>
                  <a:pt x="4866213" y="6436517"/>
                </a:cubicBezTo>
                <a:lnTo>
                  <a:pt x="4820035" y="6436517"/>
                </a:lnTo>
                <a:cubicBezTo>
                  <a:pt x="4821673" y="6430821"/>
                  <a:pt x="4824083" y="6426546"/>
                  <a:pt x="4827276" y="6423702"/>
                </a:cubicBezTo>
                <a:cubicBezTo>
                  <a:pt x="4831644" y="6419798"/>
                  <a:pt x="4836876" y="6417841"/>
                  <a:pt x="4842953" y="6417841"/>
                </a:cubicBezTo>
                <a:close/>
                <a:moveTo>
                  <a:pt x="4691619" y="6417841"/>
                </a:moveTo>
                <a:cubicBezTo>
                  <a:pt x="4695308" y="6417841"/>
                  <a:pt x="4698820" y="6418624"/>
                  <a:pt x="4702168" y="6420179"/>
                </a:cubicBezTo>
                <a:cubicBezTo>
                  <a:pt x="4705516" y="6421735"/>
                  <a:pt x="4708204" y="6423784"/>
                  <a:pt x="4710233" y="6426329"/>
                </a:cubicBezTo>
                <a:cubicBezTo>
                  <a:pt x="4712262" y="6428874"/>
                  <a:pt x="4713818" y="6432263"/>
                  <a:pt x="4714879" y="6436517"/>
                </a:cubicBezTo>
                <a:lnTo>
                  <a:pt x="4668701" y="6436517"/>
                </a:lnTo>
                <a:cubicBezTo>
                  <a:pt x="4670339" y="6430821"/>
                  <a:pt x="4672749" y="6426546"/>
                  <a:pt x="4675942" y="6423702"/>
                </a:cubicBezTo>
                <a:cubicBezTo>
                  <a:pt x="4680310" y="6419798"/>
                  <a:pt x="4685542" y="6417841"/>
                  <a:pt x="4691619" y="6417841"/>
                </a:cubicBezTo>
                <a:close/>
                <a:moveTo>
                  <a:pt x="4510343" y="6417841"/>
                </a:moveTo>
                <a:cubicBezTo>
                  <a:pt x="4514031" y="6417841"/>
                  <a:pt x="4517543" y="6418624"/>
                  <a:pt x="4520891" y="6420179"/>
                </a:cubicBezTo>
                <a:cubicBezTo>
                  <a:pt x="4524239" y="6421735"/>
                  <a:pt x="4526927" y="6423784"/>
                  <a:pt x="4528956" y="6426329"/>
                </a:cubicBezTo>
                <a:cubicBezTo>
                  <a:pt x="4530985" y="6428874"/>
                  <a:pt x="4532541" y="6432263"/>
                  <a:pt x="4533602" y="6436517"/>
                </a:cubicBezTo>
                <a:lnTo>
                  <a:pt x="4487424" y="6436517"/>
                </a:lnTo>
                <a:cubicBezTo>
                  <a:pt x="4489062" y="6430821"/>
                  <a:pt x="4491472" y="6426546"/>
                  <a:pt x="4494665" y="6423702"/>
                </a:cubicBezTo>
                <a:cubicBezTo>
                  <a:pt x="4499033" y="6419798"/>
                  <a:pt x="4504265" y="6417841"/>
                  <a:pt x="4510343" y="6417841"/>
                </a:cubicBezTo>
                <a:close/>
                <a:moveTo>
                  <a:pt x="4618631" y="6417441"/>
                </a:moveTo>
                <a:cubicBezTo>
                  <a:pt x="4622916" y="6417441"/>
                  <a:pt x="4626933" y="6418543"/>
                  <a:pt x="4630703" y="6420768"/>
                </a:cubicBezTo>
                <a:cubicBezTo>
                  <a:pt x="4634473" y="6422993"/>
                  <a:pt x="4637471" y="6426093"/>
                  <a:pt x="4639706" y="6430079"/>
                </a:cubicBezTo>
                <a:cubicBezTo>
                  <a:pt x="4641941" y="6434055"/>
                  <a:pt x="4643053" y="6438258"/>
                  <a:pt x="4643053" y="6442656"/>
                </a:cubicBezTo>
                <a:cubicBezTo>
                  <a:pt x="4643053" y="6447065"/>
                  <a:pt x="4641941" y="6451236"/>
                  <a:pt x="4639726" y="6455181"/>
                </a:cubicBezTo>
                <a:cubicBezTo>
                  <a:pt x="4637512" y="6459137"/>
                  <a:pt x="4634535" y="6462196"/>
                  <a:pt x="4630786" y="6464380"/>
                </a:cubicBezTo>
                <a:cubicBezTo>
                  <a:pt x="4627036" y="6466563"/>
                  <a:pt x="4622947" y="6467655"/>
                  <a:pt x="4618517" y="6467655"/>
                </a:cubicBezTo>
                <a:cubicBezTo>
                  <a:pt x="4611626" y="6467655"/>
                  <a:pt x="4605816" y="6465245"/>
                  <a:pt x="4601099" y="6460414"/>
                </a:cubicBezTo>
                <a:cubicBezTo>
                  <a:pt x="4596392" y="6455604"/>
                  <a:pt x="4594033" y="6449599"/>
                  <a:pt x="4594033" y="6442429"/>
                </a:cubicBezTo>
                <a:cubicBezTo>
                  <a:pt x="4594033" y="6437732"/>
                  <a:pt x="4595083" y="6433499"/>
                  <a:pt x="4597185" y="6429739"/>
                </a:cubicBezTo>
                <a:cubicBezTo>
                  <a:pt x="4599286" y="6425980"/>
                  <a:pt x="4602304" y="6422993"/>
                  <a:pt x="4606218" y="6420768"/>
                </a:cubicBezTo>
                <a:cubicBezTo>
                  <a:pt x="4610143" y="6418553"/>
                  <a:pt x="4614273" y="6417441"/>
                  <a:pt x="4618631" y="6417441"/>
                </a:cubicBezTo>
                <a:close/>
                <a:moveTo>
                  <a:pt x="5245700" y="6411806"/>
                </a:moveTo>
                <a:lnTo>
                  <a:pt x="5245700" y="6473742"/>
                </a:lnTo>
                <a:lnTo>
                  <a:pt x="5253673" y="6473742"/>
                </a:lnTo>
                <a:lnTo>
                  <a:pt x="5253673" y="6411806"/>
                </a:lnTo>
                <a:close/>
                <a:moveTo>
                  <a:pt x="5112423" y="6411806"/>
                </a:moveTo>
                <a:lnTo>
                  <a:pt x="5112423" y="6473742"/>
                </a:lnTo>
                <a:lnTo>
                  <a:pt x="5120396" y="6473742"/>
                </a:lnTo>
                <a:lnTo>
                  <a:pt x="5120396" y="6411806"/>
                </a:lnTo>
                <a:close/>
                <a:moveTo>
                  <a:pt x="5491808" y="6411805"/>
                </a:moveTo>
                <a:lnTo>
                  <a:pt x="5491808" y="6418809"/>
                </a:lnTo>
                <a:lnTo>
                  <a:pt x="5523545" y="6418809"/>
                </a:lnTo>
                <a:lnTo>
                  <a:pt x="5488512" y="6473742"/>
                </a:lnTo>
                <a:lnTo>
                  <a:pt x="5536163" y="6473742"/>
                </a:lnTo>
                <a:lnTo>
                  <a:pt x="5536163" y="6466687"/>
                </a:lnTo>
                <a:lnTo>
                  <a:pt x="5502232" y="6466687"/>
                </a:lnTo>
                <a:lnTo>
                  <a:pt x="5537296" y="6411805"/>
                </a:lnTo>
                <a:close/>
                <a:moveTo>
                  <a:pt x="5329772" y="6411805"/>
                </a:moveTo>
                <a:lnTo>
                  <a:pt x="5358294" y="6473742"/>
                </a:lnTo>
                <a:lnTo>
                  <a:pt x="5359777" y="6473742"/>
                </a:lnTo>
                <a:lnTo>
                  <a:pt x="5388124" y="6411805"/>
                </a:lnTo>
                <a:lnTo>
                  <a:pt x="5379585" y="6411805"/>
                </a:lnTo>
                <a:lnTo>
                  <a:pt x="5359046" y="6456953"/>
                </a:lnTo>
                <a:lnTo>
                  <a:pt x="5338260" y="6411805"/>
                </a:lnTo>
                <a:close/>
                <a:moveTo>
                  <a:pt x="5420868" y="6410229"/>
                </a:moveTo>
                <a:cubicBezTo>
                  <a:pt x="5410609" y="6410229"/>
                  <a:pt x="5402431" y="6414143"/>
                  <a:pt x="5396312" y="6421961"/>
                </a:cubicBezTo>
                <a:cubicBezTo>
                  <a:pt x="5391481" y="6428112"/>
                  <a:pt x="5389071" y="6435106"/>
                  <a:pt x="5389071" y="6442965"/>
                </a:cubicBezTo>
                <a:cubicBezTo>
                  <a:pt x="5389071" y="6451308"/>
                  <a:pt x="5391924" y="6458797"/>
                  <a:pt x="5397620" y="6465420"/>
                </a:cubicBezTo>
                <a:cubicBezTo>
                  <a:pt x="5403317" y="6472043"/>
                  <a:pt x="5411217" y="6475349"/>
                  <a:pt x="5421323" y="6475349"/>
                </a:cubicBezTo>
                <a:cubicBezTo>
                  <a:pt x="5425875" y="6475349"/>
                  <a:pt x="5429965" y="6474649"/>
                  <a:pt x="5433570" y="6473269"/>
                </a:cubicBezTo>
                <a:cubicBezTo>
                  <a:pt x="5437175" y="6471878"/>
                  <a:pt x="5440430" y="6469859"/>
                  <a:pt x="5443314" y="6467202"/>
                </a:cubicBezTo>
                <a:cubicBezTo>
                  <a:pt x="5446198" y="6464544"/>
                  <a:pt x="5448742" y="6461052"/>
                  <a:pt x="5450947" y="6456726"/>
                </a:cubicBezTo>
                <a:lnTo>
                  <a:pt x="5444231" y="6453193"/>
                </a:lnTo>
                <a:cubicBezTo>
                  <a:pt x="5441800" y="6457241"/>
                  <a:pt x="5439544" y="6460187"/>
                  <a:pt x="5437453" y="6462000"/>
                </a:cubicBezTo>
                <a:cubicBezTo>
                  <a:pt x="5435362" y="6463813"/>
                  <a:pt x="5432828" y="6465275"/>
                  <a:pt x="5429841" y="6466367"/>
                </a:cubicBezTo>
                <a:cubicBezTo>
                  <a:pt x="5426854" y="6467469"/>
                  <a:pt x="5423784" y="6468015"/>
                  <a:pt x="5420632" y="6468015"/>
                </a:cubicBezTo>
                <a:cubicBezTo>
                  <a:pt x="5414101" y="6468015"/>
                  <a:pt x="5408611" y="6465718"/>
                  <a:pt x="5404161" y="6461114"/>
                </a:cubicBezTo>
                <a:cubicBezTo>
                  <a:pt x="5399722" y="6456510"/>
                  <a:pt x="5397425" y="6450608"/>
                  <a:pt x="5397270" y="6443418"/>
                </a:cubicBezTo>
                <a:lnTo>
                  <a:pt x="5453007" y="6443418"/>
                </a:lnTo>
                <a:cubicBezTo>
                  <a:pt x="5452924" y="6434951"/>
                  <a:pt x="5450648" y="6427895"/>
                  <a:pt x="5446167" y="6422239"/>
                </a:cubicBezTo>
                <a:cubicBezTo>
                  <a:pt x="5439863" y="6414236"/>
                  <a:pt x="5431427" y="6410229"/>
                  <a:pt x="5420868" y="6410229"/>
                </a:cubicBezTo>
                <a:close/>
                <a:moveTo>
                  <a:pt x="5296697" y="6410229"/>
                </a:moveTo>
                <a:cubicBezTo>
                  <a:pt x="5286438" y="6410229"/>
                  <a:pt x="5278260" y="6414143"/>
                  <a:pt x="5272141" y="6421961"/>
                </a:cubicBezTo>
                <a:cubicBezTo>
                  <a:pt x="5267310" y="6428112"/>
                  <a:pt x="5264900" y="6435106"/>
                  <a:pt x="5264900" y="6442965"/>
                </a:cubicBezTo>
                <a:cubicBezTo>
                  <a:pt x="5264900" y="6451308"/>
                  <a:pt x="5267753" y="6458797"/>
                  <a:pt x="5273449" y="6465420"/>
                </a:cubicBezTo>
                <a:cubicBezTo>
                  <a:pt x="5279145" y="6472043"/>
                  <a:pt x="5287046" y="6475349"/>
                  <a:pt x="5297152" y="6475349"/>
                </a:cubicBezTo>
                <a:cubicBezTo>
                  <a:pt x="5301704" y="6475349"/>
                  <a:pt x="5305794" y="6474649"/>
                  <a:pt x="5309399" y="6473269"/>
                </a:cubicBezTo>
                <a:cubicBezTo>
                  <a:pt x="5313004" y="6471878"/>
                  <a:pt x="5316259" y="6469859"/>
                  <a:pt x="5319143" y="6467202"/>
                </a:cubicBezTo>
                <a:cubicBezTo>
                  <a:pt x="5322027" y="6464544"/>
                  <a:pt x="5324571" y="6461052"/>
                  <a:pt x="5326776" y="6456726"/>
                </a:cubicBezTo>
                <a:lnTo>
                  <a:pt x="5320060" y="6453193"/>
                </a:lnTo>
                <a:cubicBezTo>
                  <a:pt x="5317619" y="6457241"/>
                  <a:pt x="5315373" y="6460187"/>
                  <a:pt x="5313282" y="6462000"/>
                </a:cubicBezTo>
                <a:cubicBezTo>
                  <a:pt x="5311191" y="6463813"/>
                  <a:pt x="5308657" y="6465275"/>
                  <a:pt x="5305670" y="6466367"/>
                </a:cubicBezTo>
                <a:cubicBezTo>
                  <a:pt x="5302683" y="6467469"/>
                  <a:pt x="5299613" y="6468015"/>
                  <a:pt x="5296461" y="6468015"/>
                </a:cubicBezTo>
                <a:cubicBezTo>
                  <a:pt x="5289930" y="6468015"/>
                  <a:pt x="5284440" y="6465718"/>
                  <a:pt x="5279990" y="6461114"/>
                </a:cubicBezTo>
                <a:cubicBezTo>
                  <a:pt x="5275551" y="6456510"/>
                  <a:pt x="5273254" y="6450608"/>
                  <a:pt x="5273099" y="6443418"/>
                </a:cubicBezTo>
                <a:lnTo>
                  <a:pt x="5328836" y="6443418"/>
                </a:lnTo>
                <a:cubicBezTo>
                  <a:pt x="5328753" y="6434951"/>
                  <a:pt x="5326477" y="6427895"/>
                  <a:pt x="5321996" y="6422239"/>
                </a:cubicBezTo>
                <a:cubicBezTo>
                  <a:pt x="5315692" y="6414236"/>
                  <a:pt x="5307256" y="6410229"/>
                  <a:pt x="5296697" y="6410229"/>
                </a:cubicBezTo>
                <a:close/>
                <a:moveTo>
                  <a:pt x="4842850" y="6410229"/>
                </a:moveTo>
                <a:cubicBezTo>
                  <a:pt x="4832591" y="6410229"/>
                  <a:pt x="4824413" y="6414143"/>
                  <a:pt x="4818294" y="6421961"/>
                </a:cubicBezTo>
                <a:cubicBezTo>
                  <a:pt x="4813463" y="6428112"/>
                  <a:pt x="4811053" y="6435106"/>
                  <a:pt x="4811053" y="6442965"/>
                </a:cubicBezTo>
                <a:cubicBezTo>
                  <a:pt x="4811053" y="6451308"/>
                  <a:pt x="4813906" y="6458797"/>
                  <a:pt x="4819602" y="6465420"/>
                </a:cubicBezTo>
                <a:cubicBezTo>
                  <a:pt x="4825298" y="6472043"/>
                  <a:pt x="4833199" y="6475349"/>
                  <a:pt x="4843305" y="6475349"/>
                </a:cubicBezTo>
                <a:cubicBezTo>
                  <a:pt x="4847857" y="6475349"/>
                  <a:pt x="4851947" y="6474649"/>
                  <a:pt x="4855552" y="6473269"/>
                </a:cubicBezTo>
                <a:cubicBezTo>
                  <a:pt x="4859157" y="6471878"/>
                  <a:pt x="4862412" y="6469859"/>
                  <a:pt x="4865296" y="6467202"/>
                </a:cubicBezTo>
                <a:cubicBezTo>
                  <a:pt x="4868180" y="6464544"/>
                  <a:pt x="4870724" y="6461052"/>
                  <a:pt x="4872929" y="6456726"/>
                </a:cubicBezTo>
                <a:lnTo>
                  <a:pt x="4866213" y="6453193"/>
                </a:lnTo>
                <a:cubicBezTo>
                  <a:pt x="4863772" y="6457241"/>
                  <a:pt x="4861526" y="6460187"/>
                  <a:pt x="4859435" y="6462000"/>
                </a:cubicBezTo>
                <a:cubicBezTo>
                  <a:pt x="4857344" y="6463813"/>
                  <a:pt x="4854810" y="6465275"/>
                  <a:pt x="4851823" y="6466367"/>
                </a:cubicBezTo>
                <a:cubicBezTo>
                  <a:pt x="4848836" y="6467469"/>
                  <a:pt x="4845766" y="6468015"/>
                  <a:pt x="4842614" y="6468015"/>
                </a:cubicBezTo>
                <a:cubicBezTo>
                  <a:pt x="4836083" y="6468015"/>
                  <a:pt x="4830593" y="6465718"/>
                  <a:pt x="4826143" y="6461114"/>
                </a:cubicBezTo>
                <a:cubicBezTo>
                  <a:pt x="4821704" y="6456510"/>
                  <a:pt x="4819407" y="6450608"/>
                  <a:pt x="4819252" y="6443418"/>
                </a:cubicBezTo>
                <a:lnTo>
                  <a:pt x="4874989" y="6443418"/>
                </a:lnTo>
                <a:cubicBezTo>
                  <a:pt x="4874906" y="6434951"/>
                  <a:pt x="4872630" y="6427895"/>
                  <a:pt x="4868149" y="6422239"/>
                </a:cubicBezTo>
                <a:cubicBezTo>
                  <a:pt x="4861845" y="6414236"/>
                  <a:pt x="4853409" y="6410229"/>
                  <a:pt x="4842850" y="6410229"/>
                </a:cubicBezTo>
                <a:close/>
                <a:moveTo>
                  <a:pt x="4691516" y="6410229"/>
                </a:moveTo>
                <a:cubicBezTo>
                  <a:pt x="4681257" y="6410229"/>
                  <a:pt x="4673079" y="6414143"/>
                  <a:pt x="4666960" y="6421961"/>
                </a:cubicBezTo>
                <a:cubicBezTo>
                  <a:pt x="4662129" y="6428112"/>
                  <a:pt x="4659719" y="6435106"/>
                  <a:pt x="4659719" y="6442965"/>
                </a:cubicBezTo>
                <a:cubicBezTo>
                  <a:pt x="4659719" y="6451308"/>
                  <a:pt x="4662572" y="6458797"/>
                  <a:pt x="4668268" y="6465420"/>
                </a:cubicBezTo>
                <a:cubicBezTo>
                  <a:pt x="4673964" y="6472043"/>
                  <a:pt x="4681865" y="6475349"/>
                  <a:pt x="4691971" y="6475349"/>
                </a:cubicBezTo>
                <a:cubicBezTo>
                  <a:pt x="4696523" y="6475349"/>
                  <a:pt x="4700613" y="6474649"/>
                  <a:pt x="4704218" y="6473269"/>
                </a:cubicBezTo>
                <a:cubicBezTo>
                  <a:pt x="4707823" y="6471878"/>
                  <a:pt x="4711078" y="6469859"/>
                  <a:pt x="4713962" y="6467202"/>
                </a:cubicBezTo>
                <a:cubicBezTo>
                  <a:pt x="4716846" y="6464544"/>
                  <a:pt x="4719390" y="6461052"/>
                  <a:pt x="4721595" y="6456726"/>
                </a:cubicBezTo>
                <a:lnTo>
                  <a:pt x="4714879" y="6453193"/>
                </a:lnTo>
                <a:cubicBezTo>
                  <a:pt x="4712448" y="6457241"/>
                  <a:pt x="4710192" y="6460187"/>
                  <a:pt x="4708101" y="6462000"/>
                </a:cubicBezTo>
                <a:cubicBezTo>
                  <a:pt x="4706010" y="6463813"/>
                  <a:pt x="4703476" y="6465275"/>
                  <a:pt x="4700489" y="6466367"/>
                </a:cubicBezTo>
                <a:cubicBezTo>
                  <a:pt x="4697502" y="6467469"/>
                  <a:pt x="4694432" y="6468015"/>
                  <a:pt x="4691280" y="6468015"/>
                </a:cubicBezTo>
                <a:cubicBezTo>
                  <a:pt x="4684749" y="6468015"/>
                  <a:pt x="4679259" y="6465718"/>
                  <a:pt x="4674809" y="6461114"/>
                </a:cubicBezTo>
                <a:cubicBezTo>
                  <a:pt x="4670370" y="6456510"/>
                  <a:pt x="4668073" y="6450608"/>
                  <a:pt x="4667918" y="6443418"/>
                </a:cubicBezTo>
                <a:lnTo>
                  <a:pt x="4723655" y="6443418"/>
                </a:lnTo>
                <a:cubicBezTo>
                  <a:pt x="4723572" y="6434951"/>
                  <a:pt x="4721296" y="6427895"/>
                  <a:pt x="4716815" y="6422239"/>
                </a:cubicBezTo>
                <a:cubicBezTo>
                  <a:pt x="4710511" y="6414236"/>
                  <a:pt x="4702075" y="6410229"/>
                  <a:pt x="4691516" y="6410229"/>
                </a:cubicBezTo>
                <a:close/>
                <a:moveTo>
                  <a:pt x="4510239" y="6410229"/>
                </a:moveTo>
                <a:cubicBezTo>
                  <a:pt x="4499980" y="6410229"/>
                  <a:pt x="4491802" y="6414143"/>
                  <a:pt x="4485683" y="6421961"/>
                </a:cubicBezTo>
                <a:cubicBezTo>
                  <a:pt x="4480852" y="6428112"/>
                  <a:pt x="4478442" y="6435106"/>
                  <a:pt x="4478442" y="6442965"/>
                </a:cubicBezTo>
                <a:cubicBezTo>
                  <a:pt x="4478442" y="6451308"/>
                  <a:pt x="4481295" y="6458797"/>
                  <a:pt x="4486991" y="6465420"/>
                </a:cubicBezTo>
                <a:cubicBezTo>
                  <a:pt x="4492687" y="6472043"/>
                  <a:pt x="4500588" y="6475349"/>
                  <a:pt x="4510694" y="6475349"/>
                </a:cubicBezTo>
                <a:cubicBezTo>
                  <a:pt x="4515246" y="6475349"/>
                  <a:pt x="4519336" y="6474649"/>
                  <a:pt x="4522941" y="6473269"/>
                </a:cubicBezTo>
                <a:cubicBezTo>
                  <a:pt x="4526546" y="6471878"/>
                  <a:pt x="4529801" y="6469859"/>
                  <a:pt x="4532685" y="6467202"/>
                </a:cubicBezTo>
                <a:cubicBezTo>
                  <a:pt x="4535569" y="6464544"/>
                  <a:pt x="4538113" y="6461052"/>
                  <a:pt x="4540318" y="6456726"/>
                </a:cubicBezTo>
                <a:lnTo>
                  <a:pt x="4533602" y="6453193"/>
                </a:lnTo>
                <a:cubicBezTo>
                  <a:pt x="4531171" y="6457241"/>
                  <a:pt x="4528905" y="6460187"/>
                  <a:pt x="4526814" y="6462000"/>
                </a:cubicBezTo>
                <a:cubicBezTo>
                  <a:pt x="4524723" y="6463813"/>
                  <a:pt x="4522189" y="6465275"/>
                  <a:pt x="4519202" y="6466367"/>
                </a:cubicBezTo>
                <a:cubicBezTo>
                  <a:pt x="4516215" y="6467469"/>
                  <a:pt x="4513145" y="6468015"/>
                  <a:pt x="4509992" y="6468015"/>
                </a:cubicBezTo>
                <a:cubicBezTo>
                  <a:pt x="4503462" y="6468015"/>
                  <a:pt x="4497972" y="6465718"/>
                  <a:pt x="4493522" y="6461114"/>
                </a:cubicBezTo>
                <a:cubicBezTo>
                  <a:pt x="4489082" y="6456510"/>
                  <a:pt x="4486785" y="6450608"/>
                  <a:pt x="4486631" y="6443418"/>
                </a:cubicBezTo>
                <a:lnTo>
                  <a:pt x="4542378" y="6443418"/>
                </a:lnTo>
                <a:cubicBezTo>
                  <a:pt x="4542295" y="6434951"/>
                  <a:pt x="4540019" y="6427895"/>
                  <a:pt x="4535538" y="6422239"/>
                </a:cubicBezTo>
                <a:cubicBezTo>
                  <a:pt x="4529234" y="6414236"/>
                  <a:pt x="4520798" y="6410229"/>
                  <a:pt x="4510239" y="6410229"/>
                </a:cubicBezTo>
                <a:close/>
                <a:moveTo>
                  <a:pt x="5637786" y="6410219"/>
                </a:moveTo>
                <a:cubicBezTo>
                  <a:pt x="5634860" y="6410219"/>
                  <a:pt x="5632058" y="6411105"/>
                  <a:pt x="5629360" y="6412866"/>
                </a:cubicBezTo>
                <a:cubicBezTo>
                  <a:pt x="5626661" y="6414628"/>
                  <a:pt x="5624107" y="6417295"/>
                  <a:pt x="5621676" y="6420859"/>
                </a:cubicBezTo>
                <a:lnTo>
                  <a:pt x="5621676" y="6411805"/>
                </a:lnTo>
                <a:lnTo>
                  <a:pt x="5613538" y="6411805"/>
                </a:lnTo>
                <a:lnTo>
                  <a:pt x="5613528" y="6411805"/>
                </a:lnTo>
                <a:lnTo>
                  <a:pt x="5613528" y="6473753"/>
                </a:lnTo>
                <a:lnTo>
                  <a:pt x="5621665" y="6473753"/>
                </a:lnTo>
                <a:lnTo>
                  <a:pt x="5621665" y="6452802"/>
                </a:lnTo>
                <a:cubicBezTo>
                  <a:pt x="5621665" y="6442059"/>
                  <a:pt x="5622160" y="6434931"/>
                  <a:pt x="5623149" y="6431398"/>
                </a:cubicBezTo>
                <a:cubicBezTo>
                  <a:pt x="5624436" y="6426804"/>
                  <a:pt x="5626311" y="6423414"/>
                  <a:pt x="5628783" y="6421230"/>
                </a:cubicBezTo>
                <a:cubicBezTo>
                  <a:pt x="5631245" y="6419046"/>
                  <a:pt x="5633810" y="6417955"/>
                  <a:pt x="5636467" y="6417955"/>
                </a:cubicBezTo>
                <a:cubicBezTo>
                  <a:pt x="5637610" y="6417955"/>
                  <a:pt x="5639011" y="6418315"/>
                  <a:pt x="5640680" y="6419036"/>
                </a:cubicBezTo>
                <a:lnTo>
                  <a:pt x="5644841" y="6412320"/>
                </a:lnTo>
                <a:cubicBezTo>
                  <a:pt x="5642338" y="6410919"/>
                  <a:pt x="5639990" y="6410219"/>
                  <a:pt x="5637786" y="6410219"/>
                </a:cubicBezTo>
                <a:close/>
                <a:moveTo>
                  <a:pt x="5571174" y="6410219"/>
                </a:moveTo>
                <a:cubicBezTo>
                  <a:pt x="5561583" y="6410219"/>
                  <a:pt x="5553662" y="6413690"/>
                  <a:pt x="5547368" y="6420633"/>
                </a:cubicBezTo>
                <a:cubicBezTo>
                  <a:pt x="5541672" y="6426938"/>
                  <a:pt x="5538819" y="6434375"/>
                  <a:pt x="5538819" y="6442955"/>
                </a:cubicBezTo>
                <a:cubicBezTo>
                  <a:pt x="5538819" y="6451607"/>
                  <a:pt x="5541837" y="6459168"/>
                  <a:pt x="5547863" y="6465636"/>
                </a:cubicBezTo>
                <a:cubicBezTo>
                  <a:pt x="5553889" y="6472105"/>
                  <a:pt x="5561655" y="6475339"/>
                  <a:pt x="5571163" y="6475339"/>
                </a:cubicBezTo>
                <a:cubicBezTo>
                  <a:pt x="5580630" y="6475339"/>
                  <a:pt x="5588375" y="6472105"/>
                  <a:pt x="5594401" y="6465636"/>
                </a:cubicBezTo>
                <a:cubicBezTo>
                  <a:pt x="5600427" y="6459168"/>
                  <a:pt x="5603445" y="6451607"/>
                  <a:pt x="5603445" y="6442955"/>
                </a:cubicBezTo>
                <a:cubicBezTo>
                  <a:pt x="5603445" y="6434344"/>
                  <a:pt x="5600602" y="6426886"/>
                  <a:pt x="5594896" y="6420581"/>
                </a:cubicBezTo>
                <a:cubicBezTo>
                  <a:pt x="5588623" y="6413670"/>
                  <a:pt x="5580712" y="6410219"/>
                  <a:pt x="5571174" y="6410219"/>
                </a:cubicBezTo>
                <a:close/>
                <a:moveTo>
                  <a:pt x="4750805" y="6410219"/>
                </a:moveTo>
                <a:cubicBezTo>
                  <a:pt x="4745902" y="6410219"/>
                  <a:pt x="4741844" y="6411774"/>
                  <a:pt x="4738630" y="6414885"/>
                </a:cubicBezTo>
                <a:cubicBezTo>
                  <a:pt x="4735416" y="6417996"/>
                  <a:pt x="4733809" y="6421900"/>
                  <a:pt x="4733809" y="6426608"/>
                </a:cubicBezTo>
                <a:cubicBezTo>
                  <a:pt x="4733809" y="6430213"/>
                  <a:pt x="4734809" y="6433417"/>
                  <a:pt x="4736827" y="6436229"/>
                </a:cubicBezTo>
                <a:cubicBezTo>
                  <a:pt x="4738846" y="6439041"/>
                  <a:pt x="4742647" y="6441884"/>
                  <a:pt x="4748240" y="6444768"/>
                </a:cubicBezTo>
                <a:cubicBezTo>
                  <a:pt x="4753452" y="6447425"/>
                  <a:pt x="4756800" y="6449629"/>
                  <a:pt x="4758283" y="6451370"/>
                </a:cubicBezTo>
                <a:cubicBezTo>
                  <a:pt x="4759766" y="6453152"/>
                  <a:pt x="4760508" y="6455181"/>
                  <a:pt x="4760508" y="6457458"/>
                </a:cubicBezTo>
                <a:cubicBezTo>
                  <a:pt x="4760508" y="6460229"/>
                  <a:pt x="4759385" y="6462639"/>
                  <a:pt x="4757140" y="6464689"/>
                </a:cubicBezTo>
                <a:cubicBezTo>
                  <a:pt x="4754894" y="6466728"/>
                  <a:pt x="4752175" y="6467758"/>
                  <a:pt x="4748982" y="6467758"/>
                </a:cubicBezTo>
                <a:cubicBezTo>
                  <a:pt x="4744409" y="6467758"/>
                  <a:pt x="4740093" y="6465461"/>
                  <a:pt x="4736024" y="6460867"/>
                </a:cubicBezTo>
                <a:lnTo>
                  <a:pt x="4731018" y="6466563"/>
                </a:lnTo>
                <a:cubicBezTo>
                  <a:pt x="4733140" y="6469303"/>
                  <a:pt x="4735828" y="6471446"/>
                  <a:pt x="4739083" y="6473001"/>
                </a:cubicBezTo>
                <a:cubicBezTo>
                  <a:pt x="4742338" y="6474557"/>
                  <a:pt x="4745748" y="6475339"/>
                  <a:pt x="4749322" y="6475339"/>
                </a:cubicBezTo>
                <a:cubicBezTo>
                  <a:pt x="4754688" y="6475339"/>
                  <a:pt x="4759148" y="6473578"/>
                  <a:pt x="4762723" y="6470045"/>
                </a:cubicBezTo>
                <a:cubicBezTo>
                  <a:pt x="4766297" y="6466522"/>
                  <a:pt x="4768079" y="6462217"/>
                  <a:pt x="4768079" y="6457128"/>
                </a:cubicBezTo>
                <a:cubicBezTo>
                  <a:pt x="4768079" y="6453523"/>
                  <a:pt x="4767028" y="6450278"/>
                  <a:pt x="4764937" y="6447394"/>
                </a:cubicBezTo>
                <a:cubicBezTo>
                  <a:pt x="4762805" y="6444551"/>
                  <a:pt x="4758778" y="6441595"/>
                  <a:pt x="4752845" y="6438515"/>
                </a:cubicBezTo>
                <a:cubicBezTo>
                  <a:pt x="4747983" y="6436002"/>
                  <a:pt x="4744790" y="6433829"/>
                  <a:pt x="4743265" y="6431964"/>
                </a:cubicBezTo>
                <a:cubicBezTo>
                  <a:pt x="4741741" y="6430141"/>
                  <a:pt x="4740979" y="6428225"/>
                  <a:pt x="4740979" y="6426216"/>
                </a:cubicBezTo>
                <a:cubicBezTo>
                  <a:pt x="4740979" y="6423939"/>
                  <a:pt x="4741906" y="6421951"/>
                  <a:pt x="4743749" y="6420241"/>
                </a:cubicBezTo>
                <a:cubicBezTo>
                  <a:pt x="4745593" y="6418531"/>
                  <a:pt x="4747818" y="6417677"/>
                  <a:pt x="4750403" y="6417677"/>
                </a:cubicBezTo>
                <a:cubicBezTo>
                  <a:pt x="4754472" y="6417677"/>
                  <a:pt x="4758633" y="6419737"/>
                  <a:pt x="4762898" y="6423877"/>
                </a:cubicBezTo>
                <a:lnTo>
                  <a:pt x="4768017" y="6418583"/>
                </a:lnTo>
                <a:cubicBezTo>
                  <a:pt x="4762239" y="6413000"/>
                  <a:pt x="4756491" y="6410219"/>
                  <a:pt x="4750805" y="6410219"/>
                </a:cubicBezTo>
                <a:close/>
                <a:moveTo>
                  <a:pt x="5164399" y="6410209"/>
                </a:moveTo>
                <a:cubicBezTo>
                  <a:pt x="5155591" y="6410209"/>
                  <a:pt x="5148062" y="6413382"/>
                  <a:pt x="5141799" y="6419716"/>
                </a:cubicBezTo>
                <a:cubicBezTo>
                  <a:pt x="5135536" y="6426061"/>
                  <a:pt x="5132405" y="6433685"/>
                  <a:pt x="5132405" y="6442605"/>
                </a:cubicBezTo>
                <a:cubicBezTo>
                  <a:pt x="5132405" y="6451710"/>
                  <a:pt x="5135516" y="6459446"/>
                  <a:pt x="5141717" y="6465801"/>
                </a:cubicBezTo>
                <a:cubicBezTo>
                  <a:pt x="5147917" y="6472157"/>
                  <a:pt x="5155406" y="6475340"/>
                  <a:pt x="5164171" y="6475340"/>
                </a:cubicBezTo>
                <a:cubicBezTo>
                  <a:pt x="5169106" y="6475340"/>
                  <a:pt x="5173659" y="6474320"/>
                  <a:pt x="5177810" y="6472270"/>
                </a:cubicBezTo>
                <a:cubicBezTo>
                  <a:pt x="5181972" y="6470220"/>
                  <a:pt x="5185721" y="6467161"/>
                  <a:pt x="5189058" y="6463103"/>
                </a:cubicBezTo>
                <a:lnTo>
                  <a:pt x="5189058" y="6473743"/>
                </a:lnTo>
                <a:lnTo>
                  <a:pt x="5196918" y="6473743"/>
                </a:lnTo>
                <a:lnTo>
                  <a:pt x="5196918" y="6411806"/>
                </a:lnTo>
                <a:lnTo>
                  <a:pt x="5189048" y="6411806"/>
                </a:lnTo>
                <a:lnTo>
                  <a:pt x="5189048" y="6423188"/>
                </a:lnTo>
                <a:cubicBezTo>
                  <a:pt x="5185937" y="6418861"/>
                  <a:pt x="5182322" y="6415617"/>
                  <a:pt x="5178202" y="6413454"/>
                </a:cubicBezTo>
                <a:cubicBezTo>
                  <a:pt x="5174081" y="6411291"/>
                  <a:pt x="5169488" y="6410209"/>
                  <a:pt x="5164399" y="6410209"/>
                </a:cubicBezTo>
                <a:close/>
                <a:moveTo>
                  <a:pt x="5021737" y="6410209"/>
                </a:moveTo>
                <a:cubicBezTo>
                  <a:pt x="5012930" y="6410209"/>
                  <a:pt x="5005401" y="6413382"/>
                  <a:pt x="4999138" y="6419716"/>
                </a:cubicBezTo>
                <a:cubicBezTo>
                  <a:pt x="4992875" y="6426061"/>
                  <a:pt x="4989744" y="6433685"/>
                  <a:pt x="4989744" y="6442605"/>
                </a:cubicBezTo>
                <a:cubicBezTo>
                  <a:pt x="4989744" y="6451710"/>
                  <a:pt x="4992855" y="6459446"/>
                  <a:pt x="4999056" y="6465801"/>
                </a:cubicBezTo>
                <a:cubicBezTo>
                  <a:pt x="5005256" y="6472157"/>
                  <a:pt x="5012745" y="6475340"/>
                  <a:pt x="5021510" y="6475340"/>
                </a:cubicBezTo>
                <a:cubicBezTo>
                  <a:pt x="5026445" y="6475340"/>
                  <a:pt x="5030998" y="6474320"/>
                  <a:pt x="5035149" y="6472270"/>
                </a:cubicBezTo>
                <a:cubicBezTo>
                  <a:pt x="5039311" y="6470220"/>
                  <a:pt x="5043060" y="6467161"/>
                  <a:pt x="5046397" y="6463103"/>
                </a:cubicBezTo>
                <a:lnTo>
                  <a:pt x="5046397" y="6473743"/>
                </a:lnTo>
                <a:lnTo>
                  <a:pt x="5054257" y="6473743"/>
                </a:lnTo>
                <a:lnTo>
                  <a:pt x="5054257" y="6411806"/>
                </a:lnTo>
                <a:lnTo>
                  <a:pt x="5046387" y="6411806"/>
                </a:lnTo>
                <a:lnTo>
                  <a:pt x="5046387" y="6423188"/>
                </a:lnTo>
                <a:cubicBezTo>
                  <a:pt x="5043276" y="6418861"/>
                  <a:pt x="5039661" y="6415617"/>
                  <a:pt x="5035541" y="6413454"/>
                </a:cubicBezTo>
                <a:cubicBezTo>
                  <a:pt x="5031420" y="6411291"/>
                  <a:pt x="5026827" y="6410209"/>
                  <a:pt x="5021737" y="6410209"/>
                </a:cubicBezTo>
                <a:close/>
                <a:moveTo>
                  <a:pt x="4951510" y="6410209"/>
                </a:moveTo>
                <a:cubicBezTo>
                  <a:pt x="4946462" y="6410209"/>
                  <a:pt x="4941889" y="6411291"/>
                  <a:pt x="4937799" y="6413454"/>
                </a:cubicBezTo>
                <a:cubicBezTo>
                  <a:pt x="4933700" y="6415617"/>
                  <a:pt x="4930084" y="6418861"/>
                  <a:pt x="4926933" y="6423188"/>
                </a:cubicBezTo>
                <a:lnTo>
                  <a:pt x="4926933" y="6411806"/>
                </a:lnTo>
                <a:lnTo>
                  <a:pt x="4918960" y="6411806"/>
                </a:lnTo>
                <a:lnTo>
                  <a:pt x="4918960" y="6496404"/>
                </a:lnTo>
                <a:lnTo>
                  <a:pt x="4926933" y="6496404"/>
                </a:lnTo>
                <a:lnTo>
                  <a:pt x="4926933" y="6463103"/>
                </a:lnTo>
                <a:cubicBezTo>
                  <a:pt x="4930270" y="6467161"/>
                  <a:pt x="4934009" y="6470220"/>
                  <a:pt x="4938139" y="6472270"/>
                </a:cubicBezTo>
                <a:cubicBezTo>
                  <a:pt x="4942280" y="6474310"/>
                  <a:pt x="4946802" y="6475340"/>
                  <a:pt x="4951737" y="6475340"/>
                </a:cubicBezTo>
                <a:cubicBezTo>
                  <a:pt x="4960492" y="6475340"/>
                  <a:pt x="4967970" y="6472157"/>
                  <a:pt x="4974171" y="6465801"/>
                </a:cubicBezTo>
                <a:cubicBezTo>
                  <a:pt x="4980372" y="6459446"/>
                  <a:pt x="4983473" y="6451710"/>
                  <a:pt x="4983473" y="6442605"/>
                </a:cubicBezTo>
                <a:cubicBezTo>
                  <a:pt x="4983473" y="6433685"/>
                  <a:pt x="4980341" y="6426051"/>
                  <a:pt x="4974089" y="6419716"/>
                </a:cubicBezTo>
                <a:cubicBezTo>
                  <a:pt x="4967826" y="6413382"/>
                  <a:pt x="4960307" y="6410209"/>
                  <a:pt x="4951510" y="6410209"/>
                </a:cubicBezTo>
                <a:close/>
                <a:moveTo>
                  <a:pt x="5677649" y="6410198"/>
                </a:moveTo>
                <a:cubicBezTo>
                  <a:pt x="5672065" y="6410198"/>
                  <a:pt x="5666760" y="6411640"/>
                  <a:pt x="5661724" y="6414524"/>
                </a:cubicBezTo>
                <a:cubicBezTo>
                  <a:pt x="5656687" y="6417408"/>
                  <a:pt x="5652752" y="6421323"/>
                  <a:pt x="5649899" y="6426277"/>
                </a:cubicBezTo>
                <a:cubicBezTo>
                  <a:pt x="5647045" y="6431232"/>
                  <a:pt x="5645624" y="6436578"/>
                  <a:pt x="5645624" y="6442305"/>
                </a:cubicBezTo>
                <a:cubicBezTo>
                  <a:pt x="5645624" y="6448033"/>
                  <a:pt x="5646984" y="6453296"/>
                  <a:pt x="5649724" y="6458075"/>
                </a:cubicBezTo>
                <a:cubicBezTo>
                  <a:pt x="5652463" y="6462855"/>
                  <a:pt x="5656336" y="6466666"/>
                  <a:pt x="5661353" y="6469488"/>
                </a:cubicBezTo>
                <a:cubicBezTo>
                  <a:pt x="5666369" y="6472321"/>
                  <a:pt x="5671725" y="6473732"/>
                  <a:pt x="5677421" y="6473732"/>
                </a:cubicBezTo>
                <a:cubicBezTo>
                  <a:pt x="5682284" y="6473732"/>
                  <a:pt x="5686878" y="6472712"/>
                  <a:pt x="5691215" y="6470683"/>
                </a:cubicBezTo>
                <a:cubicBezTo>
                  <a:pt x="5695551" y="6468654"/>
                  <a:pt x="5699218" y="6465739"/>
                  <a:pt x="5702215" y="6461948"/>
                </a:cubicBezTo>
                <a:lnTo>
                  <a:pt x="5702215" y="6465131"/>
                </a:lnTo>
                <a:cubicBezTo>
                  <a:pt x="5702215" y="6471960"/>
                  <a:pt x="5701422" y="6476915"/>
                  <a:pt x="5699826" y="6479974"/>
                </a:cubicBezTo>
                <a:cubicBezTo>
                  <a:pt x="5698240" y="6483044"/>
                  <a:pt x="5695561" y="6485588"/>
                  <a:pt x="5691822" y="6487607"/>
                </a:cubicBezTo>
                <a:cubicBezTo>
                  <a:pt x="5688083" y="6489636"/>
                  <a:pt x="5683489" y="6490645"/>
                  <a:pt x="5678061" y="6490645"/>
                </a:cubicBezTo>
                <a:cubicBezTo>
                  <a:pt x="5672549" y="6490645"/>
                  <a:pt x="5667924" y="6489667"/>
                  <a:pt x="5664206" y="6487689"/>
                </a:cubicBezTo>
                <a:cubicBezTo>
                  <a:pt x="5660487" y="6485722"/>
                  <a:pt x="5657449" y="6482683"/>
                  <a:pt x="5655090" y="6478584"/>
                </a:cubicBezTo>
                <a:lnTo>
                  <a:pt x="5646438" y="6478584"/>
                </a:lnTo>
                <a:cubicBezTo>
                  <a:pt x="5648673" y="6483456"/>
                  <a:pt x="5651124" y="6487154"/>
                  <a:pt x="5653782" y="6489687"/>
                </a:cubicBezTo>
                <a:cubicBezTo>
                  <a:pt x="5656439" y="6492221"/>
                  <a:pt x="5659880" y="6494240"/>
                  <a:pt x="5664113" y="6495744"/>
                </a:cubicBezTo>
                <a:cubicBezTo>
                  <a:pt x="5668347" y="6497248"/>
                  <a:pt x="5673116" y="6498000"/>
                  <a:pt x="5678432" y="6498000"/>
                </a:cubicBezTo>
                <a:cubicBezTo>
                  <a:pt x="5685673" y="6498000"/>
                  <a:pt x="5691884" y="6496455"/>
                  <a:pt x="5697045" y="6493385"/>
                </a:cubicBezTo>
                <a:cubicBezTo>
                  <a:pt x="5702205" y="6490305"/>
                  <a:pt x="5705831" y="6485928"/>
                  <a:pt x="5707922" y="6480232"/>
                </a:cubicBezTo>
                <a:cubicBezTo>
                  <a:pt x="5709436" y="6476214"/>
                  <a:pt x="5710198" y="6469859"/>
                  <a:pt x="5710198" y="6461166"/>
                </a:cubicBezTo>
                <a:lnTo>
                  <a:pt x="5710198" y="6411805"/>
                </a:lnTo>
                <a:lnTo>
                  <a:pt x="5702226" y="6411805"/>
                </a:lnTo>
                <a:lnTo>
                  <a:pt x="5702215" y="6411805"/>
                </a:lnTo>
                <a:lnTo>
                  <a:pt x="5702215" y="6422548"/>
                </a:lnTo>
                <a:cubicBezTo>
                  <a:pt x="5698487" y="6418150"/>
                  <a:pt x="5694624" y="6414988"/>
                  <a:pt x="5690617" y="6413072"/>
                </a:cubicBezTo>
                <a:cubicBezTo>
                  <a:pt x="5686610" y="6411156"/>
                  <a:pt x="5682284" y="6410198"/>
                  <a:pt x="5677649" y="6410198"/>
                </a:cubicBezTo>
                <a:close/>
                <a:moveTo>
                  <a:pt x="5215972" y="6388815"/>
                </a:moveTo>
                <a:lnTo>
                  <a:pt x="5215972" y="6411817"/>
                </a:lnTo>
                <a:lnTo>
                  <a:pt x="5205095" y="6411817"/>
                </a:lnTo>
                <a:lnTo>
                  <a:pt x="5205095" y="6418708"/>
                </a:lnTo>
                <a:lnTo>
                  <a:pt x="5215972" y="6418708"/>
                </a:lnTo>
                <a:lnTo>
                  <a:pt x="5215972" y="6473753"/>
                </a:lnTo>
                <a:lnTo>
                  <a:pt x="5223945" y="6473753"/>
                </a:lnTo>
                <a:lnTo>
                  <a:pt x="5223945" y="6418708"/>
                </a:lnTo>
                <a:lnTo>
                  <a:pt x="5236583" y="6418708"/>
                </a:lnTo>
                <a:lnTo>
                  <a:pt x="5236583" y="6411817"/>
                </a:lnTo>
                <a:lnTo>
                  <a:pt x="5223945" y="6411817"/>
                </a:lnTo>
                <a:lnTo>
                  <a:pt x="5223945" y="6388815"/>
                </a:lnTo>
                <a:close/>
                <a:moveTo>
                  <a:pt x="4786743" y="6388815"/>
                </a:moveTo>
                <a:lnTo>
                  <a:pt x="4786743" y="6411817"/>
                </a:lnTo>
                <a:lnTo>
                  <a:pt x="4775866" y="6411817"/>
                </a:lnTo>
                <a:lnTo>
                  <a:pt x="4775866" y="6418708"/>
                </a:lnTo>
                <a:lnTo>
                  <a:pt x="4786743" y="6418708"/>
                </a:lnTo>
                <a:lnTo>
                  <a:pt x="4786743" y="6473753"/>
                </a:lnTo>
                <a:lnTo>
                  <a:pt x="4794716" y="6473753"/>
                </a:lnTo>
                <a:lnTo>
                  <a:pt x="4794716" y="6418708"/>
                </a:lnTo>
                <a:lnTo>
                  <a:pt x="4807354" y="6418708"/>
                </a:lnTo>
                <a:lnTo>
                  <a:pt x="4807354" y="6411817"/>
                </a:lnTo>
                <a:lnTo>
                  <a:pt x="4794716" y="6411817"/>
                </a:lnTo>
                <a:lnTo>
                  <a:pt x="4794716" y="6388815"/>
                </a:lnTo>
                <a:close/>
                <a:moveTo>
                  <a:pt x="5090246" y="6387898"/>
                </a:moveTo>
                <a:lnTo>
                  <a:pt x="5090246" y="6473743"/>
                </a:lnTo>
                <a:lnTo>
                  <a:pt x="5098219" y="6473743"/>
                </a:lnTo>
                <a:lnTo>
                  <a:pt x="5098219" y="6387898"/>
                </a:lnTo>
                <a:close/>
                <a:moveTo>
                  <a:pt x="5067492" y="6387898"/>
                </a:moveTo>
                <a:lnTo>
                  <a:pt x="5067492" y="6473743"/>
                </a:lnTo>
                <a:lnTo>
                  <a:pt x="5075465" y="6473743"/>
                </a:lnTo>
                <a:lnTo>
                  <a:pt x="5075465" y="6387898"/>
                </a:lnTo>
                <a:close/>
                <a:moveTo>
                  <a:pt x="4586637" y="6387898"/>
                </a:moveTo>
                <a:lnTo>
                  <a:pt x="4586637" y="6473743"/>
                </a:lnTo>
                <a:lnTo>
                  <a:pt x="4594610" y="6473743"/>
                </a:lnTo>
                <a:lnTo>
                  <a:pt x="4594610" y="6462361"/>
                </a:lnTo>
                <a:cubicBezTo>
                  <a:pt x="4597761" y="6466687"/>
                  <a:pt x="4601377" y="6469932"/>
                  <a:pt x="4605476" y="6472095"/>
                </a:cubicBezTo>
                <a:cubicBezTo>
                  <a:pt x="4609576" y="6474258"/>
                  <a:pt x="4614139" y="6475339"/>
                  <a:pt x="4619187" y="6475339"/>
                </a:cubicBezTo>
                <a:cubicBezTo>
                  <a:pt x="4627984" y="6475339"/>
                  <a:pt x="4635514" y="6472167"/>
                  <a:pt x="4641766" y="6465832"/>
                </a:cubicBezTo>
                <a:cubicBezTo>
                  <a:pt x="4648018" y="6459497"/>
                  <a:pt x="4651150" y="6451854"/>
                  <a:pt x="4651150" y="6442893"/>
                </a:cubicBezTo>
                <a:cubicBezTo>
                  <a:pt x="4651150" y="6433818"/>
                  <a:pt x="4648049" y="6426103"/>
                  <a:pt x="4641848" y="6419748"/>
                </a:cubicBezTo>
                <a:cubicBezTo>
                  <a:pt x="4635647" y="6413393"/>
                  <a:pt x="4628169" y="6410210"/>
                  <a:pt x="4619414" y="6410210"/>
                </a:cubicBezTo>
                <a:cubicBezTo>
                  <a:pt x="4614479" y="6410210"/>
                  <a:pt x="4609947" y="6411229"/>
                  <a:pt x="4605816" y="6413259"/>
                </a:cubicBezTo>
                <a:cubicBezTo>
                  <a:pt x="4601676" y="6415298"/>
                  <a:pt x="4597947" y="6418357"/>
                  <a:pt x="4594610" y="6422457"/>
                </a:cubicBezTo>
                <a:lnTo>
                  <a:pt x="4594610" y="6387898"/>
                </a:lnTo>
                <a:close/>
                <a:moveTo>
                  <a:pt x="4460798" y="6387888"/>
                </a:moveTo>
                <a:lnTo>
                  <a:pt x="4460798" y="6423189"/>
                </a:lnTo>
                <a:cubicBezTo>
                  <a:pt x="4457687" y="6418862"/>
                  <a:pt x="4454072" y="6415618"/>
                  <a:pt x="4449952" y="6413455"/>
                </a:cubicBezTo>
                <a:cubicBezTo>
                  <a:pt x="4445832" y="6411292"/>
                  <a:pt x="4441238" y="6410210"/>
                  <a:pt x="4436149" y="6410210"/>
                </a:cubicBezTo>
                <a:cubicBezTo>
                  <a:pt x="4427341" y="6410210"/>
                  <a:pt x="4419812" y="6413383"/>
                  <a:pt x="4413549" y="6419717"/>
                </a:cubicBezTo>
                <a:cubicBezTo>
                  <a:pt x="4407286" y="6426062"/>
                  <a:pt x="4404155" y="6433685"/>
                  <a:pt x="4404155" y="6442605"/>
                </a:cubicBezTo>
                <a:cubicBezTo>
                  <a:pt x="4404155" y="6451721"/>
                  <a:pt x="4407255" y="6459446"/>
                  <a:pt x="4413456" y="6465801"/>
                </a:cubicBezTo>
                <a:cubicBezTo>
                  <a:pt x="4419657" y="6472157"/>
                  <a:pt x="4427146" y="6475340"/>
                  <a:pt x="4435911" y="6475340"/>
                </a:cubicBezTo>
                <a:cubicBezTo>
                  <a:pt x="4440846" y="6475340"/>
                  <a:pt x="4445399" y="6474320"/>
                  <a:pt x="4449550" y="6472270"/>
                </a:cubicBezTo>
                <a:cubicBezTo>
                  <a:pt x="4453711" y="6470220"/>
                  <a:pt x="4457461" y="6467161"/>
                  <a:pt x="4460798" y="6463103"/>
                </a:cubicBezTo>
                <a:lnTo>
                  <a:pt x="4460798" y="6473743"/>
                </a:lnTo>
                <a:lnTo>
                  <a:pt x="4468657" y="6473743"/>
                </a:lnTo>
                <a:lnTo>
                  <a:pt x="4468657" y="6387898"/>
                </a:lnTo>
                <a:lnTo>
                  <a:pt x="4468657" y="6387888"/>
                </a:lnTo>
                <a:close/>
                <a:moveTo>
                  <a:pt x="5249656" y="6386301"/>
                </a:moveTo>
                <a:cubicBezTo>
                  <a:pt x="5247883" y="6386301"/>
                  <a:pt x="5246349" y="6386950"/>
                  <a:pt x="5245061" y="6388237"/>
                </a:cubicBezTo>
                <a:cubicBezTo>
                  <a:pt x="5243774" y="6389525"/>
                  <a:pt x="5243135" y="6391080"/>
                  <a:pt x="5243135" y="6392904"/>
                </a:cubicBezTo>
                <a:cubicBezTo>
                  <a:pt x="5243135" y="6394696"/>
                  <a:pt x="5243774" y="6396231"/>
                  <a:pt x="5245061" y="6397518"/>
                </a:cubicBezTo>
                <a:cubicBezTo>
                  <a:pt x="5246349" y="6398806"/>
                  <a:pt x="5247883" y="6399455"/>
                  <a:pt x="5249656" y="6399455"/>
                </a:cubicBezTo>
                <a:cubicBezTo>
                  <a:pt x="5251469" y="6399455"/>
                  <a:pt x="5253014" y="6398806"/>
                  <a:pt x="5254302" y="6397518"/>
                </a:cubicBezTo>
                <a:cubicBezTo>
                  <a:pt x="5255589" y="6396220"/>
                  <a:pt x="5256228" y="6394686"/>
                  <a:pt x="5256228" y="6392904"/>
                </a:cubicBezTo>
                <a:cubicBezTo>
                  <a:pt x="5256228" y="6391080"/>
                  <a:pt x="5255589" y="6389525"/>
                  <a:pt x="5254302" y="6388237"/>
                </a:cubicBezTo>
                <a:cubicBezTo>
                  <a:pt x="5253024" y="6386950"/>
                  <a:pt x="5251469" y="6386301"/>
                  <a:pt x="5249656" y="6386301"/>
                </a:cubicBezTo>
                <a:close/>
                <a:moveTo>
                  <a:pt x="5116379" y="6386301"/>
                </a:moveTo>
                <a:cubicBezTo>
                  <a:pt x="5114606" y="6386301"/>
                  <a:pt x="5113072" y="6386950"/>
                  <a:pt x="5111784" y="6388237"/>
                </a:cubicBezTo>
                <a:cubicBezTo>
                  <a:pt x="5110497" y="6389525"/>
                  <a:pt x="5109858" y="6391080"/>
                  <a:pt x="5109858" y="6392904"/>
                </a:cubicBezTo>
                <a:cubicBezTo>
                  <a:pt x="5109858" y="6394696"/>
                  <a:pt x="5110497" y="6396231"/>
                  <a:pt x="5111784" y="6397518"/>
                </a:cubicBezTo>
                <a:cubicBezTo>
                  <a:pt x="5113072" y="6398806"/>
                  <a:pt x="5114606" y="6399455"/>
                  <a:pt x="5116379" y="6399455"/>
                </a:cubicBezTo>
                <a:cubicBezTo>
                  <a:pt x="5118192" y="6399455"/>
                  <a:pt x="5119737" y="6398806"/>
                  <a:pt x="5121025" y="6397518"/>
                </a:cubicBezTo>
                <a:cubicBezTo>
                  <a:pt x="5122312" y="6396220"/>
                  <a:pt x="5122951" y="6394686"/>
                  <a:pt x="5122951" y="6392904"/>
                </a:cubicBezTo>
                <a:cubicBezTo>
                  <a:pt x="5122951" y="6391080"/>
                  <a:pt x="5122312" y="6389525"/>
                  <a:pt x="5121025" y="6388237"/>
                </a:cubicBezTo>
                <a:cubicBezTo>
                  <a:pt x="5119747" y="6386950"/>
                  <a:pt x="5118192" y="6386301"/>
                  <a:pt x="5116379" y="6386301"/>
                </a:cubicBezTo>
                <a:close/>
                <a:moveTo>
                  <a:pt x="5633255" y="6278105"/>
                </a:moveTo>
                <a:cubicBezTo>
                  <a:pt x="5639837" y="6278105"/>
                  <a:pt x="5645523" y="6280557"/>
                  <a:pt x="5650302" y="6285450"/>
                </a:cubicBezTo>
                <a:cubicBezTo>
                  <a:pt x="5655081" y="6290343"/>
                  <a:pt x="5657471" y="6296266"/>
                  <a:pt x="5657471" y="6303209"/>
                </a:cubicBezTo>
                <a:cubicBezTo>
                  <a:pt x="5657471" y="6307689"/>
                  <a:pt x="5656389" y="6311861"/>
                  <a:pt x="5654216" y="6315734"/>
                </a:cubicBezTo>
                <a:cubicBezTo>
                  <a:pt x="5652043" y="6319607"/>
                  <a:pt x="5649117" y="6322604"/>
                  <a:pt x="5645420" y="6324706"/>
                </a:cubicBezTo>
                <a:cubicBezTo>
                  <a:pt x="5641732" y="6326817"/>
                  <a:pt x="5637674" y="6327868"/>
                  <a:pt x="5633255" y="6327868"/>
                </a:cubicBezTo>
                <a:cubicBezTo>
                  <a:pt x="5628835" y="6327868"/>
                  <a:pt x="5624787" y="6326817"/>
                  <a:pt x="5621089" y="6324706"/>
                </a:cubicBezTo>
                <a:cubicBezTo>
                  <a:pt x="5617391" y="6322594"/>
                  <a:pt x="5614466" y="6319607"/>
                  <a:pt x="5612292" y="6315734"/>
                </a:cubicBezTo>
                <a:cubicBezTo>
                  <a:pt x="5610119" y="6311861"/>
                  <a:pt x="5609037" y="6307689"/>
                  <a:pt x="5609037" y="6303209"/>
                </a:cubicBezTo>
                <a:cubicBezTo>
                  <a:pt x="5609037" y="6296266"/>
                  <a:pt x="5611417" y="6290343"/>
                  <a:pt x="5616176" y="6285450"/>
                </a:cubicBezTo>
                <a:cubicBezTo>
                  <a:pt x="5620934" y="6280557"/>
                  <a:pt x="5626631" y="6278105"/>
                  <a:pt x="5633255" y="6278105"/>
                </a:cubicBezTo>
                <a:close/>
                <a:moveTo>
                  <a:pt x="5558659" y="6278105"/>
                </a:moveTo>
                <a:cubicBezTo>
                  <a:pt x="5565251" y="6278105"/>
                  <a:pt x="5570927" y="6280557"/>
                  <a:pt x="5575706" y="6285450"/>
                </a:cubicBezTo>
                <a:cubicBezTo>
                  <a:pt x="5580485" y="6290343"/>
                  <a:pt x="5582875" y="6296266"/>
                  <a:pt x="5582875" y="6303209"/>
                </a:cubicBezTo>
                <a:cubicBezTo>
                  <a:pt x="5582875" y="6307689"/>
                  <a:pt x="5581794" y="6311861"/>
                  <a:pt x="5579620" y="6315734"/>
                </a:cubicBezTo>
                <a:cubicBezTo>
                  <a:pt x="5577447" y="6319607"/>
                  <a:pt x="5574521" y="6322604"/>
                  <a:pt x="5570824" y="6324706"/>
                </a:cubicBezTo>
                <a:cubicBezTo>
                  <a:pt x="5567136" y="6326817"/>
                  <a:pt x="5563078" y="6327868"/>
                  <a:pt x="5558659" y="6327868"/>
                </a:cubicBezTo>
                <a:cubicBezTo>
                  <a:pt x="5554239" y="6327868"/>
                  <a:pt x="5550191" y="6326817"/>
                  <a:pt x="5546493" y="6324706"/>
                </a:cubicBezTo>
                <a:cubicBezTo>
                  <a:pt x="5542795" y="6322594"/>
                  <a:pt x="5539870" y="6319607"/>
                  <a:pt x="5537696" y="6315734"/>
                </a:cubicBezTo>
                <a:cubicBezTo>
                  <a:pt x="5535523" y="6311861"/>
                  <a:pt x="5534441" y="6307689"/>
                  <a:pt x="5534441" y="6303209"/>
                </a:cubicBezTo>
                <a:cubicBezTo>
                  <a:pt x="5534441" y="6296266"/>
                  <a:pt x="5536821" y="6290343"/>
                  <a:pt x="5541580" y="6285450"/>
                </a:cubicBezTo>
                <a:cubicBezTo>
                  <a:pt x="5546338" y="6280557"/>
                  <a:pt x="5552035" y="6278105"/>
                  <a:pt x="5558659" y="6278105"/>
                </a:cubicBezTo>
                <a:close/>
                <a:moveTo>
                  <a:pt x="5033626" y="6278105"/>
                </a:moveTo>
                <a:cubicBezTo>
                  <a:pt x="5040208" y="6278105"/>
                  <a:pt x="5045894" y="6280557"/>
                  <a:pt x="5050673" y="6285450"/>
                </a:cubicBezTo>
                <a:cubicBezTo>
                  <a:pt x="5055452" y="6290343"/>
                  <a:pt x="5057842" y="6296266"/>
                  <a:pt x="5057842" y="6303209"/>
                </a:cubicBezTo>
                <a:cubicBezTo>
                  <a:pt x="5057842" y="6307689"/>
                  <a:pt x="5056761" y="6311861"/>
                  <a:pt x="5054587" y="6315734"/>
                </a:cubicBezTo>
                <a:cubicBezTo>
                  <a:pt x="5052414" y="6319607"/>
                  <a:pt x="5049488" y="6322604"/>
                  <a:pt x="5045791" y="6324706"/>
                </a:cubicBezTo>
                <a:cubicBezTo>
                  <a:pt x="5042103" y="6326817"/>
                  <a:pt x="5038045" y="6327868"/>
                  <a:pt x="5033626" y="6327868"/>
                </a:cubicBezTo>
                <a:cubicBezTo>
                  <a:pt x="5029206" y="6327868"/>
                  <a:pt x="5025158" y="6326817"/>
                  <a:pt x="5021460" y="6324706"/>
                </a:cubicBezTo>
                <a:cubicBezTo>
                  <a:pt x="5017762" y="6322594"/>
                  <a:pt x="5014837" y="6319607"/>
                  <a:pt x="5012663" y="6315734"/>
                </a:cubicBezTo>
                <a:cubicBezTo>
                  <a:pt x="5010490" y="6311861"/>
                  <a:pt x="5009408" y="6307689"/>
                  <a:pt x="5009408" y="6303209"/>
                </a:cubicBezTo>
                <a:cubicBezTo>
                  <a:pt x="5009408" y="6296266"/>
                  <a:pt x="5011788" y="6290343"/>
                  <a:pt x="5016547" y="6285450"/>
                </a:cubicBezTo>
                <a:cubicBezTo>
                  <a:pt x="5021305" y="6280557"/>
                  <a:pt x="5027002" y="6278105"/>
                  <a:pt x="5033626" y="6278105"/>
                </a:cubicBezTo>
                <a:close/>
                <a:moveTo>
                  <a:pt x="5313838" y="6277992"/>
                </a:moveTo>
                <a:cubicBezTo>
                  <a:pt x="5320729" y="6277992"/>
                  <a:pt x="5326538" y="6280403"/>
                  <a:pt x="5331276" y="6285213"/>
                </a:cubicBezTo>
                <a:cubicBezTo>
                  <a:pt x="5335994" y="6290024"/>
                  <a:pt x="5338353" y="6296009"/>
                  <a:pt x="5338353" y="6303178"/>
                </a:cubicBezTo>
                <a:cubicBezTo>
                  <a:pt x="5338353" y="6307875"/>
                  <a:pt x="5337302" y="6312108"/>
                  <a:pt x="5335201" y="6315858"/>
                </a:cubicBezTo>
                <a:cubicBezTo>
                  <a:pt x="5333099" y="6319617"/>
                  <a:pt x="5330092" y="6322594"/>
                  <a:pt x="5326188" y="6324788"/>
                </a:cubicBezTo>
                <a:cubicBezTo>
                  <a:pt x="5322274" y="6326982"/>
                  <a:pt x="5318143" y="6328084"/>
                  <a:pt x="5313786" y="6328084"/>
                </a:cubicBezTo>
                <a:cubicBezTo>
                  <a:pt x="5309459" y="6328084"/>
                  <a:pt x="5305411" y="6326982"/>
                  <a:pt x="5301641" y="6324757"/>
                </a:cubicBezTo>
                <a:cubicBezTo>
                  <a:pt x="5297871" y="6322532"/>
                  <a:pt x="5294863" y="6319442"/>
                  <a:pt x="5292628" y="6315456"/>
                </a:cubicBezTo>
                <a:cubicBezTo>
                  <a:pt x="5290383" y="6311480"/>
                  <a:pt x="5289270" y="6307308"/>
                  <a:pt x="5289270" y="6302951"/>
                </a:cubicBezTo>
                <a:cubicBezTo>
                  <a:pt x="5289270" y="6298563"/>
                  <a:pt x="5290383" y="6294392"/>
                  <a:pt x="5292597" y="6290447"/>
                </a:cubicBezTo>
                <a:cubicBezTo>
                  <a:pt x="5294822" y="6286501"/>
                  <a:pt x="5297809" y="6283441"/>
                  <a:pt x="5301559" y="6281258"/>
                </a:cubicBezTo>
                <a:cubicBezTo>
                  <a:pt x="5305308" y="6279084"/>
                  <a:pt x="5309397" y="6277992"/>
                  <a:pt x="5313838" y="6277992"/>
                </a:cubicBezTo>
                <a:close/>
                <a:moveTo>
                  <a:pt x="4735644" y="6277992"/>
                </a:moveTo>
                <a:cubicBezTo>
                  <a:pt x="4742546" y="6277992"/>
                  <a:pt x="4748355" y="6280403"/>
                  <a:pt x="4753083" y="6285213"/>
                </a:cubicBezTo>
                <a:cubicBezTo>
                  <a:pt x="4757801" y="6290024"/>
                  <a:pt x="4760159" y="6296009"/>
                  <a:pt x="4760159" y="6303178"/>
                </a:cubicBezTo>
                <a:cubicBezTo>
                  <a:pt x="4760159" y="6307875"/>
                  <a:pt x="4759109" y="6312108"/>
                  <a:pt x="4757007" y="6315858"/>
                </a:cubicBezTo>
                <a:cubicBezTo>
                  <a:pt x="4754906" y="6319617"/>
                  <a:pt x="4751898" y="6322594"/>
                  <a:pt x="4747995" y="6324788"/>
                </a:cubicBezTo>
                <a:cubicBezTo>
                  <a:pt x="4744080" y="6326982"/>
                  <a:pt x="4739950" y="6328084"/>
                  <a:pt x="4735593" y="6328084"/>
                </a:cubicBezTo>
                <a:cubicBezTo>
                  <a:pt x="4731266" y="6328084"/>
                  <a:pt x="4727218" y="6326982"/>
                  <a:pt x="4723448" y="6324757"/>
                </a:cubicBezTo>
                <a:cubicBezTo>
                  <a:pt x="4719678" y="6322532"/>
                  <a:pt x="4716670" y="6319442"/>
                  <a:pt x="4714435" y="6315456"/>
                </a:cubicBezTo>
                <a:cubicBezTo>
                  <a:pt x="4712189" y="6311480"/>
                  <a:pt x="4711077" y="6307308"/>
                  <a:pt x="4711077" y="6302951"/>
                </a:cubicBezTo>
                <a:cubicBezTo>
                  <a:pt x="4711077" y="6298563"/>
                  <a:pt x="4712189" y="6294392"/>
                  <a:pt x="4714404" y="6290447"/>
                </a:cubicBezTo>
                <a:cubicBezTo>
                  <a:pt x="4716629" y="6286501"/>
                  <a:pt x="4719616" y="6283441"/>
                  <a:pt x="4723365" y="6281258"/>
                </a:cubicBezTo>
                <a:cubicBezTo>
                  <a:pt x="4727115" y="6279084"/>
                  <a:pt x="4731204" y="6277992"/>
                  <a:pt x="4735644" y="6277992"/>
                </a:cubicBezTo>
                <a:close/>
                <a:moveTo>
                  <a:pt x="4861299" y="6277931"/>
                </a:moveTo>
                <a:cubicBezTo>
                  <a:pt x="4864987" y="6277931"/>
                  <a:pt x="4868499" y="6278714"/>
                  <a:pt x="4871847" y="6280269"/>
                </a:cubicBezTo>
                <a:cubicBezTo>
                  <a:pt x="4875195" y="6281824"/>
                  <a:pt x="4877883" y="6283874"/>
                  <a:pt x="4879912" y="6286418"/>
                </a:cubicBezTo>
                <a:cubicBezTo>
                  <a:pt x="4881941" y="6288963"/>
                  <a:pt x="4883497" y="6292352"/>
                  <a:pt x="4884558" y="6296606"/>
                </a:cubicBezTo>
                <a:lnTo>
                  <a:pt x="4838380" y="6296606"/>
                </a:lnTo>
                <a:cubicBezTo>
                  <a:pt x="4840018" y="6290910"/>
                  <a:pt x="4842428" y="6286636"/>
                  <a:pt x="4845621" y="6283792"/>
                </a:cubicBezTo>
                <a:cubicBezTo>
                  <a:pt x="4849989" y="6279888"/>
                  <a:pt x="4855221" y="6277931"/>
                  <a:pt x="4861299" y="6277931"/>
                </a:cubicBezTo>
                <a:close/>
                <a:moveTo>
                  <a:pt x="4522116" y="6271906"/>
                </a:moveTo>
                <a:lnTo>
                  <a:pt x="4522116" y="6333842"/>
                </a:lnTo>
                <a:lnTo>
                  <a:pt x="4530089" y="6333842"/>
                </a:lnTo>
                <a:lnTo>
                  <a:pt x="4530089" y="6271906"/>
                </a:lnTo>
                <a:close/>
                <a:moveTo>
                  <a:pt x="5464728" y="6271905"/>
                </a:moveTo>
                <a:lnTo>
                  <a:pt x="5493250" y="6333843"/>
                </a:lnTo>
                <a:lnTo>
                  <a:pt x="5494733" y="6333843"/>
                </a:lnTo>
                <a:lnTo>
                  <a:pt x="5523080" y="6271905"/>
                </a:lnTo>
                <a:lnTo>
                  <a:pt x="5514541" y="6271905"/>
                </a:lnTo>
                <a:lnTo>
                  <a:pt x="5494002" y="6317053"/>
                </a:lnTo>
                <a:lnTo>
                  <a:pt x="5473216" y="6271905"/>
                </a:lnTo>
                <a:close/>
                <a:moveTo>
                  <a:pt x="4548012" y="6271905"/>
                </a:moveTo>
                <a:lnTo>
                  <a:pt x="4548012" y="6340836"/>
                </a:lnTo>
                <a:cubicBezTo>
                  <a:pt x="4548012" y="6344441"/>
                  <a:pt x="4547693" y="6346811"/>
                  <a:pt x="4547043" y="6347954"/>
                </a:cubicBezTo>
                <a:cubicBezTo>
                  <a:pt x="4545982" y="6349736"/>
                  <a:pt x="4544365" y="6350632"/>
                  <a:pt x="4542202" y="6350632"/>
                </a:cubicBezTo>
                <a:cubicBezTo>
                  <a:pt x="4540492" y="6350632"/>
                  <a:pt x="4538576" y="6350086"/>
                  <a:pt x="4536454" y="6348984"/>
                </a:cubicBezTo>
                <a:lnTo>
                  <a:pt x="4536454" y="6356153"/>
                </a:lnTo>
                <a:cubicBezTo>
                  <a:pt x="4539833" y="6357441"/>
                  <a:pt x="4542861" y="6358090"/>
                  <a:pt x="4545560" y="6358090"/>
                </a:cubicBezTo>
                <a:cubicBezTo>
                  <a:pt x="4548826" y="6358090"/>
                  <a:pt x="4551401" y="6356905"/>
                  <a:pt x="4553276" y="6354536"/>
                </a:cubicBezTo>
                <a:cubicBezTo>
                  <a:pt x="4555161" y="6352156"/>
                  <a:pt x="4556098" y="6348376"/>
                  <a:pt x="4556098" y="6343175"/>
                </a:cubicBezTo>
                <a:lnTo>
                  <a:pt x="4556098" y="6271905"/>
                </a:lnTo>
                <a:close/>
                <a:moveTo>
                  <a:pt x="4861195" y="6270329"/>
                </a:moveTo>
                <a:cubicBezTo>
                  <a:pt x="4850936" y="6270329"/>
                  <a:pt x="4842758" y="6274243"/>
                  <a:pt x="4836639" y="6282061"/>
                </a:cubicBezTo>
                <a:cubicBezTo>
                  <a:pt x="4831808" y="6288212"/>
                  <a:pt x="4829398" y="6295206"/>
                  <a:pt x="4829398" y="6303065"/>
                </a:cubicBezTo>
                <a:cubicBezTo>
                  <a:pt x="4829398" y="6311408"/>
                  <a:pt x="4832251" y="6318897"/>
                  <a:pt x="4837947" y="6325520"/>
                </a:cubicBezTo>
                <a:cubicBezTo>
                  <a:pt x="4843644" y="6332143"/>
                  <a:pt x="4851544" y="6335449"/>
                  <a:pt x="4861650" y="6335449"/>
                </a:cubicBezTo>
                <a:cubicBezTo>
                  <a:pt x="4866202" y="6335449"/>
                  <a:pt x="4870292" y="6334749"/>
                  <a:pt x="4873897" y="6333369"/>
                </a:cubicBezTo>
                <a:cubicBezTo>
                  <a:pt x="4877502" y="6331978"/>
                  <a:pt x="4880757" y="6329959"/>
                  <a:pt x="4883641" y="6327302"/>
                </a:cubicBezTo>
                <a:cubicBezTo>
                  <a:pt x="4886525" y="6324644"/>
                  <a:pt x="4889069" y="6321152"/>
                  <a:pt x="4891274" y="6316826"/>
                </a:cubicBezTo>
                <a:lnTo>
                  <a:pt x="4884558" y="6313293"/>
                </a:lnTo>
                <a:cubicBezTo>
                  <a:pt x="4882127" y="6317331"/>
                  <a:pt x="4879871" y="6320287"/>
                  <a:pt x="4877780" y="6322100"/>
                </a:cubicBezTo>
                <a:cubicBezTo>
                  <a:pt x="4875689" y="6323913"/>
                  <a:pt x="4873155" y="6325375"/>
                  <a:pt x="4870168" y="6326467"/>
                </a:cubicBezTo>
                <a:cubicBezTo>
                  <a:pt x="4867181" y="6327569"/>
                  <a:pt x="4864111" y="6328115"/>
                  <a:pt x="4860959" y="6328115"/>
                </a:cubicBezTo>
                <a:cubicBezTo>
                  <a:pt x="4854428" y="6328115"/>
                  <a:pt x="4848938" y="6325818"/>
                  <a:pt x="4844488" y="6321214"/>
                </a:cubicBezTo>
                <a:cubicBezTo>
                  <a:pt x="4840049" y="6316610"/>
                  <a:pt x="4837752" y="6310708"/>
                  <a:pt x="4837597" y="6303518"/>
                </a:cubicBezTo>
                <a:lnTo>
                  <a:pt x="4893334" y="6303518"/>
                </a:lnTo>
                <a:cubicBezTo>
                  <a:pt x="4893251" y="6295051"/>
                  <a:pt x="4890975" y="6287995"/>
                  <a:pt x="4886494" y="6282339"/>
                </a:cubicBezTo>
                <a:cubicBezTo>
                  <a:pt x="4880190" y="6274336"/>
                  <a:pt x="4871754" y="6270329"/>
                  <a:pt x="4861195" y="6270329"/>
                </a:cubicBezTo>
                <a:close/>
                <a:moveTo>
                  <a:pt x="5700371" y="6270319"/>
                </a:moveTo>
                <a:cubicBezTo>
                  <a:pt x="5697445" y="6270319"/>
                  <a:pt x="5694643" y="6271205"/>
                  <a:pt x="5691945" y="6272966"/>
                </a:cubicBezTo>
                <a:cubicBezTo>
                  <a:pt x="5689246" y="6274728"/>
                  <a:pt x="5686692" y="6277395"/>
                  <a:pt x="5684261" y="6280959"/>
                </a:cubicBezTo>
                <a:lnTo>
                  <a:pt x="5684261" y="6271905"/>
                </a:lnTo>
                <a:lnTo>
                  <a:pt x="5676123" y="6271905"/>
                </a:lnTo>
                <a:lnTo>
                  <a:pt x="5676113" y="6271905"/>
                </a:lnTo>
                <a:lnTo>
                  <a:pt x="5676113" y="6333853"/>
                </a:lnTo>
                <a:lnTo>
                  <a:pt x="5684250" y="6333853"/>
                </a:lnTo>
                <a:lnTo>
                  <a:pt x="5684250" y="6312902"/>
                </a:lnTo>
                <a:cubicBezTo>
                  <a:pt x="5684250" y="6302159"/>
                  <a:pt x="5684745" y="6295031"/>
                  <a:pt x="5685734" y="6291498"/>
                </a:cubicBezTo>
                <a:cubicBezTo>
                  <a:pt x="5687021" y="6286904"/>
                  <a:pt x="5688896" y="6283514"/>
                  <a:pt x="5691368" y="6281330"/>
                </a:cubicBezTo>
                <a:cubicBezTo>
                  <a:pt x="5693830" y="6279146"/>
                  <a:pt x="5696395" y="6278055"/>
                  <a:pt x="5699052" y="6278055"/>
                </a:cubicBezTo>
                <a:cubicBezTo>
                  <a:pt x="5700195" y="6278055"/>
                  <a:pt x="5701596" y="6278415"/>
                  <a:pt x="5703265" y="6279136"/>
                </a:cubicBezTo>
                <a:lnTo>
                  <a:pt x="5707426" y="6272420"/>
                </a:lnTo>
                <a:cubicBezTo>
                  <a:pt x="5704923" y="6271019"/>
                  <a:pt x="5702575" y="6270319"/>
                  <a:pt x="5700371" y="6270319"/>
                </a:cubicBezTo>
                <a:close/>
                <a:moveTo>
                  <a:pt x="5382520" y="6270319"/>
                </a:moveTo>
                <a:cubicBezTo>
                  <a:pt x="5379595" y="6270319"/>
                  <a:pt x="5376793" y="6271205"/>
                  <a:pt x="5374095" y="6272966"/>
                </a:cubicBezTo>
                <a:cubicBezTo>
                  <a:pt x="5371396" y="6274728"/>
                  <a:pt x="5368841" y="6277395"/>
                  <a:pt x="5366411" y="6280959"/>
                </a:cubicBezTo>
                <a:lnTo>
                  <a:pt x="5366411" y="6271905"/>
                </a:lnTo>
                <a:lnTo>
                  <a:pt x="5358273" y="6271905"/>
                </a:lnTo>
                <a:lnTo>
                  <a:pt x="5358263" y="6271905"/>
                </a:lnTo>
                <a:lnTo>
                  <a:pt x="5358263" y="6333853"/>
                </a:lnTo>
                <a:lnTo>
                  <a:pt x="5366400" y="6333853"/>
                </a:lnTo>
                <a:lnTo>
                  <a:pt x="5366400" y="6312902"/>
                </a:lnTo>
                <a:cubicBezTo>
                  <a:pt x="5366400" y="6302159"/>
                  <a:pt x="5366895" y="6295031"/>
                  <a:pt x="5367884" y="6291498"/>
                </a:cubicBezTo>
                <a:cubicBezTo>
                  <a:pt x="5369171" y="6286904"/>
                  <a:pt x="5371046" y="6283514"/>
                  <a:pt x="5373518" y="6281330"/>
                </a:cubicBezTo>
                <a:cubicBezTo>
                  <a:pt x="5375980" y="6279146"/>
                  <a:pt x="5378544" y="6278055"/>
                  <a:pt x="5381202" y="6278055"/>
                </a:cubicBezTo>
                <a:cubicBezTo>
                  <a:pt x="5382345" y="6278055"/>
                  <a:pt x="5383746" y="6278415"/>
                  <a:pt x="5385415" y="6279136"/>
                </a:cubicBezTo>
                <a:lnTo>
                  <a:pt x="5389576" y="6272420"/>
                </a:lnTo>
                <a:cubicBezTo>
                  <a:pt x="5387073" y="6271019"/>
                  <a:pt x="5384725" y="6270319"/>
                  <a:pt x="5382520" y="6270319"/>
                </a:cubicBezTo>
                <a:close/>
                <a:moveTo>
                  <a:pt x="5158362" y="6270319"/>
                </a:moveTo>
                <a:cubicBezTo>
                  <a:pt x="5153459" y="6270319"/>
                  <a:pt x="5149401" y="6271874"/>
                  <a:pt x="5146187" y="6274985"/>
                </a:cubicBezTo>
                <a:cubicBezTo>
                  <a:pt x="5142973" y="6278096"/>
                  <a:pt x="5141366" y="6282000"/>
                  <a:pt x="5141366" y="6286708"/>
                </a:cubicBezTo>
                <a:cubicBezTo>
                  <a:pt x="5141366" y="6290313"/>
                  <a:pt x="5142366" y="6293517"/>
                  <a:pt x="5144384" y="6296329"/>
                </a:cubicBezTo>
                <a:cubicBezTo>
                  <a:pt x="5146403" y="6299141"/>
                  <a:pt x="5150204" y="6301984"/>
                  <a:pt x="5155797" y="6304868"/>
                </a:cubicBezTo>
                <a:cubicBezTo>
                  <a:pt x="5161009" y="6307525"/>
                  <a:pt x="5164357" y="6309729"/>
                  <a:pt x="5165840" y="6311470"/>
                </a:cubicBezTo>
                <a:cubicBezTo>
                  <a:pt x="5167323" y="6313252"/>
                  <a:pt x="5168065" y="6315281"/>
                  <a:pt x="5168065" y="6317558"/>
                </a:cubicBezTo>
                <a:cubicBezTo>
                  <a:pt x="5168065" y="6320329"/>
                  <a:pt x="5166942" y="6322739"/>
                  <a:pt x="5164697" y="6324789"/>
                </a:cubicBezTo>
                <a:cubicBezTo>
                  <a:pt x="5162451" y="6326828"/>
                  <a:pt x="5159732" y="6327858"/>
                  <a:pt x="5156539" y="6327858"/>
                </a:cubicBezTo>
                <a:cubicBezTo>
                  <a:pt x="5151966" y="6327858"/>
                  <a:pt x="5147650" y="6325561"/>
                  <a:pt x="5143581" y="6320967"/>
                </a:cubicBezTo>
                <a:lnTo>
                  <a:pt x="5138575" y="6326663"/>
                </a:lnTo>
                <a:cubicBezTo>
                  <a:pt x="5140697" y="6329403"/>
                  <a:pt x="5143385" y="6331546"/>
                  <a:pt x="5146640" y="6333101"/>
                </a:cubicBezTo>
                <a:cubicBezTo>
                  <a:pt x="5149895" y="6334657"/>
                  <a:pt x="5153305" y="6335439"/>
                  <a:pt x="5156879" y="6335439"/>
                </a:cubicBezTo>
                <a:cubicBezTo>
                  <a:pt x="5162245" y="6335439"/>
                  <a:pt x="5166705" y="6333678"/>
                  <a:pt x="5170280" y="6330145"/>
                </a:cubicBezTo>
                <a:cubicBezTo>
                  <a:pt x="5173854" y="6326622"/>
                  <a:pt x="5175636" y="6322317"/>
                  <a:pt x="5175636" y="6317228"/>
                </a:cubicBezTo>
                <a:cubicBezTo>
                  <a:pt x="5175636" y="6313623"/>
                  <a:pt x="5174585" y="6310378"/>
                  <a:pt x="5172494" y="6307494"/>
                </a:cubicBezTo>
                <a:cubicBezTo>
                  <a:pt x="5170362" y="6304651"/>
                  <a:pt x="5166335" y="6301695"/>
                  <a:pt x="5160402" y="6298615"/>
                </a:cubicBezTo>
                <a:cubicBezTo>
                  <a:pt x="5155540" y="6296102"/>
                  <a:pt x="5152347" y="6293929"/>
                  <a:pt x="5150822" y="6292064"/>
                </a:cubicBezTo>
                <a:cubicBezTo>
                  <a:pt x="5149298" y="6290241"/>
                  <a:pt x="5148535" y="6288325"/>
                  <a:pt x="5148535" y="6286316"/>
                </a:cubicBezTo>
                <a:cubicBezTo>
                  <a:pt x="5148535" y="6284039"/>
                  <a:pt x="5149463" y="6282051"/>
                  <a:pt x="5151306" y="6280341"/>
                </a:cubicBezTo>
                <a:cubicBezTo>
                  <a:pt x="5153150" y="6278631"/>
                  <a:pt x="5155375" y="6277777"/>
                  <a:pt x="5157960" y="6277777"/>
                </a:cubicBezTo>
                <a:cubicBezTo>
                  <a:pt x="5162029" y="6277777"/>
                  <a:pt x="5166190" y="6279837"/>
                  <a:pt x="5170455" y="6283977"/>
                </a:cubicBezTo>
                <a:lnTo>
                  <a:pt x="5175574" y="6278683"/>
                </a:lnTo>
                <a:cubicBezTo>
                  <a:pt x="5169796" y="6273100"/>
                  <a:pt x="5164048" y="6270309"/>
                  <a:pt x="5158362" y="6270319"/>
                </a:cubicBezTo>
                <a:close/>
                <a:moveTo>
                  <a:pt x="5633286" y="6270308"/>
                </a:moveTo>
                <a:cubicBezTo>
                  <a:pt x="5623695" y="6270308"/>
                  <a:pt x="5615774" y="6273779"/>
                  <a:pt x="5609480" y="6280722"/>
                </a:cubicBezTo>
                <a:cubicBezTo>
                  <a:pt x="5603784" y="6287027"/>
                  <a:pt x="5600931" y="6294463"/>
                  <a:pt x="5600931" y="6303044"/>
                </a:cubicBezTo>
                <a:cubicBezTo>
                  <a:pt x="5600931" y="6311696"/>
                  <a:pt x="5603949" y="6319257"/>
                  <a:pt x="5609975" y="6325725"/>
                </a:cubicBezTo>
                <a:cubicBezTo>
                  <a:pt x="5616001" y="6332194"/>
                  <a:pt x="5623767" y="6335428"/>
                  <a:pt x="5633275" y="6335428"/>
                </a:cubicBezTo>
                <a:cubicBezTo>
                  <a:pt x="5642741" y="6335428"/>
                  <a:pt x="5650487" y="6332194"/>
                  <a:pt x="5656513" y="6325725"/>
                </a:cubicBezTo>
                <a:cubicBezTo>
                  <a:pt x="5662539" y="6319257"/>
                  <a:pt x="5665557" y="6311696"/>
                  <a:pt x="5665557" y="6303044"/>
                </a:cubicBezTo>
                <a:cubicBezTo>
                  <a:pt x="5665557" y="6294433"/>
                  <a:pt x="5662714" y="6286975"/>
                  <a:pt x="5657008" y="6280670"/>
                </a:cubicBezTo>
                <a:cubicBezTo>
                  <a:pt x="5650735" y="6273759"/>
                  <a:pt x="5642824" y="6270308"/>
                  <a:pt x="5633286" y="6270308"/>
                </a:cubicBezTo>
                <a:close/>
                <a:moveTo>
                  <a:pt x="5558690" y="6270308"/>
                </a:moveTo>
                <a:cubicBezTo>
                  <a:pt x="5549109" y="6270308"/>
                  <a:pt x="5541178" y="6273779"/>
                  <a:pt x="5534884" y="6280722"/>
                </a:cubicBezTo>
                <a:cubicBezTo>
                  <a:pt x="5529188" y="6287027"/>
                  <a:pt x="5526335" y="6294463"/>
                  <a:pt x="5526335" y="6303044"/>
                </a:cubicBezTo>
                <a:cubicBezTo>
                  <a:pt x="5526335" y="6311696"/>
                  <a:pt x="5529353" y="6319257"/>
                  <a:pt x="5535379" y="6325725"/>
                </a:cubicBezTo>
                <a:cubicBezTo>
                  <a:pt x="5541405" y="6332194"/>
                  <a:pt x="5549171" y="6335428"/>
                  <a:pt x="5558679" y="6335428"/>
                </a:cubicBezTo>
                <a:cubicBezTo>
                  <a:pt x="5568146" y="6335428"/>
                  <a:pt x="5575891" y="6332194"/>
                  <a:pt x="5581917" y="6325725"/>
                </a:cubicBezTo>
                <a:cubicBezTo>
                  <a:pt x="5587943" y="6319257"/>
                  <a:pt x="5590961" y="6311696"/>
                  <a:pt x="5590961" y="6303044"/>
                </a:cubicBezTo>
                <a:cubicBezTo>
                  <a:pt x="5590961" y="6294433"/>
                  <a:pt x="5588118" y="6286975"/>
                  <a:pt x="5582412" y="6280670"/>
                </a:cubicBezTo>
                <a:cubicBezTo>
                  <a:pt x="5576139" y="6273759"/>
                  <a:pt x="5568228" y="6270308"/>
                  <a:pt x="5558690" y="6270308"/>
                </a:cubicBezTo>
                <a:close/>
                <a:moveTo>
                  <a:pt x="5107324" y="6270308"/>
                </a:moveTo>
                <a:cubicBezTo>
                  <a:pt x="5102771" y="6270308"/>
                  <a:pt x="5098558" y="6271369"/>
                  <a:pt x="5094685" y="6273470"/>
                </a:cubicBezTo>
                <a:cubicBezTo>
                  <a:pt x="5090812" y="6275582"/>
                  <a:pt x="5087279" y="6278754"/>
                  <a:pt x="5084097" y="6283008"/>
                </a:cubicBezTo>
                <a:lnTo>
                  <a:pt x="5084097" y="6271905"/>
                </a:lnTo>
                <a:lnTo>
                  <a:pt x="5076124" y="6271905"/>
                </a:lnTo>
                <a:lnTo>
                  <a:pt x="5076124" y="6333852"/>
                </a:lnTo>
                <a:lnTo>
                  <a:pt x="5084097" y="6333852"/>
                </a:lnTo>
                <a:lnTo>
                  <a:pt x="5084097" y="6311140"/>
                </a:lnTo>
                <a:cubicBezTo>
                  <a:pt x="5084097" y="6302982"/>
                  <a:pt x="5084478" y="6297358"/>
                  <a:pt x="5085240" y="6294288"/>
                </a:cubicBezTo>
                <a:cubicBezTo>
                  <a:pt x="5086455" y="6289581"/>
                  <a:pt x="5088958" y="6285625"/>
                  <a:pt x="5092780" y="6282442"/>
                </a:cubicBezTo>
                <a:cubicBezTo>
                  <a:pt x="5096601" y="6279259"/>
                  <a:pt x="5100917" y="6277662"/>
                  <a:pt x="5105738" y="6277662"/>
                </a:cubicBezTo>
                <a:cubicBezTo>
                  <a:pt x="5109951" y="6277662"/>
                  <a:pt x="5113370" y="6278693"/>
                  <a:pt x="5115987" y="6280763"/>
                </a:cubicBezTo>
                <a:cubicBezTo>
                  <a:pt x="5118603" y="6282833"/>
                  <a:pt x="5120375" y="6285913"/>
                  <a:pt x="5121302" y="6290014"/>
                </a:cubicBezTo>
                <a:cubicBezTo>
                  <a:pt x="5121889" y="6292403"/>
                  <a:pt x="5122188" y="6297162"/>
                  <a:pt x="5122188" y="6304300"/>
                </a:cubicBezTo>
                <a:lnTo>
                  <a:pt x="5122188" y="6333842"/>
                </a:lnTo>
                <a:lnTo>
                  <a:pt x="5130160" y="6333842"/>
                </a:lnTo>
                <a:lnTo>
                  <a:pt x="5130160" y="6301962"/>
                </a:lnTo>
                <a:cubicBezTo>
                  <a:pt x="5130160" y="6293536"/>
                  <a:pt x="5129305" y="6287336"/>
                  <a:pt x="5127595" y="6283348"/>
                </a:cubicBezTo>
                <a:cubicBezTo>
                  <a:pt x="5125885" y="6279362"/>
                  <a:pt x="5123238" y="6276200"/>
                  <a:pt x="5119654" y="6273841"/>
                </a:cubicBezTo>
                <a:cubicBezTo>
                  <a:pt x="5116059" y="6271482"/>
                  <a:pt x="5111959" y="6270308"/>
                  <a:pt x="5107324" y="6270308"/>
                </a:cubicBezTo>
                <a:close/>
                <a:moveTo>
                  <a:pt x="5033657" y="6270308"/>
                </a:moveTo>
                <a:cubicBezTo>
                  <a:pt x="5024066" y="6270308"/>
                  <a:pt x="5016145" y="6273779"/>
                  <a:pt x="5009851" y="6280722"/>
                </a:cubicBezTo>
                <a:cubicBezTo>
                  <a:pt x="5004155" y="6287027"/>
                  <a:pt x="5001302" y="6294463"/>
                  <a:pt x="5001302" y="6303044"/>
                </a:cubicBezTo>
                <a:cubicBezTo>
                  <a:pt x="5001302" y="6311696"/>
                  <a:pt x="5004320" y="6319257"/>
                  <a:pt x="5010346" y="6325725"/>
                </a:cubicBezTo>
                <a:cubicBezTo>
                  <a:pt x="5016372" y="6332194"/>
                  <a:pt x="5024138" y="6335428"/>
                  <a:pt x="5033646" y="6335428"/>
                </a:cubicBezTo>
                <a:cubicBezTo>
                  <a:pt x="5043112" y="6335428"/>
                  <a:pt x="5050858" y="6332194"/>
                  <a:pt x="5056884" y="6325725"/>
                </a:cubicBezTo>
                <a:cubicBezTo>
                  <a:pt x="5062910" y="6319257"/>
                  <a:pt x="5065928" y="6311696"/>
                  <a:pt x="5065928" y="6303044"/>
                </a:cubicBezTo>
                <a:cubicBezTo>
                  <a:pt x="5065928" y="6294433"/>
                  <a:pt x="5063085" y="6286975"/>
                  <a:pt x="5057379" y="6280670"/>
                </a:cubicBezTo>
                <a:cubicBezTo>
                  <a:pt x="5051106" y="6273759"/>
                  <a:pt x="5043195" y="6270308"/>
                  <a:pt x="5033657" y="6270308"/>
                </a:cubicBezTo>
                <a:close/>
                <a:moveTo>
                  <a:pt x="4935420" y="6270308"/>
                </a:moveTo>
                <a:cubicBezTo>
                  <a:pt x="4930867" y="6270308"/>
                  <a:pt x="4926654" y="6271369"/>
                  <a:pt x="4922781" y="6273470"/>
                </a:cubicBezTo>
                <a:cubicBezTo>
                  <a:pt x="4918908" y="6275582"/>
                  <a:pt x="4915375" y="6278754"/>
                  <a:pt x="4912193" y="6283008"/>
                </a:cubicBezTo>
                <a:lnTo>
                  <a:pt x="4912193" y="6271905"/>
                </a:lnTo>
                <a:lnTo>
                  <a:pt x="4904220" y="6271905"/>
                </a:lnTo>
                <a:lnTo>
                  <a:pt x="4904220" y="6333852"/>
                </a:lnTo>
                <a:lnTo>
                  <a:pt x="4912193" y="6333852"/>
                </a:lnTo>
                <a:lnTo>
                  <a:pt x="4912193" y="6311140"/>
                </a:lnTo>
                <a:cubicBezTo>
                  <a:pt x="4912193" y="6302982"/>
                  <a:pt x="4912574" y="6297358"/>
                  <a:pt x="4913336" y="6294288"/>
                </a:cubicBezTo>
                <a:cubicBezTo>
                  <a:pt x="4914551" y="6289581"/>
                  <a:pt x="4917054" y="6285625"/>
                  <a:pt x="4920876" y="6282442"/>
                </a:cubicBezTo>
                <a:cubicBezTo>
                  <a:pt x="4924697" y="6279259"/>
                  <a:pt x="4929013" y="6277662"/>
                  <a:pt x="4933834" y="6277662"/>
                </a:cubicBezTo>
                <a:cubicBezTo>
                  <a:pt x="4938047" y="6277662"/>
                  <a:pt x="4941466" y="6278693"/>
                  <a:pt x="4944083" y="6280763"/>
                </a:cubicBezTo>
                <a:cubicBezTo>
                  <a:pt x="4946699" y="6282833"/>
                  <a:pt x="4948471" y="6285913"/>
                  <a:pt x="4949398" y="6290014"/>
                </a:cubicBezTo>
                <a:cubicBezTo>
                  <a:pt x="4949985" y="6292403"/>
                  <a:pt x="4950284" y="6297162"/>
                  <a:pt x="4950284" y="6304300"/>
                </a:cubicBezTo>
                <a:lnTo>
                  <a:pt x="4950284" y="6333842"/>
                </a:lnTo>
                <a:lnTo>
                  <a:pt x="4958256" y="6333842"/>
                </a:lnTo>
                <a:lnTo>
                  <a:pt x="4958256" y="6301962"/>
                </a:lnTo>
                <a:cubicBezTo>
                  <a:pt x="4958256" y="6293536"/>
                  <a:pt x="4957401" y="6287336"/>
                  <a:pt x="4955691" y="6283348"/>
                </a:cubicBezTo>
                <a:cubicBezTo>
                  <a:pt x="4953981" y="6279362"/>
                  <a:pt x="4951334" y="6276200"/>
                  <a:pt x="4947750" y="6273841"/>
                </a:cubicBezTo>
                <a:cubicBezTo>
                  <a:pt x="4944155" y="6271482"/>
                  <a:pt x="4940055" y="6270308"/>
                  <a:pt x="4935420" y="6270308"/>
                </a:cubicBezTo>
                <a:close/>
                <a:moveTo>
                  <a:pt x="5313167" y="6270298"/>
                </a:moveTo>
                <a:cubicBezTo>
                  <a:pt x="5304360" y="6270298"/>
                  <a:pt x="5296831" y="6273471"/>
                  <a:pt x="5290568" y="6279805"/>
                </a:cubicBezTo>
                <a:cubicBezTo>
                  <a:pt x="5284305" y="6286150"/>
                  <a:pt x="5281174" y="6293774"/>
                  <a:pt x="5281174" y="6302694"/>
                </a:cubicBezTo>
                <a:cubicBezTo>
                  <a:pt x="5281174" y="6311799"/>
                  <a:pt x="5284285" y="6319535"/>
                  <a:pt x="5290486" y="6325890"/>
                </a:cubicBezTo>
                <a:cubicBezTo>
                  <a:pt x="5296686" y="6332246"/>
                  <a:pt x="5304175" y="6335429"/>
                  <a:pt x="5312941" y="6335429"/>
                </a:cubicBezTo>
                <a:cubicBezTo>
                  <a:pt x="5317875" y="6335429"/>
                  <a:pt x="5322428" y="6334409"/>
                  <a:pt x="5326579" y="6332359"/>
                </a:cubicBezTo>
                <a:cubicBezTo>
                  <a:pt x="5330741" y="6330309"/>
                  <a:pt x="5334490" y="6327250"/>
                  <a:pt x="5337827" y="6323192"/>
                </a:cubicBezTo>
                <a:lnTo>
                  <a:pt x="5337827" y="6333842"/>
                </a:lnTo>
                <a:lnTo>
                  <a:pt x="5345687" y="6333842"/>
                </a:lnTo>
                <a:lnTo>
                  <a:pt x="5345687" y="6271905"/>
                </a:lnTo>
                <a:lnTo>
                  <a:pt x="5345687" y="6271895"/>
                </a:lnTo>
                <a:lnTo>
                  <a:pt x="5337817" y="6271895"/>
                </a:lnTo>
                <a:lnTo>
                  <a:pt x="5337817" y="6283277"/>
                </a:lnTo>
                <a:cubicBezTo>
                  <a:pt x="5334706" y="6278950"/>
                  <a:pt x="5331091" y="6275706"/>
                  <a:pt x="5326971" y="6273543"/>
                </a:cubicBezTo>
                <a:cubicBezTo>
                  <a:pt x="5322851" y="6271380"/>
                  <a:pt x="5318257" y="6270298"/>
                  <a:pt x="5313167" y="6270298"/>
                </a:cubicBezTo>
                <a:close/>
                <a:moveTo>
                  <a:pt x="4734985" y="6270298"/>
                </a:moveTo>
                <a:cubicBezTo>
                  <a:pt x="4726177" y="6270298"/>
                  <a:pt x="4718648" y="6273471"/>
                  <a:pt x="4712385" y="6279805"/>
                </a:cubicBezTo>
                <a:cubicBezTo>
                  <a:pt x="4706122" y="6286150"/>
                  <a:pt x="4702991" y="6293774"/>
                  <a:pt x="4702991" y="6302694"/>
                </a:cubicBezTo>
                <a:cubicBezTo>
                  <a:pt x="4702991" y="6311799"/>
                  <a:pt x="4706102" y="6319535"/>
                  <a:pt x="4712303" y="6325890"/>
                </a:cubicBezTo>
                <a:cubicBezTo>
                  <a:pt x="4718503" y="6332246"/>
                  <a:pt x="4725992" y="6335429"/>
                  <a:pt x="4734758" y="6335429"/>
                </a:cubicBezTo>
                <a:cubicBezTo>
                  <a:pt x="4739692" y="6335429"/>
                  <a:pt x="4744245" y="6334409"/>
                  <a:pt x="4748396" y="6332359"/>
                </a:cubicBezTo>
                <a:cubicBezTo>
                  <a:pt x="4752558" y="6330309"/>
                  <a:pt x="4756307" y="6327250"/>
                  <a:pt x="4759644" y="6323192"/>
                </a:cubicBezTo>
                <a:lnTo>
                  <a:pt x="4759644" y="6333842"/>
                </a:lnTo>
                <a:lnTo>
                  <a:pt x="4767504" y="6333842"/>
                </a:lnTo>
                <a:lnTo>
                  <a:pt x="4767504" y="6271905"/>
                </a:lnTo>
                <a:lnTo>
                  <a:pt x="4767504" y="6271895"/>
                </a:lnTo>
                <a:lnTo>
                  <a:pt x="4759634" y="6271895"/>
                </a:lnTo>
                <a:lnTo>
                  <a:pt x="4759634" y="6283277"/>
                </a:lnTo>
                <a:cubicBezTo>
                  <a:pt x="4756523" y="6278950"/>
                  <a:pt x="4752908" y="6275706"/>
                  <a:pt x="4748788" y="6273543"/>
                </a:cubicBezTo>
                <a:cubicBezTo>
                  <a:pt x="4744668" y="6271380"/>
                  <a:pt x="4740074" y="6270298"/>
                  <a:pt x="4734985" y="6270298"/>
                </a:cubicBezTo>
                <a:close/>
                <a:moveTo>
                  <a:pt x="4673121" y="6270298"/>
                </a:moveTo>
                <a:cubicBezTo>
                  <a:pt x="4668537" y="6270298"/>
                  <a:pt x="4664263" y="6271565"/>
                  <a:pt x="4660287" y="6274089"/>
                </a:cubicBezTo>
                <a:cubicBezTo>
                  <a:pt x="4656311" y="6276612"/>
                  <a:pt x="4652994" y="6280300"/>
                  <a:pt x="4650347" y="6285162"/>
                </a:cubicBezTo>
                <a:cubicBezTo>
                  <a:pt x="4649090" y="6281515"/>
                  <a:pt x="4647607" y="6278724"/>
                  <a:pt x="4645896" y="6276767"/>
                </a:cubicBezTo>
                <a:cubicBezTo>
                  <a:pt x="4644186" y="6274810"/>
                  <a:pt x="4641982" y="6273244"/>
                  <a:pt x="4639283" y="6272070"/>
                </a:cubicBezTo>
                <a:cubicBezTo>
                  <a:pt x="4636584" y="6270895"/>
                  <a:pt x="4633731" y="6270308"/>
                  <a:pt x="4630734" y="6270308"/>
                </a:cubicBezTo>
                <a:cubicBezTo>
                  <a:pt x="4626284" y="6270308"/>
                  <a:pt x="4622050" y="6271524"/>
                  <a:pt x="4618023" y="6273955"/>
                </a:cubicBezTo>
                <a:cubicBezTo>
                  <a:pt x="4615098" y="6275778"/>
                  <a:pt x="4612244" y="6278662"/>
                  <a:pt x="4609474" y="6282607"/>
                </a:cubicBezTo>
                <a:lnTo>
                  <a:pt x="4609474" y="6271905"/>
                </a:lnTo>
                <a:lnTo>
                  <a:pt x="4601511" y="6271905"/>
                </a:lnTo>
                <a:lnTo>
                  <a:pt x="4601511" y="6333832"/>
                </a:lnTo>
                <a:lnTo>
                  <a:pt x="4609484" y="6333832"/>
                </a:lnTo>
                <a:lnTo>
                  <a:pt x="4609484" y="6307587"/>
                </a:lnTo>
                <a:cubicBezTo>
                  <a:pt x="4609484" y="6299841"/>
                  <a:pt x="4610256" y="6294093"/>
                  <a:pt x="4611791" y="6290333"/>
                </a:cubicBezTo>
                <a:cubicBezTo>
                  <a:pt x="4613326" y="6286584"/>
                  <a:pt x="4615705" y="6283586"/>
                  <a:pt x="4618909" y="6281371"/>
                </a:cubicBezTo>
                <a:cubicBezTo>
                  <a:pt x="4622112" y="6279156"/>
                  <a:pt x="4625563" y="6278044"/>
                  <a:pt x="4629240" y="6278044"/>
                </a:cubicBezTo>
                <a:cubicBezTo>
                  <a:pt x="4632423" y="6278044"/>
                  <a:pt x="4635173" y="6278847"/>
                  <a:pt x="4637491" y="6280465"/>
                </a:cubicBezTo>
                <a:cubicBezTo>
                  <a:pt x="4639808" y="6282082"/>
                  <a:pt x="4641436" y="6284224"/>
                  <a:pt x="4642363" y="6286903"/>
                </a:cubicBezTo>
                <a:cubicBezTo>
                  <a:pt x="4643290" y="6289571"/>
                  <a:pt x="4643753" y="6294649"/>
                  <a:pt x="4643753" y="6302127"/>
                </a:cubicBezTo>
                <a:lnTo>
                  <a:pt x="4643753" y="6333832"/>
                </a:lnTo>
                <a:lnTo>
                  <a:pt x="4651727" y="6333832"/>
                </a:lnTo>
                <a:lnTo>
                  <a:pt x="4651727" y="6309585"/>
                </a:lnTo>
                <a:cubicBezTo>
                  <a:pt x="4651727" y="6300706"/>
                  <a:pt x="4652469" y="6294361"/>
                  <a:pt x="4653941" y="6290570"/>
                </a:cubicBezTo>
                <a:cubicBezTo>
                  <a:pt x="4655414" y="6286780"/>
                  <a:pt x="4657753" y="6283740"/>
                  <a:pt x="4660946" y="6281464"/>
                </a:cubicBezTo>
                <a:cubicBezTo>
                  <a:pt x="4664139" y="6279187"/>
                  <a:pt x="4667662" y="6278044"/>
                  <a:pt x="4671524" y="6278044"/>
                </a:cubicBezTo>
                <a:cubicBezTo>
                  <a:pt x="4674697" y="6278044"/>
                  <a:pt x="4677437" y="6278806"/>
                  <a:pt x="4679723" y="6280320"/>
                </a:cubicBezTo>
                <a:cubicBezTo>
                  <a:pt x="4682010" y="6281834"/>
                  <a:pt x="4683627" y="6283843"/>
                  <a:pt x="4684575" y="6286326"/>
                </a:cubicBezTo>
                <a:cubicBezTo>
                  <a:pt x="4685523" y="6288809"/>
                  <a:pt x="4685996" y="6293372"/>
                  <a:pt x="4685996" y="6300016"/>
                </a:cubicBezTo>
                <a:lnTo>
                  <a:pt x="4685996" y="6333832"/>
                </a:lnTo>
                <a:lnTo>
                  <a:pt x="4694134" y="6333832"/>
                </a:lnTo>
                <a:lnTo>
                  <a:pt x="4694134" y="6300016"/>
                </a:lnTo>
                <a:cubicBezTo>
                  <a:pt x="4694134" y="6292280"/>
                  <a:pt x="4693330" y="6286471"/>
                  <a:pt x="4691744" y="6282597"/>
                </a:cubicBezTo>
                <a:cubicBezTo>
                  <a:pt x="4690158" y="6278724"/>
                  <a:pt x="4687727" y="6275706"/>
                  <a:pt x="4684451" y="6273543"/>
                </a:cubicBezTo>
                <a:cubicBezTo>
                  <a:pt x="4681176" y="6271380"/>
                  <a:pt x="4677396" y="6270298"/>
                  <a:pt x="4673121" y="6270298"/>
                </a:cubicBezTo>
                <a:close/>
                <a:moveTo>
                  <a:pt x="4409604" y="6250099"/>
                </a:moveTo>
                <a:lnTo>
                  <a:pt x="4433357" y="6333842"/>
                </a:lnTo>
                <a:lnTo>
                  <a:pt x="4434922" y="6333842"/>
                </a:lnTo>
                <a:lnTo>
                  <a:pt x="4460251" y="6270484"/>
                </a:lnTo>
                <a:lnTo>
                  <a:pt x="4485106" y="6333842"/>
                </a:lnTo>
                <a:lnTo>
                  <a:pt x="4486661" y="6333842"/>
                </a:lnTo>
                <a:lnTo>
                  <a:pt x="4510723" y="6250099"/>
                </a:lnTo>
                <a:lnTo>
                  <a:pt x="4502195" y="6250099"/>
                </a:lnTo>
                <a:lnTo>
                  <a:pt x="4484797" y="6310439"/>
                </a:lnTo>
                <a:lnTo>
                  <a:pt x="4461065" y="6250099"/>
                </a:lnTo>
                <a:lnTo>
                  <a:pt x="4459324" y="6250099"/>
                </a:lnTo>
                <a:lnTo>
                  <a:pt x="4435314" y="6310439"/>
                </a:lnTo>
                <a:lnTo>
                  <a:pt x="4418205" y="6250099"/>
                </a:lnTo>
                <a:close/>
                <a:moveTo>
                  <a:pt x="5405748" y="6248904"/>
                </a:moveTo>
                <a:lnTo>
                  <a:pt x="5405748" y="6271906"/>
                </a:lnTo>
                <a:lnTo>
                  <a:pt x="5394871" y="6271906"/>
                </a:lnTo>
                <a:lnTo>
                  <a:pt x="5394871" y="6278797"/>
                </a:lnTo>
                <a:lnTo>
                  <a:pt x="5405748" y="6278797"/>
                </a:lnTo>
                <a:lnTo>
                  <a:pt x="5405748" y="6333842"/>
                </a:lnTo>
                <a:lnTo>
                  <a:pt x="5413721" y="6333842"/>
                </a:lnTo>
                <a:lnTo>
                  <a:pt x="5413721" y="6278797"/>
                </a:lnTo>
                <a:lnTo>
                  <a:pt x="5426359" y="6278797"/>
                </a:lnTo>
                <a:lnTo>
                  <a:pt x="5426359" y="6271906"/>
                </a:lnTo>
                <a:lnTo>
                  <a:pt x="5413721" y="6271906"/>
                </a:lnTo>
                <a:lnTo>
                  <a:pt x="5413721" y="6248904"/>
                </a:lnTo>
                <a:close/>
                <a:moveTo>
                  <a:pt x="5218589" y="6247998"/>
                </a:moveTo>
                <a:lnTo>
                  <a:pt x="5218589" y="6333853"/>
                </a:lnTo>
                <a:lnTo>
                  <a:pt x="5226562" y="6333853"/>
                </a:lnTo>
                <a:lnTo>
                  <a:pt x="5226562" y="6311141"/>
                </a:lnTo>
                <a:cubicBezTo>
                  <a:pt x="5226562" y="6302941"/>
                  <a:pt x="5226943" y="6297328"/>
                  <a:pt x="5227705" y="6294289"/>
                </a:cubicBezTo>
                <a:cubicBezTo>
                  <a:pt x="5228920" y="6289582"/>
                  <a:pt x="5231434" y="6285626"/>
                  <a:pt x="5235245" y="6282444"/>
                </a:cubicBezTo>
                <a:cubicBezTo>
                  <a:pt x="5239056" y="6279261"/>
                  <a:pt x="5243372" y="6277664"/>
                  <a:pt x="5248192" y="6277664"/>
                </a:cubicBezTo>
                <a:cubicBezTo>
                  <a:pt x="5252405" y="6277664"/>
                  <a:pt x="5255815" y="6278694"/>
                  <a:pt x="5258410" y="6280765"/>
                </a:cubicBezTo>
                <a:cubicBezTo>
                  <a:pt x="5261006" y="6282835"/>
                  <a:pt x="5262798" y="6285915"/>
                  <a:pt x="5263787" y="6290014"/>
                </a:cubicBezTo>
                <a:cubicBezTo>
                  <a:pt x="5264354" y="6292404"/>
                  <a:pt x="5264642" y="6297163"/>
                  <a:pt x="5264642" y="6304301"/>
                </a:cubicBezTo>
                <a:lnTo>
                  <a:pt x="5264642" y="6333843"/>
                </a:lnTo>
                <a:lnTo>
                  <a:pt x="5272615" y="6333843"/>
                </a:lnTo>
                <a:lnTo>
                  <a:pt x="5272615" y="6301963"/>
                </a:lnTo>
                <a:cubicBezTo>
                  <a:pt x="5272615" y="6293496"/>
                  <a:pt x="5271760" y="6287285"/>
                  <a:pt x="5270050" y="6283319"/>
                </a:cubicBezTo>
                <a:cubicBezTo>
                  <a:pt x="5268340" y="6279354"/>
                  <a:pt x="5265693" y="6276202"/>
                  <a:pt x="5262108" y="6273843"/>
                </a:cubicBezTo>
                <a:cubicBezTo>
                  <a:pt x="5258513" y="6271484"/>
                  <a:pt x="5254414" y="6270310"/>
                  <a:pt x="5249779" y="6270310"/>
                </a:cubicBezTo>
                <a:cubicBezTo>
                  <a:pt x="5245267" y="6270310"/>
                  <a:pt x="5241075" y="6271371"/>
                  <a:pt x="5237202" y="6273472"/>
                </a:cubicBezTo>
                <a:cubicBezTo>
                  <a:pt x="5233339" y="6275584"/>
                  <a:pt x="5229786" y="6278756"/>
                  <a:pt x="5226562" y="6283010"/>
                </a:cubicBezTo>
                <a:lnTo>
                  <a:pt x="5226562" y="6247998"/>
                </a:lnTo>
                <a:close/>
                <a:moveTo>
                  <a:pt x="4781295" y="6247998"/>
                </a:moveTo>
                <a:lnTo>
                  <a:pt x="4781295" y="6333843"/>
                </a:lnTo>
                <a:lnTo>
                  <a:pt x="4789268" y="6333843"/>
                </a:lnTo>
                <a:lnTo>
                  <a:pt x="4789268" y="6305960"/>
                </a:lnTo>
                <a:lnTo>
                  <a:pt x="4820457" y="6333843"/>
                </a:lnTo>
                <a:lnTo>
                  <a:pt x="4831674" y="6333843"/>
                </a:lnTo>
                <a:lnTo>
                  <a:pt x="4795643" y="6301448"/>
                </a:lnTo>
                <a:lnTo>
                  <a:pt x="4829686" y="6271906"/>
                </a:lnTo>
                <a:lnTo>
                  <a:pt x="4817985" y="6271906"/>
                </a:lnTo>
                <a:lnTo>
                  <a:pt x="4789268" y="6296905"/>
                </a:lnTo>
                <a:lnTo>
                  <a:pt x="4789268" y="6247998"/>
                </a:lnTo>
                <a:close/>
                <a:moveTo>
                  <a:pt x="4551947" y="6246401"/>
                </a:moveTo>
                <a:cubicBezTo>
                  <a:pt x="4550124" y="6246401"/>
                  <a:pt x="4548579" y="6247050"/>
                  <a:pt x="4547312" y="6248337"/>
                </a:cubicBezTo>
                <a:cubicBezTo>
                  <a:pt x="4546044" y="6249625"/>
                  <a:pt x="4545405" y="6251180"/>
                  <a:pt x="4545405" y="6253004"/>
                </a:cubicBezTo>
                <a:cubicBezTo>
                  <a:pt x="4545405" y="6254796"/>
                  <a:pt x="4546044" y="6256331"/>
                  <a:pt x="4547312" y="6257618"/>
                </a:cubicBezTo>
                <a:cubicBezTo>
                  <a:pt x="4548579" y="6258906"/>
                  <a:pt x="4550134" y="6259555"/>
                  <a:pt x="4551947" y="6259555"/>
                </a:cubicBezTo>
                <a:cubicBezTo>
                  <a:pt x="4553760" y="6259555"/>
                  <a:pt x="4555305" y="6258906"/>
                  <a:pt x="4556582" y="6257618"/>
                </a:cubicBezTo>
                <a:cubicBezTo>
                  <a:pt x="4557849" y="6256320"/>
                  <a:pt x="4558488" y="6254786"/>
                  <a:pt x="4558488" y="6253004"/>
                </a:cubicBezTo>
                <a:cubicBezTo>
                  <a:pt x="4558488" y="6251180"/>
                  <a:pt x="4557849" y="6249625"/>
                  <a:pt x="4556582" y="6248337"/>
                </a:cubicBezTo>
                <a:cubicBezTo>
                  <a:pt x="4555315" y="6247050"/>
                  <a:pt x="4553770" y="6246401"/>
                  <a:pt x="4551947" y="6246401"/>
                </a:cubicBezTo>
                <a:close/>
                <a:moveTo>
                  <a:pt x="4526072" y="6246401"/>
                </a:moveTo>
                <a:cubicBezTo>
                  <a:pt x="4524299" y="6246401"/>
                  <a:pt x="4522765" y="6247050"/>
                  <a:pt x="4521477" y="6248337"/>
                </a:cubicBezTo>
                <a:cubicBezTo>
                  <a:pt x="4520190" y="6249625"/>
                  <a:pt x="4519551" y="6251180"/>
                  <a:pt x="4519551" y="6253004"/>
                </a:cubicBezTo>
                <a:cubicBezTo>
                  <a:pt x="4519551" y="6254796"/>
                  <a:pt x="4520190" y="6256331"/>
                  <a:pt x="4521477" y="6257618"/>
                </a:cubicBezTo>
                <a:cubicBezTo>
                  <a:pt x="4522765" y="6258906"/>
                  <a:pt x="4524299" y="6259555"/>
                  <a:pt x="4526072" y="6259555"/>
                </a:cubicBezTo>
                <a:cubicBezTo>
                  <a:pt x="4527885" y="6259555"/>
                  <a:pt x="4529430" y="6258906"/>
                  <a:pt x="4530718" y="6257618"/>
                </a:cubicBezTo>
                <a:cubicBezTo>
                  <a:pt x="4532005" y="6256320"/>
                  <a:pt x="4532644" y="6254786"/>
                  <a:pt x="4532644" y="6253004"/>
                </a:cubicBezTo>
                <a:cubicBezTo>
                  <a:pt x="4532644" y="6251180"/>
                  <a:pt x="4532005" y="6249625"/>
                  <a:pt x="4530718" y="6248337"/>
                </a:cubicBezTo>
                <a:cubicBezTo>
                  <a:pt x="4529440" y="6247050"/>
                  <a:pt x="4527885" y="6246401"/>
                  <a:pt x="4526072" y="6246401"/>
                </a:cubicBezTo>
                <a:close/>
                <a:moveTo>
                  <a:pt x="5205364" y="5889975"/>
                </a:moveTo>
                <a:cubicBezTo>
                  <a:pt x="5192209" y="5889975"/>
                  <a:pt x="5181497" y="5900677"/>
                  <a:pt x="5181497" y="5913841"/>
                </a:cubicBezTo>
                <a:lnTo>
                  <a:pt x="5181497" y="6175987"/>
                </a:lnTo>
                <a:cubicBezTo>
                  <a:pt x="5181497" y="6181106"/>
                  <a:pt x="5185648" y="6185257"/>
                  <a:pt x="5190767" y="6185257"/>
                </a:cubicBezTo>
                <a:cubicBezTo>
                  <a:pt x="5195887" y="6185257"/>
                  <a:pt x="5200038" y="6181106"/>
                  <a:pt x="5200038" y="6175987"/>
                </a:cubicBezTo>
                <a:lnTo>
                  <a:pt x="5200038" y="5913841"/>
                </a:lnTo>
                <a:cubicBezTo>
                  <a:pt x="5200038" y="5910905"/>
                  <a:pt x="5202427" y="5908516"/>
                  <a:pt x="5205364" y="5908516"/>
                </a:cubicBezTo>
                <a:lnTo>
                  <a:pt x="5205498" y="5908516"/>
                </a:lnTo>
                <a:cubicBezTo>
                  <a:pt x="5208434" y="5908516"/>
                  <a:pt x="5210823" y="5910905"/>
                  <a:pt x="5210823" y="5913841"/>
                </a:cubicBezTo>
                <a:lnTo>
                  <a:pt x="5210823" y="6175987"/>
                </a:lnTo>
                <a:cubicBezTo>
                  <a:pt x="5210823" y="6181106"/>
                  <a:pt x="5214974" y="6185257"/>
                  <a:pt x="5220094" y="6185257"/>
                </a:cubicBezTo>
                <a:cubicBezTo>
                  <a:pt x="5225213" y="6185257"/>
                  <a:pt x="5229364" y="6181106"/>
                  <a:pt x="5229364" y="6175987"/>
                </a:cubicBezTo>
                <a:lnTo>
                  <a:pt x="5229364" y="5913841"/>
                </a:lnTo>
                <a:cubicBezTo>
                  <a:pt x="5229364" y="5900687"/>
                  <a:pt x="5218662" y="5889975"/>
                  <a:pt x="5205498" y="5889975"/>
                </a:cubicBezTo>
                <a:close/>
                <a:moveTo>
                  <a:pt x="4813885" y="5887452"/>
                </a:moveTo>
                <a:cubicBezTo>
                  <a:pt x="4808766" y="5887452"/>
                  <a:pt x="4804615" y="5891603"/>
                  <a:pt x="4804615" y="5896722"/>
                </a:cubicBezTo>
                <a:cubicBezTo>
                  <a:pt x="4804615" y="5901842"/>
                  <a:pt x="4808766" y="5905993"/>
                  <a:pt x="4813885" y="5905993"/>
                </a:cubicBezTo>
                <a:lnTo>
                  <a:pt x="4863131" y="5905993"/>
                </a:lnTo>
                <a:cubicBezTo>
                  <a:pt x="4864852" y="5905993"/>
                  <a:pt x="4865830" y="5906982"/>
                  <a:pt x="4866263" y="5907579"/>
                </a:cubicBezTo>
                <a:cubicBezTo>
                  <a:pt x="4866695" y="5908176"/>
                  <a:pt x="4867344" y="5909413"/>
                  <a:pt x="4866809" y="5911091"/>
                </a:cubicBezTo>
                <a:lnTo>
                  <a:pt x="4789875" y="6155232"/>
                </a:lnTo>
                <a:cubicBezTo>
                  <a:pt x="4787671" y="6162123"/>
                  <a:pt x="4788845" y="6169437"/>
                  <a:pt x="4793109" y="6175287"/>
                </a:cubicBezTo>
                <a:cubicBezTo>
                  <a:pt x="4797374" y="6181138"/>
                  <a:pt x="4803976" y="6184496"/>
                  <a:pt x="4811217" y="6184496"/>
                </a:cubicBezTo>
                <a:lnTo>
                  <a:pt x="5043132" y="6184496"/>
                </a:lnTo>
                <a:cubicBezTo>
                  <a:pt x="5048252" y="6184496"/>
                  <a:pt x="5052413" y="6180345"/>
                  <a:pt x="5052413" y="6175225"/>
                </a:cubicBezTo>
                <a:cubicBezTo>
                  <a:pt x="5052413" y="6170106"/>
                  <a:pt x="5048262" y="6165955"/>
                  <a:pt x="5043143" y="6165955"/>
                </a:cubicBezTo>
                <a:lnTo>
                  <a:pt x="4811228" y="6165955"/>
                </a:lnTo>
                <a:cubicBezTo>
                  <a:pt x="4809507" y="6165955"/>
                  <a:pt x="4808529" y="6164966"/>
                  <a:pt x="4808096" y="6164369"/>
                </a:cubicBezTo>
                <a:cubicBezTo>
                  <a:pt x="4807664" y="6163771"/>
                  <a:pt x="4807015" y="6162535"/>
                  <a:pt x="4807550" y="6160856"/>
                </a:cubicBezTo>
                <a:lnTo>
                  <a:pt x="4884474" y="5916716"/>
                </a:lnTo>
                <a:cubicBezTo>
                  <a:pt x="4886678" y="5909825"/>
                  <a:pt x="4885504" y="5902511"/>
                  <a:pt x="4881240" y="5896661"/>
                </a:cubicBezTo>
                <a:cubicBezTo>
                  <a:pt x="4876975" y="5890810"/>
                  <a:pt x="4870373" y="5887452"/>
                  <a:pt x="4863131" y="5887452"/>
                </a:cubicBezTo>
                <a:close/>
                <a:moveTo>
                  <a:pt x="4663037" y="5887143"/>
                </a:moveTo>
                <a:cubicBezTo>
                  <a:pt x="4650810" y="5887143"/>
                  <a:pt x="4640633" y="5895270"/>
                  <a:pt x="4638707" y="5907332"/>
                </a:cubicBezTo>
                <a:cubicBezTo>
                  <a:pt x="4637893" y="5912389"/>
                  <a:pt x="4641334" y="5917138"/>
                  <a:pt x="4646391" y="5917952"/>
                </a:cubicBezTo>
                <a:cubicBezTo>
                  <a:pt x="4651449" y="5918755"/>
                  <a:pt x="4656197" y="5915315"/>
                  <a:pt x="4657011" y="5910257"/>
                </a:cubicBezTo>
                <a:cubicBezTo>
                  <a:pt x="4657485" y="5907291"/>
                  <a:pt x="4660008" y="5905684"/>
                  <a:pt x="4663026" y="5905684"/>
                </a:cubicBezTo>
                <a:cubicBezTo>
                  <a:pt x="4666446" y="5905684"/>
                  <a:pt x="4669227" y="5908465"/>
                  <a:pt x="4669227" y="5911885"/>
                </a:cubicBezTo>
                <a:cubicBezTo>
                  <a:pt x="4669227" y="5914594"/>
                  <a:pt x="4667497" y="5916973"/>
                  <a:pt x="4664932" y="5917787"/>
                </a:cubicBezTo>
                <a:cubicBezTo>
                  <a:pt x="4664819" y="5917828"/>
                  <a:pt x="4664695" y="5917859"/>
                  <a:pt x="4664582" y="5917890"/>
                </a:cubicBezTo>
                <a:cubicBezTo>
                  <a:pt x="4662419" y="5918456"/>
                  <a:pt x="4658288" y="5918961"/>
                  <a:pt x="4653499" y="5919538"/>
                </a:cubicBezTo>
                <a:cubicBezTo>
                  <a:pt x="4638614" y="5921340"/>
                  <a:pt x="4616118" y="5924070"/>
                  <a:pt x="4595733" y="5934649"/>
                </a:cubicBezTo>
                <a:cubicBezTo>
                  <a:pt x="4583022" y="5941241"/>
                  <a:pt x="4564811" y="5953807"/>
                  <a:pt x="4550236" y="5976211"/>
                </a:cubicBezTo>
                <a:cubicBezTo>
                  <a:pt x="4536474" y="5997347"/>
                  <a:pt x="4529501" y="6021811"/>
                  <a:pt x="4529501" y="6048901"/>
                </a:cubicBezTo>
                <a:lnTo>
                  <a:pt x="4529501" y="6175988"/>
                </a:lnTo>
                <a:cubicBezTo>
                  <a:pt x="4529501" y="6181107"/>
                  <a:pt x="4533652" y="6185258"/>
                  <a:pt x="4538771" y="6185258"/>
                </a:cubicBezTo>
                <a:cubicBezTo>
                  <a:pt x="4543901" y="6185258"/>
                  <a:pt x="4548042" y="6181107"/>
                  <a:pt x="4548052" y="6175988"/>
                </a:cubicBezTo>
                <a:lnTo>
                  <a:pt x="4548052" y="6048901"/>
                </a:lnTo>
                <a:cubicBezTo>
                  <a:pt x="4548052" y="5985224"/>
                  <a:pt x="4591087" y="5957948"/>
                  <a:pt x="4604272" y="5951098"/>
                </a:cubicBezTo>
                <a:cubicBezTo>
                  <a:pt x="4621681" y="5942065"/>
                  <a:pt x="4642168" y="5939582"/>
                  <a:pt x="4655734" y="5937934"/>
                </a:cubicBezTo>
                <a:cubicBezTo>
                  <a:pt x="4661409" y="5937255"/>
                  <a:pt x="4665880" y="5936709"/>
                  <a:pt x="4669248" y="5935833"/>
                </a:cubicBezTo>
                <a:cubicBezTo>
                  <a:pt x="4669670" y="5935720"/>
                  <a:pt x="4670082" y="5935607"/>
                  <a:pt x="4670546" y="5935462"/>
                </a:cubicBezTo>
                <a:cubicBezTo>
                  <a:pt x="4680856" y="5932187"/>
                  <a:pt x="4687778" y="5922710"/>
                  <a:pt x="4687778" y="5911885"/>
                </a:cubicBezTo>
                <a:cubicBezTo>
                  <a:pt x="4687778" y="5898247"/>
                  <a:pt x="4676685" y="5887143"/>
                  <a:pt x="4663037" y="5887143"/>
                </a:cubicBezTo>
                <a:close/>
                <a:moveTo>
                  <a:pt x="4810548" y="5782027"/>
                </a:moveTo>
                <a:cubicBezTo>
                  <a:pt x="4805429" y="5782027"/>
                  <a:pt x="4801278" y="5786178"/>
                  <a:pt x="4801278" y="5791297"/>
                </a:cubicBezTo>
                <a:cubicBezTo>
                  <a:pt x="4801278" y="5796417"/>
                  <a:pt x="4805429" y="5800568"/>
                  <a:pt x="4810548" y="5800568"/>
                </a:cubicBezTo>
                <a:lnTo>
                  <a:pt x="5009707" y="5800568"/>
                </a:lnTo>
                <a:cubicBezTo>
                  <a:pt x="5011417" y="5800568"/>
                  <a:pt x="5012396" y="5801557"/>
                  <a:pt x="5012828" y="5802154"/>
                </a:cubicBezTo>
                <a:cubicBezTo>
                  <a:pt x="5013261" y="5802751"/>
                  <a:pt x="5013910" y="5803988"/>
                  <a:pt x="5013374" y="5805666"/>
                </a:cubicBezTo>
                <a:lnTo>
                  <a:pt x="4936440" y="6049807"/>
                </a:lnTo>
                <a:cubicBezTo>
                  <a:pt x="4934236" y="6056698"/>
                  <a:pt x="4935410" y="6064012"/>
                  <a:pt x="4939675" y="6069862"/>
                </a:cubicBezTo>
                <a:cubicBezTo>
                  <a:pt x="4943939" y="6075713"/>
                  <a:pt x="4950541" y="6079071"/>
                  <a:pt x="4957783" y="6079071"/>
                </a:cubicBezTo>
                <a:lnTo>
                  <a:pt x="5039743" y="6079071"/>
                </a:lnTo>
                <a:cubicBezTo>
                  <a:pt x="5044862" y="6079071"/>
                  <a:pt x="5049034" y="6074920"/>
                  <a:pt x="5049034" y="6069800"/>
                </a:cubicBezTo>
                <a:cubicBezTo>
                  <a:pt x="5049034" y="6064681"/>
                  <a:pt x="5044883" y="6060530"/>
                  <a:pt x="5039764" y="6060530"/>
                </a:cubicBezTo>
                <a:lnTo>
                  <a:pt x="4957803" y="6060530"/>
                </a:lnTo>
                <a:cubicBezTo>
                  <a:pt x="4956083" y="6060530"/>
                  <a:pt x="4955105" y="6059541"/>
                  <a:pt x="4954672" y="6058944"/>
                </a:cubicBezTo>
                <a:cubicBezTo>
                  <a:pt x="4954239" y="6058346"/>
                  <a:pt x="4953590" y="6057110"/>
                  <a:pt x="4954126" y="6055431"/>
                </a:cubicBezTo>
                <a:lnTo>
                  <a:pt x="5031060" y="5811291"/>
                </a:lnTo>
                <a:cubicBezTo>
                  <a:pt x="5033264" y="5804400"/>
                  <a:pt x="5032090" y="5797086"/>
                  <a:pt x="5027826" y="5791236"/>
                </a:cubicBezTo>
                <a:cubicBezTo>
                  <a:pt x="5023561" y="5785385"/>
                  <a:pt x="5016959" y="5782027"/>
                  <a:pt x="5009717" y="5782027"/>
                </a:cubicBezTo>
                <a:close/>
                <a:moveTo>
                  <a:pt x="5477387" y="5779441"/>
                </a:moveTo>
                <a:cubicBezTo>
                  <a:pt x="5472268" y="5779441"/>
                  <a:pt x="5468117" y="5783592"/>
                  <a:pt x="5468117" y="5788711"/>
                </a:cubicBezTo>
                <a:lnTo>
                  <a:pt x="5468117" y="6053875"/>
                </a:lnTo>
                <a:cubicBezTo>
                  <a:pt x="5468117" y="6067029"/>
                  <a:pt x="5478819" y="6077741"/>
                  <a:pt x="5491983" y="6077741"/>
                </a:cubicBezTo>
                <a:lnTo>
                  <a:pt x="5580392" y="6077741"/>
                </a:lnTo>
                <a:cubicBezTo>
                  <a:pt x="5585511" y="6077741"/>
                  <a:pt x="5589662" y="6073580"/>
                  <a:pt x="5589662" y="6068461"/>
                </a:cubicBezTo>
                <a:cubicBezTo>
                  <a:pt x="5589662" y="6063341"/>
                  <a:pt x="5585511" y="6059190"/>
                  <a:pt x="5580392" y="6059190"/>
                </a:cubicBezTo>
                <a:lnTo>
                  <a:pt x="5491983" y="6059190"/>
                </a:lnTo>
                <a:cubicBezTo>
                  <a:pt x="5489047" y="6059190"/>
                  <a:pt x="5486658" y="6056801"/>
                  <a:pt x="5486658" y="6053865"/>
                </a:cubicBezTo>
                <a:lnTo>
                  <a:pt x="5486658" y="5788711"/>
                </a:lnTo>
                <a:cubicBezTo>
                  <a:pt x="5486658" y="5783592"/>
                  <a:pt x="5482507" y="5779441"/>
                  <a:pt x="5477387" y="5779441"/>
                </a:cubicBezTo>
                <a:close/>
                <a:moveTo>
                  <a:pt x="5369778" y="5779441"/>
                </a:moveTo>
                <a:cubicBezTo>
                  <a:pt x="5364659" y="5779441"/>
                  <a:pt x="5360508" y="5783592"/>
                  <a:pt x="5360508" y="5788711"/>
                </a:cubicBezTo>
                <a:lnTo>
                  <a:pt x="5360508" y="6055421"/>
                </a:lnTo>
                <a:cubicBezTo>
                  <a:pt x="5360508" y="6126546"/>
                  <a:pt x="5418365" y="6184403"/>
                  <a:pt x="5489490" y="6184403"/>
                </a:cubicBezTo>
                <a:lnTo>
                  <a:pt x="5580391" y="6184403"/>
                </a:lnTo>
                <a:cubicBezTo>
                  <a:pt x="5585511" y="6184403"/>
                  <a:pt x="5589662" y="6180242"/>
                  <a:pt x="5589662" y="6175123"/>
                </a:cubicBezTo>
                <a:cubicBezTo>
                  <a:pt x="5589662" y="6170003"/>
                  <a:pt x="5585511" y="6165852"/>
                  <a:pt x="5580391" y="6165852"/>
                </a:cubicBezTo>
                <a:lnTo>
                  <a:pt x="5489490" y="6165852"/>
                </a:lnTo>
                <a:cubicBezTo>
                  <a:pt x="5428594" y="6165852"/>
                  <a:pt x="5379049" y="6116307"/>
                  <a:pt x="5379049" y="6055411"/>
                </a:cubicBezTo>
                <a:lnTo>
                  <a:pt x="5379049" y="5788711"/>
                </a:lnTo>
                <a:cubicBezTo>
                  <a:pt x="5379049" y="5783592"/>
                  <a:pt x="5374898" y="5779441"/>
                  <a:pt x="5369778" y="5779441"/>
                </a:cubicBezTo>
                <a:close/>
                <a:moveTo>
                  <a:pt x="5205425" y="5778298"/>
                </a:moveTo>
                <a:cubicBezTo>
                  <a:pt x="5131128" y="5778298"/>
                  <a:pt x="5070675" y="5838751"/>
                  <a:pt x="5070675" y="5913049"/>
                </a:cubicBezTo>
                <a:lnTo>
                  <a:pt x="5070675" y="6175988"/>
                </a:lnTo>
                <a:cubicBezTo>
                  <a:pt x="5070675" y="6181108"/>
                  <a:pt x="5074826" y="6185259"/>
                  <a:pt x="5079945" y="6185259"/>
                </a:cubicBezTo>
                <a:cubicBezTo>
                  <a:pt x="5085065" y="6185259"/>
                  <a:pt x="5089216" y="6181108"/>
                  <a:pt x="5089216" y="6175988"/>
                </a:cubicBezTo>
                <a:lnTo>
                  <a:pt x="5089216" y="5913049"/>
                </a:lnTo>
                <a:cubicBezTo>
                  <a:pt x="5089216" y="5848969"/>
                  <a:pt x="5141346" y="5796839"/>
                  <a:pt x="5205425" y="5796839"/>
                </a:cubicBezTo>
                <a:cubicBezTo>
                  <a:pt x="5269504" y="5796839"/>
                  <a:pt x="5321635" y="5848969"/>
                  <a:pt x="5321635" y="5913029"/>
                </a:cubicBezTo>
                <a:lnTo>
                  <a:pt x="5320996" y="6175968"/>
                </a:lnTo>
                <a:cubicBezTo>
                  <a:pt x="5320986" y="6181087"/>
                  <a:pt x="5325126" y="6185248"/>
                  <a:pt x="5330246" y="6185259"/>
                </a:cubicBezTo>
                <a:cubicBezTo>
                  <a:pt x="5330256" y="6185259"/>
                  <a:pt x="5330256" y="6185259"/>
                  <a:pt x="5330266" y="6185259"/>
                </a:cubicBezTo>
                <a:cubicBezTo>
                  <a:pt x="5335386" y="6185259"/>
                  <a:pt x="5339526" y="6181118"/>
                  <a:pt x="5339537" y="6176009"/>
                </a:cubicBezTo>
                <a:lnTo>
                  <a:pt x="5340175" y="5913049"/>
                </a:lnTo>
                <a:cubicBezTo>
                  <a:pt x="5340175" y="5838751"/>
                  <a:pt x="5279722" y="5778298"/>
                  <a:pt x="5205425" y="5778298"/>
                </a:cubicBezTo>
                <a:close/>
                <a:moveTo>
                  <a:pt x="4662305" y="5778298"/>
                </a:moveTo>
                <a:cubicBezTo>
                  <a:pt x="4588749" y="5778298"/>
                  <a:pt x="4528924" y="5838133"/>
                  <a:pt x="4528924" y="5911679"/>
                </a:cubicBezTo>
                <a:lnTo>
                  <a:pt x="4528924" y="5971916"/>
                </a:lnTo>
                <a:cubicBezTo>
                  <a:pt x="4528924" y="5977035"/>
                  <a:pt x="4533075" y="5981187"/>
                  <a:pt x="4538194" y="5981187"/>
                </a:cubicBezTo>
                <a:cubicBezTo>
                  <a:pt x="4543314" y="5981187"/>
                  <a:pt x="4547465" y="5977035"/>
                  <a:pt x="4547465" y="5971916"/>
                </a:cubicBezTo>
                <a:lnTo>
                  <a:pt x="4547465" y="5911679"/>
                </a:lnTo>
                <a:cubicBezTo>
                  <a:pt x="4547465" y="5848362"/>
                  <a:pt x="4598987" y="5796839"/>
                  <a:pt x="4662305" y="5796839"/>
                </a:cubicBezTo>
                <a:cubicBezTo>
                  <a:pt x="4725622" y="5796839"/>
                  <a:pt x="4777134" y="5848362"/>
                  <a:pt x="4777134" y="5911679"/>
                </a:cubicBezTo>
                <a:cubicBezTo>
                  <a:pt x="4777134" y="5974996"/>
                  <a:pt x="4725622" y="6026519"/>
                  <a:pt x="4662295" y="6026519"/>
                </a:cubicBezTo>
                <a:lnTo>
                  <a:pt x="4661533" y="6026519"/>
                </a:lnTo>
                <a:cubicBezTo>
                  <a:pt x="4648914" y="6026519"/>
                  <a:pt x="4638644" y="6036788"/>
                  <a:pt x="4638644" y="6049406"/>
                </a:cubicBezTo>
                <a:lnTo>
                  <a:pt x="4638644" y="6175988"/>
                </a:lnTo>
                <a:cubicBezTo>
                  <a:pt x="4638644" y="6181108"/>
                  <a:pt x="4642795" y="6185259"/>
                  <a:pt x="4647915" y="6185259"/>
                </a:cubicBezTo>
                <a:cubicBezTo>
                  <a:pt x="4653034" y="6185259"/>
                  <a:pt x="4657185" y="6181108"/>
                  <a:pt x="4657195" y="6175988"/>
                </a:cubicBezTo>
                <a:lnTo>
                  <a:pt x="4657195" y="6049406"/>
                </a:lnTo>
                <a:cubicBezTo>
                  <a:pt x="4657195" y="6047006"/>
                  <a:pt x="4659142" y="6045060"/>
                  <a:pt x="4661543" y="6045060"/>
                </a:cubicBezTo>
                <a:lnTo>
                  <a:pt x="4662305" y="6045060"/>
                </a:lnTo>
                <a:cubicBezTo>
                  <a:pt x="4735850" y="6045060"/>
                  <a:pt x="4795685" y="5985224"/>
                  <a:pt x="4795685" y="5911679"/>
                </a:cubicBezTo>
                <a:cubicBezTo>
                  <a:pt x="4795685" y="5838133"/>
                  <a:pt x="4735850" y="5778298"/>
                  <a:pt x="4662305" y="5778298"/>
                </a:cubicBezTo>
                <a:close/>
                <a:moveTo>
                  <a:pt x="0" y="0"/>
                </a:moveTo>
                <a:lnTo>
                  <a:pt x="6096000" y="0"/>
                </a:lnTo>
                <a:lnTo>
                  <a:pt x="6096000" y="6858000"/>
                </a:lnTo>
                <a:lnTo>
                  <a:pt x="0" y="6858000"/>
                </a:lnTo>
                <a:close/>
              </a:path>
            </a:pathLst>
          </a:custGeom>
        </p:spPr>
        <p:txBody>
          <a:bodyPr wrap="square" anchor="ctr">
            <a:noAutofit/>
          </a:bodyPr>
          <a:lstStyle>
            <a:lvl1pPr marL="0" indent="0" algn="ctr">
              <a:buNone/>
              <a:defRPr/>
            </a:lvl1pPr>
          </a:lstStyle>
          <a:p>
            <a:endParaRPr lang="nl-NL" dirty="0"/>
          </a:p>
        </p:txBody>
      </p:sp>
      <p:pic>
        <p:nvPicPr>
          <p:cNvPr id="12" name="Graphic 11">
            <a:extLst>
              <a:ext uri="{FF2B5EF4-FFF2-40B4-BE49-F238E27FC236}">
                <a16:creationId xmlns:a16="http://schemas.microsoft.com/office/drawing/2014/main" id="{AB5980BD-A0C7-4C71-A962-05DB673FBF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75117" y="5778000"/>
            <a:ext cx="998884" cy="720000"/>
          </a:xfrm>
          <a:prstGeom prst="rect">
            <a:avLst/>
          </a:prstGeom>
        </p:spPr>
      </p:pic>
      <p:sp>
        <p:nvSpPr>
          <p:cNvPr id="10" name="Rechthoek 9">
            <a:extLst>
              <a:ext uri="{FF2B5EF4-FFF2-40B4-BE49-F238E27FC236}">
                <a16:creationId xmlns:a16="http://schemas.microsoft.com/office/drawing/2014/main" id="{94160CE7-3F5C-41C4-A664-35F4C88C4F64}"/>
              </a:ext>
            </a:extLst>
          </p:cNvPr>
          <p:cNvSpPr/>
          <p:nvPr userDrawn="1"/>
        </p:nvSpPr>
        <p:spPr>
          <a:xfrm flipH="1">
            <a:off x="5229002" y="5363999"/>
            <a:ext cx="3915000" cy="108000"/>
          </a:xfrm>
          <a:prstGeom prst="rect">
            <a:avLst/>
          </a:prstGeom>
          <a:gradFill>
            <a:gsLst>
              <a:gs pos="100000">
                <a:schemeClr val="bg1">
                  <a:alpha val="0"/>
                </a:schemeClr>
              </a:gs>
              <a:gs pos="50000">
                <a:srgbClr val="86267D"/>
              </a:gs>
              <a:gs pos="0">
                <a:srgbClr val="86267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4">
            <a:extLst>
              <a:ext uri="{FF2B5EF4-FFF2-40B4-BE49-F238E27FC236}">
                <a16:creationId xmlns:a16="http://schemas.microsoft.com/office/drawing/2014/main" id="{280E71F8-8688-418D-AC16-2B4987051250}"/>
              </a:ext>
            </a:extLst>
          </p:cNvPr>
          <p:cNvSpPr>
            <a:spLocks noGrp="1"/>
          </p:cNvSpPr>
          <p:nvPr>
            <p:ph type="body" sz="quarter" idx="16" hasCustomPrompt="1"/>
          </p:nvPr>
        </p:nvSpPr>
        <p:spPr>
          <a:xfrm>
            <a:off x="270000" y="6312636"/>
            <a:ext cx="4302000" cy="184666"/>
          </a:xfrm>
          <a:prstGeom prst="rect">
            <a:avLst/>
          </a:prstGeom>
        </p:spPr>
        <p:txBody>
          <a:bodyPr lIns="0" tIns="0" rIns="0" bIns="0"/>
          <a:lstStyle>
            <a:lvl1pPr marL="0" marR="0" indent="0" algn="l" defTabSz="619125" rtl="0" eaLnBrk="1" fontAlgn="auto" latinLnBrk="0" hangingPunct="1">
              <a:lnSpc>
                <a:spcPct val="100000"/>
              </a:lnSpc>
              <a:spcBef>
                <a:spcPts val="0"/>
              </a:spcBef>
              <a:spcAft>
                <a:spcPts val="0"/>
              </a:spcAft>
              <a:buClrTx/>
              <a:buSzTx/>
              <a:buFontTx/>
              <a:buNone/>
              <a:tabLst/>
              <a:defRPr sz="1200">
                <a:solidFill>
                  <a:srgbClr val="1F4284"/>
                </a:solidFill>
                <a:latin typeface="Century Gothic" panose="020B0502020202020204" pitchFamily="34" charset="0"/>
                <a:sym typeface="Chivo"/>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19125" rtl="0" eaLnBrk="1" fontAlgn="auto" latinLnBrk="0" hangingPunct="1">
              <a:lnSpc>
                <a:spcPct val="100000"/>
              </a:lnSpc>
              <a:spcBef>
                <a:spcPts val="0"/>
              </a:spcBef>
              <a:spcAft>
                <a:spcPts val="0"/>
              </a:spcAft>
              <a:buClrTx/>
              <a:buSzTx/>
              <a:buFontTx/>
              <a:buNone/>
              <a:tabLst/>
              <a:defRPr sz="1600">
                <a:solidFill>
                  <a:srgbClr val="1F4284"/>
                </a:solidFill>
                <a:latin typeface="Chivo"/>
                <a:ea typeface="Chivo"/>
                <a:cs typeface="Chivo"/>
                <a:sym typeface="Chivo"/>
              </a:defRPr>
            </a:pPr>
            <a:r>
              <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sym typeface="Chivo"/>
              </a:rPr>
              <a:t>Vul hier de titel van de presentatie in</a:t>
            </a:r>
            <a:endPar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ea typeface="Chivo Light"/>
              <a:cs typeface="Chivo Light"/>
              <a:sym typeface="Chivo Light"/>
            </a:endParaRPr>
          </a:p>
        </p:txBody>
      </p:sp>
      <p:sp>
        <p:nvSpPr>
          <p:cNvPr id="8" name="Tijdelijke aanduiding voor tekst 18">
            <a:extLst>
              <a:ext uri="{FF2B5EF4-FFF2-40B4-BE49-F238E27FC236}">
                <a16:creationId xmlns:a16="http://schemas.microsoft.com/office/drawing/2014/main" id="{D1D09730-DB34-40A6-8A21-F9965799B698}"/>
              </a:ext>
            </a:extLst>
          </p:cNvPr>
          <p:cNvSpPr>
            <a:spLocks noGrp="1"/>
          </p:cNvSpPr>
          <p:nvPr>
            <p:ph type="body" sz="quarter" idx="14" hasCustomPrompt="1"/>
          </p:nvPr>
        </p:nvSpPr>
        <p:spPr>
          <a:xfrm>
            <a:off x="539999" y="1678539"/>
            <a:ext cx="3838038" cy="3458035"/>
          </a:xfrm>
          <a:prstGeom prst="rect">
            <a:avLst/>
          </a:prstGeom>
        </p:spPr>
        <p:txBody>
          <a:bodyPr lIns="0" tIns="0" rIns="0" bIns="0"/>
          <a:lstStyle>
            <a:lvl1pPr marL="0" indent="0">
              <a:buClr>
                <a:srgbClr val="1F4284"/>
              </a:buClr>
              <a:buFont typeface="Arial" panose="020B0604020202020204" pitchFamily="34" charset="0"/>
              <a:buNone/>
              <a:defRPr sz="1200" b="0">
                <a:solidFill>
                  <a:srgbClr val="1F4284"/>
                </a:solidFill>
                <a:latin typeface="Century Gothic" panose="020B0502020202020204" pitchFamily="34" charset="0"/>
              </a:defRPr>
            </a:lvl1pPr>
            <a:lvl2pPr>
              <a:buClr>
                <a:srgbClr val="1F4284"/>
              </a:buClr>
              <a:defRPr>
                <a:solidFill>
                  <a:srgbClr val="1F4284"/>
                </a:solidFill>
              </a:defRPr>
            </a:lvl2pPr>
          </a:lstStyle>
          <a:p>
            <a:pPr lvl="0"/>
            <a:r>
              <a:rPr lang="nl-NL" dirty="0"/>
              <a:t>Tekst</a:t>
            </a:r>
          </a:p>
        </p:txBody>
      </p:sp>
      <p:sp>
        <p:nvSpPr>
          <p:cNvPr id="13" name="Tijdelijke aanduiding voor tekst 18">
            <a:extLst>
              <a:ext uri="{FF2B5EF4-FFF2-40B4-BE49-F238E27FC236}">
                <a16:creationId xmlns:a16="http://schemas.microsoft.com/office/drawing/2014/main" id="{05CEE087-BEDE-406B-A418-E9145C27BBD3}"/>
              </a:ext>
            </a:extLst>
          </p:cNvPr>
          <p:cNvSpPr>
            <a:spLocks noGrp="1"/>
          </p:cNvSpPr>
          <p:nvPr>
            <p:ph type="body" sz="quarter" idx="17" hasCustomPrompt="1"/>
          </p:nvPr>
        </p:nvSpPr>
        <p:spPr>
          <a:xfrm>
            <a:off x="540000" y="720001"/>
            <a:ext cx="5898122" cy="731113"/>
          </a:xfrm>
          <a:prstGeom prst="rect">
            <a:avLst/>
          </a:prstGeom>
        </p:spPr>
        <p:txBody>
          <a:bodyPr lIns="0" tIns="0" rIns="0" bIns="0"/>
          <a:lstStyle>
            <a:lvl1pPr marL="0" indent="0">
              <a:buNone/>
              <a:defRPr sz="1500" b="1">
                <a:solidFill>
                  <a:srgbClr val="1F4284"/>
                </a:solidFill>
                <a:latin typeface="Century Gothic" panose="020B0502020202020204" pitchFamily="34" charset="0"/>
              </a:defRPr>
            </a:lvl1pPr>
          </a:lstStyle>
          <a:p>
            <a:pPr lvl="0"/>
            <a:r>
              <a:rPr lang="nl-NL" dirty="0"/>
              <a:t>SLIDE TITEL</a:t>
            </a:r>
          </a:p>
        </p:txBody>
      </p:sp>
    </p:spTree>
    <p:extLst>
      <p:ext uri="{BB962C8B-B14F-4D97-AF65-F5344CB8AC3E}">
        <p14:creationId xmlns:p14="http://schemas.microsoft.com/office/powerpoint/2010/main" val="65328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 id="2147483679" r:id="rId6"/>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pp.springcast.fm/15435/eten-en-drinken-in-het-hospic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bol.com/nl/c/terra-lannoo-uitgeverij/4318585/?lastId=2019"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youtube.com/channel/UCqt5eS5nQqHjDTH-Bx5nIyw"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4A0F4-98CD-4DD2-ACB4-DEAA746D79C3}"/>
              </a:ext>
            </a:extLst>
          </p:cNvPr>
          <p:cNvSpPr>
            <a:spLocks noGrp="1"/>
          </p:cNvSpPr>
          <p:nvPr>
            <p:ph type="ctrTitle"/>
          </p:nvPr>
        </p:nvSpPr>
        <p:spPr>
          <a:xfrm>
            <a:off x="466724" y="1434389"/>
            <a:ext cx="7524000" cy="808749"/>
          </a:xfrm>
        </p:spPr>
        <p:txBody>
          <a:bodyPr/>
          <a:lstStyle/>
          <a:p>
            <a:r>
              <a:rPr lang="nl-NL" dirty="0">
                <a:cs typeface="Arial"/>
              </a:rPr>
              <a:t>Disclaimer</a:t>
            </a:r>
            <a:endParaRPr lang="nl-NL" dirty="0"/>
          </a:p>
        </p:txBody>
      </p:sp>
      <p:sp>
        <p:nvSpPr>
          <p:cNvPr id="3" name="Ondertitel 2">
            <a:extLst>
              <a:ext uri="{FF2B5EF4-FFF2-40B4-BE49-F238E27FC236}">
                <a16:creationId xmlns:a16="http://schemas.microsoft.com/office/drawing/2014/main" id="{295ABCEA-C267-4C88-A3BB-AF3ED59F8F82}"/>
              </a:ext>
            </a:extLst>
          </p:cNvPr>
          <p:cNvSpPr>
            <a:spLocks noGrp="1"/>
          </p:cNvSpPr>
          <p:nvPr>
            <p:ph type="subTitle" idx="1"/>
          </p:nvPr>
        </p:nvSpPr>
        <p:spPr>
          <a:xfrm>
            <a:off x="445942" y="2400300"/>
            <a:ext cx="8088458" cy="3271838"/>
          </a:xfrm>
        </p:spPr>
        <p:txBody>
          <a:bodyPr/>
          <a:lstStyle/>
          <a:p>
            <a:r>
              <a:rPr lang="nl-NL" dirty="0">
                <a:solidFill>
                  <a:srgbClr val="FFFFFF"/>
                </a:solidFill>
                <a:cs typeface="Arial"/>
              </a:rPr>
              <a:t>IKNL is eigenaar van alle intellectuele eigendomsrechten op de PowerPointpresentaties als onderdeel van de b-</a:t>
            </a:r>
            <a:r>
              <a:rPr lang="nl-NL" dirty="0" err="1">
                <a:solidFill>
                  <a:srgbClr val="FFFFFF"/>
                </a:solidFill>
                <a:cs typeface="Arial"/>
              </a:rPr>
              <a:t>learning</a:t>
            </a:r>
            <a:r>
              <a:rPr lang="nl-NL" dirty="0">
                <a:solidFill>
                  <a:srgbClr val="FFFFFF"/>
                </a:solidFill>
                <a:cs typeface="Arial"/>
              </a:rPr>
              <a:t> palliatieve zorg, inclusief het daarop vermelde logo van IKNL. IKNL en MSD aanvaarden geen aansprakelijkheid voor eventuele onjuistheden en/of onvolledigheden in de inhoud van het lesmateriaal</a:t>
            </a:r>
            <a:r>
              <a:rPr lang="nl-NL">
                <a:solidFill>
                  <a:srgbClr val="FFFFFF"/>
                </a:solidFill>
                <a:cs typeface="Arial"/>
              </a:rPr>
              <a:t>. </a:t>
            </a:r>
          </a:p>
          <a:p>
            <a:endParaRPr lang="nl-NL" dirty="0">
              <a:solidFill>
                <a:srgbClr val="FFFFFF"/>
              </a:solidFill>
              <a:cs typeface="Arial"/>
            </a:endParaRPr>
          </a:p>
          <a:p>
            <a:pPr>
              <a:spcBef>
                <a:spcPts val="1200"/>
              </a:spcBef>
            </a:pPr>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 Commons: BY-NC-SA</a:t>
            </a:r>
            <a:r>
              <a:rPr lang="nl-NL" dirty="0">
                <a:solidFill>
                  <a:srgbClr val="FFFFFF"/>
                </a:solidFill>
                <a:cs typeface="Arial"/>
              </a:rPr>
              <a:t> </a:t>
            </a:r>
          </a:p>
          <a:p>
            <a:endParaRPr lang="nl-NL" dirty="0">
              <a:solidFill>
                <a:srgbClr val="FFFFFF"/>
              </a:solidFill>
            </a:endParaRPr>
          </a:p>
        </p:txBody>
      </p:sp>
      <p:sp>
        <p:nvSpPr>
          <p:cNvPr id="4" name="Tijdelijke aanduiding voor tekst 3">
            <a:extLst>
              <a:ext uri="{FF2B5EF4-FFF2-40B4-BE49-F238E27FC236}">
                <a16:creationId xmlns:a16="http://schemas.microsoft.com/office/drawing/2014/main" id="{1748B10B-8EBC-4F35-850E-70DE1FE8E1E6}"/>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2CBB8AB0-D6C5-4545-8F01-13DA87D0A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724" y="5275973"/>
            <a:ext cx="838200" cy="295275"/>
          </a:xfrm>
          <a:prstGeom prst="rect">
            <a:avLst/>
          </a:prstGeom>
        </p:spPr>
      </p:pic>
    </p:spTree>
    <p:extLst>
      <p:ext uri="{BB962C8B-B14F-4D97-AF65-F5344CB8AC3E}">
        <p14:creationId xmlns:p14="http://schemas.microsoft.com/office/powerpoint/2010/main" val="311058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F3459-334E-417E-AC3C-12CC28B26DF2}"/>
              </a:ext>
            </a:extLst>
          </p:cNvPr>
          <p:cNvSpPr>
            <a:spLocks noGrp="1"/>
          </p:cNvSpPr>
          <p:nvPr>
            <p:ph type="title"/>
          </p:nvPr>
        </p:nvSpPr>
        <p:spPr/>
        <p:txBody>
          <a:bodyPr/>
          <a:lstStyle/>
          <a:p>
            <a:r>
              <a:rPr lang="nl-NL" dirty="0"/>
              <a:t>Ars Moriendi of Diamantmodel (</a:t>
            </a:r>
            <a:r>
              <a:rPr lang="nl-NL" dirty="0" err="1"/>
              <a:t>Leget</a:t>
            </a:r>
            <a:r>
              <a:rPr lang="nl-NL" dirty="0"/>
              <a:t>) </a:t>
            </a:r>
          </a:p>
        </p:txBody>
      </p:sp>
      <p:pic>
        <p:nvPicPr>
          <p:cNvPr id="5" name="Tijdelijke aanduiding voor inhoud 4">
            <a:extLst>
              <a:ext uri="{FF2B5EF4-FFF2-40B4-BE49-F238E27FC236}">
                <a16:creationId xmlns:a16="http://schemas.microsoft.com/office/drawing/2014/main" id="{92486F3F-EE75-409C-BDA0-4D1C4E6DB7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1184"/>
          <a:stretch/>
        </p:blipFill>
        <p:spPr>
          <a:xfrm>
            <a:off x="1197735" y="1313645"/>
            <a:ext cx="7199290" cy="5447016"/>
          </a:xfrm>
        </p:spPr>
      </p:pic>
    </p:spTree>
    <p:extLst>
      <p:ext uri="{BB962C8B-B14F-4D97-AF65-F5344CB8AC3E}">
        <p14:creationId xmlns:p14="http://schemas.microsoft.com/office/powerpoint/2010/main" val="92540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343" y="261940"/>
            <a:ext cx="6236440" cy="755650"/>
          </a:xfrm>
        </p:spPr>
        <p:txBody>
          <a:bodyPr/>
          <a:lstStyle/>
          <a:p>
            <a:r>
              <a:rPr lang="nl-NL" dirty="0"/>
              <a:t>Model </a:t>
            </a:r>
            <a:r>
              <a:rPr lang="nl-NL" dirty="0">
                <a:cs typeface="Arial"/>
              </a:rPr>
              <a:t>vraagstellingen (</a:t>
            </a:r>
            <a:r>
              <a:rPr lang="nl-NL" dirty="0" err="1">
                <a:cs typeface="Arial"/>
              </a:rPr>
              <a:t>Steinhauser</a:t>
            </a:r>
            <a:r>
              <a:rPr lang="nl-NL" dirty="0">
                <a:cs typeface="Arial"/>
              </a:rPr>
              <a:t> et al.)</a:t>
            </a:r>
            <a:endParaRPr lang="nl-NL" dirty="0"/>
          </a:p>
        </p:txBody>
      </p:sp>
      <p:sp>
        <p:nvSpPr>
          <p:cNvPr id="12" name="Tekstvak 11">
            <a:extLst>
              <a:ext uri="{FF2B5EF4-FFF2-40B4-BE49-F238E27FC236}">
                <a16:creationId xmlns:a16="http://schemas.microsoft.com/office/drawing/2014/main" id="{5F2D5902-167C-4159-9C7F-7441CEF4A0D0}"/>
              </a:ext>
            </a:extLst>
          </p:cNvPr>
          <p:cNvSpPr txBox="1"/>
          <p:nvPr/>
        </p:nvSpPr>
        <p:spPr>
          <a:xfrm>
            <a:off x="436512" y="6220557"/>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900" dirty="0">
                <a:solidFill>
                  <a:srgbClr val="000000"/>
                </a:solidFill>
                <a:cs typeface="Arial"/>
              </a:rPr>
              <a:t>bron: </a:t>
            </a:r>
            <a:r>
              <a:rPr lang="nl-NL" sz="900" dirty="0" err="1">
                <a:solidFill>
                  <a:srgbClr val="000000"/>
                </a:solidFill>
                <a:cs typeface="Arial"/>
              </a:rPr>
              <a:t>Steinhauser</a:t>
            </a:r>
            <a:r>
              <a:rPr lang="nl-NL" sz="900" dirty="0">
                <a:solidFill>
                  <a:srgbClr val="000000"/>
                </a:solidFill>
                <a:cs typeface="Arial"/>
              </a:rPr>
              <a:t> et al, 2009</a:t>
            </a:r>
          </a:p>
        </p:txBody>
      </p:sp>
      <p:pic>
        <p:nvPicPr>
          <p:cNvPr id="5" name="Tijdelijke aanduiding voor inhoud 4">
            <a:extLst>
              <a:ext uri="{FF2B5EF4-FFF2-40B4-BE49-F238E27FC236}">
                <a16:creationId xmlns:a16="http://schemas.microsoft.com/office/drawing/2014/main" id="{C3589724-2BA4-476A-AFCD-D10BB5E28B0C}"/>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34850" y="1674254"/>
            <a:ext cx="8136000" cy="4546303"/>
          </a:xfrm>
          <a:prstGeom prst="rect">
            <a:avLst/>
          </a:prstGeom>
        </p:spPr>
      </p:pic>
    </p:spTree>
    <p:extLst>
      <p:ext uri="{BB962C8B-B14F-4D97-AF65-F5344CB8AC3E}">
        <p14:creationId xmlns:p14="http://schemas.microsoft.com/office/powerpoint/2010/main" val="181965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2E2A4-6C5E-4633-8C60-F91E30C68C16}"/>
              </a:ext>
            </a:extLst>
          </p:cNvPr>
          <p:cNvSpPr>
            <a:spLocks noGrp="1"/>
          </p:cNvSpPr>
          <p:nvPr>
            <p:ph type="title"/>
          </p:nvPr>
        </p:nvSpPr>
        <p:spPr/>
        <p:txBody>
          <a:bodyPr/>
          <a:lstStyle/>
          <a:p>
            <a:r>
              <a:rPr lang="nl-NL" dirty="0"/>
              <a:t>Casus Gerard met COPD </a:t>
            </a:r>
            <a:r>
              <a:rPr lang="nl-NL" sz="1800" dirty="0"/>
              <a:t>(1 van 2)</a:t>
            </a:r>
            <a:br>
              <a:rPr lang="nl-NL" sz="1800" dirty="0"/>
            </a:br>
            <a:r>
              <a:rPr lang="nl-NL" sz="1800" dirty="0"/>
              <a:t>- </a:t>
            </a:r>
            <a:r>
              <a:rPr lang="nl-NL" dirty="0"/>
              <a:t>Tijdig spreken over het levenseinde</a:t>
            </a:r>
          </a:p>
        </p:txBody>
      </p:sp>
      <p:sp>
        <p:nvSpPr>
          <p:cNvPr id="3" name="Tijdelijke aanduiding voor inhoud 2">
            <a:extLst>
              <a:ext uri="{FF2B5EF4-FFF2-40B4-BE49-F238E27FC236}">
                <a16:creationId xmlns:a16="http://schemas.microsoft.com/office/drawing/2014/main" id="{C9CB3446-18CB-4E4F-B9E2-546AB11DA9E5}"/>
              </a:ext>
            </a:extLst>
          </p:cNvPr>
          <p:cNvSpPr>
            <a:spLocks noGrp="1"/>
          </p:cNvSpPr>
          <p:nvPr>
            <p:ph idx="1"/>
          </p:nvPr>
        </p:nvSpPr>
        <p:spPr>
          <a:xfrm>
            <a:off x="292822" y="1625879"/>
            <a:ext cx="8226710" cy="4685711"/>
          </a:xfrm>
        </p:spPr>
        <p:txBody>
          <a:bodyPr/>
          <a:lstStyle/>
          <a:p>
            <a:pPr marL="143510" indent="-179705">
              <a:lnSpc>
                <a:spcPts val="2500"/>
              </a:lnSpc>
              <a:spcAft>
                <a:spcPts val="800"/>
              </a:spcAft>
            </a:pPr>
            <a:r>
              <a:rPr lang="nl-NL" sz="1800" dirty="0">
                <a:latin typeface="Arial"/>
                <a:ea typeface="Calibri" panose="020F0502020204030204" pitchFamily="34" charset="0"/>
                <a:cs typeface="Arial"/>
              </a:rPr>
              <a:t>Gerard, 65 jaar, bekend met </a:t>
            </a:r>
            <a:r>
              <a:rPr lang="nl-NL" sz="1800" dirty="0">
                <a:solidFill>
                  <a:srgbClr val="41C4ED"/>
                </a:solidFill>
                <a:latin typeface="Arial"/>
                <a:ea typeface="Calibri" panose="020F0502020204030204" pitchFamily="34" charset="0"/>
                <a:cs typeface="Arial"/>
              </a:rPr>
              <a:t>COPD GOLD-stadium 2 </a:t>
            </a:r>
            <a:r>
              <a:rPr lang="nl-NL" sz="1800" dirty="0">
                <a:latin typeface="Arial"/>
                <a:ea typeface="Calibri" panose="020F0502020204030204" pitchFamily="34" charset="0"/>
                <a:cs typeface="Arial"/>
              </a:rPr>
              <a:t>(=matig ernstig) waarvoor hij diverse medicatie krijgt. Hij heeft beperkte inspanningstolerantie met </a:t>
            </a:r>
            <a:r>
              <a:rPr lang="nl-NL" sz="1800" dirty="0">
                <a:solidFill>
                  <a:schemeClr val="tx2"/>
                </a:solidFill>
                <a:latin typeface="Arial"/>
                <a:ea typeface="Calibri" panose="020F0502020204030204" pitchFamily="34" charset="0"/>
                <a:cs typeface="Arial"/>
              </a:rPr>
              <a:t>regelmatig exacerbaties </a:t>
            </a:r>
            <a:r>
              <a:rPr lang="nl-NL" sz="1800" dirty="0">
                <a:latin typeface="Arial"/>
                <a:ea typeface="Calibri" panose="020F0502020204030204" pitchFamily="34" charset="0"/>
                <a:cs typeface="Arial"/>
              </a:rPr>
              <a:t>met ziekenhuisopnamen. </a:t>
            </a:r>
            <a:endParaRPr lang="nl-NL" dirty="0"/>
          </a:p>
          <a:p>
            <a:pPr marL="143510" indent="-179705">
              <a:lnSpc>
                <a:spcPts val="2500"/>
              </a:lnSpc>
              <a:spcAft>
                <a:spcPts val="800"/>
              </a:spcAft>
            </a:pPr>
            <a:r>
              <a:rPr lang="nl-NL" sz="1800" dirty="0">
                <a:latin typeface="Arial"/>
                <a:ea typeface="Calibri" panose="020F0502020204030204" pitchFamily="34" charset="0"/>
                <a:cs typeface="Arial"/>
              </a:rPr>
              <a:t>Recent werd ontdekt een </a:t>
            </a:r>
            <a:r>
              <a:rPr lang="nl-NL" sz="1800" dirty="0">
                <a:solidFill>
                  <a:srgbClr val="41C4ED"/>
                </a:solidFill>
                <a:latin typeface="Arial"/>
                <a:ea typeface="Calibri" panose="020F0502020204030204" pitchFamily="34" charset="0"/>
                <a:cs typeface="Arial"/>
              </a:rPr>
              <a:t>niet-kleincellig longcarcinoom stadium 4 met levermetastasen</a:t>
            </a:r>
            <a:r>
              <a:rPr lang="nl-NL" sz="1800" dirty="0">
                <a:latin typeface="Arial"/>
                <a:ea typeface="Calibri" panose="020F0502020204030204" pitchFamily="34" charset="0"/>
                <a:cs typeface="Arial"/>
              </a:rPr>
              <a:t>. Analyse van de tumor bracht naar voren dat </a:t>
            </a:r>
            <a:r>
              <a:rPr lang="nl-NL" sz="1800" dirty="0">
                <a:solidFill>
                  <a:schemeClr val="tx2"/>
                </a:solidFill>
                <a:latin typeface="Arial"/>
                <a:ea typeface="Calibri" panose="020F0502020204030204" pitchFamily="34" charset="0"/>
                <a:cs typeface="Arial"/>
              </a:rPr>
              <a:t>doelgerichte therapie (‘</a:t>
            </a:r>
            <a:r>
              <a:rPr lang="nl-NL" sz="1800" dirty="0" err="1">
                <a:solidFill>
                  <a:schemeClr val="tx2"/>
                </a:solidFill>
                <a:latin typeface="Arial"/>
                <a:ea typeface="Calibri" panose="020F0502020204030204" pitchFamily="34" charset="0"/>
                <a:cs typeface="Arial"/>
              </a:rPr>
              <a:t>target</a:t>
            </a:r>
            <a:r>
              <a:rPr lang="nl-NL" sz="1800" dirty="0" err="1">
                <a:latin typeface="Arial"/>
                <a:ea typeface="Calibri" panose="020F0502020204030204" pitchFamily="34" charset="0"/>
                <a:cs typeface="Arial"/>
              </a:rPr>
              <a:t>ed</a:t>
            </a:r>
            <a:r>
              <a:rPr lang="nl-NL" sz="1800" dirty="0">
                <a:latin typeface="Arial"/>
                <a:ea typeface="Calibri" panose="020F0502020204030204" pitchFamily="34" charset="0"/>
                <a:cs typeface="Arial"/>
              </a:rPr>
              <a:t> </a:t>
            </a:r>
            <a:r>
              <a:rPr lang="nl-NL" sz="1800" dirty="0" err="1">
                <a:latin typeface="Arial"/>
                <a:ea typeface="Calibri" panose="020F0502020204030204" pitchFamily="34" charset="0"/>
                <a:cs typeface="Arial"/>
              </a:rPr>
              <a:t>therapy</a:t>
            </a:r>
            <a:r>
              <a:rPr lang="nl-NL" sz="1800" dirty="0">
                <a:latin typeface="Arial"/>
                <a:ea typeface="Calibri" panose="020F0502020204030204" pitchFamily="34" charset="0"/>
                <a:cs typeface="Arial"/>
              </a:rPr>
              <a:t>’) tot de mogelijkheden behoorde. Het behandelteam besprak alle ‘ins en outs’ van deze </a:t>
            </a:r>
            <a:r>
              <a:rPr lang="nl-NL" sz="1800" dirty="0">
                <a:solidFill>
                  <a:schemeClr val="tx2"/>
                </a:solidFill>
                <a:latin typeface="Arial"/>
                <a:ea typeface="Calibri" panose="020F0502020204030204" pitchFamily="34" charset="0"/>
                <a:cs typeface="Arial"/>
              </a:rPr>
              <a:t>palliatieve behandeling en </a:t>
            </a:r>
            <a:r>
              <a:rPr lang="nl-NL" sz="1800" dirty="0">
                <a:latin typeface="Arial"/>
                <a:ea typeface="Calibri" panose="020F0502020204030204" pitchFamily="34" charset="0"/>
                <a:cs typeface="Arial"/>
              </a:rPr>
              <a:t>de </a:t>
            </a:r>
            <a:r>
              <a:rPr lang="nl-NL" sz="1800" dirty="0">
                <a:solidFill>
                  <a:schemeClr val="tx2"/>
                </a:solidFill>
                <a:latin typeface="Arial"/>
                <a:ea typeface="Calibri" panose="020F0502020204030204" pitchFamily="34" charset="0"/>
                <a:cs typeface="Arial"/>
              </a:rPr>
              <a:t>mogelijkheid van</a:t>
            </a:r>
            <a:r>
              <a:rPr lang="nl-NL" sz="1800" dirty="0">
                <a:solidFill>
                  <a:srgbClr val="41C4ED"/>
                </a:solidFill>
                <a:latin typeface="Arial"/>
                <a:ea typeface="Calibri" panose="020F0502020204030204" pitchFamily="34" charset="0"/>
                <a:cs typeface="Arial"/>
              </a:rPr>
              <a:t> niet tumor gericht </a:t>
            </a:r>
            <a:r>
              <a:rPr lang="nl-NL" sz="1800" dirty="0">
                <a:solidFill>
                  <a:schemeClr val="bg2"/>
                </a:solidFill>
                <a:latin typeface="Arial"/>
                <a:ea typeface="Calibri" panose="020F0502020204030204" pitchFamily="34" charset="0"/>
                <a:cs typeface="Arial"/>
              </a:rPr>
              <a:t>behandelen</a:t>
            </a:r>
            <a:r>
              <a:rPr lang="nl-NL" sz="1800" dirty="0">
                <a:latin typeface="Arial"/>
                <a:ea typeface="Calibri" panose="020F0502020204030204" pitchFamily="34" charset="0"/>
                <a:cs typeface="Arial"/>
              </a:rPr>
              <a:t>. Na wikken en wegen </a:t>
            </a:r>
            <a:r>
              <a:rPr lang="nl-NL" sz="1800" dirty="0">
                <a:solidFill>
                  <a:schemeClr val="bg2"/>
                </a:solidFill>
                <a:latin typeface="Arial"/>
                <a:ea typeface="Calibri" panose="020F0502020204030204" pitchFamily="34" charset="0"/>
                <a:cs typeface="Arial"/>
              </a:rPr>
              <a:t>koos Gerard </a:t>
            </a:r>
            <a:r>
              <a:rPr lang="nl-NL" sz="1800" dirty="0">
                <a:solidFill>
                  <a:schemeClr val="tx2"/>
                </a:solidFill>
                <a:latin typeface="Arial"/>
                <a:ea typeface="Calibri" panose="020F0502020204030204" pitchFamily="34" charset="0"/>
                <a:cs typeface="Arial"/>
              </a:rPr>
              <a:t>in</a:t>
            </a:r>
            <a:r>
              <a:rPr lang="nl-NL" sz="1800" dirty="0">
                <a:latin typeface="Arial"/>
                <a:ea typeface="Calibri" panose="020F0502020204030204" pitchFamily="34" charset="0"/>
                <a:cs typeface="Arial"/>
              </a:rPr>
              <a:t> samenspraak met zijn partner </a:t>
            </a:r>
            <a:r>
              <a:rPr lang="nl-NL" sz="1800" dirty="0">
                <a:solidFill>
                  <a:schemeClr val="tx2"/>
                </a:solidFill>
                <a:latin typeface="Arial"/>
                <a:ea typeface="Calibri" panose="020F0502020204030204" pitchFamily="34" charset="0"/>
                <a:cs typeface="Arial"/>
              </a:rPr>
              <a:t>voor tumor gericht behandelen;</a:t>
            </a:r>
            <a:r>
              <a:rPr lang="nl-NL" sz="1800" dirty="0">
                <a:latin typeface="Arial"/>
                <a:ea typeface="Calibri" panose="020F0502020204030204" pitchFamily="34" charset="0"/>
                <a:cs typeface="Arial"/>
              </a:rPr>
              <a:t> voor Gerard staat </a:t>
            </a:r>
            <a:r>
              <a:rPr lang="nl-NL" sz="1800" dirty="0">
                <a:solidFill>
                  <a:srgbClr val="41C4ED"/>
                </a:solidFill>
                <a:latin typeface="Arial"/>
                <a:ea typeface="Calibri" panose="020F0502020204030204" pitchFamily="34" charset="0"/>
                <a:cs typeface="Arial"/>
              </a:rPr>
              <a:t>kwaliteit boven kwantiteit van leven.  </a:t>
            </a:r>
            <a:endParaRPr lang="nl-NL" sz="1800" dirty="0">
              <a:solidFill>
                <a:srgbClr val="41C4ED"/>
              </a:solidFill>
              <a:latin typeface="Arial" panose="020B0604020202020204" pitchFamily="34" charset="0"/>
              <a:ea typeface="Calibri" panose="020F0502020204030204" pitchFamily="34" charset="0"/>
              <a:cs typeface="Arial" panose="020B0604020202020204" pitchFamily="34" charset="0"/>
            </a:endParaRPr>
          </a:p>
          <a:p>
            <a:pPr marL="143510" indent="-179705">
              <a:lnSpc>
                <a:spcPts val="2500"/>
              </a:lnSpc>
              <a:spcAft>
                <a:spcPts val="800"/>
              </a:spcAft>
            </a:pPr>
            <a:r>
              <a:rPr lang="nl-NL" sz="1800" dirty="0">
                <a:solidFill>
                  <a:schemeClr val="tx2"/>
                </a:solidFill>
                <a:latin typeface="Arial"/>
                <a:ea typeface="Calibri" panose="020F0502020204030204" pitchFamily="34" charset="0"/>
                <a:cs typeface="Arial"/>
              </a:rPr>
              <a:t>Tijdens zijn eerste kuur werd hij </a:t>
            </a:r>
            <a:r>
              <a:rPr lang="nl-NL" sz="1800" dirty="0">
                <a:solidFill>
                  <a:srgbClr val="41C4ED"/>
                </a:solidFill>
                <a:latin typeface="Arial"/>
                <a:ea typeface="Calibri" panose="020F0502020204030204" pitchFamily="34" charset="0"/>
                <a:cs typeface="Arial"/>
              </a:rPr>
              <a:t>opgenomen in het ziekenhuis </a:t>
            </a:r>
            <a:r>
              <a:rPr lang="nl-NL" sz="1800" dirty="0">
                <a:latin typeface="Arial"/>
                <a:ea typeface="Calibri" panose="020F0502020204030204" pitchFamily="34" charset="0"/>
                <a:cs typeface="Arial"/>
              </a:rPr>
              <a:t>wegens een COPD-exacerbatie, heftige diarree met misselijkheid en braken, huidreacties en extreme vermoeidheid. </a:t>
            </a:r>
          </a:p>
          <a:p>
            <a:pPr marL="143510" indent="-179705">
              <a:lnSpc>
                <a:spcPts val="2500"/>
              </a:lnSpc>
              <a:spcAft>
                <a:spcPts val="800"/>
              </a:spcAft>
            </a:pPr>
            <a:r>
              <a:rPr lang="nl-NL" sz="1800" dirty="0">
                <a:latin typeface="Arial"/>
                <a:ea typeface="Calibri" panose="020F0502020204030204" pitchFamily="34" charset="0"/>
                <a:cs typeface="Arial"/>
              </a:rPr>
              <a:t>Hoe nu verder?</a:t>
            </a:r>
            <a:endParaRPr lang="nl-NL" dirty="0"/>
          </a:p>
          <a:p>
            <a:pPr marL="143510" indent="-179705"/>
            <a:endParaRPr lang="nl-NL" dirty="0">
              <a:cs typeface="Arial"/>
            </a:endParaRPr>
          </a:p>
        </p:txBody>
      </p:sp>
    </p:spTree>
    <p:extLst>
      <p:ext uri="{BB962C8B-B14F-4D97-AF65-F5344CB8AC3E}">
        <p14:creationId xmlns:p14="http://schemas.microsoft.com/office/powerpoint/2010/main" val="11952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7AEDA-349B-4344-9B09-C208BEF49596}"/>
              </a:ext>
            </a:extLst>
          </p:cNvPr>
          <p:cNvSpPr>
            <a:spLocks noGrp="1"/>
          </p:cNvSpPr>
          <p:nvPr>
            <p:ph type="title"/>
          </p:nvPr>
        </p:nvSpPr>
        <p:spPr/>
        <p:txBody>
          <a:bodyPr/>
          <a:lstStyle/>
          <a:p>
            <a:r>
              <a:rPr lang="nl-NL" dirty="0"/>
              <a:t>Casus Gerard met COPD </a:t>
            </a:r>
            <a:r>
              <a:rPr lang="nl-NL" sz="1800" dirty="0"/>
              <a:t>(2 van 2)</a:t>
            </a:r>
            <a:br>
              <a:rPr lang="nl-NL" sz="1800" dirty="0"/>
            </a:br>
            <a:r>
              <a:rPr lang="nl-NL" sz="1800" dirty="0"/>
              <a:t>- </a:t>
            </a:r>
            <a:r>
              <a:rPr lang="nl-NL" dirty="0"/>
              <a:t>Tijdig spreken over het levenseinde</a:t>
            </a:r>
          </a:p>
        </p:txBody>
      </p:sp>
      <p:sp>
        <p:nvSpPr>
          <p:cNvPr id="3" name="Tijdelijke aanduiding voor inhoud 2">
            <a:extLst>
              <a:ext uri="{FF2B5EF4-FFF2-40B4-BE49-F238E27FC236}">
                <a16:creationId xmlns:a16="http://schemas.microsoft.com/office/drawing/2014/main" id="{E81E23CF-9701-4519-A70D-E1B53B09970B}"/>
              </a:ext>
            </a:extLst>
          </p:cNvPr>
          <p:cNvSpPr>
            <a:spLocks noGrp="1"/>
          </p:cNvSpPr>
          <p:nvPr>
            <p:ph idx="1"/>
          </p:nvPr>
        </p:nvSpPr>
        <p:spPr>
          <a:xfrm>
            <a:off x="292822" y="1625880"/>
            <a:ext cx="8180617" cy="4970180"/>
          </a:xfrm>
        </p:spPr>
        <p:txBody>
          <a:bodyPr/>
          <a:lstStyle/>
          <a:p>
            <a:pPr lvl="0">
              <a:lnSpc>
                <a:spcPts val="3000"/>
              </a:lnSpc>
            </a:pPr>
            <a:r>
              <a:rPr lang="nl-NL" sz="2000" dirty="0">
                <a:latin typeface="Arial" panose="020B0604020202020204" pitchFamily="34" charset="0"/>
                <a:ea typeface="Calibri" panose="020F0502020204030204" pitchFamily="34" charset="0"/>
                <a:cs typeface="Arial" panose="020B0604020202020204" pitchFamily="34" charset="0"/>
              </a:rPr>
              <a:t>Hoever gaat het begrip ‘ins en outs’ in deze context? Hoe ziet de prognose er nu uit na de ziekenhuisopname tijdens de eerste kuur? </a:t>
            </a:r>
          </a:p>
          <a:p>
            <a:pPr marL="0" indent="0">
              <a:lnSpc>
                <a:spcPts val="2500"/>
              </a:lnSpc>
              <a:spcBef>
                <a:spcPts val="600"/>
              </a:spcBef>
              <a:buNone/>
            </a:pPr>
            <a:r>
              <a:rPr lang="nl-NL" sz="2000" dirty="0">
                <a:latin typeface="Arial" panose="020B0604020202020204" pitchFamily="34" charset="0"/>
                <a:cs typeface="Arial" panose="020B0604020202020204" pitchFamily="34" charset="0"/>
              </a:rPr>
              <a:t>In de casus werd de mogelijkheid van </a:t>
            </a:r>
            <a:r>
              <a:rPr lang="nl-NL" sz="2000" dirty="0">
                <a:solidFill>
                  <a:srgbClr val="41C4ED"/>
                </a:solidFill>
                <a:latin typeface="Arial" panose="020B0604020202020204" pitchFamily="34" charset="0"/>
                <a:cs typeface="Arial" panose="020B0604020202020204" pitchFamily="34" charset="0"/>
              </a:rPr>
              <a:t>niet tumor gericht behandelen </a:t>
            </a:r>
            <a:r>
              <a:rPr lang="nl-NL" sz="2000" dirty="0">
                <a:latin typeface="Arial" panose="020B0604020202020204" pitchFamily="34" charset="0"/>
                <a:cs typeface="Arial" panose="020B0604020202020204" pitchFamily="34" charset="0"/>
              </a:rPr>
              <a:t>in het gesprek door het behandelteam genoemd.</a:t>
            </a:r>
          </a:p>
          <a:p>
            <a:pPr>
              <a:lnSpc>
                <a:spcPts val="3000"/>
              </a:lnSpc>
            </a:pPr>
            <a:r>
              <a:rPr lang="nl-NL" sz="2000" dirty="0">
                <a:latin typeface="Arial" panose="020B0604020202020204" pitchFamily="34" charset="0"/>
                <a:cs typeface="Arial" panose="020B0604020202020204" pitchFamily="34" charset="0"/>
              </a:rPr>
              <a:t>Hoe pak je dit nu aan? Direct in combinatie met praten over het naderende levenseinde? </a:t>
            </a:r>
          </a:p>
          <a:p>
            <a:pPr>
              <a:lnSpc>
                <a:spcPts val="3000"/>
              </a:lnSpc>
              <a:spcBef>
                <a:spcPts val="600"/>
              </a:spcBef>
            </a:pPr>
            <a:r>
              <a:rPr lang="nl-NL" sz="2000" dirty="0">
                <a:latin typeface="Arial" panose="020B0604020202020204" pitchFamily="34" charset="0"/>
                <a:cs typeface="Arial" panose="020B0604020202020204" pitchFamily="34" charset="0"/>
              </a:rPr>
              <a:t>Wanneer vind je het juiste </a:t>
            </a:r>
          </a:p>
          <a:p>
            <a:pPr marL="180000">
              <a:lnSpc>
                <a:spcPts val="3000"/>
              </a:lnSpc>
              <a:buNone/>
            </a:pPr>
            <a:r>
              <a:rPr lang="nl-NL" sz="2000" dirty="0">
                <a:latin typeface="Arial" panose="020B0604020202020204" pitchFamily="34" charset="0"/>
                <a:cs typeface="Arial" panose="020B0604020202020204" pitchFamily="34" charset="0"/>
              </a:rPr>
              <a:t>	moment voor het gesprek</a:t>
            </a:r>
          </a:p>
          <a:p>
            <a:pPr marL="180000">
              <a:lnSpc>
                <a:spcPts val="3000"/>
              </a:lnSpc>
              <a:buNone/>
            </a:pPr>
            <a:r>
              <a:rPr lang="nl-NL" sz="2000" dirty="0">
                <a:latin typeface="Arial" panose="020B0604020202020204" pitchFamily="34" charset="0"/>
                <a:cs typeface="Arial" panose="020B0604020202020204" pitchFamily="34" charset="0"/>
              </a:rPr>
              <a:t>	over het naderende </a:t>
            </a:r>
          </a:p>
          <a:p>
            <a:pPr marL="180000">
              <a:lnSpc>
                <a:spcPts val="3000"/>
              </a:lnSpc>
              <a:buNone/>
            </a:pPr>
            <a:r>
              <a:rPr lang="nl-NL" sz="2000" dirty="0">
                <a:latin typeface="Arial" panose="020B0604020202020204" pitchFamily="34" charset="0"/>
                <a:cs typeface="Arial" panose="020B0604020202020204" pitchFamily="34" charset="0"/>
              </a:rPr>
              <a:t>	levenseinde? </a:t>
            </a:r>
          </a:p>
          <a:p>
            <a:pPr lvl="0">
              <a:lnSpc>
                <a:spcPts val="3000"/>
              </a:lnSpc>
              <a:spcBef>
                <a:spcPts val="600"/>
              </a:spcBef>
            </a:pPr>
            <a:r>
              <a:rPr lang="nl-NL" sz="2000" dirty="0"/>
              <a:t>Hoe ligt dit bij de andere </a:t>
            </a:r>
          </a:p>
          <a:p>
            <a:pPr lvl="0">
              <a:lnSpc>
                <a:spcPts val="3000"/>
              </a:lnSpc>
              <a:buNone/>
            </a:pPr>
            <a:r>
              <a:rPr lang="nl-NL" sz="2000" dirty="0"/>
              <a:t>	patiëntengroepen uit de </a:t>
            </a:r>
          </a:p>
          <a:p>
            <a:pPr lvl="0">
              <a:lnSpc>
                <a:spcPts val="3000"/>
              </a:lnSpc>
              <a:buNone/>
            </a:pPr>
            <a:r>
              <a:rPr lang="nl-NL" sz="2000" dirty="0"/>
              <a:t>	grafiek?</a:t>
            </a:r>
            <a:r>
              <a:rPr lang="nl-NL" sz="900" dirty="0">
                <a:latin typeface="Arial" panose="020B0604020202020204" pitchFamily="34" charset="0"/>
                <a:cs typeface="Arial" panose="020B0604020202020204" pitchFamily="34" charset="0"/>
              </a:rPr>
              <a:t>			bron: </a:t>
            </a:r>
            <a:r>
              <a:rPr lang="en-US" sz="900" dirty="0" err="1">
                <a:latin typeface="Arial" panose="020B0604020202020204" pitchFamily="34" charset="0"/>
                <a:ea typeface="Calibri" panose="020F0502020204030204" pitchFamily="34" charset="0"/>
                <a:cs typeface="Arial" panose="020B0604020202020204" pitchFamily="34" charset="0"/>
              </a:rPr>
              <a:t>Amblàs</a:t>
            </a:r>
            <a:r>
              <a:rPr lang="en-US" sz="900" dirty="0">
                <a:latin typeface="Arial" panose="020B0604020202020204" pitchFamily="34" charset="0"/>
                <a:ea typeface="Calibri" panose="020F0502020204030204" pitchFamily="34" charset="0"/>
                <a:cs typeface="Arial" panose="020B0604020202020204" pitchFamily="34" charset="0"/>
              </a:rPr>
              <a:t>-Novellas J, SA Murray, et al. </a:t>
            </a:r>
            <a:r>
              <a:rPr lang="en-US" sz="900" i="1" dirty="0">
                <a:latin typeface="Arial" panose="020B0604020202020204" pitchFamily="34" charset="0"/>
                <a:ea typeface="Calibri" panose="020F0502020204030204" pitchFamily="34" charset="0"/>
                <a:cs typeface="Arial" panose="020B0604020202020204" pitchFamily="34" charset="0"/>
              </a:rPr>
              <a:t>BMJ </a:t>
            </a:r>
            <a:r>
              <a:rPr lang="en-US" sz="900" dirty="0">
                <a:latin typeface="Arial" panose="020B0604020202020204" pitchFamily="34" charset="0"/>
                <a:ea typeface="Calibri" panose="020F0502020204030204" pitchFamily="34" charset="0"/>
                <a:cs typeface="Arial" panose="020B0604020202020204" pitchFamily="34" charset="0"/>
              </a:rPr>
              <a:t>September</a:t>
            </a:r>
            <a:r>
              <a:rPr lang="en-US" sz="900" i="1" dirty="0">
                <a:latin typeface="Arial" panose="020B0604020202020204" pitchFamily="34" charset="0"/>
                <a:ea typeface="Calibri" panose="020F0502020204030204" pitchFamily="34" charset="0"/>
                <a:cs typeface="Arial" panose="020B0604020202020204" pitchFamily="34" charset="0"/>
              </a:rPr>
              <a:t> </a:t>
            </a:r>
            <a:r>
              <a:rPr lang="en-US" sz="900" dirty="0">
                <a:latin typeface="Arial" panose="020B0604020202020204" pitchFamily="34" charset="0"/>
                <a:ea typeface="Calibri" panose="020F0502020204030204" pitchFamily="34" charset="0"/>
                <a:cs typeface="Arial" panose="020B0604020202020204" pitchFamily="34" charset="0"/>
              </a:rPr>
              <a:t>2016, Volume 6, Issue 9</a:t>
            </a:r>
            <a:endParaRPr lang="nl-NL" sz="900" dirty="0">
              <a:latin typeface="Arial" panose="020B0604020202020204" pitchFamily="34" charset="0"/>
              <a:ea typeface="Calibri" panose="020F0502020204030204" pitchFamily="34" charset="0"/>
              <a:cs typeface="Arial" panose="020B0604020202020204" pitchFamily="34" charset="0"/>
            </a:endParaRPr>
          </a:p>
          <a:p>
            <a:pPr marL="0" indent="0">
              <a:spcBef>
                <a:spcPts val="1200"/>
              </a:spcBef>
              <a:buNone/>
            </a:pPr>
            <a:endParaRPr lang="nl-NL" sz="900" dirty="0">
              <a:latin typeface="Arial" panose="020B0604020202020204" pitchFamily="34" charset="0"/>
              <a:cs typeface="Arial" panose="020B0604020202020204" pitchFamily="34" charset="0"/>
            </a:endParaRPr>
          </a:p>
          <a:p>
            <a:pPr marL="0" indent="0">
              <a:buNone/>
            </a:pPr>
            <a:endParaRPr lang="nl-NL" dirty="0"/>
          </a:p>
        </p:txBody>
      </p:sp>
      <p:pic>
        <p:nvPicPr>
          <p:cNvPr id="5" name="Afbeelding 4">
            <a:extLst>
              <a:ext uri="{FF2B5EF4-FFF2-40B4-BE49-F238E27FC236}">
                <a16:creationId xmlns:a16="http://schemas.microsoft.com/office/drawing/2014/main" id="{ABEAA766-B8A8-4C10-A5ED-96CD51875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932" y="3528811"/>
            <a:ext cx="5151818" cy="2871989"/>
          </a:xfrm>
          <a:prstGeom prst="rect">
            <a:avLst/>
          </a:prstGeom>
        </p:spPr>
      </p:pic>
    </p:spTree>
    <p:extLst>
      <p:ext uri="{BB962C8B-B14F-4D97-AF65-F5344CB8AC3E}">
        <p14:creationId xmlns:p14="http://schemas.microsoft.com/office/powerpoint/2010/main" val="170486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9C1DA-F2C4-4A60-9062-59A3924C1A94}"/>
              </a:ext>
            </a:extLst>
          </p:cNvPr>
          <p:cNvSpPr>
            <a:spLocks noGrp="1"/>
          </p:cNvSpPr>
          <p:nvPr>
            <p:ph type="title"/>
          </p:nvPr>
        </p:nvSpPr>
        <p:spPr/>
        <p:txBody>
          <a:bodyPr/>
          <a:lstStyle/>
          <a:p>
            <a:r>
              <a:rPr lang="nl-NL" dirty="0"/>
              <a:t>Tips en vragen om een gesprek over het levenseinde te voeren </a:t>
            </a:r>
            <a:endParaRPr lang="nl-NL" dirty="0">
              <a:cs typeface="Arial"/>
            </a:endParaRPr>
          </a:p>
        </p:txBody>
      </p:sp>
      <p:sp>
        <p:nvSpPr>
          <p:cNvPr id="3" name="Tijdelijke aanduiding voor inhoud 2">
            <a:extLst>
              <a:ext uri="{FF2B5EF4-FFF2-40B4-BE49-F238E27FC236}">
                <a16:creationId xmlns:a16="http://schemas.microsoft.com/office/drawing/2014/main" id="{3CD9B9A5-328D-4FF1-9412-64A3C6A3AA62}"/>
              </a:ext>
            </a:extLst>
          </p:cNvPr>
          <p:cNvSpPr>
            <a:spLocks noGrp="1"/>
          </p:cNvSpPr>
          <p:nvPr>
            <p:ph idx="1"/>
          </p:nvPr>
        </p:nvSpPr>
        <p:spPr>
          <a:xfrm>
            <a:off x="471343" y="1625878"/>
            <a:ext cx="8098225" cy="4692859"/>
          </a:xfrm>
        </p:spPr>
        <p:txBody>
          <a:bodyPr/>
          <a:lstStyle/>
          <a:p>
            <a:pPr marL="0" indent="0">
              <a:lnSpc>
                <a:spcPts val="3000"/>
              </a:lnSpc>
              <a:buNone/>
            </a:pPr>
            <a:r>
              <a:rPr lang="nl-NL" sz="2000" dirty="0"/>
              <a:t>Met deze openingsvragen kun je tot de kern komen.</a:t>
            </a:r>
            <a:endParaRPr lang="nl-NL" sz="2000" dirty="0">
              <a:cs typeface="Arial"/>
            </a:endParaRPr>
          </a:p>
          <a:p>
            <a:pPr marL="143510" indent="-179705">
              <a:lnSpc>
                <a:spcPts val="3000"/>
              </a:lnSpc>
            </a:pPr>
            <a:r>
              <a:rPr lang="nl-NL" sz="2000" dirty="0"/>
              <a:t>Heeft u er wel eens over nagedacht als het einde nadert, hoe u dat voor zich ziet? En wat zou u niet willen?</a:t>
            </a:r>
            <a:endParaRPr lang="nl-NL" sz="2000" dirty="0">
              <a:cs typeface="Arial"/>
            </a:endParaRPr>
          </a:p>
          <a:p>
            <a:pPr marL="0" indent="0">
              <a:lnSpc>
                <a:spcPts val="3000"/>
              </a:lnSpc>
              <a:buNone/>
            </a:pPr>
            <a:r>
              <a:rPr lang="nl-NL" sz="2000" dirty="0"/>
              <a:t>of</a:t>
            </a:r>
          </a:p>
          <a:p>
            <a:pPr marL="143510" indent="-179705">
              <a:lnSpc>
                <a:spcPts val="3000"/>
              </a:lnSpc>
            </a:pPr>
            <a:r>
              <a:rPr lang="nl-NL" sz="2000" dirty="0"/>
              <a:t>Kunt u me ook zeggen, wie u nu bent?</a:t>
            </a:r>
            <a:endParaRPr lang="nl-NL" sz="2000" dirty="0">
              <a:cs typeface="Arial"/>
            </a:endParaRPr>
          </a:p>
          <a:p>
            <a:pPr marL="423545" lvl="1" indent="-251460">
              <a:lnSpc>
                <a:spcPts val="3000"/>
              </a:lnSpc>
            </a:pPr>
            <a:r>
              <a:rPr lang="nl-NL" sz="2000" dirty="0"/>
              <a:t>Wat zijn dingen die echt belangrijk voor u zijn?</a:t>
            </a:r>
            <a:endParaRPr lang="nl-NL" sz="2000" dirty="0">
              <a:cs typeface="Arial"/>
            </a:endParaRPr>
          </a:p>
          <a:p>
            <a:pPr marL="423545" lvl="1" indent="-251460">
              <a:lnSpc>
                <a:spcPts val="3000"/>
              </a:lnSpc>
            </a:pPr>
            <a:r>
              <a:rPr lang="nl-NL" sz="2000" dirty="0"/>
              <a:t>Lukt dat momenteel?</a:t>
            </a:r>
            <a:endParaRPr lang="nl-NL" sz="2000" dirty="0">
              <a:cs typeface="Arial"/>
            </a:endParaRPr>
          </a:p>
          <a:p>
            <a:pPr marL="423545" lvl="1" indent="-251460">
              <a:lnSpc>
                <a:spcPts val="3000"/>
              </a:lnSpc>
            </a:pPr>
            <a:r>
              <a:rPr lang="nl-NL" sz="2000" dirty="0"/>
              <a:t>Zijn er dingen waar u zich zorgen over maakt?</a:t>
            </a:r>
            <a:endParaRPr lang="nl-NL" sz="2000" dirty="0">
              <a:cs typeface="Arial"/>
            </a:endParaRPr>
          </a:p>
          <a:p>
            <a:pPr marL="0" indent="0">
              <a:lnSpc>
                <a:spcPts val="3000"/>
              </a:lnSpc>
              <a:spcBef>
                <a:spcPts val="1200"/>
              </a:spcBef>
              <a:buNone/>
            </a:pPr>
            <a:r>
              <a:rPr lang="nl-NL" sz="2000"/>
              <a:t>Tip: het is belangrijk mantelzorgers/naasten </a:t>
            </a:r>
            <a:r>
              <a:rPr lang="nl-NL" sz="2000" dirty="0"/>
              <a:t>erbij te betrekken zodat ze op de hoogte zijn van de wensen rondom het levenseinde, dit voorkomt veel onduidelijkheid in een acute fase. </a:t>
            </a:r>
          </a:p>
          <a:p>
            <a:pPr marL="0" indent="0">
              <a:lnSpc>
                <a:spcPts val="3000"/>
              </a:lnSpc>
              <a:buNone/>
            </a:pPr>
            <a:r>
              <a:rPr lang="nl-NL" sz="900" dirty="0">
                <a:latin typeface="Arial" panose="020B0604020202020204" pitchFamily="34" charset="0"/>
                <a:cs typeface="Arial" panose="020B0604020202020204" pitchFamily="34" charset="0"/>
              </a:rPr>
              <a:t>bron: Buurman, B. 2018</a:t>
            </a:r>
          </a:p>
        </p:txBody>
      </p:sp>
    </p:spTree>
    <p:extLst>
      <p:ext uri="{BB962C8B-B14F-4D97-AF65-F5344CB8AC3E}">
        <p14:creationId xmlns:p14="http://schemas.microsoft.com/office/powerpoint/2010/main" val="346837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6724" y="1625601"/>
            <a:ext cx="7827270" cy="1259840"/>
          </a:xfrm>
        </p:spPr>
        <p:txBody>
          <a:bodyPr/>
          <a:lstStyle/>
          <a:p>
            <a:r>
              <a:rPr lang="nl-NL" dirty="0"/>
              <a:t>Markeren stervensfase en hoe (praktisch) te handelen</a:t>
            </a:r>
            <a:br>
              <a:rPr lang="nl-NL" dirty="0"/>
            </a:br>
            <a:endParaRPr lang="nl-NL" i="1" dirty="0">
              <a:cs typeface="Arial"/>
            </a:endParaRPr>
          </a:p>
        </p:txBody>
      </p:sp>
      <p:sp>
        <p:nvSpPr>
          <p:cNvPr id="8" name="Ondertitel 7"/>
          <p:cNvSpPr>
            <a:spLocks noGrp="1"/>
          </p:cNvSpPr>
          <p:nvPr>
            <p:ph type="subTitle" idx="1"/>
          </p:nvPr>
        </p:nvSpPr>
        <p:spPr/>
        <p:txBody>
          <a:bodyPr/>
          <a:lstStyle/>
          <a:p>
            <a:r>
              <a:rPr lang="nl-NL" dirty="0"/>
              <a:t>Onderdeel van de workshop Zorg rondom einde van het leven</a:t>
            </a:r>
          </a:p>
        </p:txBody>
      </p:sp>
      <p:sp>
        <p:nvSpPr>
          <p:cNvPr id="9" name="Tijdelijke aanduiding voor tekst 8"/>
          <p:cNvSpPr>
            <a:spLocks noGrp="1"/>
          </p:cNvSpPr>
          <p:nvPr>
            <p:ph type="body" sz="quarter" idx="10"/>
          </p:nvPr>
        </p:nvSpPr>
        <p:spPr>
          <a:xfrm>
            <a:off x="473795" y="6186634"/>
            <a:ext cx="6416862" cy="509587"/>
          </a:xfrm>
        </p:spPr>
        <p:txBody>
          <a:bodyPr/>
          <a:lstStyle/>
          <a:p>
            <a:endParaRPr lang="nl-NL"/>
          </a:p>
        </p:txBody>
      </p:sp>
      <p:pic>
        <p:nvPicPr>
          <p:cNvPr id="3" name="Afbeelding 2">
            <a:extLst>
              <a:ext uri="{FF2B5EF4-FFF2-40B4-BE49-F238E27FC236}">
                <a16:creationId xmlns:a16="http://schemas.microsoft.com/office/drawing/2014/main" id="{A2C4339C-7AA6-44AA-9A2A-6680306BC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131" y="3540026"/>
            <a:ext cx="3528811" cy="2538802"/>
          </a:xfrm>
          <a:prstGeom prst="rect">
            <a:avLst/>
          </a:prstGeom>
        </p:spPr>
      </p:pic>
    </p:spTree>
    <p:extLst>
      <p:ext uri="{BB962C8B-B14F-4D97-AF65-F5344CB8AC3E}">
        <p14:creationId xmlns:p14="http://schemas.microsoft.com/office/powerpoint/2010/main" val="347803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84F16-0349-48D7-9B95-8CDB83B398C8}"/>
              </a:ext>
            </a:extLst>
          </p:cNvPr>
          <p:cNvSpPr>
            <a:spLocks noGrp="1"/>
          </p:cNvSpPr>
          <p:nvPr>
            <p:ph type="title"/>
          </p:nvPr>
        </p:nvSpPr>
        <p:spPr>
          <a:xfrm>
            <a:off x="471342" y="261940"/>
            <a:ext cx="6315823" cy="755650"/>
          </a:xfrm>
        </p:spPr>
        <p:txBody>
          <a:bodyPr/>
          <a:lstStyle/>
          <a:p>
            <a:pPr>
              <a:spcAft>
                <a:spcPts val="0"/>
              </a:spcAft>
            </a:pPr>
            <a:r>
              <a:rPr lang="nl-NL" dirty="0"/>
              <a:t>Programma </a:t>
            </a:r>
            <a:br>
              <a:rPr lang="nl-NL" dirty="0"/>
            </a:br>
            <a:r>
              <a:rPr lang="nl-NL" dirty="0"/>
              <a:t>Markeren stervensfase en hoe te handelen</a:t>
            </a:r>
          </a:p>
        </p:txBody>
      </p:sp>
      <p:sp>
        <p:nvSpPr>
          <p:cNvPr id="3" name="Tijdelijke aanduiding voor inhoud 2">
            <a:extLst>
              <a:ext uri="{FF2B5EF4-FFF2-40B4-BE49-F238E27FC236}">
                <a16:creationId xmlns:a16="http://schemas.microsoft.com/office/drawing/2014/main" id="{56B9FAE1-8F51-478D-9D01-CD63507E21DF}"/>
              </a:ext>
            </a:extLst>
          </p:cNvPr>
          <p:cNvSpPr>
            <a:spLocks noGrp="1"/>
          </p:cNvSpPr>
          <p:nvPr>
            <p:ph idx="1"/>
          </p:nvPr>
        </p:nvSpPr>
        <p:spPr>
          <a:xfrm>
            <a:off x="292822" y="1625879"/>
            <a:ext cx="8117082" cy="4462463"/>
          </a:xfrm>
        </p:spPr>
        <p:txBody>
          <a:bodyPr/>
          <a:lstStyle/>
          <a:p>
            <a:pPr marL="143510" lvl="0" indent="-179705"/>
            <a:r>
              <a:rPr lang="nl-NL" dirty="0">
                <a:cs typeface="Arial"/>
              </a:rPr>
              <a:t>Theoretisch kader</a:t>
            </a:r>
            <a:endParaRPr lang="nl-NL" dirty="0"/>
          </a:p>
          <a:p>
            <a:pPr marL="423545" lvl="1" indent="-251460"/>
            <a:r>
              <a:rPr lang="nl-NL" dirty="0">
                <a:cs typeface="Arial"/>
              </a:rPr>
              <a:t>De stervensfase in het spectrum van de palliatieve zorg</a:t>
            </a:r>
          </a:p>
          <a:p>
            <a:pPr marL="423545" lvl="1" indent="-251460"/>
            <a:r>
              <a:rPr lang="nl-NL" dirty="0">
                <a:cs typeface="Arial"/>
              </a:rPr>
              <a:t>Kwaliteitskader palliatieve zorg Nederland</a:t>
            </a:r>
          </a:p>
          <a:p>
            <a:pPr marL="143510" lvl="0" indent="-179705"/>
            <a:r>
              <a:rPr lang="nl-NL" dirty="0"/>
              <a:t>Kerntaken laatste levensfase voor de zorgverlener</a:t>
            </a:r>
          </a:p>
          <a:p>
            <a:pPr marL="423373" lvl="1" indent="-179705"/>
            <a:r>
              <a:rPr lang="nl-NL" dirty="0"/>
              <a:t>10 kerntaken bespreken</a:t>
            </a:r>
          </a:p>
          <a:p>
            <a:pPr marL="143510" indent="-179705"/>
            <a:endParaRPr lang="nl-NL" dirty="0"/>
          </a:p>
          <a:p>
            <a:pPr marL="143510" indent="-179705"/>
            <a:r>
              <a:rPr lang="nl-NL" dirty="0"/>
              <a:t>Extra / Optioneel: </a:t>
            </a:r>
          </a:p>
          <a:p>
            <a:pPr marL="423373" lvl="1" indent="-179705"/>
            <a:r>
              <a:rPr lang="nl-NL" dirty="0">
                <a:cs typeface="Arial"/>
              </a:rPr>
              <a:t>Meest voorkomende symptomen in de stervensfase </a:t>
            </a:r>
          </a:p>
          <a:p>
            <a:pPr marL="143510" indent="-179705"/>
            <a:endParaRPr lang="nl-NL" dirty="0"/>
          </a:p>
        </p:txBody>
      </p:sp>
    </p:spTree>
    <p:extLst>
      <p:ext uri="{BB962C8B-B14F-4D97-AF65-F5344CB8AC3E}">
        <p14:creationId xmlns:p14="http://schemas.microsoft.com/office/powerpoint/2010/main" val="264289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F3C3A-3D9F-4AA0-A088-828EA512C9FD}"/>
              </a:ext>
            </a:extLst>
          </p:cNvPr>
          <p:cNvSpPr>
            <a:spLocks noGrp="1"/>
          </p:cNvSpPr>
          <p:nvPr>
            <p:ph type="title"/>
          </p:nvPr>
        </p:nvSpPr>
        <p:spPr/>
        <p:txBody>
          <a:bodyPr/>
          <a:lstStyle/>
          <a:p>
            <a:r>
              <a:rPr lang="nl-NL" dirty="0"/>
              <a:t>De stervensfase in het spectrum van palliatieve zorg </a:t>
            </a:r>
          </a:p>
        </p:txBody>
      </p:sp>
      <p:pic>
        <p:nvPicPr>
          <p:cNvPr id="6" name="Afbeelding 5">
            <a:extLst>
              <a:ext uri="{FF2B5EF4-FFF2-40B4-BE49-F238E27FC236}">
                <a16:creationId xmlns:a16="http://schemas.microsoft.com/office/drawing/2014/main" id="{5C886CCC-600D-4E74-8C25-C6ECC897A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827" y="3786184"/>
            <a:ext cx="5010150" cy="2809876"/>
          </a:xfrm>
          <a:prstGeom prst="rect">
            <a:avLst/>
          </a:prstGeom>
        </p:spPr>
      </p:pic>
      <p:pic>
        <p:nvPicPr>
          <p:cNvPr id="1026" name="Picture 2" descr="Afbeeldingsresultaat voor spectrum palliatieve zorg">
            <a:extLst>
              <a:ext uri="{FF2B5EF4-FFF2-40B4-BE49-F238E27FC236}">
                <a16:creationId xmlns:a16="http://schemas.microsoft.com/office/drawing/2014/main" id="{B9365CEF-6ABF-4CCD-8C8F-923BBDFC06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48827" y="1146219"/>
            <a:ext cx="4625616" cy="266060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E2EFB81-7C7F-4763-9B01-156CEB350A09}"/>
              </a:ext>
            </a:extLst>
          </p:cNvPr>
          <p:cNvSpPr txBox="1"/>
          <p:nvPr/>
        </p:nvSpPr>
        <p:spPr>
          <a:xfrm>
            <a:off x="1074336" y="2840984"/>
            <a:ext cx="1403797" cy="230832"/>
          </a:xfrm>
          <a:prstGeom prst="rect">
            <a:avLst/>
          </a:prstGeom>
          <a:noFill/>
        </p:spPr>
        <p:txBody>
          <a:bodyPr wrap="square" rtlCol="0">
            <a:spAutoFit/>
          </a:bodyPr>
          <a:lstStyle/>
          <a:p>
            <a:r>
              <a:rPr lang="nl-NL" sz="900" dirty="0">
                <a:solidFill>
                  <a:srgbClr val="000000"/>
                </a:solidFill>
              </a:rPr>
              <a:t>bron: www.oncoline.nl</a:t>
            </a:r>
          </a:p>
        </p:txBody>
      </p:sp>
      <p:sp>
        <p:nvSpPr>
          <p:cNvPr id="9" name="Tekstvak 8">
            <a:extLst>
              <a:ext uri="{FF2B5EF4-FFF2-40B4-BE49-F238E27FC236}">
                <a16:creationId xmlns:a16="http://schemas.microsoft.com/office/drawing/2014/main" id="{14C08FEF-06C9-48FC-820A-F38803B5D6A7}"/>
              </a:ext>
            </a:extLst>
          </p:cNvPr>
          <p:cNvSpPr txBox="1"/>
          <p:nvPr/>
        </p:nvSpPr>
        <p:spPr>
          <a:xfrm>
            <a:off x="360608" y="5022761"/>
            <a:ext cx="2117525" cy="369332"/>
          </a:xfrm>
          <a:prstGeom prst="rect">
            <a:avLst/>
          </a:prstGeom>
          <a:noFill/>
        </p:spPr>
        <p:txBody>
          <a:bodyPr wrap="square" rtlCol="0">
            <a:spAutoFit/>
          </a:bodyPr>
          <a:lstStyle/>
          <a:p>
            <a:r>
              <a:rPr lang="nl-NL" sz="900" kern="0" dirty="0">
                <a:solidFill>
                  <a:srgbClr val="000000"/>
                </a:solidFill>
                <a:latin typeface="Arial" panose="020B0604020202020204" pitchFamily="34" charset="0"/>
                <a:cs typeface="Arial" panose="020B0604020202020204" pitchFamily="34" charset="0"/>
              </a:rPr>
              <a:t>bron: </a:t>
            </a:r>
            <a:r>
              <a:rPr lang="en-US" sz="900" kern="0" dirty="0" err="1">
                <a:solidFill>
                  <a:srgbClr val="000000"/>
                </a:solidFill>
                <a:latin typeface="Arial" panose="020B0604020202020204" pitchFamily="34" charset="0"/>
                <a:ea typeface="Calibri" panose="020F0502020204030204" pitchFamily="34" charset="0"/>
                <a:cs typeface="Arial" panose="020B0604020202020204" pitchFamily="34" charset="0"/>
              </a:rPr>
              <a:t>Amblàs</a:t>
            </a:r>
            <a:r>
              <a:rPr lang="en-US" sz="900" kern="0" dirty="0">
                <a:solidFill>
                  <a:srgbClr val="000000"/>
                </a:solidFill>
                <a:latin typeface="Arial" panose="020B0604020202020204" pitchFamily="34" charset="0"/>
                <a:ea typeface="Calibri" panose="020F0502020204030204" pitchFamily="34" charset="0"/>
                <a:cs typeface="Arial" panose="020B0604020202020204" pitchFamily="34" charset="0"/>
              </a:rPr>
              <a:t>-Novellas J, SA Murray, et al. </a:t>
            </a:r>
            <a:r>
              <a:rPr lang="en-US" sz="900" i="1" kern="0" dirty="0">
                <a:solidFill>
                  <a:srgbClr val="000000"/>
                </a:solidFill>
                <a:latin typeface="Arial" panose="020B0604020202020204" pitchFamily="34" charset="0"/>
                <a:ea typeface="Calibri" panose="020F0502020204030204" pitchFamily="34" charset="0"/>
                <a:cs typeface="Arial" panose="020B0604020202020204" pitchFamily="34" charset="0"/>
              </a:rPr>
              <a:t>BMJ </a:t>
            </a:r>
            <a:r>
              <a:rPr lang="en-US" sz="900" kern="0" dirty="0">
                <a:solidFill>
                  <a:srgbClr val="000000"/>
                </a:solidFill>
                <a:latin typeface="Arial" panose="020B0604020202020204" pitchFamily="34" charset="0"/>
                <a:ea typeface="Calibri" panose="020F0502020204030204" pitchFamily="34" charset="0"/>
                <a:cs typeface="Arial" panose="020B0604020202020204" pitchFamily="34" charset="0"/>
              </a:rPr>
              <a:t>September</a:t>
            </a:r>
            <a:r>
              <a:rPr lang="en-US" sz="900" i="1" kern="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900" kern="0" dirty="0">
                <a:solidFill>
                  <a:srgbClr val="000000"/>
                </a:solidFill>
                <a:latin typeface="Arial" panose="020B0604020202020204" pitchFamily="34" charset="0"/>
                <a:ea typeface="Calibri" panose="020F0502020204030204" pitchFamily="34" charset="0"/>
                <a:cs typeface="Arial" panose="020B0604020202020204" pitchFamily="34" charset="0"/>
              </a:rPr>
              <a:t>2016</a:t>
            </a:r>
            <a:endParaRPr lang="nl-NL" sz="900" dirty="0">
              <a:solidFill>
                <a:srgbClr val="000000"/>
              </a:solidFill>
            </a:endParaRPr>
          </a:p>
        </p:txBody>
      </p:sp>
    </p:spTree>
    <p:extLst>
      <p:ext uri="{BB962C8B-B14F-4D97-AF65-F5344CB8AC3E}">
        <p14:creationId xmlns:p14="http://schemas.microsoft.com/office/powerpoint/2010/main" val="4985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09CD1-76EC-418F-8FB8-B6089B7EC758}"/>
              </a:ext>
            </a:extLst>
          </p:cNvPr>
          <p:cNvSpPr>
            <a:spLocks noGrp="1"/>
          </p:cNvSpPr>
          <p:nvPr>
            <p:ph type="title"/>
          </p:nvPr>
        </p:nvSpPr>
        <p:spPr>
          <a:xfrm>
            <a:off x="471342" y="261940"/>
            <a:ext cx="6281149" cy="755650"/>
          </a:xfrm>
        </p:spPr>
        <p:txBody>
          <a:bodyPr/>
          <a:lstStyle/>
          <a:p>
            <a:r>
              <a:rPr lang="nl-NL" dirty="0">
                <a:cs typeface="Arial"/>
              </a:rPr>
              <a:t>Kwaliteitskader palliatieve zorg Nederland</a:t>
            </a:r>
            <a:br>
              <a:rPr lang="nl-NL" dirty="0">
                <a:cs typeface="Arial"/>
              </a:rPr>
            </a:br>
            <a:r>
              <a:rPr lang="nl-NL" dirty="0">
                <a:cs typeface="Arial"/>
              </a:rPr>
              <a:t>- stervensfase </a:t>
            </a:r>
            <a:r>
              <a:rPr lang="nl-NL" sz="1800" dirty="0">
                <a:cs typeface="Arial"/>
              </a:rPr>
              <a:t>(1 van 2)</a:t>
            </a:r>
            <a:endParaRPr lang="nl-NL" sz="1800" dirty="0"/>
          </a:p>
        </p:txBody>
      </p:sp>
      <p:sp>
        <p:nvSpPr>
          <p:cNvPr id="3" name="Tijdelijke aanduiding voor inhoud 2">
            <a:extLst>
              <a:ext uri="{FF2B5EF4-FFF2-40B4-BE49-F238E27FC236}">
                <a16:creationId xmlns:a16="http://schemas.microsoft.com/office/drawing/2014/main" id="{722F7BEC-B72F-451E-937A-FEB54D315D68}"/>
              </a:ext>
            </a:extLst>
          </p:cNvPr>
          <p:cNvSpPr>
            <a:spLocks noGrp="1"/>
          </p:cNvSpPr>
          <p:nvPr>
            <p:ph idx="1"/>
          </p:nvPr>
        </p:nvSpPr>
        <p:spPr>
          <a:xfrm>
            <a:off x="292822" y="1625879"/>
            <a:ext cx="8093189" cy="4654605"/>
          </a:xfrm>
        </p:spPr>
        <p:txBody>
          <a:bodyPr/>
          <a:lstStyle/>
          <a:p>
            <a:pPr marL="0" indent="0">
              <a:buNone/>
            </a:pPr>
            <a:r>
              <a:rPr lang="nl-NL" dirty="0"/>
              <a:t>Domein 7 Stervensfase</a:t>
            </a:r>
          </a:p>
          <a:p>
            <a:pPr marL="143510" indent="-179705">
              <a:spcBef>
                <a:spcPts val="600"/>
              </a:spcBef>
            </a:pPr>
            <a:r>
              <a:rPr lang="nl-NL" dirty="0"/>
              <a:t>Essentieel is </a:t>
            </a:r>
            <a:r>
              <a:rPr lang="nl-NL" dirty="0">
                <a:solidFill>
                  <a:srgbClr val="00B0F0"/>
                </a:solidFill>
              </a:rPr>
              <a:t>herkenning en erkenning </a:t>
            </a:r>
            <a:r>
              <a:rPr lang="nl-NL" dirty="0"/>
              <a:t>van het naderend sterven door de zorgverleners en </a:t>
            </a:r>
            <a:r>
              <a:rPr lang="nl-NL" dirty="0">
                <a:solidFill>
                  <a:srgbClr val="00B0F0"/>
                </a:solidFill>
              </a:rPr>
              <a:t>goede communicatie </a:t>
            </a:r>
            <a:r>
              <a:rPr lang="nl-NL" dirty="0"/>
              <a:t>hierover met patiënt en naasten.</a:t>
            </a:r>
            <a:endParaRPr lang="nl-NL" dirty="0">
              <a:cs typeface="Arial"/>
            </a:endParaRPr>
          </a:p>
          <a:p>
            <a:pPr marL="143510" indent="-179705">
              <a:spcBef>
                <a:spcPts val="600"/>
              </a:spcBef>
            </a:pPr>
            <a:r>
              <a:rPr lang="nl-NL"/>
              <a:t>Aandacht voor;</a:t>
            </a:r>
            <a:endParaRPr lang="nl-NL">
              <a:cs typeface="Arial"/>
            </a:endParaRPr>
          </a:p>
          <a:p>
            <a:pPr marL="423545" lvl="1" indent="-251460"/>
            <a:r>
              <a:rPr lang="nl-NL" dirty="0"/>
              <a:t>de </a:t>
            </a:r>
            <a:r>
              <a:rPr lang="nl-NL" dirty="0">
                <a:solidFill>
                  <a:srgbClr val="00B0F0"/>
                </a:solidFill>
              </a:rPr>
              <a:t>waarden, wensen en behoeften </a:t>
            </a:r>
            <a:r>
              <a:rPr lang="nl-NL" dirty="0"/>
              <a:t>van de patiënt</a:t>
            </a:r>
            <a:endParaRPr lang="nl-NL" dirty="0">
              <a:cs typeface="Arial"/>
            </a:endParaRPr>
          </a:p>
          <a:p>
            <a:pPr marL="423545" lvl="1" indent="-251460"/>
            <a:r>
              <a:rPr lang="nl-NL" dirty="0"/>
              <a:t>een </a:t>
            </a:r>
            <a:r>
              <a:rPr lang="nl-NL" dirty="0">
                <a:solidFill>
                  <a:srgbClr val="00B0F0"/>
                </a:solidFill>
              </a:rPr>
              <a:t>plan </a:t>
            </a:r>
            <a:r>
              <a:rPr lang="nl-NL" dirty="0"/>
              <a:t>voor goede </a:t>
            </a:r>
            <a:r>
              <a:rPr lang="nl-NL" dirty="0">
                <a:solidFill>
                  <a:srgbClr val="00B0F0"/>
                </a:solidFill>
              </a:rPr>
              <a:t>symptoombestrijding</a:t>
            </a:r>
            <a:r>
              <a:rPr lang="nl-NL" dirty="0"/>
              <a:t> </a:t>
            </a:r>
            <a:endParaRPr lang="nl-NL" dirty="0">
              <a:cs typeface="Arial"/>
            </a:endParaRPr>
          </a:p>
          <a:p>
            <a:pPr marL="423545" lvl="1" indent="-251460"/>
            <a:r>
              <a:rPr lang="nl-NL" dirty="0"/>
              <a:t>en </a:t>
            </a:r>
            <a:r>
              <a:rPr lang="nl-NL" dirty="0">
                <a:solidFill>
                  <a:srgbClr val="00B0F0"/>
                </a:solidFill>
              </a:rPr>
              <a:t>zorg</a:t>
            </a:r>
            <a:r>
              <a:rPr lang="nl-NL" dirty="0"/>
              <a:t> direct na het overlijden</a:t>
            </a:r>
            <a:endParaRPr lang="nl-NL" dirty="0">
              <a:cs typeface="Arial"/>
            </a:endParaRPr>
          </a:p>
          <a:p>
            <a:pPr marL="171450" lvl="1" indent="0">
              <a:buNone/>
            </a:pPr>
            <a:r>
              <a:rPr lang="nl-NL" dirty="0"/>
              <a:t>verminderen angst en brengt rust voor alle betrokken.</a:t>
            </a:r>
            <a:endParaRPr lang="nl-NL" dirty="0">
              <a:cs typeface="Arial"/>
            </a:endParaRPr>
          </a:p>
          <a:p>
            <a:pPr marL="0" lvl="1" indent="0">
              <a:spcBef>
                <a:spcPts val="1200"/>
              </a:spcBef>
              <a:buNone/>
            </a:pPr>
            <a:r>
              <a:rPr lang="nl-NL" sz="900" dirty="0">
                <a:highlight>
                  <a:srgbClr val="FFFFFF"/>
                </a:highlight>
              </a:rPr>
              <a:t>bron: Kwaliteitskader palliatieve zorg Nederland. IKNL/Palliactief, 2017</a:t>
            </a:r>
            <a:endParaRPr lang="nl-NL" sz="900" dirty="0">
              <a:highlight>
                <a:srgbClr val="FFFFFF"/>
              </a:highlight>
              <a:cs typeface="Arial"/>
            </a:endParaRPr>
          </a:p>
        </p:txBody>
      </p:sp>
      <p:pic>
        <p:nvPicPr>
          <p:cNvPr id="5" name="Afbeelding 4">
            <a:extLst>
              <a:ext uri="{FF2B5EF4-FFF2-40B4-BE49-F238E27FC236}">
                <a16:creationId xmlns:a16="http://schemas.microsoft.com/office/drawing/2014/main" id="{ADEE996E-07AE-4102-B7B2-9C4349AA1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653" y="1146500"/>
            <a:ext cx="970816" cy="958757"/>
          </a:xfrm>
          <a:prstGeom prst="rect">
            <a:avLst/>
          </a:prstGeom>
        </p:spPr>
      </p:pic>
    </p:spTree>
    <p:extLst>
      <p:ext uri="{BB962C8B-B14F-4D97-AF65-F5344CB8AC3E}">
        <p14:creationId xmlns:p14="http://schemas.microsoft.com/office/powerpoint/2010/main" val="149877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07787-D85B-4E20-8281-9F3392F24CEC}"/>
              </a:ext>
            </a:extLst>
          </p:cNvPr>
          <p:cNvSpPr>
            <a:spLocks noGrp="1"/>
          </p:cNvSpPr>
          <p:nvPr>
            <p:ph type="title"/>
          </p:nvPr>
        </p:nvSpPr>
        <p:spPr/>
        <p:txBody>
          <a:bodyPr/>
          <a:lstStyle/>
          <a:p>
            <a:r>
              <a:rPr lang="nl-NL" dirty="0">
                <a:cs typeface="Arial"/>
              </a:rPr>
              <a:t>Kwaliteitskader palliatieve zorg Nederland</a:t>
            </a:r>
            <a:br>
              <a:rPr lang="nl-NL" dirty="0">
                <a:cs typeface="Arial"/>
              </a:rPr>
            </a:br>
            <a:r>
              <a:rPr lang="nl-NL" dirty="0">
                <a:cs typeface="Arial"/>
              </a:rPr>
              <a:t>-  stervensfase </a:t>
            </a:r>
            <a:r>
              <a:rPr lang="nl-NL" sz="1800" dirty="0">
                <a:cs typeface="Arial"/>
              </a:rPr>
              <a:t>(2 van 2)</a:t>
            </a:r>
            <a:endParaRPr lang="nl-NL" sz="1800" dirty="0"/>
          </a:p>
        </p:txBody>
      </p:sp>
      <p:sp>
        <p:nvSpPr>
          <p:cNvPr id="3" name="Tijdelijke aanduiding voor inhoud 2">
            <a:extLst>
              <a:ext uri="{FF2B5EF4-FFF2-40B4-BE49-F238E27FC236}">
                <a16:creationId xmlns:a16="http://schemas.microsoft.com/office/drawing/2014/main" id="{4C0D2FC1-7201-4A1B-8764-929D0999F0CB}"/>
              </a:ext>
            </a:extLst>
          </p:cNvPr>
          <p:cNvSpPr>
            <a:spLocks noGrp="1"/>
          </p:cNvSpPr>
          <p:nvPr>
            <p:ph idx="1"/>
          </p:nvPr>
        </p:nvSpPr>
        <p:spPr/>
        <p:txBody>
          <a:bodyPr/>
          <a:lstStyle/>
          <a:p>
            <a:r>
              <a:rPr lang="nl-NL" dirty="0"/>
              <a:t>Afspraken over waarden, wensen en behoeften worden vastgelegd in het </a:t>
            </a:r>
            <a:r>
              <a:rPr lang="nl-NL" dirty="0">
                <a:solidFill>
                  <a:srgbClr val="00B0F0"/>
                </a:solidFill>
              </a:rPr>
              <a:t>individueel zorgplan </a:t>
            </a:r>
            <a:r>
              <a:rPr lang="nl-NL" dirty="0"/>
              <a:t>of in het </a:t>
            </a:r>
            <a:r>
              <a:rPr lang="nl-NL" dirty="0">
                <a:solidFill>
                  <a:srgbClr val="00B0F0"/>
                </a:solidFill>
              </a:rPr>
              <a:t>Zorgpad stervensfase </a:t>
            </a:r>
            <a:r>
              <a:rPr lang="nl-NL" dirty="0"/>
              <a:t>en dit is beschikbaar bij de patiënt.</a:t>
            </a:r>
          </a:p>
          <a:p>
            <a:pPr marL="0" indent="0">
              <a:buNone/>
            </a:pPr>
            <a:endParaRPr lang="nl-NL" dirty="0"/>
          </a:p>
          <a:p>
            <a:endParaRPr lang="nl-NL" dirty="0"/>
          </a:p>
          <a:p>
            <a:endParaRPr lang="nl-NL" dirty="0"/>
          </a:p>
          <a:p>
            <a:endParaRPr lang="nl-NL" dirty="0"/>
          </a:p>
          <a:p>
            <a:endParaRPr lang="nl-NL" dirty="0"/>
          </a:p>
          <a:p>
            <a:pPr marL="0" lvl="0" indent="0">
              <a:buNone/>
            </a:pPr>
            <a:r>
              <a:rPr lang="nl-NL" sz="900" dirty="0">
                <a:highlight>
                  <a:srgbClr val="FFFFFF"/>
                </a:highlight>
              </a:rPr>
              <a:t>bron: Kwaliteitskader palliatieve zorg Nederland. IKNL/Palliactief, 2017</a:t>
            </a:r>
            <a:endParaRPr lang="nl-NL" sz="900" dirty="0">
              <a:highlight>
                <a:srgbClr val="FFFFFF"/>
              </a:highlight>
              <a:cs typeface="Arial"/>
            </a:endParaRPr>
          </a:p>
          <a:p>
            <a:pPr marL="0" indent="0">
              <a:buNone/>
            </a:pPr>
            <a:endParaRPr lang="nl-NL" dirty="0"/>
          </a:p>
        </p:txBody>
      </p:sp>
      <p:pic>
        <p:nvPicPr>
          <p:cNvPr id="5" name="Afbeelding 4">
            <a:extLst>
              <a:ext uri="{FF2B5EF4-FFF2-40B4-BE49-F238E27FC236}">
                <a16:creationId xmlns:a16="http://schemas.microsoft.com/office/drawing/2014/main" id="{9BE153B3-0135-4CC1-A737-B4D0A2F64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070" y="3857110"/>
            <a:ext cx="2131923" cy="2105439"/>
          </a:xfrm>
          <a:prstGeom prst="rect">
            <a:avLst/>
          </a:prstGeom>
        </p:spPr>
      </p:pic>
    </p:spTree>
    <p:extLst>
      <p:ext uri="{BB962C8B-B14F-4D97-AF65-F5344CB8AC3E}">
        <p14:creationId xmlns:p14="http://schemas.microsoft.com/office/powerpoint/2010/main" val="331488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77259" y="1767059"/>
            <a:ext cx="7524000" cy="1231538"/>
          </a:xfrm>
        </p:spPr>
        <p:txBody>
          <a:bodyPr/>
          <a:lstStyle/>
          <a:p>
            <a:pPr>
              <a:lnSpc>
                <a:spcPts val="3500"/>
              </a:lnSpc>
              <a:spcBef>
                <a:spcPts val="0"/>
              </a:spcBef>
              <a:spcAft>
                <a:spcPts val="0"/>
              </a:spcAft>
            </a:pPr>
            <a:r>
              <a:rPr lang="nl-NL"/>
              <a:t>Workshop</a:t>
            </a:r>
            <a:br>
              <a:rPr lang="nl-NL" dirty="0">
                <a:cs typeface="Arial"/>
              </a:rPr>
            </a:br>
            <a:br>
              <a:rPr lang="nl-NL" dirty="0"/>
            </a:br>
            <a:r>
              <a:rPr lang="nl-NL" b="1"/>
              <a:t>Zorg rondom einde van het leven</a:t>
            </a:r>
            <a:endParaRPr lang="nl-NL" b="1">
              <a:ea typeface="+mj-lt"/>
              <a:cs typeface="+mj-lt"/>
            </a:endParaRPr>
          </a:p>
        </p:txBody>
      </p:sp>
      <p:sp>
        <p:nvSpPr>
          <p:cNvPr id="8" name="Ondertitel 7"/>
          <p:cNvSpPr>
            <a:spLocks noGrp="1"/>
          </p:cNvSpPr>
          <p:nvPr>
            <p:ph type="subTitle" idx="1"/>
          </p:nvPr>
        </p:nvSpPr>
        <p:spPr/>
        <p:txBody>
          <a:bodyPr/>
          <a:lstStyle/>
          <a:p>
            <a:endParaRPr lang="nl-NL" dirty="0" err="1"/>
          </a:p>
        </p:txBody>
      </p:sp>
      <p:sp>
        <p:nvSpPr>
          <p:cNvPr id="9" name="Tijdelijke aanduiding voor tekst 8"/>
          <p:cNvSpPr>
            <a:spLocks noGrp="1"/>
          </p:cNvSpPr>
          <p:nvPr>
            <p:ph type="body" sz="quarter" idx="10"/>
          </p:nvPr>
        </p:nvSpPr>
        <p:spPr>
          <a:xfrm>
            <a:off x="473795" y="6186634"/>
            <a:ext cx="6416862" cy="509587"/>
          </a:xfrm>
        </p:spPr>
        <p:txBody>
          <a:bodyPr/>
          <a:lstStyle/>
          <a:p>
            <a:endParaRPr lang="nl-NL">
              <a:cs typeface="Arial"/>
            </a:endParaRPr>
          </a:p>
        </p:txBody>
      </p:sp>
      <p:pic>
        <p:nvPicPr>
          <p:cNvPr id="2" name="Afbeelding 1">
            <a:extLst>
              <a:ext uri="{FF2B5EF4-FFF2-40B4-BE49-F238E27FC236}">
                <a16:creationId xmlns:a16="http://schemas.microsoft.com/office/drawing/2014/main" id="{C6012350-9799-46DE-B9E1-0ECE6D137FA7}"/>
              </a:ext>
            </a:extLst>
          </p:cNvPr>
          <p:cNvPicPr>
            <a:picLocks noChangeAspect="1"/>
          </p:cNvPicPr>
          <p:nvPr/>
        </p:nvPicPr>
        <p:blipFill>
          <a:blip r:embed="rId3"/>
          <a:stretch>
            <a:fillRect/>
          </a:stretch>
        </p:blipFill>
        <p:spPr>
          <a:xfrm>
            <a:off x="3776982" y="3575789"/>
            <a:ext cx="4367655" cy="2574311"/>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66A79-3440-4E13-8C67-1506A177FC2D}"/>
              </a:ext>
            </a:extLst>
          </p:cNvPr>
          <p:cNvSpPr>
            <a:spLocks noGrp="1"/>
          </p:cNvSpPr>
          <p:nvPr>
            <p:ph type="title"/>
          </p:nvPr>
        </p:nvSpPr>
        <p:spPr>
          <a:xfrm>
            <a:off x="471342" y="261940"/>
            <a:ext cx="6251429" cy="755650"/>
          </a:xfrm>
        </p:spPr>
        <p:txBody>
          <a:bodyPr/>
          <a:lstStyle/>
          <a:p>
            <a:r>
              <a:rPr lang="nl-NL" dirty="0"/>
              <a:t>Kerntaken zorgverlener in de stervensfase</a:t>
            </a:r>
            <a:br>
              <a:rPr lang="nl-NL" dirty="0"/>
            </a:br>
            <a:r>
              <a:rPr lang="nl-NL" dirty="0"/>
              <a:t>(</a:t>
            </a:r>
            <a:r>
              <a:rPr lang="nl-NL" sz="1800" dirty="0"/>
              <a:t>1 van 2)</a:t>
            </a:r>
          </a:p>
        </p:txBody>
      </p:sp>
      <p:sp>
        <p:nvSpPr>
          <p:cNvPr id="3" name="Tijdelijke aanduiding voor inhoud 2">
            <a:extLst>
              <a:ext uri="{FF2B5EF4-FFF2-40B4-BE49-F238E27FC236}">
                <a16:creationId xmlns:a16="http://schemas.microsoft.com/office/drawing/2014/main" id="{804785BA-1F58-44DB-B6F3-F42AAE5EC5AE}"/>
              </a:ext>
            </a:extLst>
          </p:cNvPr>
          <p:cNvSpPr>
            <a:spLocks noGrp="1"/>
          </p:cNvSpPr>
          <p:nvPr>
            <p:ph idx="1"/>
          </p:nvPr>
        </p:nvSpPr>
        <p:spPr>
          <a:xfrm>
            <a:off x="471342" y="1625879"/>
            <a:ext cx="8105987" cy="4462463"/>
          </a:xfrm>
        </p:spPr>
        <p:txBody>
          <a:bodyPr/>
          <a:lstStyle/>
          <a:p>
            <a:pPr marL="359410" lvl="2" indent="-359410">
              <a:lnSpc>
                <a:spcPts val="2500"/>
              </a:lnSpc>
              <a:spcBef>
                <a:spcPts val="0"/>
              </a:spcBef>
              <a:buFont typeface="+mj-lt"/>
              <a:buAutoNum type="arabicPeriod"/>
            </a:pPr>
            <a:r>
              <a:rPr lang="en-US" sz="1800" dirty="0">
                <a:solidFill>
                  <a:schemeClr val="bg2"/>
                </a:solidFill>
                <a:latin typeface="Arial"/>
                <a:ea typeface="Calibri" panose="020F0502020204030204" pitchFamily="34" charset="0"/>
                <a:cs typeface="Arial"/>
              </a:rPr>
              <a:t>Recognition </a:t>
            </a:r>
            <a:r>
              <a:rPr lang="en-US" sz="1800" dirty="0">
                <a:solidFill>
                  <a:schemeClr val="tx2"/>
                </a:solidFill>
                <a:latin typeface="Arial"/>
                <a:ea typeface="Calibri" panose="020F0502020204030204" pitchFamily="34" charset="0"/>
                <a:cs typeface="Arial"/>
              </a:rPr>
              <a:t>that the patient is in</a:t>
            </a:r>
            <a:r>
              <a:rPr lang="en-US" sz="1800" dirty="0">
                <a:solidFill>
                  <a:schemeClr val="bg2"/>
                </a:solidFill>
                <a:latin typeface="Arial"/>
                <a:ea typeface="Calibri" panose="020F0502020204030204" pitchFamily="34" charset="0"/>
                <a:cs typeface="Arial"/>
              </a:rPr>
              <a:t> the last hours or days of life </a:t>
            </a:r>
            <a:r>
              <a:rPr lang="en-US" sz="1800" dirty="0">
                <a:latin typeface="Arial"/>
                <a:ea typeface="Calibri" panose="020F0502020204030204" pitchFamily="34" charset="0"/>
                <a:cs typeface="Arial"/>
              </a:rPr>
              <a:t>should be made by the multidisciplinary team and </a:t>
            </a:r>
            <a:r>
              <a:rPr lang="en-US" sz="1800" dirty="0">
                <a:solidFill>
                  <a:schemeClr val="bg2"/>
                </a:solidFill>
                <a:latin typeface="Arial"/>
                <a:ea typeface="Calibri" panose="020F0502020204030204" pitchFamily="34" charset="0"/>
                <a:cs typeface="Arial"/>
              </a:rPr>
              <a:t>documented </a:t>
            </a:r>
            <a:r>
              <a:rPr lang="en-US" sz="1800" dirty="0">
                <a:latin typeface="Arial"/>
                <a:ea typeface="Calibri" panose="020F0502020204030204" pitchFamily="34" charset="0"/>
                <a:cs typeface="Arial"/>
              </a:rPr>
              <a:t>by the senior doctor responsible for the patients</a:t>
            </a:r>
            <a:r>
              <a:rPr lang="en-US" sz="1800" spc="-20" dirty="0">
                <a:latin typeface="Arial"/>
                <a:ea typeface="Calibri" panose="020F0502020204030204" pitchFamily="34" charset="0"/>
                <a:cs typeface="Arial"/>
              </a:rPr>
              <a:t> care.</a:t>
            </a:r>
            <a:endParaRPr lang="nl-NL" dirty="0"/>
          </a:p>
          <a:p>
            <a:pPr marL="359410" lvl="2" indent="-359410">
              <a:lnSpc>
                <a:spcPts val="2500"/>
              </a:lnSpc>
              <a:spcBef>
                <a:spcPts val="1000"/>
              </a:spcBef>
              <a:buFont typeface="+mj-lt"/>
              <a:buAutoNum type="arabicPeriod"/>
            </a:pPr>
            <a:r>
              <a:rPr lang="en-US" sz="1800" dirty="0">
                <a:solidFill>
                  <a:schemeClr val="bg2"/>
                </a:solidFill>
                <a:latin typeface="Arial"/>
                <a:cs typeface="Arial"/>
              </a:rPr>
              <a:t>Communication </a:t>
            </a:r>
            <a:r>
              <a:rPr lang="en-US" sz="1800" dirty="0">
                <a:solidFill>
                  <a:schemeClr val="tx2"/>
                </a:solidFill>
                <a:latin typeface="Arial"/>
                <a:cs typeface="Arial"/>
              </a:rPr>
              <a:t>of the recognition </a:t>
            </a:r>
            <a:r>
              <a:rPr lang="en-US" sz="1800" dirty="0">
                <a:latin typeface="Arial"/>
                <a:cs typeface="Arial"/>
              </a:rPr>
              <a:t>of dying should be </a:t>
            </a:r>
            <a:r>
              <a:rPr lang="en-US" sz="1800" dirty="0">
                <a:solidFill>
                  <a:schemeClr val="tx2"/>
                </a:solidFill>
                <a:latin typeface="Arial"/>
                <a:cs typeface="Arial"/>
              </a:rPr>
              <a:t>shared</a:t>
            </a:r>
            <a:r>
              <a:rPr lang="en-US" sz="1800" dirty="0">
                <a:solidFill>
                  <a:schemeClr val="bg2"/>
                </a:solidFill>
                <a:latin typeface="Arial"/>
                <a:cs typeface="Arial"/>
              </a:rPr>
              <a:t> with the patient</a:t>
            </a:r>
            <a:r>
              <a:rPr lang="en-US" sz="1800" dirty="0">
                <a:latin typeface="Arial"/>
                <a:cs typeface="Arial"/>
              </a:rPr>
              <a:t> where possible and deemed appropriate and </a:t>
            </a:r>
            <a:r>
              <a:rPr lang="en-US" sz="1800" dirty="0">
                <a:solidFill>
                  <a:schemeClr val="bg2"/>
                </a:solidFill>
                <a:latin typeface="Arial"/>
                <a:cs typeface="Arial"/>
              </a:rPr>
              <a:t>with the relative </a:t>
            </a:r>
            <a:r>
              <a:rPr lang="en-US" sz="1800" dirty="0">
                <a:latin typeface="Arial"/>
                <a:cs typeface="Arial"/>
              </a:rPr>
              <a:t>or </a:t>
            </a:r>
            <a:r>
              <a:rPr lang="en-US" sz="1800" dirty="0" err="1">
                <a:latin typeface="Arial"/>
                <a:cs typeface="Arial"/>
              </a:rPr>
              <a:t>carer</a:t>
            </a:r>
            <a:r>
              <a:rPr lang="en-US" sz="1800" dirty="0">
                <a:latin typeface="Arial"/>
                <a:cs typeface="Arial"/>
              </a:rPr>
              <a:t> or advocate.</a:t>
            </a:r>
            <a:endParaRPr lang="en-US" sz="1800" dirty="0">
              <a:latin typeface="Arial" panose="020B0604020202020204" pitchFamily="34" charset="0"/>
              <a:cs typeface="Arial" panose="020B0604020202020204" pitchFamily="34" charset="0"/>
            </a:endParaRPr>
          </a:p>
          <a:p>
            <a:pPr marL="359410" lvl="2" indent="-359410">
              <a:lnSpc>
                <a:spcPts val="2500"/>
              </a:lnSpc>
              <a:spcBef>
                <a:spcPts val="1000"/>
              </a:spcBef>
              <a:buFont typeface="+mj-lt"/>
              <a:buAutoNum type="arabicPeriod"/>
            </a:pPr>
            <a:r>
              <a:rPr lang="en-US" sz="1800" dirty="0">
                <a:solidFill>
                  <a:schemeClr val="bg2"/>
                </a:solidFill>
                <a:latin typeface="Arial"/>
                <a:cs typeface="Arial"/>
              </a:rPr>
              <a:t>The patient and relative</a:t>
            </a:r>
            <a:r>
              <a:rPr lang="en-US" sz="1800" dirty="0">
                <a:solidFill>
                  <a:schemeClr val="tx2"/>
                </a:solidFill>
                <a:latin typeface="Arial"/>
                <a:cs typeface="Arial"/>
              </a:rPr>
              <a:t> or </a:t>
            </a:r>
            <a:r>
              <a:rPr lang="en-US" sz="1800" dirty="0" err="1">
                <a:latin typeface="Arial"/>
                <a:cs typeface="Arial"/>
              </a:rPr>
              <a:t>carer</a:t>
            </a:r>
            <a:r>
              <a:rPr lang="en-US" sz="1800" dirty="0">
                <a:latin typeface="Arial"/>
                <a:cs typeface="Arial"/>
              </a:rPr>
              <a:t> or advocate should have </a:t>
            </a:r>
            <a:r>
              <a:rPr lang="en-US" sz="1800" dirty="0">
                <a:solidFill>
                  <a:schemeClr val="bg2"/>
                </a:solidFill>
                <a:latin typeface="Arial"/>
                <a:cs typeface="Arial"/>
              </a:rPr>
              <a:t>the opportunity</a:t>
            </a:r>
            <a:r>
              <a:rPr lang="en-US" sz="1800" dirty="0">
                <a:solidFill>
                  <a:schemeClr val="tx2"/>
                </a:solidFill>
                <a:latin typeface="Arial"/>
                <a:cs typeface="Arial"/>
              </a:rPr>
              <a:t> </a:t>
            </a:r>
            <a:r>
              <a:rPr lang="en-US" sz="1800" dirty="0">
                <a:latin typeface="Arial"/>
                <a:cs typeface="Arial"/>
              </a:rPr>
              <a:t>to </a:t>
            </a:r>
            <a:r>
              <a:rPr lang="en-US" sz="1800" dirty="0">
                <a:solidFill>
                  <a:schemeClr val="bg2"/>
                </a:solidFill>
                <a:latin typeface="Arial"/>
                <a:cs typeface="Arial"/>
              </a:rPr>
              <a:t>discuss their wishes, feelings, faith, beliefs, values. </a:t>
            </a:r>
            <a:endParaRPr lang="en-US" sz="1800" dirty="0">
              <a:solidFill>
                <a:schemeClr val="bg2"/>
              </a:solidFill>
              <a:latin typeface="Arial" panose="020B0604020202020204" pitchFamily="34" charset="0"/>
              <a:cs typeface="Arial" panose="020B0604020202020204" pitchFamily="34" charset="0"/>
            </a:endParaRPr>
          </a:p>
          <a:p>
            <a:pPr marL="359410" lvl="2" indent="-359410">
              <a:lnSpc>
                <a:spcPts val="2500"/>
              </a:lnSpc>
              <a:spcBef>
                <a:spcPts val="1000"/>
              </a:spcBef>
              <a:buFont typeface="+mj-lt"/>
              <a:buAutoNum type="arabicPeriod"/>
            </a:pPr>
            <a:r>
              <a:rPr lang="en-US" sz="1800" dirty="0">
                <a:solidFill>
                  <a:schemeClr val="bg2"/>
                </a:solidFill>
                <a:latin typeface="Arial"/>
                <a:cs typeface="Arial"/>
              </a:rPr>
              <a:t>Anticipatory prescribing for symptoms </a:t>
            </a:r>
            <a:r>
              <a:rPr lang="en-US" sz="1800" dirty="0">
                <a:latin typeface="Arial"/>
                <a:cs typeface="Arial"/>
              </a:rPr>
              <a:t>of pain, excessive respiratory secretions, agitation, nausea and vomiting, </a:t>
            </a:r>
            <a:r>
              <a:rPr lang="en-US" sz="1800" dirty="0" err="1">
                <a:latin typeface="Arial"/>
                <a:cs typeface="Arial"/>
              </a:rPr>
              <a:t>dyspnoea</a:t>
            </a:r>
            <a:r>
              <a:rPr lang="en-US" sz="1800" dirty="0">
                <a:solidFill>
                  <a:schemeClr val="tx2"/>
                </a:solidFill>
                <a:latin typeface="Arial"/>
                <a:cs typeface="Arial"/>
              </a:rPr>
              <a:t> should be in place</a:t>
            </a:r>
            <a:r>
              <a:rPr lang="en-US" sz="1800" dirty="0">
                <a:solidFill>
                  <a:schemeClr val="bg2"/>
                </a:solidFill>
                <a:latin typeface="Arial"/>
                <a:cs typeface="Arial"/>
              </a:rPr>
              <a:t>.</a:t>
            </a:r>
            <a:endParaRPr lang="en-US" sz="1800" dirty="0">
              <a:solidFill>
                <a:schemeClr val="bg2"/>
              </a:solidFill>
              <a:latin typeface="Arial" panose="020B0604020202020204" pitchFamily="34" charset="0"/>
              <a:cs typeface="Arial" panose="020B0604020202020204" pitchFamily="34" charset="0"/>
            </a:endParaRPr>
          </a:p>
          <a:p>
            <a:pPr marL="359410" lvl="2" indent="-359410">
              <a:lnSpc>
                <a:spcPts val="2500"/>
              </a:lnSpc>
              <a:spcBef>
                <a:spcPts val="1000"/>
              </a:spcBef>
              <a:buFont typeface="+mj-lt"/>
              <a:buAutoNum type="arabicPeriod"/>
            </a:pPr>
            <a:r>
              <a:rPr lang="en-US" sz="1800" dirty="0">
                <a:solidFill>
                  <a:schemeClr val="bg2"/>
                </a:solidFill>
                <a:latin typeface="Arial"/>
                <a:cs typeface="Arial"/>
              </a:rPr>
              <a:t>All clinical interventions </a:t>
            </a:r>
            <a:r>
              <a:rPr lang="en-US" sz="1800" dirty="0">
                <a:latin typeface="Arial"/>
                <a:cs typeface="Arial"/>
              </a:rPr>
              <a:t>are reviewed</a:t>
            </a:r>
            <a:r>
              <a:rPr lang="en-US" sz="1800" dirty="0">
                <a:solidFill>
                  <a:schemeClr val="tx2"/>
                </a:solidFill>
                <a:latin typeface="Arial"/>
                <a:cs typeface="Arial"/>
              </a:rPr>
              <a:t> in the best interest of the individual patient.</a:t>
            </a:r>
            <a:endParaRPr lang="en-US" sz="1800">
              <a:solidFill>
                <a:schemeClr val="tx2"/>
              </a:solidFill>
              <a:latin typeface="Arial" panose="020B0604020202020204" pitchFamily="34" charset="0"/>
              <a:cs typeface="Arial" panose="020B0604020202020204" pitchFamily="34" charset="0"/>
            </a:endParaRPr>
          </a:p>
          <a:p>
            <a:pPr marL="0" lvl="1" indent="0">
              <a:lnSpc>
                <a:spcPts val="2500"/>
              </a:lnSpc>
              <a:buNone/>
            </a:pPr>
            <a:endParaRPr lang="nl-NL" sz="1800" dirty="0">
              <a:latin typeface="Arial" panose="020B0604020202020204" pitchFamily="34" charset="0"/>
              <a:cs typeface="Arial" panose="020B0604020202020204" pitchFamily="34" charset="0"/>
            </a:endParaRPr>
          </a:p>
          <a:p>
            <a:pPr marL="143510" indent="-179705">
              <a:lnSpc>
                <a:spcPts val="2500"/>
              </a:lnSpc>
              <a:buFont typeface="+mj-lt"/>
              <a:buAutoNum type="arabicPeriod"/>
            </a:pPr>
            <a:endParaRPr lang="nl-NL" sz="1800" dirty="0">
              <a:cs typeface="Arial"/>
            </a:endParaRPr>
          </a:p>
        </p:txBody>
      </p:sp>
      <p:sp>
        <p:nvSpPr>
          <p:cNvPr id="4" name="Rechthoek 3">
            <a:extLst>
              <a:ext uri="{FF2B5EF4-FFF2-40B4-BE49-F238E27FC236}">
                <a16:creationId xmlns:a16="http://schemas.microsoft.com/office/drawing/2014/main" id="{5A6AED4A-742D-4DF5-B539-D69B6D05C0F5}"/>
              </a:ext>
            </a:extLst>
          </p:cNvPr>
          <p:cNvSpPr/>
          <p:nvPr/>
        </p:nvSpPr>
        <p:spPr>
          <a:xfrm>
            <a:off x="471342" y="6088342"/>
            <a:ext cx="4572000" cy="230832"/>
          </a:xfrm>
          <a:prstGeom prst="rect">
            <a:avLst/>
          </a:prstGeom>
        </p:spPr>
        <p:txBody>
          <a:bodyPr>
            <a:spAutoFit/>
          </a:bodyPr>
          <a:lstStyle/>
          <a:p>
            <a:pPr marL="88900">
              <a:spcAft>
                <a:spcPts val="0"/>
              </a:spcAft>
            </a:pPr>
            <a:r>
              <a:rPr lang="en-US" sz="900" dirty="0">
                <a:solidFill>
                  <a:srgbClr val="000000"/>
                </a:solidFill>
                <a:latin typeface="Arial" panose="020B0604020202020204" pitchFamily="34" charset="0"/>
                <a:ea typeface="Calibri" panose="020F0502020204030204" pitchFamily="34" charset="0"/>
                <a:cs typeface="Arial" panose="020B0604020202020204" pitchFamily="34" charset="0"/>
              </a:rPr>
              <a:t>bron: Ellershaw J, Lakhani M. Best Care for the dying patient. BMJ 2013; 347:f4428</a:t>
            </a:r>
            <a:endParaRPr lang="nl-NL" sz="9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058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705C3-EDA5-44D5-82C5-8F8A3501CE56}"/>
              </a:ext>
            </a:extLst>
          </p:cNvPr>
          <p:cNvSpPr>
            <a:spLocks noGrp="1"/>
          </p:cNvSpPr>
          <p:nvPr>
            <p:ph type="title"/>
          </p:nvPr>
        </p:nvSpPr>
        <p:spPr>
          <a:xfrm>
            <a:off x="471343" y="261940"/>
            <a:ext cx="6264308" cy="755650"/>
          </a:xfrm>
        </p:spPr>
        <p:txBody>
          <a:bodyPr/>
          <a:lstStyle/>
          <a:p>
            <a:r>
              <a:rPr lang="nl-NL" dirty="0"/>
              <a:t>Kerntaken zorgverlener in de stervensfase</a:t>
            </a:r>
            <a:br>
              <a:rPr lang="nl-NL" dirty="0"/>
            </a:br>
            <a:r>
              <a:rPr lang="nl-NL" sz="1800" dirty="0"/>
              <a:t>(2 van 2)</a:t>
            </a:r>
          </a:p>
        </p:txBody>
      </p:sp>
      <p:sp>
        <p:nvSpPr>
          <p:cNvPr id="3" name="Tijdelijke aanduiding voor inhoud 2">
            <a:extLst>
              <a:ext uri="{FF2B5EF4-FFF2-40B4-BE49-F238E27FC236}">
                <a16:creationId xmlns:a16="http://schemas.microsoft.com/office/drawing/2014/main" id="{57086FF7-D692-4C01-AD06-01BC00529646}"/>
              </a:ext>
            </a:extLst>
          </p:cNvPr>
          <p:cNvSpPr>
            <a:spLocks noGrp="1"/>
          </p:cNvSpPr>
          <p:nvPr>
            <p:ph idx="1"/>
          </p:nvPr>
        </p:nvSpPr>
        <p:spPr>
          <a:xfrm>
            <a:off x="471910" y="1776344"/>
            <a:ext cx="8113194" cy="4333067"/>
          </a:xfrm>
        </p:spPr>
        <p:txBody>
          <a:bodyPr/>
          <a:lstStyle/>
          <a:p>
            <a:pPr marL="359410" indent="-359410">
              <a:lnSpc>
                <a:spcPts val="2500"/>
              </a:lnSpc>
              <a:spcBef>
                <a:spcPts val="1200"/>
              </a:spcBef>
              <a:buNone/>
            </a:pPr>
            <a:r>
              <a:rPr lang="en-US" sz="1800" dirty="0">
                <a:latin typeface="Arial"/>
                <a:cs typeface="Arial"/>
              </a:rPr>
              <a:t>6. There should be a review of </a:t>
            </a:r>
            <a:r>
              <a:rPr lang="en-US" sz="1800" dirty="0">
                <a:solidFill>
                  <a:schemeClr val="bg2"/>
                </a:solidFill>
                <a:latin typeface="Arial"/>
                <a:cs typeface="Arial"/>
              </a:rPr>
              <a:t>hydration needs </a:t>
            </a:r>
            <a:r>
              <a:rPr lang="en-US" sz="1800" dirty="0">
                <a:latin typeface="Arial"/>
                <a:cs typeface="Arial"/>
              </a:rPr>
              <a:t>including the commencement, continuation or cessation of clinically assisted (artificial) hydration. </a:t>
            </a:r>
            <a:endParaRPr lang="nl-NL" dirty="0"/>
          </a:p>
          <a:p>
            <a:pPr marL="359410" indent="-359410">
              <a:lnSpc>
                <a:spcPts val="2500"/>
              </a:lnSpc>
              <a:spcBef>
                <a:spcPts val="1000"/>
              </a:spcBef>
              <a:buNone/>
            </a:pPr>
            <a:r>
              <a:rPr lang="en-US" sz="1800" dirty="0">
                <a:latin typeface="Arial"/>
                <a:cs typeface="Arial"/>
              </a:rPr>
              <a:t>7. There should be a review of </a:t>
            </a:r>
            <a:r>
              <a:rPr lang="en-US" sz="1800" dirty="0">
                <a:solidFill>
                  <a:schemeClr val="bg2"/>
                </a:solidFill>
                <a:latin typeface="Arial"/>
                <a:cs typeface="Arial"/>
              </a:rPr>
              <a:t>nutritional needs </a:t>
            </a:r>
            <a:r>
              <a:rPr lang="en-US" sz="1800" dirty="0">
                <a:latin typeface="Arial"/>
                <a:cs typeface="Arial"/>
              </a:rPr>
              <a:t>including the continuation or cessation of clinically assisted (artificial) nutrition.</a:t>
            </a:r>
            <a:endParaRPr lang="en-US" sz="1800" dirty="0">
              <a:latin typeface="Arial" panose="020B0604020202020204" pitchFamily="34" charset="0"/>
              <a:cs typeface="Arial" panose="020B0604020202020204" pitchFamily="34" charset="0"/>
            </a:endParaRPr>
          </a:p>
          <a:p>
            <a:pPr marL="359410" indent="-359410">
              <a:lnSpc>
                <a:spcPts val="2500"/>
              </a:lnSpc>
              <a:spcBef>
                <a:spcPts val="1000"/>
              </a:spcBef>
              <a:buNone/>
            </a:pPr>
            <a:r>
              <a:rPr lang="en-US" sz="1800" dirty="0">
                <a:latin typeface="Arial"/>
                <a:cs typeface="Arial"/>
              </a:rPr>
              <a:t>8. There should be a full discussion of the </a:t>
            </a:r>
            <a:r>
              <a:rPr lang="en-US" sz="1800" dirty="0">
                <a:solidFill>
                  <a:schemeClr val="bg2"/>
                </a:solidFill>
                <a:latin typeface="Arial"/>
                <a:cs typeface="Arial"/>
              </a:rPr>
              <a:t>plan of care with the patient </a:t>
            </a:r>
            <a:r>
              <a:rPr lang="en-US" sz="1800" dirty="0">
                <a:latin typeface="Arial"/>
                <a:cs typeface="Arial"/>
              </a:rPr>
              <a:t>where possible and deemed appropriate and with the relative or </a:t>
            </a:r>
            <a:r>
              <a:rPr lang="en-US" sz="1800" dirty="0" err="1">
                <a:latin typeface="Arial"/>
                <a:cs typeface="Arial"/>
              </a:rPr>
              <a:t>carer</a:t>
            </a:r>
            <a:r>
              <a:rPr lang="en-US" sz="1800" dirty="0">
                <a:latin typeface="Arial"/>
                <a:cs typeface="Arial"/>
              </a:rPr>
              <a:t> or advocate.</a:t>
            </a:r>
            <a:endParaRPr lang="en-US" sz="1800" dirty="0">
              <a:latin typeface="Arial" panose="020B0604020202020204" pitchFamily="34" charset="0"/>
              <a:cs typeface="Arial" panose="020B0604020202020204" pitchFamily="34" charset="0"/>
            </a:endParaRPr>
          </a:p>
          <a:p>
            <a:pPr marL="359410" indent="-359410">
              <a:lnSpc>
                <a:spcPts val="2500"/>
              </a:lnSpc>
              <a:spcBef>
                <a:spcPts val="1000"/>
              </a:spcBef>
              <a:buNone/>
            </a:pPr>
            <a:r>
              <a:rPr lang="en-US" sz="1800" dirty="0">
                <a:latin typeface="Arial"/>
                <a:cs typeface="Arial"/>
              </a:rPr>
              <a:t>9. There should be regular </a:t>
            </a:r>
            <a:r>
              <a:rPr lang="en-US" sz="1800" dirty="0">
                <a:solidFill>
                  <a:schemeClr val="bg2"/>
                </a:solidFill>
                <a:latin typeface="Arial"/>
                <a:cs typeface="Arial"/>
              </a:rPr>
              <a:t>reassessments of the patient at least every 4 hours.</a:t>
            </a:r>
            <a:endParaRPr lang="en-US" sz="1800" dirty="0">
              <a:solidFill>
                <a:schemeClr val="bg2"/>
              </a:solidFill>
              <a:latin typeface="Arial" panose="020B0604020202020204" pitchFamily="34" charset="0"/>
              <a:cs typeface="Arial" panose="020B0604020202020204" pitchFamily="34" charset="0"/>
            </a:endParaRPr>
          </a:p>
          <a:p>
            <a:pPr marL="359410" indent="-359410">
              <a:lnSpc>
                <a:spcPts val="2500"/>
              </a:lnSpc>
              <a:spcBef>
                <a:spcPts val="1000"/>
              </a:spcBef>
              <a:buNone/>
            </a:pPr>
            <a:r>
              <a:rPr lang="en-US" sz="1800" dirty="0">
                <a:latin typeface="Arial"/>
                <a:cs typeface="Arial"/>
              </a:rPr>
              <a:t>10. </a:t>
            </a:r>
            <a:r>
              <a:rPr lang="en-US" sz="1800" dirty="0">
                <a:solidFill>
                  <a:schemeClr val="bg2"/>
                </a:solidFill>
                <a:latin typeface="Arial"/>
                <a:cs typeface="Arial"/>
              </a:rPr>
              <a:t>Care of the patient and relative </a:t>
            </a:r>
            <a:r>
              <a:rPr lang="en-US" sz="1800" dirty="0">
                <a:latin typeface="Arial"/>
                <a:cs typeface="Arial"/>
              </a:rPr>
              <a:t>or </a:t>
            </a:r>
            <a:r>
              <a:rPr lang="en-US" sz="1800" dirty="0" err="1">
                <a:latin typeface="Arial"/>
                <a:cs typeface="Arial"/>
              </a:rPr>
              <a:t>carer</a:t>
            </a:r>
            <a:r>
              <a:rPr lang="en-US" sz="1800" dirty="0">
                <a:latin typeface="Arial"/>
                <a:cs typeface="Arial"/>
              </a:rPr>
              <a:t> or advocate </a:t>
            </a:r>
            <a:r>
              <a:rPr lang="en-US" sz="1800" dirty="0">
                <a:solidFill>
                  <a:schemeClr val="bg2"/>
                </a:solidFill>
                <a:latin typeface="Arial"/>
                <a:cs typeface="Arial"/>
              </a:rPr>
              <a:t>immediately</a:t>
            </a:r>
            <a:r>
              <a:rPr lang="en-US" sz="1800" dirty="0">
                <a:latin typeface="Arial"/>
                <a:cs typeface="Arial"/>
              </a:rPr>
              <a:t> </a:t>
            </a:r>
            <a:r>
              <a:rPr lang="en-US" sz="1800" dirty="0">
                <a:solidFill>
                  <a:schemeClr val="bg2"/>
                </a:solidFill>
                <a:latin typeface="Arial"/>
                <a:cs typeface="Arial"/>
              </a:rPr>
              <a:t>after death </a:t>
            </a:r>
            <a:r>
              <a:rPr lang="en-US" sz="1800" dirty="0">
                <a:latin typeface="Arial"/>
                <a:cs typeface="Arial"/>
              </a:rPr>
              <a:t>is dignified &amp; respectful.</a:t>
            </a:r>
          </a:p>
          <a:p>
            <a:pPr marL="0" indent="0">
              <a:buNone/>
            </a:pPr>
            <a:endParaRPr lang="en-US" dirty="0"/>
          </a:p>
          <a:p>
            <a:pPr marL="88900" lvl="0" indent="0">
              <a:lnSpc>
                <a:spcPct val="100000"/>
              </a:lnSpc>
              <a:spcAft>
                <a:spcPts val="0"/>
              </a:spcAft>
              <a:buNone/>
            </a:pPr>
            <a:r>
              <a:rPr lang="en-US" sz="900" kern="1200" dirty="0">
                <a:latin typeface="Arial"/>
                <a:ea typeface="Calibri" panose="020F0502020204030204" pitchFamily="34" charset="0"/>
                <a:cs typeface="Arial"/>
              </a:rPr>
              <a:t>Bron: Ellershaw J, Lakhani M. Best Care for the dying patient. BMJ 2013; 347:f4428</a:t>
            </a:r>
            <a:endParaRPr lang="nl-NL" sz="900" kern="1200" dirty="0">
              <a:latin typeface="Arial"/>
              <a:ea typeface="Calibri" panose="020F0502020204030204" pitchFamily="34" charset="0"/>
              <a:cs typeface="Arial"/>
            </a:endParaRPr>
          </a:p>
          <a:p>
            <a:pPr marL="88900" lvl="0" indent="0">
              <a:lnSpc>
                <a:spcPct val="100000"/>
              </a:lnSpc>
              <a:spcAft>
                <a:spcPts val="0"/>
              </a:spcAft>
              <a:buNone/>
            </a:pPr>
            <a:endParaRPr lang="nl-NL" sz="900" kern="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42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D6589-0661-46BE-BC92-77B01A39652B}"/>
              </a:ext>
            </a:extLst>
          </p:cNvPr>
          <p:cNvSpPr>
            <a:spLocks noGrp="1"/>
          </p:cNvSpPr>
          <p:nvPr>
            <p:ph type="ctrTitle"/>
          </p:nvPr>
        </p:nvSpPr>
        <p:spPr>
          <a:xfrm>
            <a:off x="466724" y="1434389"/>
            <a:ext cx="7524000" cy="1688042"/>
          </a:xfrm>
        </p:spPr>
        <p:txBody>
          <a:bodyPr/>
          <a:lstStyle/>
          <a:p>
            <a:br>
              <a:rPr lang="nl-NL" dirty="0"/>
            </a:br>
            <a:br>
              <a:rPr lang="nl-NL" dirty="0"/>
            </a:br>
            <a:br>
              <a:rPr lang="nl-NL" dirty="0"/>
            </a:br>
            <a:br>
              <a:rPr lang="nl-NL" dirty="0"/>
            </a:br>
            <a:br>
              <a:rPr lang="nl-NL" dirty="0"/>
            </a:br>
            <a:br>
              <a:rPr lang="nl-NL" dirty="0"/>
            </a:br>
            <a:br>
              <a:rPr lang="nl-NL" dirty="0"/>
            </a:br>
            <a:br>
              <a:rPr lang="nl-NL" dirty="0"/>
            </a:br>
            <a:r>
              <a:rPr lang="nl-NL" dirty="0"/>
              <a:t>Meest voorkomende symptomen in de stervensfase</a:t>
            </a:r>
            <a:br>
              <a:rPr lang="nl-NL" dirty="0">
                <a:cs typeface="Arial"/>
              </a:rPr>
            </a:br>
            <a:endParaRPr lang="nl-NL" dirty="0"/>
          </a:p>
        </p:txBody>
      </p:sp>
      <p:sp>
        <p:nvSpPr>
          <p:cNvPr id="3" name="Ondertitel 2">
            <a:extLst>
              <a:ext uri="{FF2B5EF4-FFF2-40B4-BE49-F238E27FC236}">
                <a16:creationId xmlns:a16="http://schemas.microsoft.com/office/drawing/2014/main" id="{0E1E701C-E645-4C81-85D8-C9168C0DF82C}"/>
              </a:ext>
            </a:extLst>
          </p:cNvPr>
          <p:cNvSpPr>
            <a:spLocks noGrp="1"/>
          </p:cNvSpPr>
          <p:nvPr>
            <p:ph type="subTitle" idx="1"/>
          </p:nvPr>
        </p:nvSpPr>
        <p:spPr>
          <a:xfrm>
            <a:off x="445942" y="3428999"/>
            <a:ext cx="7524000" cy="1433945"/>
          </a:xfrm>
        </p:spPr>
        <p:txBody>
          <a:bodyPr/>
          <a:lstStyle/>
          <a:p>
            <a:r>
              <a:rPr lang="nl-NL" dirty="0"/>
              <a:t>Optioneel subonderdeel Markeren stervensfase en hoe (praktisch) te handelen</a:t>
            </a:r>
          </a:p>
          <a:p>
            <a:endParaRPr lang="nl-NL" dirty="0"/>
          </a:p>
        </p:txBody>
      </p:sp>
      <p:sp>
        <p:nvSpPr>
          <p:cNvPr id="4" name="Tijdelijke aanduiding voor tekst 3">
            <a:extLst>
              <a:ext uri="{FF2B5EF4-FFF2-40B4-BE49-F238E27FC236}">
                <a16:creationId xmlns:a16="http://schemas.microsoft.com/office/drawing/2014/main" id="{6F26C591-A304-402F-9064-9E33B738915C}"/>
              </a:ext>
            </a:extLst>
          </p:cNvPr>
          <p:cNvSpPr>
            <a:spLocks noGrp="1"/>
          </p:cNvSpPr>
          <p:nvPr>
            <p:ph type="body" sz="quarter" idx="10"/>
          </p:nvPr>
        </p:nvSpPr>
        <p:spPr>
          <a:xfrm>
            <a:off x="473795" y="6186634"/>
            <a:ext cx="7810396" cy="509587"/>
          </a:xfrm>
        </p:spPr>
        <p:txBody>
          <a:bodyPr/>
          <a:lstStyle/>
          <a:p>
            <a:r>
              <a:rPr lang="nl-NL" sz="1200" dirty="0"/>
              <a:t>Augustus 2019 I Ontwikkeld door Jet van Esch, specialist ouderengeneeskunde en kaderarts palliatieve zorg</a:t>
            </a:r>
          </a:p>
          <a:p>
            <a:endParaRPr lang="nl-NL" dirty="0"/>
          </a:p>
        </p:txBody>
      </p:sp>
    </p:spTree>
    <p:extLst>
      <p:ext uri="{BB962C8B-B14F-4D97-AF65-F5344CB8AC3E}">
        <p14:creationId xmlns:p14="http://schemas.microsoft.com/office/powerpoint/2010/main" val="380188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74786-5FFC-469D-B178-3352ADAA16CE}"/>
              </a:ext>
            </a:extLst>
          </p:cNvPr>
          <p:cNvSpPr>
            <a:spLocks noGrp="1"/>
          </p:cNvSpPr>
          <p:nvPr>
            <p:ph type="title"/>
          </p:nvPr>
        </p:nvSpPr>
        <p:spPr/>
        <p:txBody>
          <a:bodyPr/>
          <a:lstStyle/>
          <a:p>
            <a:pPr>
              <a:lnSpc>
                <a:spcPts val="3000"/>
              </a:lnSpc>
            </a:pPr>
            <a:r>
              <a:rPr lang="nl-NL" dirty="0"/>
              <a:t>Programma </a:t>
            </a:r>
            <a:br>
              <a:rPr lang="nl-NL" dirty="0"/>
            </a:br>
            <a:r>
              <a:rPr lang="nl-NL" sz="2000" dirty="0"/>
              <a:t>Meest voorkomende symptomen in de stervensfase</a:t>
            </a:r>
          </a:p>
        </p:txBody>
      </p:sp>
      <p:sp>
        <p:nvSpPr>
          <p:cNvPr id="3" name="Tijdelijke aanduiding voor inhoud 2">
            <a:extLst>
              <a:ext uri="{FF2B5EF4-FFF2-40B4-BE49-F238E27FC236}">
                <a16:creationId xmlns:a16="http://schemas.microsoft.com/office/drawing/2014/main" id="{19938C4D-E2C1-4104-BF89-8B9AEB0E1DEE}"/>
              </a:ext>
            </a:extLst>
          </p:cNvPr>
          <p:cNvSpPr>
            <a:spLocks noGrp="1"/>
          </p:cNvSpPr>
          <p:nvPr>
            <p:ph idx="1"/>
          </p:nvPr>
        </p:nvSpPr>
        <p:spPr/>
        <p:txBody>
          <a:bodyPr/>
          <a:lstStyle/>
          <a:p>
            <a:r>
              <a:rPr lang="nl-NL" dirty="0"/>
              <a:t>Overzicht symptomen in de stervensfase</a:t>
            </a:r>
          </a:p>
          <a:p>
            <a:r>
              <a:rPr lang="nl-NL" dirty="0"/>
              <a:t>Symptomen van sterven</a:t>
            </a:r>
          </a:p>
          <a:p>
            <a:r>
              <a:rPr lang="nl-NL" dirty="0"/>
              <a:t>Reutelen versus Cheyne-Stokes ademhaling</a:t>
            </a:r>
          </a:p>
          <a:p>
            <a:pPr lvl="1"/>
            <a:r>
              <a:rPr lang="nl-NL" dirty="0"/>
              <a:t>Behandeling</a:t>
            </a:r>
          </a:p>
          <a:p>
            <a:pPr lvl="1"/>
            <a:r>
              <a:rPr lang="nl-NL" dirty="0"/>
              <a:t>Casusbespreking</a:t>
            </a:r>
          </a:p>
          <a:p>
            <a:pPr lvl="1"/>
            <a:r>
              <a:rPr lang="nl-NL" dirty="0"/>
              <a:t>Reflectie casus </a:t>
            </a:r>
          </a:p>
          <a:p>
            <a:pPr marL="0" indent="0">
              <a:buNone/>
            </a:pPr>
            <a:endParaRPr lang="nl-NL" dirty="0"/>
          </a:p>
        </p:txBody>
      </p:sp>
    </p:spTree>
    <p:extLst>
      <p:ext uri="{BB962C8B-B14F-4D97-AF65-F5344CB8AC3E}">
        <p14:creationId xmlns:p14="http://schemas.microsoft.com/office/powerpoint/2010/main" val="238794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53D13-6CA7-42FC-93A7-F338CA190BBE}"/>
              </a:ext>
            </a:extLst>
          </p:cNvPr>
          <p:cNvSpPr>
            <a:spLocks noGrp="1"/>
          </p:cNvSpPr>
          <p:nvPr>
            <p:ph type="title"/>
          </p:nvPr>
        </p:nvSpPr>
        <p:spPr/>
        <p:txBody>
          <a:bodyPr/>
          <a:lstStyle/>
          <a:p>
            <a:pPr>
              <a:lnSpc>
                <a:spcPts val="3000"/>
              </a:lnSpc>
            </a:pPr>
            <a:r>
              <a:rPr lang="nl-NL" dirty="0"/>
              <a:t>Meest voorkomende symptomen in de stervensfase</a:t>
            </a:r>
          </a:p>
        </p:txBody>
      </p:sp>
      <p:pic>
        <p:nvPicPr>
          <p:cNvPr id="5" name="Tijdelijke aanduiding voor inhoud 4">
            <a:extLst>
              <a:ext uri="{FF2B5EF4-FFF2-40B4-BE49-F238E27FC236}">
                <a16:creationId xmlns:a16="http://schemas.microsoft.com/office/drawing/2014/main" id="{F1C447A5-CC75-475F-BF42-9BA26BEF95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9194" y="1625600"/>
            <a:ext cx="6287674" cy="4715756"/>
          </a:xfrm>
        </p:spPr>
      </p:pic>
    </p:spTree>
    <p:extLst>
      <p:ext uri="{BB962C8B-B14F-4D97-AF65-F5344CB8AC3E}">
        <p14:creationId xmlns:p14="http://schemas.microsoft.com/office/powerpoint/2010/main" val="13657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ADA5E-B054-42C8-997D-4A56E6FEC566}"/>
              </a:ext>
            </a:extLst>
          </p:cNvPr>
          <p:cNvSpPr>
            <a:spLocks noGrp="1"/>
          </p:cNvSpPr>
          <p:nvPr>
            <p:ph type="title"/>
          </p:nvPr>
        </p:nvSpPr>
        <p:spPr/>
        <p:txBody>
          <a:bodyPr/>
          <a:lstStyle/>
          <a:p>
            <a:pPr>
              <a:lnSpc>
                <a:spcPts val="3000"/>
              </a:lnSpc>
            </a:pPr>
            <a:r>
              <a:rPr lang="nl-NL" dirty="0"/>
              <a:t>Symptomen van sterven</a:t>
            </a:r>
          </a:p>
        </p:txBody>
      </p:sp>
      <p:sp>
        <p:nvSpPr>
          <p:cNvPr id="3" name="Tijdelijke aanduiding voor inhoud 2">
            <a:extLst>
              <a:ext uri="{FF2B5EF4-FFF2-40B4-BE49-F238E27FC236}">
                <a16:creationId xmlns:a16="http://schemas.microsoft.com/office/drawing/2014/main" id="{969E8DD2-76D2-406F-9F56-429E634D8CC8}"/>
              </a:ext>
            </a:extLst>
          </p:cNvPr>
          <p:cNvSpPr>
            <a:spLocks noGrp="1"/>
          </p:cNvSpPr>
          <p:nvPr>
            <p:ph idx="1"/>
          </p:nvPr>
        </p:nvSpPr>
        <p:spPr>
          <a:xfrm>
            <a:off x="292821" y="1625879"/>
            <a:ext cx="8127847" cy="4462463"/>
          </a:xfrm>
        </p:spPr>
        <p:txBody>
          <a:bodyPr/>
          <a:lstStyle/>
          <a:p>
            <a:pPr marL="342900" indent="-342900"/>
            <a:r>
              <a:rPr lang="nl-NL" dirty="0"/>
              <a:t>Reutelen</a:t>
            </a:r>
            <a:endParaRPr lang="nl-NL">
              <a:cs typeface="Arial"/>
            </a:endParaRPr>
          </a:p>
          <a:p>
            <a:pPr marL="342900" indent="-342900"/>
            <a:r>
              <a:rPr lang="nl-NL" dirty="0">
                <a:solidFill>
                  <a:schemeClr val="tx2"/>
                </a:solidFill>
              </a:rPr>
              <a:t>Cheyne-Stokes </a:t>
            </a:r>
            <a:r>
              <a:rPr lang="nl-NL" dirty="0"/>
              <a:t>ademhaling</a:t>
            </a:r>
            <a:endParaRPr lang="nl-NL" dirty="0">
              <a:cs typeface="Arial"/>
            </a:endParaRPr>
          </a:p>
          <a:p>
            <a:pPr marL="342900" indent="-342900">
              <a:buFont typeface="Arial"/>
              <a:buChar char="•"/>
            </a:pPr>
            <a:r>
              <a:rPr lang="nl-NL" dirty="0"/>
              <a:t>Verkleuring ledematen en kouder worden </a:t>
            </a:r>
            <a:r>
              <a:rPr lang="nl-NL" err="1"/>
              <a:t>acra</a:t>
            </a:r>
            <a:endParaRPr lang="nl-NL">
              <a:cs typeface="Arial"/>
            </a:endParaRPr>
          </a:p>
          <a:p>
            <a:pPr marL="342900" indent="-342900">
              <a:buFont typeface="Arial"/>
              <a:buChar char="•"/>
            </a:pPr>
            <a:r>
              <a:rPr lang="nl-NL" dirty="0"/>
              <a:t>Polsverhoging (niet meer voelbaar zijn radiale pols)</a:t>
            </a:r>
            <a:endParaRPr lang="nl-NL" dirty="0">
              <a:cs typeface="Arial"/>
            </a:endParaRPr>
          </a:p>
          <a:p>
            <a:pPr marL="342900" indent="-342900"/>
            <a:r>
              <a:rPr lang="nl-NL" dirty="0">
                <a:solidFill>
                  <a:schemeClr val="tx2"/>
                </a:solidFill>
              </a:rPr>
              <a:t>Afname urineproductie, t</a:t>
            </a:r>
            <a:r>
              <a:rPr lang="nl-NL" dirty="0"/>
              <a:t>emperatuurschommelingen</a:t>
            </a:r>
            <a:endParaRPr lang="nl-NL" dirty="0">
              <a:cs typeface="Arial"/>
            </a:endParaRPr>
          </a:p>
          <a:p>
            <a:pPr marL="342900" indent="-342900">
              <a:buFont typeface="Arial"/>
              <a:buChar char="•"/>
            </a:pPr>
            <a:r>
              <a:rPr lang="nl-NL" dirty="0"/>
              <a:t>Spitser worden neus / afname rimpel neus-mond</a:t>
            </a:r>
            <a:endParaRPr lang="nl-NL" dirty="0">
              <a:cs typeface="Arial"/>
            </a:endParaRPr>
          </a:p>
          <a:p>
            <a:pPr marL="342900" indent="-342900"/>
            <a:r>
              <a:rPr lang="nl-NL" dirty="0">
                <a:solidFill>
                  <a:schemeClr val="tx2"/>
                </a:solidFill>
              </a:rPr>
              <a:t>Afname bewustzijn (verminderde respons op verbale/visuele stimuli) en intake</a:t>
            </a:r>
            <a:endParaRPr lang="nl-NL" dirty="0">
              <a:solidFill>
                <a:schemeClr val="tx2"/>
              </a:solidFill>
              <a:cs typeface="Arial"/>
            </a:endParaRPr>
          </a:p>
          <a:p>
            <a:pPr marL="342900" indent="-342900">
              <a:buFont typeface="Arial"/>
              <a:buChar char="•"/>
            </a:pPr>
            <a:r>
              <a:rPr lang="en-US" dirty="0">
                <a:solidFill>
                  <a:schemeClr val="tx2"/>
                </a:solidFill>
              </a:rPr>
              <a:t>O</a:t>
            </a:r>
            <a:r>
              <a:rPr lang="nl-NL" dirty="0">
                <a:solidFill>
                  <a:schemeClr val="tx2"/>
                </a:solidFill>
              </a:rPr>
              <a:t>nvermogen de ogen te kunnen sluiten</a:t>
            </a:r>
            <a:endParaRPr lang="nl-NL" dirty="0">
              <a:solidFill>
                <a:schemeClr val="tx2"/>
              </a:solidFill>
              <a:cs typeface="Arial"/>
            </a:endParaRPr>
          </a:p>
        </p:txBody>
      </p:sp>
    </p:spTree>
    <p:extLst>
      <p:ext uri="{BB962C8B-B14F-4D97-AF65-F5344CB8AC3E}">
        <p14:creationId xmlns:p14="http://schemas.microsoft.com/office/powerpoint/2010/main" val="3663012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905B9-DB6C-422A-9DCD-F7E628B2246E}"/>
              </a:ext>
            </a:extLst>
          </p:cNvPr>
          <p:cNvSpPr>
            <a:spLocks noGrp="1"/>
          </p:cNvSpPr>
          <p:nvPr>
            <p:ph type="title"/>
          </p:nvPr>
        </p:nvSpPr>
        <p:spPr/>
        <p:txBody>
          <a:bodyPr/>
          <a:lstStyle/>
          <a:p>
            <a:pPr>
              <a:lnSpc>
                <a:spcPts val="3000"/>
              </a:lnSpc>
            </a:pPr>
            <a:r>
              <a:rPr lang="nl-NL" dirty="0"/>
              <a:t>Symptomen van sterven</a:t>
            </a:r>
            <a:br>
              <a:rPr lang="nl-NL" dirty="0"/>
            </a:br>
            <a:r>
              <a:rPr lang="nl-NL" dirty="0"/>
              <a:t>- Reutelen en Cheyne-Stokes ademhaling</a:t>
            </a:r>
          </a:p>
        </p:txBody>
      </p:sp>
      <p:sp>
        <p:nvSpPr>
          <p:cNvPr id="3" name="Tijdelijke aanduiding voor inhoud 2">
            <a:extLst>
              <a:ext uri="{FF2B5EF4-FFF2-40B4-BE49-F238E27FC236}">
                <a16:creationId xmlns:a16="http://schemas.microsoft.com/office/drawing/2014/main" id="{2E83CA72-DDA9-4BEC-A79B-A2891E6B9223}"/>
              </a:ext>
            </a:extLst>
          </p:cNvPr>
          <p:cNvSpPr>
            <a:spLocks noGrp="1"/>
          </p:cNvSpPr>
          <p:nvPr>
            <p:ph idx="1"/>
          </p:nvPr>
        </p:nvSpPr>
        <p:spPr>
          <a:xfrm>
            <a:off x="471342" y="1625879"/>
            <a:ext cx="7525479" cy="4462463"/>
          </a:xfrm>
        </p:spPr>
        <p:txBody>
          <a:bodyPr/>
          <a:lstStyle/>
          <a:p>
            <a:pPr marL="0" indent="0">
              <a:buNone/>
            </a:pPr>
            <a:r>
              <a:rPr lang="nl-NL" b="1" dirty="0"/>
              <a:t>Reutelen</a:t>
            </a:r>
          </a:p>
          <a:p>
            <a:pPr marL="0" indent="0">
              <a:buNone/>
            </a:pPr>
            <a:r>
              <a:rPr lang="nl-NL" dirty="0"/>
              <a:t>Behandeling:</a:t>
            </a:r>
          </a:p>
          <a:p>
            <a:pPr marL="0" indent="0">
              <a:buNone/>
            </a:pPr>
            <a:r>
              <a:rPr lang="nl-NL" dirty="0"/>
              <a:t>- niet-medicamenteus</a:t>
            </a:r>
          </a:p>
          <a:p>
            <a:pPr marL="0" indent="0">
              <a:buNone/>
            </a:pPr>
            <a:r>
              <a:rPr lang="nl-NL" dirty="0"/>
              <a:t>- medicamenteus </a:t>
            </a:r>
          </a:p>
          <a:p>
            <a:pPr marL="0" indent="0">
              <a:buNone/>
            </a:pPr>
            <a:endParaRPr lang="nl-NL" dirty="0"/>
          </a:p>
          <a:p>
            <a:pPr marL="0" indent="0">
              <a:buNone/>
            </a:pPr>
            <a:r>
              <a:rPr lang="nl-NL" b="1" dirty="0"/>
              <a:t>Cheyne-Stokes ademhaling</a:t>
            </a:r>
          </a:p>
          <a:p>
            <a:pPr marL="0" indent="0">
              <a:buNone/>
            </a:pPr>
            <a:r>
              <a:rPr lang="nl-NL" dirty="0"/>
              <a:t>Behandeling:</a:t>
            </a:r>
          </a:p>
          <a:p>
            <a:pPr marL="0" indent="0">
              <a:buNone/>
            </a:pPr>
            <a:r>
              <a:rPr lang="nl-NL" dirty="0"/>
              <a:t>- geen</a:t>
            </a:r>
          </a:p>
        </p:txBody>
      </p:sp>
    </p:spTree>
    <p:extLst>
      <p:ext uri="{BB962C8B-B14F-4D97-AF65-F5344CB8AC3E}">
        <p14:creationId xmlns:p14="http://schemas.microsoft.com/office/powerpoint/2010/main" val="422140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362FF-27F0-487B-9EF0-E35F629DC065}"/>
              </a:ext>
            </a:extLst>
          </p:cNvPr>
          <p:cNvSpPr>
            <a:spLocks noGrp="1"/>
          </p:cNvSpPr>
          <p:nvPr>
            <p:ph type="title"/>
          </p:nvPr>
        </p:nvSpPr>
        <p:spPr>
          <a:xfrm>
            <a:off x="471343" y="261939"/>
            <a:ext cx="6802914" cy="816233"/>
          </a:xfrm>
        </p:spPr>
        <p:txBody>
          <a:bodyPr/>
          <a:lstStyle/>
          <a:p>
            <a:pPr>
              <a:lnSpc>
                <a:spcPts val="3000"/>
              </a:lnSpc>
            </a:pPr>
            <a:r>
              <a:rPr lang="nl-NL" dirty="0"/>
              <a:t>Symptomen van sterven</a:t>
            </a:r>
            <a:br>
              <a:rPr lang="nl-NL" dirty="0"/>
            </a:br>
            <a:r>
              <a:rPr lang="nl-NL" sz="2000" dirty="0"/>
              <a:t>- </a:t>
            </a:r>
            <a:r>
              <a:rPr lang="nl-NL" sz="2400" dirty="0"/>
              <a:t>casus</a:t>
            </a:r>
            <a:r>
              <a:rPr lang="nl-NL" sz="2000" dirty="0"/>
              <a:t> Reutelen en Cheyne-Stokes ademhaling (1 van 3)</a:t>
            </a:r>
            <a:endParaRPr lang="nl-NL" dirty="0"/>
          </a:p>
        </p:txBody>
      </p:sp>
      <p:sp>
        <p:nvSpPr>
          <p:cNvPr id="3" name="Tijdelijke aanduiding voor inhoud 2">
            <a:extLst>
              <a:ext uri="{FF2B5EF4-FFF2-40B4-BE49-F238E27FC236}">
                <a16:creationId xmlns:a16="http://schemas.microsoft.com/office/drawing/2014/main" id="{1DEB24A8-3463-4F49-9E7F-7A941D7F327A}"/>
              </a:ext>
            </a:extLst>
          </p:cNvPr>
          <p:cNvSpPr>
            <a:spLocks noGrp="1"/>
          </p:cNvSpPr>
          <p:nvPr>
            <p:ph idx="1"/>
          </p:nvPr>
        </p:nvSpPr>
        <p:spPr>
          <a:xfrm>
            <a:off x="292821" y="1625879"/>
            <a:ext cx="8223381" cy="4462463"/>
          </a:xfrm>
        </p:spPr>
        <p:txBody>
          <a:bodyPr/>
          <a:lstStyle/>
          <a:p>
            <a:pPr marL="0" lvl="0" indent="0">
              <a:buNone/>
            </a:pPr>
            <a:r>
              <a:rPr lang="nl-NL" dirty="0"/>
              <a:t>Vrouw, 67 jaar, mammacarcinoom en botmetastasen.</a:t>
            </a:r>
          </a:p>
          <a:p>
            <a:pPr marL="0" lvl="0" indent="0">
              <a:buNone/>
            </a:pPr>
            <a:endParaRPr lang="nl-NL" dirty="0"/>
          </a:p>
          <a:p>
            <a:pPr marL="342900" indent="-342900">
              <a:buFont typeface="Arial"/>
              <a:buChar char="•"/>
            </a:pPr>
            <a:r>
              <a:rPr lang="nl-NL" sz="2000" dirty="0"/>
              <a:t>17-11-2019 Opgenomen in verband met dehydratie, verhoogde infectieparameters als gevolg van urineweginfectie en algehele zwakte.</a:t>
            </a:r>
            <a:endParaRPr lang="nl-NL" sz="2000" dirty="0">
              <a:cs typeface="Arial"/>
            </a:endParaRPr>
          </a:p>
          <a:p>
            <a:pPr marL="342900" lvl="0" indent="-342900">
              <a:buFontTx/>
              <a:buChar char="-"/>
            </a:pPr>
            <a:endParaRPr lang="nl-NL" sz="2000" dirty="0"/>
          </a:p>
          <a:p>
            <a:pPr marL="342900" lvl="0" indent="-342900"/>
            <a:r>
              <a:rPr lang="nl-NL" sz="2000" dirty="0"/>
              <a:t>24-11-2019 Na initiële behandeling van infectie en dehydratie geen klinische verbetering.</a:t>
            </a:r>
            <a:endParaRPr lang="nl-NL" sz="2000" dirty="0">
              <a:cs typeface="Arial"/>
            </a:endParaRPr>
          </a:p>
          <a:p>
            <a:pPr marL="342900" lvl="0" indent="-342900">
              <a:buFontTx/>
              <a:buChar char="-"/>
            </a:pPr>
            <a:endParaRPr lang="nl-NL" sz="2000" dirty="0"/>
          </a:p>
          <a:p>
            <a:pPr marL="342900" lvl="0" indent="-342900"/>
            <a:r>
              <a:rPr lang="nl-NL" sz="2000" dirty="0"/>
              <a:t>25-11-2019 Overplaatsing naar andere setting is in gang gezet.</a:t>
            </a:r>
            <a:endParaRPr lang="nl-NL" sz="2000" dirty="0">
              <a:cs typeface="Arial"/>
            </a:endParaRPr>
          </a:p>
          <a:p>
            <a:pPr marL="143510" indent="-179705"/>
            <a:endParaRPr lang="nl-NL" dirty="0">
              <a:cs typeface="Arial"/>
            </a:endParaRPr>
          </a:p>
        </p:txBody>
      </p:sp>
    </p:spTree>
    <p:extLst>
      <p:ext uri="{BB962C8B-B14F-4D97-AF65-F5344CB8AC3E}">
        <p14:creationId xmlns:p14="http://schemas.microsoft.com/office/powerpoint/2010/main" val="118900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E8731-1928-4A7D-9FB2-D459801D987E}"/>
              </a:ext>
            </a:extLst>
          </p:cNvPr>
          <p:cNvSpPr>
            <a:spLocks noGrp="1"/>
          </p:cNvSpPr>
          <p:nvPr>
            <p:ph type="title"/>
          </p:nvPr>
        </p:nvSpPr>
        <p:spPr>
          <a:xfrm>
            <a:off x="471342" y="261940"/>
            <a:ext cx="6857505" cy="857176"/>
          </a:xfrm>
        </p:spPr>
        <p:txBody>
          <a:bodyPr/>
          <a:lstStyle/>
          <a:p>
            <a:pPr>
              <a:lnSpc>
                <a:spcPts val="3000"/>
              </a:lnSpc>
            </a:pPr>
            <a:r>
              <a:rPr lang="nl-NL" dirty="0"/>
              <a:t>Symptomen van sterven</a:t>
            </a:r>
            <a:br>
              <a:rPr lang="nl-NL" dirty="0"/>
            </a:br>
            <a:r>
              <a:rPr lang="nl-NL" sz="2000" dirty="0"/>
              <a:t>- </a:t>
            </a:r>
            <a:r>
              <a:rPr lang="nl-NL" sz="2400" dirty="0"/>
              <a:t>casus</a:t>
            </a:r>
            <a:r>
              <a:rPr lang="nl-NL" sz="2000" dirty="0"/>
              <a:t> Reutelen en Cheyne-Stokes ademhaling (2 van 3)</a:t>
            </a:r>
            <a:endParaRPr lang="nl-NL" dirty="0"/>
          </a:p>
        </p:txBody>
      </p:sp>
      <p:sp>
        <p:nvSpPr>
          <p:cNvPr id="3" name="Tijdelijke aanduiding voor inhoud 2">
            <a:extLst>
              <a:ext uri="{FF2B5EF4-FFF2-40B4-BE49-F238E27FC236}">
                <a16:creationId xmlns:a16="http://schemas.microsoft.com/office/drawing/2014/main" id="{214C318A-F354-41F3-A859-E6DA9D579122}"/>
              </a:ext>
            </a:extLst>
          </p:cNvPr>
          <p:cNvSpPr>
            <a:spLocks noGrp="1"/>
          </p:cNvSpPr>
          <p:nvPr>
            <p:ph idx="1"/>
          </p:nvPr>
        </p:nvSpPr>
        <p:spPr>
          <a:xfrm>
            <a:off x="292821" y="1625879"/>
            <a:ext cx="8209733" cy="4462463"/>
          </a:xfrm>
        </p:spPr>
        <p:txBody>
          <a:bodyPr/>
          <a:lstStyle/>
          <a:p>
            <a:pPr marL="342900" lvl="0" indent="-342900"/>
            <a:r>
              <a:rPr lang="nl-NL" sz="2000" dirty="0"/>
              <a:t>26 -11-2019	Intake is minimaal, verlaagd bewustzijn, kan pillen niet meer slikken.</a:t>
            </a:r>
            <a:endParaRPr lang="nl-NL" dirty="0">
              <a:cs typeface="Arial"/>
            </a:endParaRPr>
          </a:p>
          <a:p>
            <a:pPr marL="342900" lvl="0" indent="-342900">
              <a:buFontTx/>
              <a:buChar char="-"/>
            </a:pPr>
            <a:endParaRPr lang="nl-NL" sz="2000" dirty="0"/>
          </a:p>
          <a:p>
            <a:pPr marL="342900" lvl="0" indent="-342900"/>
            <a:r>
              <a:rPr lang="nl-NL" sz="2000" dirty="0"/>
              <a:t>Stervensfase is in gegaan: overplaatsing wordt stopgezet. Zorgpad stervensfase wordt opgestart. Mevrouw heeft op dat moment al een Cheyne-Stokes ademhaling</a:t>
            </a:r>
          </a:p>
          <a:p>
            <a:pPr marL="0" lvl="0" indent="0">
              <a:buNone/>
            </a:pPr>
            <a:endParaRPr lang="nl-NL" sz="2000" i="1" dirty="0">
              <a:solidFill>
                <a:srgbClr val="FF0000"/>
              </a:solidFill>
            </a:endParaRPr>
          </a:p>
          <a:p>
            <a:pPr marL="342900" lvl="0" indent="-342900"/>
            <a:r>
              <a:rPr lang="nl-NL" sz="2000" dirty="0"/>
              <a:t>28-11-2019 	Mevrouw begint te reutelen</a:t>
            </a:r>
            <a:endParaRPr lang="nl-NL" dirty="0">
              <a:cs typeface="Arial"/>
            </a:endParaRPr>
          </a:p>
        </p:txBody>
      </p:sp>
    </p:spTree>
    <p:extLst>
      <p:ext uri="{BB962C8B-B14F-4D97-AF65-F5344CB8AC3E}">
        <p14:creationId xmlns:p14="http://schemas.microsoft.com/office/powerpoint/2010/main" val="302956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C9732-E63C-4CBF-A86D-224AE87B0771}"/>
              </a:ext>
            </a:extLst>
          </p:cNvPr>
          <p:cNvSpPr>
            <a:spLocks noGrp="1"/>
          </p:cNvSpPr>
          <p:nvPr>
            <p:ph type="title"/>
          </p:nvPr>
        </p:nvSpPr>
        <p:spPr>
          <a:xfrm>
            <a:off x="471343" y="261939"/>
            <a:ext cx="6802914" cy="816233"/>
          </a:xfrm>
        </p:spPr>
        <p:txBody>
          <a:bodyPr/>
          <a:lstStyle/>
          <a:p>
            <a:pPr>
              <a:lnSpc>
                <a:spcPts val="3000"/>
              </a:lnSpc>
            </a:pPr>
            <a:r>
              <a:rPr lang="nl-NL" dirty="0"/>
              <a:t>Symptomen van sterven</a:t>
            </a:r>
            <a:br>
              <a:rPr lang="nl-NL" dirty="0"/>
            </a:br>
            <a:r>
              <a:rPr lang="nl-NL" sz="2000" dirty="0"/>
              <a:t>- </a:t>
            </a:r>
            <a:r>
              <a:rPr lang="nl-NL" sz="2400" dirty="0"/>
              <a:t>casus</a:t>
            </a:r>
            <a:r>
              <a:rPr lang="nl-NL" sz="2000" dirty="0"/>
              <a:t> Reutelen en Cheyne-Stokes ademhaling (2 van 3)</a:t>
            </a:r>
            <a:endParaRPr lang="nl-NL" dirty="0"/>
          </a:p>
        </p:txBody>
      </p:sp>
      <p:sp>
        <p:nvSpPr>
          <p:cNvPr id="3" name="Tijdelijke aanduiding voor inhoud 2">
            <a:extLst>
              <a:ext uri="{FF2B5EF4-FFF2-40B4-BE49-F238E27FC236}">
                <a16:creationId xmlns:a16="http://schemas.microsoft.com/office/drawing/2014/main" id="{BF833E9C-35A0-4C60-9341-A48923E63482}"/>
              </a:ext>
            </a:extLst>
          </p:cNvPr>
          <p:cNvSpPr>
            <a:spLocks noGrp="1"/>
          </p:cNvSpPr>
          <p:nvPr>
            <p:ph idx="1"/>
          </p:nvPr>
        </p:nvSpPr>
        <p:spPr>
          <a:xfrm>
            <a:off x="292822" y="1625879"/>
            <a:ext cx="8034679" cy="4462463"/>
          </a:xfrm>
        </p:spPr>
        <p:txBody>
          <a:bodyPr/>
          <a:lstStyle/>
          <a:p>
            <a:pPr marL="143510" indent="-179705">
              <a:spcBef>
                <a:spcPts val="1200"/>
              </a:spcBef>
            </a:pPr>
            <a:r>
              <a:rPr lang="nl-NL" dirty="0"/>
              <a:t>Wat doe je nu?</a:t>
            </a:r>
            <a:endParaRPr lang="nl-NL"/>
          </a:p>
          <a:p>
            <a:pPr marL="622300" lvl="1" indent="-342900"/>
            <a:r>
              <a:rPr lang="nl-NL" dirty="0"/>
              <a:t>Met welke reden handel je zo? </a:t>
            </a:r>
            <a:endParaRPr lang="nl-NL" dirty="0">
              <a:cs typeface="Arial"/>
            </a:endParaRPr>
          </a:p>
          <a:p>
            <a:pPr marL="622300" lvl="1" indent="-342900"/>
            <a:r>
              <a:rPr lang="nl-NL" dirty="0"/>
              <a:t>Welke eventuele bezwaren zie je bij wel of niet medicatie geven? </a:t>
            </a:r>
            <a:endParaRPr lang="nl-NL" dirty="0">
              <a:cs typeface="Arial"/>
            </a:endParaRPr>
          </a:p>
          <a:p>
            <a:pPr marL="143510" indent="-179705">
              <a:spcBef>
                <a:spcPts val="1200"/>
              </a:spcBef>
            </a:pPr>
            <a:r>
              <a:rPr lang="nl-NL" dirty="0"/>
              <a:t>Hoe doe je het? </a:t>
            </a:r>
            <a:endParaRPr lang="nl-NL" dirty="0">
              <a:cs typeface="Arial"/>
            </a:endParaRPr>
          </a:p>
          <a:p>
            <a:pPr marL="622300" lvl="1" indent="-342900"/>
            <a:r>
              <a:rPr lang="nl-NL" dirty="0"/>
              <a:t>Welke stappen onderneem je?</a:t>
            </a:r>
            <a:endParaRPr lang="nl-NL" dirty="0">
              <a:cs typeface="Arial"/>
            </a:endParaRPr>
          </a:p>
          <a:p>
            <a:pPr marL="622300" lvl="1" indent="-342900"/>
            <a:r>
              <a:rPr lang="nl-NL" dirty="0"/>
              <a:t>Wie betrek je erbij? Wie niet?</a:t>
            </a:r>
            <a:endParaRPr lang="nl-NL" dirty="0">
              <a:cs typeface="Arial"/>
            </a:endParaRPr>
          </a:p>
          <a:p>
            <a:pPr marL="143510" indent="-179705">
              <a:spcBef>
                <a:spcPts val="1200"/>
              </a:spcBef>
            </a:pPr>
            <a:r>
              <a:rPr lang="nl-NL" dirty="0"/>
              <a:t>Wat betekenen deze geluiden voor jou persoonlijk? </a:t>
            </a:r>
            <a:endParaRPr lang="nl-NL" dirty="0">
              <a:cs typeface="Arial"/>
            </a:endParaRPr>
          </a:p>
          <a:p>
            <a:pPr marL="622300" lvl="1" indent="-342900">
              <a:buFontTx/>
              <a:buChar char="-"/>
            </a:pPr>
            <a:r>
              <a:rPr lang="en-US" dirty="0"/>
              <a:t>In </a:t>
            </a:r>
            <a:r>
              <a:rPr lang="nl-NL" dirty="0"/>
              <a:t>hoeverre beïnvloedt het geluid jouw handelen?</a:t>
            </a:r>
            <a:endParaRPr lang="nl-NL" dirty="0">
              <a:cs typeface="Arial"/>
            </a:endParaRPr>
          </a:p>
        </p:txBody>
      </p:sp>
    </p:spTree>
    <p:extLst>
      <p:ext uri="{BB962C8B-B14F-4D97-AF65-F5344CB8AC3E}">
        <p14:creationId xmlns:p14="http://schemas.microsoft.com/office/powerpoint/2010/main" val="165959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B2B98-568C-47D6-8C44-81265109C7F7}"/>
              </a:ext>
            </a:extLst>
          </p:cNvPr>
          <p:cNvSpPr>
            <a:spLocks noGrp="1"/>
          </p:cNvSpPr>
          <p:nvPr>
            <p:ph type="title"/>
          </p:nvPr>
        </p:nvSpPr>
        <p:spPr>
          <a:xfrm>
            <a:off x="471343" y="261940"/>
            <a:ext cx="6333494" cy="755650"/>
          </a:xfrm>
        </p:spPr>
        <p:txBody>
          <a:bodyPr/>
          <a:lstStyle/>
          <a:p>
            <a:r>
              <a:rPr lang="nl-NL" dirty="0"/>
              <a:t>Aanbod </a:t>
            </a:r>
            <a:br>
              <a:rPr lang="nl-NL" dirty="0"/>
            </a:br>
            <a:r>
              <a:rPr lang="nl-NL"/>
              <a:t>Zorg rondom het einde van het </a:t>
            </a:r>
            <a:r>
              <a:rPr lang="nl-NL" dirty="0"/>
              <a:t>leven</a:t>
            </a:r>
          </a:p>
        </p:txBody>
      </p:sp>
      <p:sp>
        <p:nvSpPr>
          <p:cNvPr id="3" name="Tijdelijke aanduiding voor inhoud 2">
            <a:extLst>
              <a:ext uri="{FF2B5EF4-FFF2-40B4-BE49-F238E27FC236}">
                <a16:creationId xmlns:a16="http://schemas.microsoft.com/office/drawing/2014/main" id="{BFBC7E4F-6283-4D54-AFB2-D56B470228E7}"/>
              </a:ext>
            </a:extLst>
          </p:cNvPr>
          <p:cNvSpPr>
            <a:spLocks noGrp="1"/>
          </p:cNvSpPr>
          <p:nvPr>
            <p:ph idx="1"/>
          </p:nvPr>
        </p:nvSpPr>
        <p:spPr>
          <a:xfrm>
            <a:off x="292821" y="1625879"/>
            <a:ext cx="8416690" cy="4837210"/>
          </a:xfrm>
        </p:spPr>
        <p:txBody>
          <a:bodyPr/>
          <a:lstStyle/>
          <a:p>
            <a:pPr marL="143510" indent="-179705"/>
            <a:r>
              <a:rPr lang="nl-NL" dirty="0"/>
              <a:t>Tijdig spreken over het levenseinde</a:t>
            </a:r>
            <a:endParaRPr lang="nl-NL"/>
          </a:p>
          <a:p>
            <a:pPr marL="143510" indent="-179705"/>
            <a:r>
              <a:rPr lang="nl-NL" dirty="0"/>
              <a:t>Markeren stervensfase en hoe (praktisch) te handelen</a:t>
            </a:r>
            <a:endParaRPr lang="nl-NL" dirty="0">
              <a:cs typeface="Arial"/>
            </a:endParaRPr>
          </a:p>
          <a:p>
            <a:pPr marL="143510" indent="-179705"/>
            <a:r>
              <a:rPr lang="nl-NL" i="1"/>
              <a:t>Optioneel: meest voorkomende symptomen in de </a:t>
            </a:r>
            <a:r>
              <a:rPr lang="nl-NL" i="1" dirty="0"/>
              <a:t>stervensfase</a:t>
            </a:r>
            <a:endParaRPr lang="nl-NL" i="1" dirty="0">
              <a:cs typeface="Arial"/>
            </a:endParaRPr>
          </a:p>
          <a:p>
            <a:pPr marL="143510" indent="-179705"/>
            <a:r>
              <a:rPr lang="nl-NL" dirty="0"/>
              <a:t>Vocht en voeding. Wat betekent dat voor de patiënt, naasten en het team</a:t>
            </a:r>
            <a:endParaRPr lang="nl-NL" dirty="0">
              <a:cs typeface="Arial"/>
            </a:endParaRPr>
          </a:p>
          <a:p>
            <a:pPr marL="143510" indent="-179705"/>
            <a:r>
              <a:rPr lang="nl-NL" dirty="0"/>
              <a:t>Palliatieve sedatie</a:t>
            </a:r>
            <a:endParaRPr lang="nl-NL" dirty="0">
              <a:cs typeface="Arial"/>
            </a:endParaRPr>
          </a:p>
          <a:p>
            <a:pPr marL="143510" indent="-179705"/>
            <a:endParaRPr lang="nl-NL" dirty="0">
              <a:cs typeface="Arial"/>
            </a:endParaRPr>
          </a:p>
          <a:p>
            <a:pPr marL="143510" indent="-179705"/>
            <a:endParaRPr lang="nl-NL" dirty="0">
              <a:cs typeface="Arial"/>
            </a:endParaRPr>
          </a:p>
        </p:txBody>
      </p:sp>
      <p:pic>
        <p:nvPicPr>
          <p:cNvPr id="4" name="Afbeelding 3">
            <a:extLst>
              <a:ext uri="{FF2B5EF4-FFF2-40B4-BE49-F238E27FC236}">
                <a16:creationId xmlns:a16="http://schemas.microsoft.com/office/drawing/2014/main" id="{5DA26009-5D4D-4D3E-9C2F-BEAA71B81242}"/>
              </a:ext>
            </a:extLst>
          </p:cNvPr>
          <p:cNvPicPr>
            <a:picLocks noChangeAspect="1"/>
          </p:cNvPicPr>
          <p:nvPr/>
        </p:nvPicPr>
        <p:blipFill>
          <a:blip r:embed="rId3"/>
          <a:stretch>
            <a:fillRect/>
          </a:stretch>
        </p:blipFill>
        <p:spPr>
          <a:xfrm>
            <a:off x="471343" y="4816698"/>
            <a:ext cx="1730944" cy="1646393"/>
          </a:xfrm>
          <a:prstGeom prst="rect">
            <a:avLst/>
          </a:prstGeom>
        </p:spPr>
      </p:pic>
      <p:pic>
        <p:nvPicPr>
          <p:cNvPr id="5" name="Afbeelding 4">
            <a:extLst>
              <a:ext uri="{FF2B5EF4-FFF2-40B4-BE49-F238E27FC236}">
                <a16:creationId xmlns:a16="http://schemas.microsoft.com/office/drawing/2014/main" id="{C0B4560F-A9BD-4833-B135-04AF2F5BF463}"/>
              </a:ext>
            </a:extLst>
          </p:cNvPr>
          <p:cNvPicPr>
            <a:picLocks noChangeAspect="1"/>
          </p:cNvPicPr>
          <p:nvPr/>
        </p:nvPicPr>
        <p:blipFill>
          <a:blip r:embed="rId4"/>
          <a:stretch>
            <a:fillRect/>
          </a:stretch>
        </p:blipFill>
        <p:spPr>
          <a:xfrm>
            <a:off x="4572001" y="4816695"/>
            <a:ext cx="1946320" cy="1646394"/>
          </a:xfrm>
          <a:prstGeom prst="rect">
            <a:avLst/>
          </a:prstGeom>
        </p:spPr>
      </p:pic>
      <p:pic>
        <p:nvPicPr>
          <p:cNvPr id="6" name="Afbeelding 5">
            <a:extLst>
              <a:ext uri="{FF2B5EF4-FFF2-40B4-BE49-F238E27FC236}">
                <a16:creationId xmlns:a16="http://schemas.microsoft.com/office/drawing/2014/main" id="{55AA77BE-521A-4D75-8ED1-463534F134AB}"/>
              </a:ext>
            </a:extLst>
          </p:cNvPr>
          <p:cNvPicPr>
            <a:picLocks noChangeAspect="1"/>
          </p:cNvPicPr>
          <p:nvPr/>
        </p:nvPicPr>
        <p:blipFill>
          <a:blip r:embed="rId5"/>
          <a:stretch>
            <a:fillRect/>
          </a:stretch>
        </p:blipFill>
        <p:spPr>
          <a:xfrm>
            <a:off x="2380809" y="4816696"/>
            <a:ext cx="2049523" cy="1646393"/>
          </a:xfrm>
          <a:prstGeom prst="rect">
            <a:avLst/>
          </a:prstGeom>
        </p:spPr>
      </p:pic>
      <p:pic>
        <p:nvPicPr>
          <p:cNvPr id="7" name="Afbeelding 6">
            <a:extLst>
              <a:ext uri="{FF2B5EF4-FFF2-40B4-BE49-F238E27FC236}">
                <a16:creationId xmlns:a16="http://schemas.microsoft.com/office/drawing/2014/main" id="{B9474E30-66A3-4D8D-9289-10FA8DA185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988" y="4816696"/>
            <a:ext cx="2049523" cy="1646394"/>
          </a:xfrm>
          <a:prstGeom prst="rect">
            <a:avLst/>
          </a:prstGeom>
        </p:spPr>
      </p:pic>
    </p:spTree>
    <p:extLst>
      <p:ext uri="{BB962C8B-B14F-4D97-AF65-F5344CB8AC3E}">
        <p14:creationId xmlns:p14="http://schemas.microsoft.com/office/powerpoint/2010/main" val="3716015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A9527-67DE-4423-B6FB-4A3908E02570}"/>
              </a:ext>
            </a:extLst>
          </p:cNvPr>
          <p:cNvSpPr>
            <a:spLocks noGrp="1"/>
          </p:cNvSpPr>
          <p:nvPr>
            <p:ph type="title"/>
          </p:nvPr>
        </p:nvSpPr>
        <p:spPr/>
        <p:txBody>
          <a:bodyPr/>
          <a:lstStyle/>
          <a:p>
            <a:r>
              <a:rPr lang="nl-NL" dirty="0"/>
              <a:t>Nabespreking casus</a:t>
            </a:r>
          </a:p>
        </p:txBody>
      </p:sp>
      <p:sp>
        <p:nvSpPr>
          <p:cNvPr id="3" name="Tijdelijke aanduiding voor inhoud 2">
            <a:extLst>
              <a:ext uri="{FF2B5EF4-FFF2-40B4-BE49-F238E27FC236}">
                <a16:creationId xmlns:a16="http://schemas.microsoft.com/office/drawing/2014/main" id="{4DB15D4B-B93C-40E1-906D-5369E34E87D5}"/>
              </a:ext>
            </a:extLst>
          </p:cNvPr>
          <p:cNvSpPr>
            <a:spLocks noGrp="1"/>
          </p:cNvSpPr>
          <p:nvPr>
            <p:ph idx="1"/>
          </p:nvPr>
        </p:nvSpPr>
        <p:spPr>
          <a:xfrm>
            <a:off x="292822" y="1625879"/>
            <a:ext cx="8168790" cy="4870455"/>
          </a:xfrm>
        </p:spPr>
        <p:txBody>
          <a:bodyPr/>
          <a:lstStyle/>
          <a:p>
            <a:r>
              <a:rPr lang="nl-NL" dirty="0"/>
              <a:t>Wat doe je?</a:t>
            </a:r>
          </a:p>
          <a:p>
            <a:pPr lvl="1"/>
            <a:r>
              <a:rPr lang="nl-NL" dirty="0"/>
              <a:t>Wel/niet behandelen</a:t>
            </a:r>
          </a:p>
          <a:p>
            <a:pPr lvl="1"/>
            <a:r>
              <a:rPr lang="nl-NL" dirty="0"/>
              <a:t>Informeren wie en wat zeg je</a:t>
            </a:r>
          </a:p>
          <a:p>
            <a:pPr lvl="1"/>
            <a:r>
              <a:rPr lang="nl-NL" dirty="0"/>
              <a:t>Niets </a:t>
            </a:r>
          </a:p>
          <a:p>
            <a:pPr>
              <a:spcBef>
                <a:spcPts val="1200"/>
              </a:spcBef>
            </a:pPr>
            <a:r>
              <a:rPr lang="nl-NL" dirty="0"/>
              <a:t>Hoe doe je het?</a:t>
            </a:r>
          </a:p>
          <a:p>
            <a:pPr lvl="1"/>
            <a:r>
              <a:rPr lang="nl-NL" dirty="0"/>
              <a:t>Wie betrek je erbij</a:t>
            </a:r>
          </a:p>
          <a:p>
            <a:pPr lvl="1"/>
            <a:r>
              <a:rPr lang="nl-NL" dirty="0"/>
              <a:t>Hoe informeer je de naasten, wat zeg je</a:t>
            </a:r>
          </a:p>
          <a:p>
            <a:pPr>
              <a:spcBef>
                <a:spcPts val="1200"/>
              </a:spcBef>
            </a:pPr>
            <a:r>
              <a:rPr lang="nl-NL" dirty="0"/>
              <a:t>Wat doen reutelen en Cheyne-Stokes ademhaling met je?</a:t>
            </a:r>
          </a:p>
          <a:p>
            <a:pPr>
              <a:spcBef>
                <a:spcPts val="1200"/>
              </a:spcBef>
            </a:pPr>
            <a:r>
              <a:rPr lang="nl-NL" dirty="0"/>
              <a:t>Ethische reflectie?  </a:t>
            </a:r>
          </a:p>
          <a:p>
            <a:pPr lvl="1"/>
            <a:r>
              <a:rPr lang="nl-NL" dirty="0"/>
              <a:t>Reflectie in team</a:t>
            </a:r>
          </a:p>
        </p:txBody>
      </p:sp>
    </p:spTree>
    <p:extLst>
      <p:ext uri="{BB962C8B-B14F-4D97-AF65-F5344CB8AC3E}">
        <p14:creationId xmlns:p14="http://schemas.microsoft.com/office/powerpoint/2010/main" val="5117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BF01F-C473-4D0C-B6C3-87DC91043E37}"/>
              </a:ext>
            </a:extLst>
          </p:cNvPr>
          <p:cNvSpPr>
            <a:spLocks noGrp="1"/>
          </p:cNvSpPr>
          <p:nvPr>
            <p:ph type="title"/>
          </p:nvPr>
        </p:nvSpPr>
        <p:spPr/>
        <p:txBody>
          <a:bodyPr/>
          <a:lstStyle/>
          <a:p>
            <a:r>
              <a:rPr lang="nl-NL" dirty="0"/>
              <a:t>Bronvermelding Meest voorkomende symptomen in de stervensfase </a:t>
            </a:r>
          </a:p>
        </p:txBody>
      </p:sp>
      <p:sp>
        <p:nvSpPr>
          <p:cNvPr id="3" name="Tijdelijke aanduiding voor inhoud 2">
            <a:extLst>
              <a:ext uri="{FF2B5EF4-FFF2-40B4-BE49-F238E27FC236}">
                <a16:creationId xmlns:a16="http://schemas.microsoft.com/office/drawing/2014/main" id="{E0FD26CE-CBF1-40A9-BEE7-0CCFB3704A10}"/>
              </a:ext>
            </a:extLst>
          </p:cNvPr>
          <p:cNvSpPr>
            <a:spLocks noGrp="1"/>
          </p:cNvSpPr>
          <p:nvPr>
            <p:ph idx="1"/>
          </p:nvPr>
        </p:nvSpPr>
        <p:spPr>
          <a:xfrm>
            <a:off x="292822" y="1625879"/>
            <a:ext cx="8277972" cy="4462463"/>
          </a:xfrm>
        </p:spPr>
        <p:txBody>
          <a:bodyPr/>
          <a:lstStyle/>
          <a:p>
            <a:pPr marL="0" lvl="0" indent="-144000">
              <a:lnSpc>
                <a:spcPts val="1600"/>
              </a:lnSpc>
              <a:buNone/>
            </a:pPr>
            <a:r>
              <a:rPr lang="nl-NL" sz="1200" dirty="0">
                <a:latin typeface="Arial" panose="020B0604020202020204" pitchFamily="34" charset="0"/>
                <a:cs typeface="Arial" panose="020B0604020202020204" pitchFamily="34" charset="0"/>
              </a:rPr>
              <a:t>1. Van Zuylen L, van Veluw H, van Esch HJ. Zorg in de Stervensfase, IKNL richtlijn. 2010.</a:t>
            </a:r>
          </a:p>
          <a:p>
            <a:pPr marL="0" lvl="0" indent="-144000">
              <a:lnSpc>
                <a:spcPts val="1600"/>
              </a:lnSpc>
              <a:buNone/>
            </a:pPr>
            <a:r>
              <a:rPr lang="nl-NL" sz="1200" dirty="0">
                <a:latin typeface="Arial" panose="020B0604020202020204" pitchFamily="34" charset="0"/>
                <a:cs typeface="Arial" panose="020B0604020202020204" pitchFamily="34" charset="0"/>
              </a:rPr>
              <a:t>2. </a:t>
            </a:r>
            <a:r>
              <a:rPr lang="nl-NL" sz="1200" dirty="0" err="1">
                <a:latin typeface="Arial" panose="020B0604020202020204" pitchFamily="34" charset="0"/>
                <a:cs typeface="Arial" panose="020B0604020202020204" pitchFamily="34" charset="0"/>
              </a:rPr>
              <a:t>Bennett</a:t>
            </a:r>
            <a:r>
              <a:rPr lang="nl-NL" sz="1200" dirty="0">
                <a:latin typeface="Arial" panose="020B0604020202020204" pitchFamily="34" charset="0"/>
                <a:cs typeface="Arial" panose="020B0604020202020204" pitchFamily="34" charset="0"/>
              </a:rPr>
              <a:t> M, et al. Using anti-</a:t>
            </a:r>
            <a:r>
              <a:rPr lang="nl-NL" sz="1200" dirty="0" err="1">
                <a:latin typeface="Arial" panose="020B0604020202020204" pitchFamily="34" charset="0"/>
                <a:cs typeface="Arial" panose="020B0604020202020204" pitchFamily="34" charset="0"/>
              </a:rPr>
              <a:t>muscarinic</a:t>
            </a:r>
            <a:r>
              <a:rPr lang="nl-NL" sz="1200" dirty="0">
                <a:latin typeface="Arial" panose="020B0604020202020204" pitchFamily="34" charset="0"/>
                <a:cs typeface="Arial" panose="020B0604020202020204" pitchFamily="34" charset="0"/>
              </a:rPr>
              <a:t> drugs in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management of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evidence-based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guidelines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palliative</a:t>
            </a:r>
            <a:r>
              <a:rPr lang="nl-NL" sz="1200" dirty="0">
                <a:latin typeface="Arial" panose="020B0604020202020204" pitchFamily="34" charset="0"/>
                <a:cs typeface="Arial" panose="020B0604020202020204" pitchFamily="34" charset="0"/>
              </a:rPr>
              <a:t> care. </a:t>
            </a:r>
            <a:r>
              <a:rPr lang="nl-NL" sz="1200" dirty="0" err="1">
                <a:latin typeface="Arial" panose="020B0604020202020204" pitchFamily="34" charset="0"/>
                <a:cs typeface="Arial" panose="020B0604020202020204" pitchFamily="34" charset="0"/>
              </a:rPr>
              <a:t>Palliat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Med</a:t>
            </a:r>
            <a:r>
              <a:rPr lang="nl-NL" sz="1200" dirty="0">
                <a:latin typeface="Arial" panose="020B0604020202020204" pitchFamily="34" charset="0"/>
                <a:cs typeface="Arial" panose="020B0604020202020204" pitchFamily="34" charset="0"/>
              </a:rPr>
              <a:t>. 2002;16(5):369–74.</a:t>
            </a:r>
          </a:p>
          <a:p>
            <a:pPr marL="0" lvl="0" indent="-144000">
              <a:lnSpc>
                <a:spcPts val="1600"/>
              </a:lnSpc>
              <a:buNone/>
            </a:pPr>
            <a:r>
              <a:rPr lang="nl-NL" sz="1200" dirty="0">
                <a:latin typeface="Arial" panose="020B0604020202020204" pitchFamily="34" charset="0"/>
                <a:cs typeface="Arial" panose="020B0604020202020204" pitchFamily="34" charset="0"/>
              </a:rPr>
              <a:t>3. Lokker ME, van Zuylen L, van der Rijt CC, van der Heide A. </a:t>
            </a:r>
            <a:r>
              <a:rPr lang="nl-NL" sz="1200" dirty="0" err="1">
                <a:latin typeface="Arial" panose="020B0604020202020204" pitchFamily="34" charset="0"/>
                <a:cs typeface="Arial" panose="020B0604020202020204" pitchFamily="34" charset="0"/>
              </a:rPr>
              <a:t>Prevalence</a:t>
            </a:r>
            <a:r>
              <a:rPr lang="nl-NL" sz="1200" dirty="0">
                <a:latin typeface="Arial" panose="020B0604020202020204" pitchFamily="34" charset="0"/>
                <a:cs typeface="Arial" panose="020B0604020202020204" pitchFamily="34" charset="0"/>
              </a:rPr>
              <a:t>, impact,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treatment of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a </a:t>
            </a:r>
            <a:r>
              <a:rPr lang="nl-NL" sz="1200" dirty="0" err="1">
                <a:latin typeface="Arial" panose="020B0604020202020204" pitchFamily="34" charset="0"/>
                <a:cs typeface="Arial" panose="020B0604020202020204" pitchFamily="34" charset="0"/>
              </a:rPr>
              <a:t>systematic</a:t>
            </a:r>
            <a:r>
              <a:rPr lang="nl-NL" sz="1200" dirty="0">
                <a:latin typeface="Arial" panose="020B0604020202020204" pitchFamily="34" charset="0"/>
                <a:cs typeface="Arial" panose="020B0604020202020204" pitchFamily="34" charset="0"/>
              </a:rPr>
              <a:t> review. J </a:t>
            </a:r>
            <a:r>
              <a:rPr lang="nl-NL" sz="1200" dirty="0" err="1">
                <a:latin typeface="Arial" panose="020B0604020202020204" pitchFamily="34" charset="0"/>
                <a:cs typeface="Arial" panose="020B0604020202020204" pitchFamily="34" charset="0"/>
              </a:rPr>
              <a:t>Pain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Symptom</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Manag</a:t>
            </a:r>
            <a:r>
              <a:rPr lang="nl-NL" sz="1200" dirty="0">
                <a:latin typeface="Arial" panose="020B0604020202020204" pitchFamily="34" charset="0"/>
                <a:cs typeface="Arial" panose="020B0604020202020204" pitchFamily="34" charset="0"/>
              </a:rPr>
              <a:t>. 2014;47(1):105–22.</a:t>
            </a:r>
          </a:p>
          <a:p>
            <a:pPr marL="0" lvl="0" indent="-144000">
              <a:lnSpc>
                <a:spcPts val="1600"/>
              </a:lnSpc>
              <a:buNone/>
            </a:pPr>
            <a:r>
              <a:rPr lang="nl-NL" sz="1200" dirty="0">
                <a:latin typeface="Arial" panose="020B0604020202020204" pitchFamily="34" charset="0"/>
                <a:cs typeface="Arial" panose="020B0604020202020204" pitchFamily="34" charset="0"/>
              </a:rPr>
              <a:t>4. Back IN, Jenkins K, Blower A, Beckhelling J. A </a:t>
            </a:r>
            <a:r>
              <a:rPr lang="nl-NL" sz="1200" dirty="0" err="1">
                <a:latin typeface="Arial" panose="020B0604020202020204" pitchFamily="34" charset="0"/>
                <a:cs typeface="Arial" panose="020B0604020202020204" pitchFamily="34" charset="0"/>
              </a:rPr>
              <a:t>study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comparing</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hyoscine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hydrobromide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glycopyrrolate</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treatment of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Palliat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Med</a:t>
            </a:r>
            <a:r>
              <a:rPr lang="nl-NL" sz="1200" dirty="0">
                <a:latin typeface="Arial" panose="020B0604020202020204" pitchFamily="34" charset="0"/>
                <a:cs typeface="Arial" panose="020B0604020202020204" pitchFamily="34" charset="0"/>
              </a:rPr>
              <a:t>. 2001;15(4):329–36.</a:t>
            </a:r>
          </a:p>
          <a:p>
            <a:pPr marL="0" lvl="0" indent="-144000">
              <a:lnSpc>
                <a:spcPts val="1600"/>
              </a:lnSpc>
              <a:buNone/>
            </a:pPr>
            <a:r>
              <a:rPr lang="nl-NL" sz="1200" dirty="0">
                <a:latin typeface="Arial" panose="020B0604020202020204" pitchFamily="34" charset="0"/>
                <a:cs typeface="Arial" panose="020B0604020202020204" pitchFamily="34" charset="0"/>
              </a:rPr>
              <a:t>5. </a:t>
            </a:r>
            <a:r>
              <a:rPr lang="nl-NL" sz="1200" dirty="0" err="1">
                <a:latin typeface="Arial" panose="020B0604020202020204" pitchFamily="34" charset="0"/>
                <a:cs typeface="Arial" panose="020B0604020202020204" pitchFamily="34" charset="0"/>
              </a:rPr>
              <a:t>Morita</a:t>
            </a:r>
            <a:r>
              <a:rPr lang="nl-NL" sz="1200" dirty="0">
                <a:latin typeface="Arial" panose="020B0604020202020204" pitchFamily="34" charset="0"/>
                <a:cs typeface="Arial" panose="020B0604020202020204" pitchFamily="34" charset="0"/>
              </a:rPr>
              <a:t> T, </a:t>
            </a:r>
            <a:r>
              <a:rPr lang="nl-NL" sz="1200" dirty="0" err="1">
                <a:latin typeface="Arial" panose="020B0604020202020204" pitchFamily="34" charset="0"/>
                <a:cs typeface="Arial" panose="020B0604020202020204" pitchFamily="34" charset="0"/>
              </a:rPr>
              <a:t>Tsunoda</a:t>
            </a:r>
            <a:r>
              <a:rPr lang="nl-NL" sz="1200" dirty="0">
                <a:latin typeface="Arial" panose="020B0604020202020204" pitchFamily="34" charset="0"/>
                <a:cs typeface="Arial" panose="020B0604020202020204" pitchFamily="34" charset="0"/>
              </a:rPr>
              <a:t> J, </a:t>
            </a:r>
            <a:r>
              <a:rPr lang="nl-NL" sz="1200" dirty="0" err="1">
                <a:latin typeface="Arial" panose="020B0604020202020204" pitchFamily="34" charset="0"/>
                <a:cs typeface="Arial" panose="020B0604020202020204" pitchFamily="34" charset="0"/>
              </a:rPr>
              <a:t>Inoue</a:t>
            </a:r>
            <a:r>
              <a:rPr lang="nl-NL" sz="1200" dirty="0">
                <a:latin typeface="Arial" panose="020B0604020202020204" pitchFamily="34" charset="0"/>
                <a:cs typeface="Arial" panose="020B0604020202020204" pitchFamily="34" charset="0"/>
              </a:rPr>
              <a:t> S, </a:t>
            </a:r>
            <a:r>
              <a:rPr lang="nl-NL" sz="1200" dirty="0" err="1">
                <a:latin typeface="Arial" panose="020B0604020202020204" pitchFamily="34" charset="0"/>
                <a:cs typeface="Arial" panose="020B0604020202020204" pitchFamily="34" charset="0"/>
              </a:rPr>
              <a:t>Chihara</a:t>
            </a:r>
            <a:r>
              <a:rPr lang="nl-NL" sz="1200" dirty="0">
                <a:latin typeface="Arial" panose="020B0604020202020204" pitchFamily="34" charset="0"/>
                <a:cs typeface="Arial" panose="020B0604020202020204" pitchFamily="34" charset="0"/>
              </a:rPr>
              <a:t> S. Risk factors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terminally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ill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cancer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patients</a:t>
            </a:r>
            <a:r>
              <a:rPr lang="nl-NL" sz="1200" dirty="0">
                <a:latin typeface="Arial" panose="020B0604020202020204" pitchFamily="34" charset="0"/>
                <a:cs typeface="Arial" panose="020B0604020202020204" pitchFamily="34" charset="0"/>
              </a:rPr>
              <a:t>: a </a:t>
            </a:r>
            <a:r>
              <a:rPr lang="nl-NL" sz="1200" dirty="0" err="1">
                <a:latin typeface="Arial" panose="020B0604020202020204" pitchFamily="34" charset="0"/>
                <a:cs typeface="Arial" panose="020B0604020202020204" pitchFamily="34" charset="0"/>
              </a:rPr>
              <a:t>prospective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exploratory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study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Palliat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Med</a:t>
            </a:r>
            <a:r>
              <a:rPr lang="nl-NL" sz="1200" dirty="0">
                <a:latin typeface="Arial" panose="020B0604020202020204" pitchFamily="34" charset="0"/>
                <a:cs typeface="Arial" panose="020B0604020202020204" pitchFamily="34" charset="0"/>
              </a:rPr>
              <a:t>. 2000;14(1):19–23.</a:t>
            </a:r>
          </a:p>
          <a:p>
            <a:pPr marL="0" lvl="0" indent="-144000">
              <a:lnSpc>
                <a:spcPts val="1600"/>
              </a:lnSpc>
              <a:buNone/>
            </a:pPr>
            <a:r>
              <a:rPr lang="nl-NL" sz="1200" dirty="0">
                <a:latin typeface="Arial" panose="020B0604020202020204" pitchFamily="34" charset="0"/>
                <a:cs typeface="Arial" panose="020B0604020202020204" pitchFamily="34" charset="0"/>
              </a:rPr>
              <a:t>6. Wee B, Coleman P, </a:t>
            </a:r>
            <a:r>
              <a:rPr lang="nl-NL" sz="1200" dirty="0" err="1">
                <a:latin typeface="Arial" panose="020B0604020202020204" pitchFamily="34" charset="0"/>
                <a:cs typeface="Arial" panose="020B0604020202020204" pitchFamily="34" charset="0"/>
              </a:rPr>
              <a:t>Hillier</a:t>
            </a:r>
            <a:r>
              <a:rPr lang="nl-NL" sz="1200" dirty="0">
                <a:latin typeface="Arial" panose="020B0604020202020204" pitchFamily="34" charset="0"/>
                <a:cs typeface="Arial" panose="020B0604020202020204" pitchFamily="34" charset="0"/>
              </a:rPr>
              <a:t> R, </a:t>
            </a:r>
            <a:r>
              <a:rPr lang="nl-NL" sz="1200" dirty="0" err="1">
                <a:latin typeface="Arial" panose="020B0604020202020204" pitchFamily="34" charset="0"/>
                <a:cs typeface="Arial" panose="020B0604020202020204" pitchFamily="34" charset="0"/>
              </a:rPr>
              <a:t>Holgate</a:t>
            </a:r>
            <a:r>
              <a:rPr lang="nl-NL" sz="1200" dirty="0">
                <a:latin typeface="Arial" panose="020B0604020202020204" pitchFamily="34" charset="0"/>
                <a:cs typeface="Arial" panose="020B0604020202020204" pitchFamily="34" charset="0"/>
              </a:rPr>
              <a:t> S.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its</a:t>
            </a:r>
            <a:r>
              <a:rPr lang="nl-NL" sz="1200" dirty="0">
                <a:latin typeface="Arial" panose="020B0604020202020204" pitchFamily="34" charset="0"/>
                <a:cs typeface="Arial" panose="020B0604020202020204" pitchFamily="34" charset="0"/>
              </a:rPr>
              <a:t> impact on </a:t>
            </a:r>
            <a:r>
              <a:rPr lang="nl-NL" sz="1200" dirty="0" err="1">
                <a:latin typeface="Arial" panose="020B0604020202020204" pitchFamily="34" charset="0"/>
                <a:cs typeface="Arial" panose="020B0604020202020204" pitchFamily="34" charset="0"/>
              </a:rPr>
              <a:t>staff</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volunteers</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palliative</a:t>
            </a:r>
            <a:r>
              <a:rPr lang="nl-NL" sz="1200" dirty="0">
                <a:latin typeface="Arial" panose="020B0604020202020204" pitchFamily="34" charset="0"/>
                <a:cs typeface="Arial" panose="020B0604020202020204" pitchFamily="34" charset="0"/>
              </a:rPr>
              <a:t> care. </a:t>
            </a:r>
            <a:r>
              <a:rPr lang="nl-NL" sz="1200" dirty="0" err="1">
                <a:latin typeface="Arial" panose="020B0604020202020204" pitchFamily="34" charset="0"/>
                <a:cs typeface="Arial" panose="020B0604020202020204" pitchFamily="34" charset="0"/>
              </a:rPr>
              <a:t>Palliat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Med</a:t>
            </a:r>
            <a:r>
              <a:rPr lang="nl-NL" sz="1200" dirty="0">
                <a:latin typeface="Arial" panose="020B0604020202020204" pitchFamily="34" charset="0"/>
                <a:cs typeface="Arial" panose="020B0604020202020204" pitchFamily="34" charset="0"/>
              </a:rPr>
              <a:t>. 2008;22(2):173–6.</a:t>
            </a:r>
          </a:p>
          <a:p>
            <a:pPr marL="0" lvl="0" indent="-144000">
              <a:lnSpc>
                <a:spcPts val="1600"/>
              </a:lnSpc>
              <a:buNone/>
            </a:pPr>
            <a:r>
              <a:rPr lang="nl-NL" sz="1200" dirty="0">
                <a:latin typeface="Arial" panose="020B0604020202020204" pitchFamily="34" charset="0"/>
                <a:cs typeface="Arial" panose="020B0604020202020204" pitchFamily="34" charset="0"/>
              </a:rPr>
              <a:t>7. Shimizu Y, </a:t>
            </a:r>
            <a:r>
              <a:rPr lang="nl-NL" sz="1200" dirty="0" err="1">
                <a:latin typeface="Arial" panose="020B0604020202020204" pitchFamily="34" charset="0"/>
                <a:cs typeface="Arial" panose="020B0604020202020204" pitchFamily="34" charset="0"/>
              </a:rPr>
              <a:t>Miyashita</a:t>
            </a:r>
            <a:r>
              <a:rPr lang="nl-NL" sz="1200" dirty="0">
                <a:latin typeface="Arial" panose="020B0604020202020204" pitchFamily="34" charset="0"/>
                <a:cs typeface="Arial" panose="020B0604020202020204" pitchFamily="34" charset="0"/>
              </a:rPr>
              <a:t> M, </a:t>
            </a:r>
            <a:r>
              <a:rPr lang="nl-NL" sz="1200" dirty="0" err="1">
                <a:latin typeface="Arial" panose="020B0604020202020204" pitchFamily="34" charset="0"/>
                <a:cs typeface="Arial" panose="020B0604020202020204" pitchFamily="34" charset="0"/>
              </a:rPr>
              <a:t>Morita</a:t>
            </a:r>
            <a:r>
              <a:rPr lang="nl-NL" sz="1200" dirty="0">
                <a:latin typeface="Arial" panose="020B0604020202020204" pitchFamily="34" charset="0"/>
                <a:cs typeface="Arial" panose="020B0604020202020204" pitchFamily="34" charset="0"/>
              </a:rPr>
              <a:t> T, Sato K, </a:t>
            </a:r>
            <a:r>
              <a:rPr lang="nl-NL" sz="1200" dirty="0" err="1">
                <a:latin typeface="Arial" panose="020B0604020202020204" pitchFamily="34" charset="0"/>
                <a:cs typeface="Arial" panose="020B0604020202020204" pitchFamily="34" charset="0"/>
              </a:rPr>
              <a:t>Tsuneto</a:t>
            </a:r>
            <a:r>
              <a:rPr lang="nl-NL" sz="1200" dirty="0">
                <a:latin typeface="Arial" panose="020B0604020202020204" pitchFamily="34" charset="0"/>
                <a:cs typeface="Arial" panose="020B0604020202020204" pitchFamily="34" charset="0"/>
              </a:rPr>
              <a:t> S, </a:t>
            </a:r>
            <a:r>
              <a:rPr lang="nl-NL" sz="1200" dirty="0" err="1">
                <a:latin typeface="Arial" panose="020B0604020202020204" pitchFamily="34" charset="0"/>
                <a:cs typeface="Arial" panose="020B0604020202020204" pitchFamily="34" charset="0"/>
              </a:rPr>
              <a:t>Shima</a:t>
            </a:r>
            <a:r>
              <a:rPr lang="nl-NL" sz="1200" dirty="0">
                <a:latin typeface="Arial" panose="020B0604020202020204" pitchFamily="34" charset="0"/>
                <a:cs typeface="Arial" panose="020B0604020202020204" pitchFamily="34" charset="0"/>
              </a:rPr>
              <a:t> Y. Care </a:t>
            </a:r>
            <a:r>
              <a:rPr lang="nl-NL" sz="1200" dirty="0" err="1">
                <a:latin typeface="Arial" panose="020B0604020202020204" pitchFamily="34" charset="0"/>
                <a:cs typeface="Arial" panose="020B0604020202020204" pitchFamily="34" charset="0"/>
              </a:rPr>
              <a:t>strategy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terminally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ill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cancer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patients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their</a:t>
            </a:r>
            <a:r>
              <a:rPr lang="nl-NL" sz="1200" dirty="0">
                <a:latin typeface="Arial" panose="020B0604020202020204" pitchFamily="34" charset="0"/>
                <a:cs typeface="Arial" panose="020B0604020202020204" pitchFamily="34" charset="0"/>
              </a:rPr>
              <a:t> family members: </a:t>
            </a:r>
            <a:r>
              <a:rPr lang="nl-NL" sz="1200" dirty="0" err="1">
                <a:latin typeface="Arial" panose="020B0604020202020204" pitchFamily="34" charset="0"/>
                <a:cs typeface="Arial" panose="020B0604020202020204" pitchFamily="34" charset="0"/>
              </a:rPr>
              <a:t>recommendations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from</a:t>
            </a:r>
            <a:r>
              <a:rPr lang="nl-NL" sz="1200" dirty="0">
                <a:latin typeface="Arial" panose="020B0604020202020204" pitchFamily="34" charset="0"/>
                <a:cs typeface="Arial" panose="020B0604020202020204" pitchFamily="34" charset="0"/>
              </a:rPr>
              <a:t> a cross-</a:t>
            </a:r>
            <a:r>
              <a:rPr lang="nl-NL" sz="1200" dirty="0" err="1">
                <a:latin typeface="Arial" panose="020B0604020202020204" pitchFamily="34" charset="0"/>
                <a:cs typeface="Arial" panose="020B0604020202020204" pitchFamily="34" charset="0"/>
              </a:rPr>
              <a:t>sectional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nationwide</a:t>
            </a:r>
            <a:r>
              <a:rPr lang="nl-NL" sz="1200" dirty="0">
                <a:latin typeface="Arial" panose="020B0604020202020204" pitchFamily="34" charset="0"/>
                <a:cs typeface="Arial" panose="020B0604020202020204" pitchFamily="34" charset="0"/>
              </a:rPr>
              <a:t> survey of </a:t>
            </a:r>
            <a:r>
              <a:rPr lang="nl-NL" sz="1200" dirty="0" err="1">
                <a:latin typeface="Arial" panose="020B0604020202020204" pitchFamily="34" charset="0"/>
                <a:cs typeface="Arial" panose="020B0604020202020204" pitchFamily="34" charset="0"/>
              </a:rPr>
              <a:t>bereaved</a:t>
            </a:r>
            <a:r>
              <a:rPr lang="nl-NL" sz="1200" dirty="0">
                <a:latin typeface="Arial" panose="020B0604020202020204" pitchFamily="34" charset="0"/>
                <a:cs typeface="Arial" panose="020B0604020202020204" pitchFamily="34" charset="0"/>
              </a:rPr>
              <a:t> family members' </a:t>
            </a:r>
            <a:r>
              <a:rPr lang="nl-NL" sz="1200" dirty="0" err="1">
                <a:latin typeface="Arial" panose="020B0604020202020204" pitchFamily="34" charset="0"/>
                <a:cs typeface="Arial" panose="020B0604020202020204" pitchFamily="34" charset="0"/>
              </a:rPr>
              <a:t>perceptions</a:t>
            </a:r>
            <a:r>
              <a:rPr lang="nl-NL" sz="1200" dirty="0">
                <a:latin typeface="Arial" panose="020B0604020202020204" pitchFamily="34" charset="0"/>
                <a:cs typeface="Arial" panose="020B0604020202020204" pitchFamily="34" charset="0"/>
              </a:rPr>
              <a:t>. J </a:t>
            </a:r>
            <a:r>
              <a:rPr lang="nl-NL" sz="1200" dirty="0" err="1">
                <a:latin typeface="Arial" panose="020B0604020202020204" pitchFamily="34" charset="0"/>
                <a:cs typeface="Arial" panose="020B0604020202020204" pitchFamily="34" charset="0"/>
              </a:rPr>
              <a:t>Pain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Symptom</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Manag</a:t>
            </a:r>
            <a:r>
              <a:rPr lang="nl-NL" sz="1200" dirty="0">
                <a:latin typeface="Arial" panose="020B0604020202020204" pitchFamily="34" charset="0"/>
                <a:cs typeface="Arial" panose="020B0604020202020204" pitchFamily="34" charset="0"/>
              </a:rPr>
              <a:t>. 2014;48(1):2–12.</a:t>
            </a:r>
          </a:p>
          <a:p>
            <a:pPr marL="0" lvl="0" indent="-144000">
              <a:lnSpc>
                <a:spcPts val="1600"/>
              </a:lnSpc>
              <a:buNone/>
            </a:pPr>
            <a:r>
              <a:rPr lang="nl-NL" sz="1200" dirty="0">
                <a:latin typeface="Arial" panose="020B0604020202020204" pitchFamily="34" charset="0"/>
                <a:cs typeface="Arial" panose="020B0604020202020204" pitchFamily="34" charset="0"/>
              </a:rPr>
              <a:t>8. </a:t>
            </a:r>
            <a:r>
              <a:rPr lang="nl-NL" sz="1200" dirty="0" err="1">
                <a:latin typeface="Arial" panose="020B0604020202020204" pitchFamily="34" charset="0"/>
                <a:cs typeface="Arial" panose="020B0604020202020204" pitchFamily="34" charset="0"/>
              </a:rPr>
              <a:t>Likar</a:t>
            </a:r>
            <a:r>
              <a:rPr lang="nl-NL" sz="1200" dirty="0">
                <a:latin typeface="Arial" panose="020B0604020202020204" pitchFamily="34" charset="0"/>
                <a:cs typeface="Arial" panose="020B0604020202020204" pitchFamily="34" charset="0"/>
              </a:rPr>
              <a:t> R, et al. </a:t>
            </a:r>
            <a:r>
              <a:rPr lang="nl-NL" sz="1200" dirty="0" err="1">
                <a:latin typeface="Arial" panose="020B0604020202020204" pitchFamily="34" charset="0"/>
                <a:cs typeface="Arial" panose="020B0604020202020204" pitchFamily="34" charset="0"/>
              </a:rPr>
              <a:t>Clinical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study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examining</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efficacy</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scopolaminhydrobromide</a:t>
            </a:r>
            <a:r>
              <a:rPr lang="nl-NL" sz="1200" dirty="0">
                <a:latin typeface="Arial" panose="020B0604020202020204" pitchFamily="34" charset="0"/>
                <a:cs typeface="Arial" panose="020B0604020202020204" pitchFamily="34" charset="0"/>
              </a:rPr>
              <a:t> in patiënts </a:t>
            </a:r>
            <a:r>
              <a:rPr lang="nl-NL" sz="1200" dirty="0" err="1">
                <a:latin typeface="Arial" panose="020B0604020202020204" pitchFamily="34" charset="0"/>
                <a:cs typeface="Arial" panose="020B0604020202020204" pitchFamily="34" charset="0"/>
              </a:rPr>
              <a:t>with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(a </a:t>
            </a:r>
            <a:r>
              <a:rPr lang="nl-NL" sz="1200" dirty="0" err="1">
                <a:latin typeface="Arial" panose="020B0604020202020204" pitchFamily="34" charset="0"/>
                <a:cs typeface="Arial" panose="020B0604020202020204" pitchFamily="34" charset="0"/>
              </a:rPr>
              <a:t>randomized</a:t>
            </a:r>
            <a:r>
              <a:rPr lang="nl-NL" sz="1200" dirty="0">
                <a:latin typeface="Arial" panose="020B0604020202020204" pitchFamily="34" charset="0"/>
                <a:cs typeface="Arial" panose="020B0604020202020204" pitchFamily="34" charset="0"/>
              </a:rPr>
              <a:t>, double-blind, placebo-</a:t>
            </a:r>
            <a:r>
              <a:rPr lang="nl-NL" sz="1200" dirty="0" err="1">
                <a:latin typeface="Arial" panose="020B0604020202020204" pitchFamily="34" charset="0"/>
                <a:cs typeface="Arial" panose="020B0604020202020204" pitchFamily="34" charset="0"/>
              </a:rPr>
              <a:t>controlled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study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Zeitschrift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fuer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Palliativmedizin</a:t>
            </a:r>
            <a:r>
              <a:rPr lang="nl-NL" sz="1200" dirty="0">
                <a:latin typeface="Arial" panose="020B0604020202020204" pitchFamily="34" charset="0"/>
                <a:cs typeface="Arial" panose="020B0604020202020204" pitchFamily="34" charset="0"/>
              </a:rPr>
              <a:t>. 2002;3:15–9.</a:t>
            </a:r>
          </a:p>
          <a:p>
            <a:pPr marL="0" lvl="0" indent="-144000">
              <a:lnSpc>
                <a:spcPts val="1600"/>
              </a:lnSpc>
              <a:buNone/>
            </a:pPr>
            <a:r>
              <a:rPr lang="nl-NL" sz="1200" dirty="0">
                <a:latin typeface="Arial" panose="020B0604020202020204" pitchFamily="34" charset="0"/>
                <a:cs typeface="Arial" panose="020B0604020202020204" pitchFamily="34" charset="0"/>
              </a:rPr>
              <a:t>9. </a:t>
            </a:r>
            <a:r>
              <a:rPr lang="nl-NL" sz="1200" dirty="0" err="1">
                <a:latin typeface="Arial" panose="020B0604020202020204" pitchFamily="34" charset="0"/>
                <a:cs typeface="Arial" panose="020B0604020202020204" pitchFamily="34" charset="0"/>
              </a:rPr>
              <a:t>Wildiers</a:t>
            </a:r>
            <a:r>
              <a:rPr lang="nl-NL" sz="1200" dirty="0">
                <a:latin typeface="Arial" panose="020B0604020202020204" pitchFamily="34" charset="0"/>
                <a:cs typeface="Arial" panose="020B0604020202020204" pitchFamily="34" charset="0"/>
              </a:rPr>
              <a:t> H, et al. Atropine, </a:t>
            </a:r>
            <a:r>
              <a:rPr lang="nl-NL" sz="1200" dirty="0" err="1">
                <a:latin typeface="Arial" panose="020B0604020202020204" pitchFamily="34" charset="0"/>
                <a:cs typeface="Arial" panose="020B0604020202020204" pitchFamily="34" charset="0"/>
              </a:rPr>
              <a:t>hyoscine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butylbromide</a:t>
            </a:r>
            <a:r>
              <a:rPr lang="nl-NL" sz="1200" dirty="0">
                <a:latin typeface="Arial" panose="020B0604020202020204" pitchFamily="34" charset="0"/>
                <a:cs typeface="Arial" panose="020B0604020202020204" pitchFamily="34" charset="0"/>
              </a:rPr>
              <a:t>, or scopolamine are </a:t>
            </a:r>
            <a:r>
              <a:rPr lang="nl-NL" sz="1200" dirty="0" err="1">
                <a:latin typeface="Arial" panose="020B0604020202020204" pitchFamily="34" charset="0"/>
                <a:cs typeface="Arial" panose="020B0604020202020204" pitchFamily="34" charset="0"/>
              </a:rPr>
              <a:t>equally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effective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treatment of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in terminal care. J </a:t>
            </a:r>
            <a:r>
              <a:rPr lang="nl-NL" sz="1200" dirty="0" err="1">
                <a:latin typeface="Arial" panose="020B0604020202020204" pitchFamily="34" charset="0"/>
                <a:cs typeface="Arial" panose="020B0604020202020204" pitchFamily="34" charset="0"/>
              </a:rPr>
              <a:t>Pain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Symptom</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Manag</a:t>
            </a:r>
            <a:r>
              <a:rPr lang="nl-NL" sz="1200" dirty="0">
                <a:latin typeface="Arial" panose="020B0604020202020204" pitchFamily="34" charset="0"/>
                <a:cs typeface="Arial" panose="020B0604020202020204" pitchFamily="34" charset="0"/>
              </a:rPr>
              <a:t>. 2009;38(1):124–33.</a:t>
            </a:r>
          </a:p>
          <a:p>
            <a:pPr marL="0" lvl="0" indent="-144000">
              <a:lnSpc>
                <a:spcPts val="1600"/>
              </a:lnSpc>
              <a:buNone/>
            </a:pPr>
            <a:r>
              <a:rPr lang="nl-NL" sz="1200" dirty="0">
                <a:latin typeface="Arial" panose="020B0604020202020204" pitchFamily="34" charset="0"/>
                <a:cs typeface="Arial" panose="020B0604020202020204" pitchFamily="34" charset="0"/>
              </a:rPr>
              <a:t>11. Wee B, </a:t>
            </a:r>
            <a:r>
              <a:rPr lang="nl-NL" sz="1200" dirty="0" err="1">
                <a:latin typeface="Arial" panose="020B0604020202020204" pitchFamily="34" charset="0"/>
                <a:cs typeface="Arial" panose="020B0604020202020204" pitchFamily="34" charset="0"/>
              </a:rPr>
              <a:t>Hillier</a:t>
            </a:r>
            <a:r>
              <a:rPr lang="nl-NL" sz="1200" dirty="0">
                <a:latin typeface="Arial" panose="020B0604020202020204" pitchFamily="34" charset="0"/>
                <a:cs typeface="Arial" panose="020B0604020202020204" pitchFamily="34" charset="0"/>
              </a:rPr>
              <a:t> R. </a:t>
            </a:r>
            <a:r>
              <a:rPr lang="nl-NL" sz="1200" dirty="0" err="1">
                <a:latin typeface="Arial" panose="020B0604020202020204" pitchFamily="34" charset="0"/>
                <a:cs typeface="Arial" panose="020B0604020202020204" pitchFamily="34" charset="0"/>
              </a:rPr>
              <a:t>Interventions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noisy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breathing</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patients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near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to</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Cochrane</a:t>
            </a:r>
            <a:r>
              <a:rPr lang="nl-NL" sz="1200" dirty="0">
                <a:latin typeface="Arial" panose="020B0604020202020204" pitchFamily="34" charset="0"/>
                <a:cs typeface="Arial" panose="020B0604020202020204" pitchFamily="34" charset="0"/>
              </a:rPr>
              <a:t> Database </a:t>
            </a:r>
            <a:r>
              <a:rPr lang="nl-NL" sz="1200" dirty="0" err="1">
                <a:latin typeface="Arial" panose="020B0604020202020204" pitchFamily="34" charset="0"/>
                <a:cs typeface="Arial" panose="020B0604020202020204" pitchFamily="34" charset="0"/>
              </a:rPr>
              <a:t>Syst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Rev</a:t>
            </a:r>
            <a:r>
              <a:rPr lang="nl-NL" sz="1200" dirty="0">
                <a:latin typeface="Arial" panose="020B0604020202020204" pitchFamily="34" charset="0"/>
                <a:cs typeface="Arial" panose="020B0604020202020204" pitchFamily="34" charset="0"/>
              </a:rPr>
              <a:t>. 2008;1 CD005177.</a:t>
            </a:r>
          </a:p>
          <a:p>
            <a:pPr marL="0" lvl="0" indent="-144000">
              <a:lnSpc>
                <a:spcPts val="1600"/>
              </a:lnSpc>
              <a:buNone/>
            </a:pPr>
            <a:r>
              <a:rPr lang="nl-NL" sz="1200" dirty="0">
                <a:latin typeface="Arial" panose="020B0604020202020204" pitchFamily="34" charset="0"/>
                <a:cs typeface="Arial" panose="020B0604020202020204" pitchFamily="34" charset="0"/>
              </a:rPr>
              <a:t>12. </a:t>
            </a:r>
            <a:r>
              <a:rPr lang="nl-NL" sz="1200" dirty="0" err="1">
                <a:latin typeface="Arial" panose="020B0604020202020204" pitchFamily="34" charset="0"/>
                <a:cs typeface="Arial" panose="020B0604020202020204" pitchFamily="34" charset="0"/>
              </a:rPr>
              <a:t>Heisler</a:t>
            </a:r>
            <a:r>
              <a:rPr lang="nl-NL" sz="1200" dirty="0">
                <a:latin typeface="Arial" panose="020B0604020202020204" pitchFamily="34" charset="0"/>
                <a:cs typeface="Arial" panose="020B0604020202020204" pitchFamily="34" charset="0"/>
              </a:rPr>
              <a:t> M, Hamilton G, Abbott A, </a:t>
            </a:r>
            <a:r>
              <a:rPr lang="nl-NL" sz="1200" dirty="0" err="1">
                <a:latin typeface="Arial" panose="020B0604020202020204" pitchFamily="34" charset="0"/>
                <a:cs typeface="Arial" panose="020B0604020202020204" pitchFamily="34" charset="0"/>
              </a:rPr>
              <a:t>Chengalaram</a:t>
            </a:r>
            <a:r>
              <a:rPr lang="nl-NL" sz="1200" dirty="0">
                <a:latin typeface="Arial" panose="020B0604020202020204" pitchFamily="34" charset="0"/>
                <a:cs typeface="Arial" panose="020B0604020202020204" pitchFamily="34" charset="0"/>
              </a:rPr>
              <a:t> A, </a:t>
            </a:r>
            <a:r>
              <a:rPr lang="nl-NL" sz="1200" dirty="0" err="1">
                <a:latin typeface="Arial" panose="020B0604020202020204" pitchFamily="34" charset="0"/>
                <a:cs typeface="Arial" panose="020B0604020202020204" pitchFamily="34" charset="0"/>
              </a:rPr>
              <a:t>Koceja</a:t>
            </a:r>
            <a:r>
              <a:rPr lang="nl-NL" sz="1200" dirty="0">
                <a:latin typeface="Arial" panose="020B0604020202020204" pitchFamily="34" charset="0"/>
                <a:cs typeface="Arial" panose="020B0604020202020204" pitchFamily="34" charset="0"/>
              </a:rPr>
              <a:t> T, </a:t>
            </a:r>
            <a:r>
              <a:rPr lang="nl-NL" sz="1200" dirty="0" err="1">
                <a:latin typeface="Arial" panose="020B0604020202020204" pitchFamily="34" charset="0"/>
                <a:cs typeface="Arial" panose="020B0604020202020204" pitchFamily="34" charset="0"/>
              </a:rPr>
              <a:t>Gerkin</a:t>
            </a:r>
            <a:r>
              <a:rPr lang="nl-NL" sz="1200" dirty="0">
                <a:latin typeface="Arial" panose="020B0604020202020204" pitchFamily="34" charset="0"/>
                <a:cs typeface="Arial" panose="020B0604020202020204" pitchFamily="34" charset="0"/>
              </a:rPr>
              <a:t> R. </a:t>
            </a:r>
            <a:r>
              <a:rPr lang="nl-NL" sz="1200" dirty="0" err="1">
                <a:latin typeface="Arial" panose="020B0604020202020204" pitchFamily="34" charset="0"/>
                <a:cs typeface="Arial" panose="020B0604020202020204" pitchFamily="34" charset="0"/>
              </a:rPr>
              <a:t>Randomized</a:t>
            </a:r>
            <a:r>
              <a:rPr lang="nl-NL" sz="1200" dirty="0">
                <a:latin typeface="Arial" panose="020B0604020202020204" pitchFamily="34" charset="0"/>
                <a:cs typeface="Arial" panose="020B0604020202020204" pitchFamily="34" charset="0"/>
              </a:rPr>
              <a:t> double-blind trial of </a:t>
            </a:r>
            <a:r>
              <a:rPr lang="nl-NL" sz="1200" dirty="0" err="1">
                <a:latin typeface="Arial" panose="020B0604020202020204" pitchFamily="34" charset="0"/>
                <a:cs typeface="Arial" panose="020B0604020202020204" pitchFamily="34" charset="0"/>
              </a:rPr>
              <a:t>sublingual</a:t>
            </a:r>
            <a:r>
              <a:rPr lang="nl-NL" sz="1200" dirty="0">
                <a:latin typeface="Arial" panose="020B0604020202020204" pitchFamily="34" charset="0"/>
                <a:cs typeface="Arial" panose="020B0604020202020204" pitchFamily="34" charset="0"/>
              </a:rPr>
              <a:t> atropine vs. placebo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management of </a:t>
            </a:r>
            <a:r>
              <a:rPr lang="nl-NL" sz="1200" dirty="0" err="1">
                <a:latin typeface="Arial" panose="020B0604020202020204" pitchFamily="34" charset="0"/>
                <a:cs typeface="Arial" panose="020B0604020202020204" pitchFamily="34" charset="0"/>
              </a:rPr>
              <a:t>death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rattle</a:t>
            </a:r>
            <a:r>
              <a:rPr lang="nl-NL" sz="1200" dirty="0">
                <a:latin typeface="Arial" panose="020B0604020202020204" pitchFamily="34" charset="0"/>
                <a:cs typeface="Arial" panose="020B0604020202020204" pitchFamily="34" charset="0"/>
              </a:rPr>
              <a:t>. J </a:t>
            </a:r>
            <a:r>
              <a:rPr lang="nl-NL" sz="1200" dirty="0" err="1">
                <a:latin typeface="Arial" panose="020B0604020202020204" pitchFamily="34" charset="0"/>
                <a:cs typeface="Arial" panose="020B0604020202020204" pitchFamily="34" charset="0"/>
              </a:rPr>
              <a:t>Pain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Symptom</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Manag</a:t>
            </a:r>
            <a:r>
              <a:rPr lang="nl-NL" sz="1200" dirty="0">
                <a:latin typeface="Arial" panose="020B0604020202020204" pitchFamily="34" charset="0"/>
                <a:cs typeface="Arial" panose="020B0604020202020204" pitchFamily="34" charset="0"/>
              </a:rPr>
              <a:t>. 2013;45(1):14–22.</a:t>
            </a:r>
          </a:p>
        </p:txBody>
      </p:sp>
    </p:spTree>
    <p:extLst>
      <p:ext uri="{BB962C8B-B14F-4D97-AF65-F5344CB8AC3E}">
        <p14:creationId xmlns:p14="http://schemas.microsoft.com/office/powerpoint/2010/main" val="1985592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6724" y="1635617"/>
            <a:ext cx="8175000" cy="1480366"/>
          </a:xfrm>
        </p:spPr>
        <p:txBody>
          <a:bodyPr/>
          <a:lstStyle/>
          <a:p>
            <a:r>
              <a:rPr lang="nl-NL" dirty="0"/>
              <a:t>Vocht en voeding</a:t>
            </a:r>
            <a:br>
              <a:rPr lang="nl-NL" dirty="0">
                <a:cs typeface="Arial"/>
              </a:rPr>
            </a:br>
            <a:r>
              <a:rPr lang="nl-NL" sz="2400" dirty="0">
                <a:cs typeface="Arial"/>
              </a:rPr>
              <a:t>Wat betekent dat voor </a:t>
            </a:r>
            <a:r>
              <a:rPr lang="nl-NL" sz="2400" dirty="0"/>
              <a:t>de patiënt, naasten en het team</a:t>
            </a:r>
            <a:br>
              <a:rPr lang="nl-NL" sz="2400" dirty="0">
                <a:cs typeface="Arial"/>
              </a:rPr>
            </a:br>
            <a:endParaRPr lang="nl-NL" sz="2400" dirty="0">
              <a:cs typeface="Arial"/>
            </a:endParaRPr>
          </a:p>
        </p:txBody>
      </p:sp>
      <p:sp>
        <p:nvSpPr>
          <p:cNvPr id="8" name="Ondertitel 7"/>
          <p:cNvSpPr>
            <a:spLocks noGrp="1"/>
          </p:cNvSpPr>
          <p:nvPr>
            <p:ph type="subTitle" idx="1"/>
          </p:nvPr>
        </p:nvSpPr>
        <p:spPr/>
        <p:txBody>
          <a:bodyPr/>
          <a:lstStyle/>
          <a:p>
            <a:r>
              <a:rPr lang="nl-NL" dirty="0"/>
              <a:t>Onderdeel van de workshop Zorg rondom einde van het leven</a:t>
            </a:r>
          </a:p>
          <a:p>
            <a:endParaRPr lang="nl-NL" dirty="0">
              <a:cs typeface="Arial"/>
            </a:endParaRPr>
          </a:p>
        </p:txBody>
      </p:sp>
      <p:sp>
        <p:nvSpPr>
          <p:cNvPr id="9" name="Tijdelijke aanduiding voor tekst 8"/>
          <p:cNvSpPr>
            <a:spLocks noGrp="1"/>
          </p:cNvSpPr>
          <p:nvPr>
            <p:ph type="body" sz="quarter" idx="10"/>
          </p:nvPr>
        </p:nvSpPr>
        <p:spPr>
          <a:xfrm>
            <a:off x="473795" y="6186634"/>
            <a:ext cx="6416862" cy="509587"/>
          </a:xfrm>
        </p:spPr>
        <p:txBody>
          <a:bodyPr/>
          <a:lstStyle/>
          <a:p>
            <a:endParaRPr lang="nl-NL"/>
          </a:p>
        </p:txBody>
      </p:sp>
      <p:pic>
        <p:nvPicPr>
          <p:cNvPr id="2" name="Afbeelding 1">
            <a:extLst>
              <a:ext uri="{FF2B5EF4-FFF2-40B4-BE49-F238E27FC236}">
                <a16:creationId xmlns:a16="http://schemas.microsoft.com/office/drawing/2014/main" id="{8E6E49D1-E438-4913-9DEB-DC731007232D}"/>
              </a:ext>
            </a:extLst>
          </p:cNvPr>
          <p:cNvPicPr>
            <a:picLocks noChangeAspect="1"/>
          </p:cNvPicPr>
          <p:nvPr/>
        </p:nvPicPr>
        <p:blipFill>
          <a:blip r:embed="rId3"/>
          <a:stretch>
            <a:fillRect/>
          </a:stretch>
        </p:blipFill>
        <p:spPr>
          <a:xfrm>
            <a:off x="4747736" y="3506207"/>
            <a:ext cx="3388533" cy="2552240"/>
          </a:xfrm>
          <a:prstGeom prst="rect">
            <a:avLst/>
          </a:prstGeom>
        </p:spPr>
      </p:pic>
    </p:spTree>
    <p:extLst>
      <p:ext uri="{BB962C8B-B14F-4D97-AF65-F5344CB8AC3E}">
        <p14:creationId xmlns:p14="http://schemas.microsoft.com/office/powerpoint/2010/main" val="417151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D1A06-C63D-494D-B770-2A227D8FC756}"/>
              </a:ext>
            </a:extLst>
          </p:cNvPr>
          <p:cNvSpPr>
            <a:spLocks noGrp="1"/>
          </p:cNvSpPr>
          <p:nvPr>
            <p:ph type="title"/>
          </p:nvPr>
        </p:nvSpPr>
        <p:spPr/>
        <p:txBody>
          <a:bodyPr/>
          <a:lstStyle/>
          <a:p>
            <a:r>
              <a:rPr lang="nl-NL" dirty="0"/>
              <a:t>Programma Vocht en voeding</a:t>
            </a:r>
          </a:p>
        </p:txBody>
      </p:sp>
      <p:sp>
        <p:nvSpPr>
          <p:cNvPr id="3" name="Tijdelijke aanduiding voor inhoud 2">
            <a:extLst>
              <a:ext uri="{FF2B5EF4-FFF2-40B4-BE49-F238E27FC236}">
                <a16:creationId xmlns:a16="http://schemas.microsoft.com/office/drawing/2014/main" id="{AF70A80A-96E7-4983-A669-34DE3A57A823}"/>
              </a:ext>
            </a:extLst>
          </p:cNvPr>
          <p:cNvSpPr>
            <a:spLocks noGrp="1"/>
          </p:cNvSpPr>
          <p:nvPr>
            <p:ph idx="1"/>
          </p:nvPr>
        </p:nvSpPr>
        <p:spPr>
          <a:xfrm>
            <a:off x="292822" y="1625879"/>
            <a:ext cx="7923130" cy="4462463"/>
          </a:xfrm>
        </p:spPr>
        <p:txBody>
          <a:bodyPr/>
          <a:lstStyle/>
          <a:p>
            <a:pPr marL="143510" lvl="0" indent="-179705"/>
            <a:r>
              <a:rPr lang="nl-NL" dirty="0">
                <a:cs typeface="Arial"/>
              </a:rPr>
              <a:t>Theoretisch kader</a:t>
            </a:r>
            <a:endParaRPr lang="nl-NL" dirty="0"/>
          </a:p>
          <a:p>
            <a:pPr marL="423545" lvl="1" indent="-251460"/>
            <a:r>
              <a:rPr lang="nl-NL" dirty="0">
                <a:cs typeface="Arial"/>
              </a:rPr>
              <a:t>Kwaliteitskader palliatieve zorg Nederland</a:t>
            </a:r>
          </a:p>
          <a:p>
            <a:pPr marL="143682" indent="-251460"/>
            <a:r>
              <a:rPr lang="nl-NL" dirty="0">
                <a:cs typeface="Arial"/>
              </a:rPr>
              <a:t>Wat te doen bij vocht en voeding in de stervensfase?</a:t>
            </a:r>
          </a:p>
          <a:p>
            <a:pPr marL="423545" lvl="1" indent="-251460"/>
            <a:r>
              <a:rPr lang="nl-NL" dirty="0">
                <a:cs typeface="Arial"/>
              </a:rPr>
              <a:t>Vocht en voeding in de stervensfase bezien vanuit andere culturen</a:t>
            </a:r>
          </a:p>
          <a:p>
            <a:pPr marL="423545" lvl="1" indent="-251460"/>
            <a:r>
              <a:rPr lang="nl-NL" dirty="0">
                <a:cs typeface="Arial"/>
              </a:rPr>
              <a:t>Vrijwillig onthouden van vocht en voeding</a:t>
            </a:r>
          </a:p>
          <a:p>
            <a:pPr marL="423545" lvl="1" indent="-251460"/>
            <a:r>
              <a:rPr lang="nl-NL" dirty="0">
                <a:cs typeface="Arial"/>
              </a:rPr>
              <a:t>Tips</a:t>
            </a:r>
          </a:p>
          <a:p>
            <a:pPr marL="143682" indent="-251460"/>
            <a:endParaRPr lang="nl-NL" dirty="0">
              <a:cs typeface="Arial"/>
            </a:endParaRPr>
          </a:p>
          <a:p>
            <a:endParaRPr lang="nl-NL" dirty="0"/>
          </a:p>
        </p:txBody>
      </p:sp>
    </p:spTree>
    <p:extLst>
      <p:ext uri="{BB962C8B-B14F-4D97-AF65-F5344CB8AC3E}">
        <p14:creationId xmlns:p14="http://schemas.microsoft.com/office/powerpoint/2010/main" val="2687811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4DEDF-4408-4097-B0DA-F8A3827BFF56}"/>
              </a:ext>
            </a:extLst>
          </p:cNvPr>
          <p:cNvSpPr>
            <a:spLocks noGrp="1"/>
          </p:cNvSpPr>
          <p:nvPr>
            <p:ph type="title"/>
          </p:nvPr>
        </p:nvSpPr>
        <p:spPr/>
        <p:txBody>
          <a:bodyPr/>
          <a:lstStyle/>
          <a:p>
            <a:r>
              <a:rPr lang="nl-NL" dirty="0">
                <a:cs typeface="Arial"/>
              </a:rPr>
              <a:t>Kwaliteitskader palliatieve zorg Nederland</a:t>
            </a:r>
            <a:br>
              <a:rPr lang="nl-NL" dirty="0">
                <a:cs typeface="Arial"/>
              </a:rPr>
            </a:br>
            <a:r>
              <a:rPr lang="nl-NL" dirty="0">
                <a:cs typeface="Arial"/>
              </a:rPr>
              <a:t>- stervensfase</a:t>
            </a:r>
            <a:endParaRPr lang="nl-NL" dirty="0"/>
          </a:p>
        </p:txBody>
      </p:sp>
      <p:sp>
        <p:nvSpPr>
          <p:cNvPr id="3" name="Tijdelijke aanduiding voor inhoud 2">
            <a:extLst>
              <a:ext uri="{FF2B5EF4-FFF2-40B4-BE49-F238E27FC236}">
                <a16:creationId xmlns:a16="http://schemas.microsoft.com/office/drawing/2014/main" id="{A10F1D43-FB7A-4543-B5BF-F5BB622BB6BF}"/>
              </a:ext>
            </a:extLst>
          </p:cNvPr>
          <p:cNvSpPr>
            <a:spLocks noGrp="1"/>
          </p:cNvSpPr>
          <p:nvPr>
            <p:ph idx="1"/>
          </p:nvPr>
        </p:nvSpPr>
        <p:spPr>
          <a:xfrm>
            <a:off x="292821" y="1625879"/>
            <a:ext cx="8065567" cy="4462463"/>
          </a:xfrm>
        </p:spPr>
        <p:txBody>
          <a:bodyPr/>
          <a:lstStyle/>
          <a:p>
            <a:pPr marL="0" indent="0">
              <a:buNone/>
            </a:pPr>
            <a:r>
              <a:rPr lang="nl-NL" dirty="0">
                <a:latin typeface="Arial" panose="020B0604020202020204" pitchFamily="34" charset="0"/>
              </a:rPr>
              <a:t>Domein 7 Stervensfase, standaard 1</a:t>
            </a:r>
          </a:p>
          <a:p>
            <a:pPr>
              <a:spcBef>
                <a:spcPts val="600"/>
              </a:spcBef>
            </a:pPr>
            <a:r>
              <a:rPr lang="nl-NL" dirty="0">
                <a:latin typeface="Arial" panose="020B0604020202020204" pitchFamily="34" charset="0"/>
              </a:rPr>
              <a:t>In de loop van het stervensproces geeft de zorgverlener </a:t>
            </a:r>
            <a:r>
              <a:rPr lang="nl-NL" dirty="0">
                <a:solidFill>
                  <a:srgbClr val="41C4ED"/>
                </a:solidFill>
                <a:latin typeface="Arial" panose="020B0604020202020204" pitchFamily="34" charset="0"/>
              </a:rPr>
              <a:t>advies over </a:t>
            </a:r>
            <a:r>
              <a:rPr lang="nl-NL" dirty="0">
                <a:latin typeface="Arial" panose="020B0604020202020204" pitchFamily="34" charset="0"/>
              </a:rPr>
              <a:t>houding, </a:t>
            </a:r>
            <a:r>
              <a:rPr lang="nl-NL" dirty="0">
                <a:solidFill>
                  <a:srgbClr val="41C4ED"/>
                </a:solidFill>
                <a:latin typeface="Arial" panose="020B0604020202020204" pitchFamily="34" charset="0"/>
              </a:rPr>
              <a:t>(stoppen met) toedienen van vocht en voeding</a:t>
            </a:r>
            <a:r>
              <a:rPr lang="nl-NL" dirty="0">
                <a:latin typeface="Arial" panose="020B0604020202020204" pitchFamily="34" charset="0"/>
              </a:rPr>
              <a:t> en herkennen van tekenen van aanstaand sterven. </a:t>
            </a:r>
          </a:p>
          <a:p>
            <a:pPr>
              <a:spcBef>
                <a:spcPts val="600"/>
              </a:spcBef>
            </a:pPr>
            <a:endParaRPr lang="nl-NL" dirty="0">
              <a:latin typeface="Arial" panose="020B0604020202020204" pitchFamily="34" charset="0"/>
            </a:endParaRPr>
          </a:p>
          <a:p>
            <a:pPr>
              <a:spcBef>
                <a:spcPts val="600"/>
              </a:spcBef>
            </a:pPr>
            <a:endParaRPr lang="nl-NL" dirty="0">
              <a:latin typeface="Arial" panose="020B0604020202020204" pitchFamily="34" charset="0"/>
            </a:endParaRPr>
          </a:p>
          <a:p>
            <a:pPr>
              <a:spcBef>
                <a:spcPts val="600"/>
              </a:spcBef>
            </a:pPr>
            <a:endParaRPr lang="nl-NL" dirty="0">
              <a:latin typeface="Arial" panose="020B0604020202020204" pitchFamily="34" charset="0"/>
            </a:endParaRPr>
          </a:p>
          <a:p>
            <a:pPr lvl="0" indent="0">
              <a:buNone/>
            </a:pPr>
            <a:r>
              <a:rPr lang="nl-NL" sz="900" dirty="0">
                <a:highlight>
                  <a:srgbClr val="FFFFFF"/>
                </a:highlight>
              </a:rPr>
              <a:t>bron: Kwaliteitskader palliatieve zorg Nederland. IKNL/Palliactief, 2017</a:t>
            </a:r>
            <a:endParaRPr lang="nl-NL" sz="900" dirty="0">
              <a:highlight>
                <a:srgbClr val="FFFFFF"/>
              </a:highlight>
              <a:cs typeface="Arial"/>
            </a:endParaRPr>
          </a:p>
        </p:txBody>
      </p:sp>
      <p:pic>
        <p:nvPicPr>
          <p:cNvPr id="5" name="Afbeelding 4">
            <a:extLst>
              <a:ext uri="{FF2B5EF4-FFF2-40B4-BE49-F238E27FC236}">
                <a16:creationId xmlns:a16="http://schemas.microsoft.com/office/drawing/2014/main" id="{EB8B3B41-C31F-4D47-B50A-7B5101D38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343" y="3882376"/>
            <a:ext cx="1988091" cy="1963394"/>
          </a:xfrm>
          <a:prstGeom prst="rect">
            <a:avLst/>
          </a:prstGeom>
        </p:spPr>
      </p:pic>
    </p:spTree>
    <p:extLst>
      <p:ext uri="{BB962C8B-B14F-4D97-AF65-F5344CB8AC3E}">
        <p14:creationId xmlns:p14="http://schemas.microsoft.com/office/powerpoint/2010/main" val="61781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4BE0-CBDA-4509-B2A3-218260C8DA77}"/>
              </a:ext>
            </a:extLst>
          </p:cNvPr>
          <p:cNvSpPr>
            <a:spLocks noGrp="1"/>
          </p:cNvSpPr>
          <p:nvPr>
            <p:ph type="title"/>
          </p:nvPr>
        </p:nvSpPr>
        <p:spPr/>
        <p:txBody>
          <a:bodyPr/>
          <a:lstStyle/>
          <a:p>
            <a:r>
              <a:rPr lang="nl-NL" dirty="0"/>
              <a:t>Vocht en voeding - filmfragment</a:t>
            </a:r>
          </a:p>
        </p:txBody>
      </p:sp>
      <p:sp>
        <p:nvSpPr>
          <p:cNvPr id="3" name="Tijdelijke aanduiding voor inhoud 2">
            <a:extLst>
              <a:ext uri="{FF2B5EF4-FFF2-40B4-BE49-F238E27FC236}">
                <a16:creationId xmlns:a16="http://schemas.microsoft.com/office/drawing/2014/main" id="{046166CB-5117-42E1-8F66-37F2D66DA4BA}"/>
              </a:ext>
            </a:extLst>
          </p:cNvPr>
          <p:cNvSpPr>
            <a:spLocks noGrp="1"/>
          </p:cNvSpPr>
          <p:nvPr>
            <p:ph idx="1"/>
          </p:nvPr>
        </p:nvSpPr>
        <p:spPr>
          <a:xfrm>
            <a:off x="292822" y="1625879"/>
            <a:ext cx="8200938" cy="4462463"/>
          </a:xfrm>
        </p:spPr>
        <p:txBody>
          <a:bodyPr/>
          <a:lstStyle/>
          <a:p>
            <a:pPr marL="0" indent="0">
              <a:buNone/>
            </a:pPr>
            <a:r>
              <a:rPr lang="nl-NL" dirty="0"/>
              <a:t>Casus Marijke </a:t>
            </a:r>
          </a:p>
          <a:p>
            <a:pPr marL="0" indent="0">
              <a:buNone/>
            </a:pPr>
            <a:r>
              <a:rPr lang="nl-NL" dirty="0"/>
              <a:t>Marijke is thuis, ze bevindt zich in de laatste fase van haar leven. Zij wordt verzorgd door haar partner en zoon. Vanuit haar boeddhistische belangstelling wil zij voeding in deze fase. Haar zoontje die steeds zeer betrokken is bij haar ziekte, geeft haar de sondevoeding via het infuus. </a:t>
            </a:r>
          </a:p>
          <a:p>
            <a:pPr marL="0" indent="0">
              <a:buNone/>
            </a:pPr>
            <a:endParaRPr lang="nl-NL" dirty="0"/>
          </a:p>
        </p:txBody>
      </p:sp>
    </p:spTree>
    <p:extLst>
      <p:ext uri="{BB962C8B-B14F-4D97-AF65-F5344CB8AC3E}">
        <p14:creationId xmlns:p14="http://schemas.microsoft.com/office/powerpoint/2010/main" val="1243348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AAD56-AD93-400C-AB41-E799B389CB8F}"/>
              </a:ext>
            </a:extLst>
          </p:cNvPr>
          <p:cNvSpPr>
            <a:spLocks noGrp="1"/>
          </p:cNvSpPr>
          <p:nvPr>
            <p:ph type="title"/>
          </p:nvPr>
        </p:nvSpPr>
        <p:spPr/>
        <p:txBody>
          <a:bodyPr/>
          <a:lstStyle/>
          <a:p>
            <a:r>
              <a:rPr lang="nl-NL" dirty="0"/>
              <a:t>Vocht en voeding</a:t>
            </a:r>
          </a:p>
        </p:txBody>
      </p:sp>
      <p:sp>
        <p:nvSpPr>
          <p:cNvPr id="3" name="Tijdelijke aanduiding voor inhoud 2">
            <a:extLst>
              <a:ext uri="{FF2B5EF4-FFF2-40B4-BE49-F238E27FC236}">
                <a16:creationId xmlns:a16="http://schemas.microsoft.com/office/drawing/2014/main" id="{DC5813C6-59A3-497B-9A80-5F047BA613E4}"/>
              </a:ext>
            </a:extLst>
          </p:cNvPr>
          <p:cNvSpPr>
            <a:spLocks noGrp="1"/>
          </p:cNvSpPr>
          <p:nvPr>
            <p:ph idx="1"/>
          </p:nvPr>
        </p:nvSpPr>
        <p:spPr>
          <a:xfrm>
            <a:off x="292821" y="1625879"/>
            <a:ext cx="8426176" cy="4749163"/>
          </a:xfrm>
        </p:spPr>
        <p:txBody>
          <a:bodyPr/>
          <a:lstStyle/>
          <a:p>
            <a:pPr marL="143510" indent="-179705"/>
            <a:r>
              <a:rPr lang="nl-NL"/>
              <a:t>Wat doe je in de stervensfase betreft vocht toediening</a:t>
            </a:r>
            <a:r>
              <a:rPr lang="nl-NL" dirty="0"/>
              <a:t>: </a:t>
            </a:r>
          </a:p>
          <a:p>
            <a:pPr marL="422910" lvl="1" indent="-179705"/>
            <a:r>
              <a:rPr lang="nl-NL" dirty="0"/>
              <a:t>Geef je vocht?</a:t>
            </a:r>
            <a:endParaRPr lang="nl-NL" dirty="0">
              <a:cs typeface="Arial"/>
            </a:endParaRPr>
          </a:p>
          <a:p>
            <a:pPr marL="422910" lvl="1" indent="-179705"/>
            <a:r>
              <a:rPr lang="nl-NL" dirty="0"/>
              <a:t>Waarom wel, waarom niet?</a:t>
            </a:r>
            <a:endParaRPr lang="nl-NL" dirty="0">
              <a:cs typeface="Arial"/>
            </a:endParaRPr>
          </a:p>
          <a:p>
            <a:pPr marL="422910" lvl="1" indent="-179705"/>
            <a:r>
              <a:rPr lang="nl-NL" dirty="0"/>
              <a:t>Hoeveel?</a:t>
            </a:r>
            <a:endParaRPr lang="nl-NL" dirty="0">
              <a:cs typeface="Arial"/>
            </a:endParaRPr>
          </a:p>
          <a:p>
            <a:pPr marL="422910" lvl="1" indent="-179705"/>
            <a:r>
              <a:rPr lang="nl-NL" dirty="0">
                <a:cs typeface="Arial"/>
              </a:rPr>
              <a:t>In welke toedieningsvorm?</a:t>
            </a:r>
          </a:p>
          <a:p>
            <a:pPr marL="143510" indent="-179705">
              <a:spcBef>
                <a:spcPts val="600"/>
              </a:spcBef>
            </a:pPr>
            <a:r>
              <a:rPr lang="nl-NL" dirty="0">
                <a:cs typeface="Arial"/>
              </a:rPr>
              <a:t>En hoe is dit met voeding?</a:t>
            </a:r>
          </a:p>
          <a:p>
            <a:pPr marL="422910" lvl="1" indent="-179705"/>
            <a:r>
              <a:rPr lang="nl-NL" dirty="0">
                <a:cs typeface="Arial"/>
              </a:rPr>
              <a:t>Waarom wel of waarom niet?</a:t>
            </a:r>
          </a:p>
          <a:p>
            <a:pPr marL="143510" indent="-179705">
              <a:spcBef>
                <a:spcPts val="1200"/>
              </a:spcBef>
            </a:pPr>
            <a:r>
              <a:rPr lang="nl-NL" dirty="0"/>
              <a:t>Hoe bespreek je het vocht en voeding </a:t>
            </a:r>
          </a:p>
          <a:p>
            <a:pPr marL="143510" indent="-179705">
              <a:buNone/>
            </a:pPr>
            <a:r>
              <a:rPr lang="nl-NL" dirty="0"/>
              <a:t>	beleid met de </a:t>
            </a:r>
            <a:r>
              <a:rPr lang="nl-NL" dirty="0">
                <a:cs typeface="Arial"/>
              </a:rPr>
              <a:t>patiënt en diens naasten?</a:t>
            </a:r>
          </a:p>
          <a:p>
            <a:pPr marL="143510" indent="-179705"/>
            <a:endParaRPr lang="en-US" dirty="0">
              <a:cs typeface="Arial"/>
            </a:endParaRPr>
          </a:p>
        </p:txBody>
      </p:sp>
      <p:pic>
        <p:nvPicPr>
          <p:cNvPr id="5" name="Afbeelding 4">
            <a:extLst>
              <a:ext uri="{FF2B5EF4-FFF2-40B4-BE49-F238E27FC236}">
                <a16:creationId xmlns:a16="http://schemas.microsoft.com/office/drawing/2014/main" id="{D04EC416-541B-43E0-B917-C78D3BA1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363" y="4448160"/>
            <a:ext cx="2283716" cy="1567922"/>
          </a:xfrm>
          <a:prstGeom prst="rect">
            <a:avLst/>
          </a:prstGeom>
        </p:spPr>
      </p:pic>
      <p:pic>
        <p:nvPicPr>
          <p:cNvPr id="7" name="Afbeelding 6">
            <a:extLst>
              <a:ext uri="{FF2B5EF4-FFF2-40B4-BE49-F238E27FC236}">
                <a16:creationId xmlns:a16="http://schemas.microsoft.com/office/drawing/2014/main" id="{B76FA2FF-B159-43B5-827B-7CECA347A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363" y="2089517"/>
            <a:ext cx="2283715" cy="1567921"/>
          </a:xfrm>
          <a:prstGeom prst="rect">
            <a:avLst/>
          </a:prstGeom>
        </p:spPr>
      </p:pic>
    </p:spTree>
    <p:extLst>
      <p:ext uri="{BB962C8B-B14F-4D97-AF65-F5344CB8AC3E}">
        <p14:creationId xmlns:p14="http://schemas.microsoft.com/office/powerpoint/2010/main" val="972199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CE882-4801-4860-99C1-BA1065BCADAE}"/>
              </a:ext>
            </a:extLst>
          </p:cNvPr>
          <p:cNvSpPr>
            <a:spLocks noGrp="1"/>
          </p:cNvSpPr>
          <p:nvPr>
            <p:ph type="title"/>
          </p:nvPr>
        </p:nvSpPr>
        <p:spPr/>
        <p:txBody>
          <a:bodyPr/>
          <a:lstStyle/>
          <a:p>
            <a:r>
              <a:rPr lang="nl-NL" dirty="0"/>
              <a:t>Onthouden van vocht en voeding</a:t>
            </a:r>
          </a:p>
        </p:txBody>
      </p:sp>
      <p:sp>
        <p:nvSpPr>
          <p:cNvPr id="3" name="Tijdelijke aanduiding voor inhoud 2">
            <a:extLst>
              <a:ext uri="{FF2B5EF4-FFF2-40B4-BE49-F238E27FC236}">
                <a16:creationId xmlns:a16="http://schemas.microsoft.com/office/drawing/2014/main" id="{DD6427D1-F109-44E9-920F-0E0210EF30ED}"/>
              </a:ext>
            </a:extLst>
          </p:cNvPr>
          <p:cNvSpPr>
            <a:spLocks noGrp="1"/>
          </p:cNvSpPr>
          <p:nvPr>
            <p:ph idx="1"/>
          </p:nvPr>
        </p:nvSpPr>
        <p:spPr>
          <a:xfrm>
            <a:off x="292822" y="1625879"/>
            <a:ext cx="8117082" cy="4462463"/>
          </a:xfrm>
        </p:spPr>
        <p:txBody>
          <a:bodyPr/>
          <a:lstStyle/>
          <a:p>
            <a:pPr marL="0" indent="0">
              <a:buNone/>
            </a:pPr>
            <a:r>
              <a:rPr lang="nl-NL"/>
              <a:t>Stelling:</a:t>
            </a:r>
            <a:endParaRPr lang="nl-NL" dirty="0"/>
          </a:p>
          <a:p>
            <a:pPr marL="0" indent="0">
              <a:buNone/>
            </a:pPr>
            <a:endParaRPr lang="nl-NL" dirty="0"/>
          </a:p>
          <a:p>
            <a:pPr marL="0" indent="0">
              <a:buNone/>
            </a:pPr>
            <a:r>
              <a:rPr lang="nl-NL" dirty="0"/>
              <a:t>Een patiënt begeleiden die voor de keuze staat of kiest voor vrijwillig stoppen met eten en drinken valt voor mij onder normaal medisch handelen.</a:t>
            </a:r>
            <a:endParaRPr lang="nl-NL" dirty="0">
              <a:cs typeface="Arial"/>
            </a:endParaRPr>
          </a:p>
        </p:txBody>
      </p:sp>
      <p:pic>
        <p:nvPicPr>
          <p:cNvPr id="4" name="Afbeelding 3">
            <a:extLst>
              <a:ext uri="{FF2B5EF4-FFF2-40B4-BE49-F238E27FC236}">
                <a16:creationId xmlns:a16="http://schemas.microsoft.com/office/drawing/2014/main" id="{C06A13E1-9604-420D-AD86-AB74B5779BAC}"/>
              </a:ext>
            </a:extLst>
          </p:cNvPr>
          <p:cNvPicPr>
            <a:picLocks noChangeAspect="1"/>
          </p:cNvPicPr>
          <p:nvPr/>
        </p:nvPicPr>
        <p:blipFill>
          <a:blip r:embed="rId3"/>
          <a:stretch>
            <a:fillRect/>
          </a:stretch>
        </p:blipFill>
        <p:spPr>
          <a:xfrm>
            <a:off x="5486400" y="4104768"/>
            <a:ext cx="2770982" cy="2089118"/>
          </a:xfrm>
          <a:prstGeom prst="rect">
            <a:avLst/>
          </a:prstGeom>
        </p:spPr>
      </p:pic>
    </p:spTree>
    <p:extLst>
      <p:ext uri="{BB962C8B-B14F-4D97-AF65-F5344CB8AC3E}">
        <p14:creationId xmlns:p14="http://schemas.microsoft.com/office/powerpoint/2010/main" val="347499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1851E-5C78-4B4D-8FF7-D12DF99CBC0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30E6E5E-7D1C-48AB-8397-BA96C973B44A}"/>
              </a:ext>
            </a:extLst>
          </p:cNvPr>
          <p:cNvSpPr>
            <a:spLocks noGrp="1"/>
          </p:cNvSpPr>
          <p:nvPr>
            <p:ph idx="1"/>
          </p:nvPr>
        </p:nvSpPr>
        <p:spPr/>
        <p:txBody>
          <a:bodyPr/>
          <a:lstStyle/>
          <a:p>
            <a:r>
              <a:rPr lang="nl-NL" dirty="0">
                <a:hlinkClick r:id="rId3"/>
              </a:rPr>
              <a:t>https://app.springcast.fm/15435/eten-en-drinken-in-het-hospice</a:t>
            </a:r>
            <a:endParaRPr lang="nl-NL" dirty="0"/>
          </a:p>
          <a:p>
            <a:endParaRPr lang="nl-NL" dirty="0"/>
          </a:p>
          <a:p>
            <a:r>
              <a:rPr lang="nl-NL" dirty="0"/>
              <a:t>Wat is je reactie als zorgverlener bij deze voorbeelden?</a:t>
            </a:r>
          </a:p>
          <a:p>
            <a:endParaRPr lang="nl-NL" dirty="0"/>
          </a:p>
          <a:p>
            <a:r>
              <a:rPr lang="nl-NL" dirty="0"/>
              <a:t>Hoe sta jij er in? En heb je </a:t>
            </a:r>
            <a:r>
              <a:rPr lang="nl-NL"/>
              <a:t>grenzen hierin? </a:t>
            </a:r>
            <a:endParaRPr lang="nl-NL" dirty="0"/>
          </a:p>
        </p:txBody>
      </p:sp>
    </p:spTree>
    <p:extLst>
      <p:ext uri="{BB962C8B-B14F-4D97-AF65-F5344CB8AC3E}">
        <p14:creationId xmlns:p14="http://schemas.microsoft.com/office/powerpoint/2010/main" val="1932501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9B3CA-98C3-4549-9422-5E32EB68DAF1}"/>
              </a:ext>
            </a:extLst>
          </p:cNvPr>
          <p:cNvSpPr>
            <a:spLocks noGrp="1"/>
          </p:cNvSpPr>
          <p:nvPr>
            <p:ph type="title"/>
          </p:nvPr>
        </p:nvSpPr>
        <p:spPr/>
        <p:txBody>
          <a:bodyPr/>
          <a:lstStyle/>
          <a:p>
            <a:r>
              <a:rPr lang="nl-NL" dirty="0"/>
              <a:t>Tips Vocht en voeding</a:t>
            </a:r>
          </a:p>
        </p:txBody>
      </p:sp>
      <p:sp>
        <p:nvSpPr>
          <p:cNvPr id="3" name="Tijdelijke aanduiding voor inhoud 2">
            <a:extLst>
              <a:ext uri="{FF2B5EF4-FFF2-40B4-BE49-F238E27FC236}">
                <a16:creationId xmlns:a16="http://schemas.microsoft.com/office/drawing/2014/main" id="{302A5026-D833-4DF1-99AF-CC237DC98A54}"/>
              </a:ext>
            </a:extLst>
          </p:cNvPr>
          <p:cNvSpPr>
            <a:spLocks noGrp="1"/>
          </p:cNvSpPr>
          <p:nvPr>
            <p:ph idx="1"/>
          </p:nvPr>
        </p:nvSpPr>
        <p:spPr>
          <a:xfrm>
            <a:off x="292822" y="1625879"/>
            <a:ext cx="8108228" cy="4462463"/>
          </a:xfrm>
        </p:spPr>
        <p:txBody>
          <a:bodyPr/>
          <a:lstStyle/>
          <a:p>
            <a:pPr marL="143510" indent="-179705"/>
            <a:endParaRPr lang="nl-NL" dirty="0"/>
          </a:p>
          <a:p>
            <a:pPr marL="143510" indent="-179705"/>
            <a:r>
              <a:rPr lang="nl-NL" dirty="0"/>
              <a:t>Morfine bij uitdroging neurotoxisch </a:t>
            </a:r>
            <a:r>
              <a:rPr lang="nl-NL" dirty="0">
                <a:sym typeface="Wingdings" panose="05000000000000000000" pitchFamily="2" charset="2"/>
              </a:rPr>
              <a:t> d</a:t>
            </a:r>
            <a:r>
              <a:rPr lang="nl-NL" dirty="0"/>
              <a:t>elier </a:t>
            </a:r>
          </a:p>
          <a:p>
            <a:pPr marL="180000">
              <a:buNone/>
            </a:pPr>
            <a:r>
              <a:rPr lang="nl-NL" dirty="0"/>
              <a:t>	om dit te voorkomen vocht toedienen</a:t>
            </a:r>
            <a:endParaRPr lang="nl-NL" dirty="0">
              <a:cs typeface="Arial"/>
            </a:endParaRPr>
          </a:p>
          <a:p>
            <a:pPr marL="143510" indent="-179705"/>
            <a:endParaRPr lang="nl-NL" dirty="0">
              <a:cs typeface="Arial"/>
            </a:endParaRPr>
          </a:p>
          <a:p>
            <a:pPr marL="143510" indent="-179705"/>
            <a:r>
              <a:rPr lang="nl-NL" dirty="0"/>
              <a:t>Voeding bij einde leven </a:t>
            </a:r>
            <a:r>
              <a:rPr lang="nl-NL" dirty="0">
                <a:sym typeface="Wingdings" panose="05000000000000000000" pitchFamily="2" charset="2"/>
              </a:rPr>
              <a:t> intermediaire stofwisseling</a:t>
            </a:r>
          </a:p>
          <a:p>
            <a:pPr marL="0" indent="180000">
              <a:buNone/>
            </a:pPr>
            <a:r>
              <a:rPr lang="nl-NL" dirty="0">
                <a:cs typeface="Arial"/>
                <a:sym typeface="Wingdings" panose="05000000000000000000" pitchFamily="2" charset="2"/>
              </a:rPr>
              <a:t> niet doen heeft geen zin omdat lichaam er niets mee doet</a:t>
            </a:r>
            <a:endParaRPr lang="nl-NL" dirty="0">
              <a:cs typeface="Arial"/>
            </a:endParaRPr>
          </a:p>
          <a:p>
            <a:pPr marL="143510" indent="-179705"/>
            <a:endParaRPr lang="nl-NL" dirty="0">
              <a:cs typeface="Arial"/>
            </a:endParaRPr>
          </a:p>
          <a:p>
            <a:pPr marL="0" indent="0">
              <a:buNone/>
            </a:pPr>
            <a:endParaRPr lang="nl-NL" dirty="0">
              <a:cs typeface="Arial"/>
            </a:endParaRPr>
          </a:p>
        </p:txBody>
      </p:sp>
    </p:spTree>
    <p:extLst>
      <p:ext uri="{BB962C8B-B14F-4D97-AF65-F5344CB8AC3E}">
        <p14:creationId xmlns:p14="http://schemas.microsoft.com/office/powerpoint/2010/main" val="45895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a:t>Tijdig spreken over het levenseinde</a:t>
            </a:r>
          </a:p>
        </p:txBody>
      </p:sp>
      <p:sp>
        <p:nvSpPr>
          <p:cNvPr id="8" name="Ondertitel 7"/>
          <p:cNvSpPr>
            <a:spLocks noGrp="1"/>
          </p:cNvSpPr>
          <p:nvPr>
            <p:ph type="subTitle" idx="1"/>
          </p:nvPr>
        </p:nvSpPr>
        <p:spPr/>
        <p:txBody>
          <a:bodyPr/>
          <a:lstStyle/>
          <a:p>
            <a:r>
              <a:rPr lang="nl-NL" dirty="0"/>
              <a:t>Onderdeel van de workshop Zorg rondom einde van het leven</a:t>
            </a:r>
          </a:p>
          <a:p>
            <a:endParaRPr lang="nl-NL" dirty="0">
              <a:cs typeface="Arial"/>
            </a:endParaRPr>
          </a:p>
        </p:txBody>
      </p:sp>
      <p:sp>
        <p:nvSpPr>
          <p:cNvPr id="9" name="Tijdelijke aanduiding voor tekst 8"/>
          <p:cNvSpPr>
            <a:spLocks noGrp="1"/>
          </p:cNvSpPr>
          <p:nvPr>
            <p:ph type="body" sz="quarter" idx="10"/>
          </p:nvPr>
        </p:nvSpPr>
        <p:spPr>
          <a:xfrm>
            <a:off x="473795" y="6186634"/>
            <a:ext cx="6416862" cy="509587"/>
          </a:xfrm>
        </p:spPr>
        <p:txBody>
          <a:bodyPr/>
          <a:lstStyle/>
          <a:p>
            <a:endParaRPr lang="nl-NL">
              <a:cs typeface="Arial"/>
            </a:endParaRPr>
          </a:p>
        </p:txBody>
      </p:sp>
      <p:pic>
        <p:nvPicPr>
          <p:cNvPr id="2" name="Afbeelding 1">
            <a:extLst>
              <a:ext uri="{FF2B5EF4-FFF2-40B4-BE49-F238E27FC236}">
                <a16:creationId xmlns:a16="http://schemas.microsoft.com/office/drawing/2014/main" id="{ADFCA010-A7D9-49FF-A3E4-3F5F37553099}"/>
              </a:ext>
            </a:extLst>
          </p:cNvPr>
          <p:cNvPicPr>
            <a:picLocks noChangeAspect="1"/>
          </p:cNvPicPr>
          <p:nvPr/>
        </p:nvPicPr>
        <p:blipFill>
          <a:blip r:embed="rId3"/>
          <a:stretch>
            <a:fillRect/>
          </a:stretch>
        </p:blipFill>
        <p:spPr>
          <a:xfrm>
            <a:off x="5106316" y="3600122"/>
            <a:ext cx="2759262" cy="2461552"/>
          </a:xfrm>
          <a:prstGeom prst="rect">
            <a:avLst/>
          </a:prstGeom>
        </p:spPr>
      </p:pic>
    </p:spTree>
    <p:extLst>
      <p:ext uri="{BB962C8B-B14F-4D97-AF65-F5344CB8AC3E}">
        <p14:creationId xmlns:p14="http://schemas.microsoft.com/office/powerpoint/2010/main" val="332586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291BC-356B-4CCF-8AA6-21D6CF64ADA8}"/>
              </a:ext>
            </a:extLst>
          </p:cNvPr>
          <p:cNvSpPr>
            <a:spLocks noGrp="1"/>
          </p:cNvSpPr>
          <p:nvPr>
            <p:ph type="ctrTitle"/>
          </p:nvPr>
        </p:nvSpPr>
        <p:spPr/>
        <p:txBody>
          <a:bodyPr/>
          <a:lstStyle/>
          <a:p>
            <a:r>
              <a:rPr lang="nl-NL" dirty="0"/>
              <a:t>Palliatieve sedatie</a:t>
            </a:r>
          </a:p>
        </p:txBody>
      </p:sp>
      <p:sp>
        <p:nvSpPr>
          <p:cNvPr id="3" name="Ondertitel 2">
            <a:extLst>
              <a:ext uri="{FF2B5EF4-FFF2-40B4-BE49-F238E27FC236}">
                <a16:creationId xmlns:a16="http://schemas.microsoft.com/office/drawing/2014/main" id="{166F0A56-D194-46F0-AEEB-019155935409}"/>
              </a:ext>
            </a:extLst>
          </p:cNvPr>
          <p:cNvSpPr>
            <a:spLocks noGrp="1"/>
          </p:cNvSpPr>
          <p:nvPr>
            <p:ph type="subTitle" idx="1"/>
          </p:nvPr>
        </p:nvSpPr>
        <p:spPr/>
        <p:txBody>
          <a:bodyPr/>
          <a:lstStyle/>
          <a:p>
            <a:r>
              <a:rPr lang="nl-NL" dirty="0">
                <a:solidFill>
                  <a:srgbClr val="FFFFFF"/>
                </a:solidFill>
              </a:rPr>
              <a:t>Onderdeel van de workshop Zorg rondom einde van het leven</a:t>
            </a:r>
            <a:endParaRPr lang="nl-NL" dirty="0"/>
          </a:p>
        </p:txBody>
      </p:sp>
      <p:sp>
        <p:nvSpPr>
          <p:cNvPr id="4" name="Tijdelijke aanduiding voor tekst 3">
            <a:extLst>
              <a:ext uri="{FF2B5EF4-FFF2-40B4-BE49-F238E27FC236}">
                <a16:creationId xmlns:a16="http://schemas.microsoft.com/office/drawing/2014/main" id="{412A144A-64BE-4E9B-9D11-52BCFBFB886E}"/>
              </a:ext>
            </a:extLst>
          </p:cNvPr>
          <p:cNvSpPr>
            <a:spLocks noGrp="1"/>
          </p:cNvSpPr>
          <p:nvPr>
            <p:ph type="body" sz="quarter" idx="10"/>
          </p:nvPr>
        </p:nvSpPr>
        <p:spPr/>
        <p:txBody>
          <a:bodyPr/>
          <a:lstStyle/>
          <a:p>
            <a:endParaRPr lang="nl-NL"/>
          </a:p>
        </p:txBody>
      </p:sp>
      <p:pic>
        <p:nvPicPr>
          <p:cNvPr id="6" name="Afbeelding 5">
            <a:extLst>
              <a:ext uri="{FF2B5EF4-FFF2-40B4-BE49-F238E27FC236}">
                <a16:creationId xmlns:a16="http://schemas.microsoft.com/office/drawing/2014/main" id="{AD13B513-E43D-431D-AF5C-B80DF31B6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547690"/>
            <a:ext cx="3409186" cy="2556890"/>
          </a:xfrm>
          <a:prstGeom prst="rect">
            <a:avLst/>
          </a:prstGeom>
        </p:spPr>
      </p:pic>
    </p:spTree>
    <p:extLst>
      <p:ext uri="{BB962C8B-B14F-4D97-AF65-F5344CB8AC3E}">
        <p14:creationId xmlns:p14="http://schemas.microsoft.com/office/powerpoint/2010/main" val="1379795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7A71B-E5F9-4BB2-A476-8B2517FA0983}"/>
              </a:ext>
            </a:extLst>
          </p:cNvPr>
          <p:cNvSpPr>
            <a:spLocks noGrp="1"/>
          </p:cNvSpPr>
          <p:nvPr>
            <p:ph type="title"/>
          </p:nvPr>
        </p:nvSpPr>
        <p:spPr/>
        <p:txBody>
          <a:bodyPr/>
          <a:lstStyle/>
          <a:p>
            <a:r>
              <a:rPr lang="nl-NL" dirty="0"/>
              <a:t>Programma Palliatieve sedatie</a:t>
            </a:r>
          </a:p>
        </p:txBody>
      </p:sp>
      <p:sp>
        <p:nvSpPr>
          <p:cNvPr id="3" name="Tijdelijke aanduiding voor inhoud 2">
            <a:extLst>
              <a:ext uri="{FF2B5EF4-FFF2-40B4-BE49-F238E27FC236}">
                <a16:creationId xmlns:a16="http://schemas.microsoft.com/office/drawing/2014/main" id="{6216A944-F50A-4D74-B100-76B9D3460635}"/>
              </a:ext>
            </a:extLst>
          </p:cNvPr>
          <p:cNvSpPr>
            <a:spLocks noGrp="1"/>
          </p:cNvSpPr>
          <p:nvPr>
            <p:ph idx="1"/>
          </p:nvPr>
        </p:nvSpPr>
        <p:spPr/>
        <p:txBody>
          <a:bodyPr/>
          <a:lstStyle/>
          <a:p>
            <a:pPr marL="143510" lvl="0" indent="-179705"/>
            <a:r>
              <a:rPr lang="nl-NL" dirty="0">
                <a:cs typeface="Arial"/>
              </a:rPr>
              <a:t>Theoretisch kader</a:t>
            </a:r>
            <a:endParaRPr lang="nl-NL" dirty="0"/>
          </a:p>
          <a:p>
            <a:pPr marL="423545" lvl="1" indent="-251460"/>
            <a:r>
              <a:rPr lang="nl-NL" dirty="0">
                <a:cs typeface="Arial"/>
              </a:rPr>
              <a:t>Kwaliteitskader palliatieve zorg Nederland</a:t>
            </a:r>
          </a:p>
          <a:p>
            <a:pPr marL="143682" indent="-251460"/>
            <a:r>
              <a:rPr lang="nl-NL" dirty="0">
                <a:cs typeface="Arial"/>
              </a:rPr>
              <a:t>Reflectievraag over Palliatieve sedatie</a:t>
            </a:r>
          </a:p>
          <a:p>
            <a:pPr marL="423545" lvl="1" indent="-251460"/>
            <a:r>
              <a:rPr lang="nl-NL" dirty="0">
                <a:cs typeface="Arial"/>
              </a:rPr>
              <a:t>bespreken </a:t>
            </a:r>
          </a:p>
          <a:p>
            <a:pPr marL="143682" indent="-251460"/>
            <a:endParaRPr lang="nl-NL" dirty="0">
              <a:cs typeface="Arial"/>
            </a:endParaRPr>
          </a:p>
          <a:p>
            <a:endParaRPr lang="nl-NL" dirty="0"/>
          </a:p>
        </p:txBody>
      </p:sp>
    </p:spTree>
    <p:extLst>
      <p:ext uri="{BB962C8B-B14F-4D97-AF65-F5344CB8AC3E}">
        <p14:creationId xmlns:p14="http://schemas.microsoft.com/office/powerpoint/2010/main" val="197910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8524F-1EE9-4814-917E-5FA660267463}"/>
              </a:ext>
            </a:extLst>
          </p:cNvPr>
          <p:cNvSpPr>
            <a:spLocks noGrp="1"/>
          </p:cNvSpPr>
          <p:nvPr>
            <p:ph type="title"/>
          </p:nvPr>
        </p:nvSpPr>
        <p:spPr/>
        <p:txBody>
          <a:bodyPr/>
          <a:lstStyle/>
          <a:p>
            <a:r>
              <a:rPr lang="nl-NL" dirty="0">
                <a:cs typeface="Arial"/>
              </a:rPr>
              <a:t>Kwaliteitskader palliatieve zorg Nederland</a:t>
            </a:r>
            <a:br>
              <a:rPr lang="nl-NL" dirty="0">
                <a:cs typeface="Arial"/>
              </a:rPr>
            </a:br>
            <a:r>
              <a:rPr lang="nl-NL" dirty="0">
                <a:cs typeface="Arial"/>
              </a:rPr>
              <a:t>- palliatieve sedatie</a:t>
            </a:r>
            <a:endParaRPr lang="nl-NL" dirty="0"/>
          </a:p>
        </p:txBody>
      </p:sp>
      <p:sp>
        <p:nvSpPr>
          <p:cNvPr id="3" name="Tijdelijke aanduiding voor inhoud 2">
            <a:extLst>
              <a:ext uri="{FF2B5EF4-FFF2-40B4-BE49-F238E27FC236}">
                <a16:creationId xmlns:a16="http://schemas.microsoft.com/office/drawing/2014/main" id="{7605F695-7BB1-45C1-B10E-112BB28E760B}"/>
              </a:ext>
            </a:extLst>
          </p:cNvPr>
          <p:cNvSpPr>
            <a:spLocks noGrp="1"/>
          </p:cNvSpPr>
          <p:nvPr>
            <p:ph idx="1"/>
          </p:nvPr>
        </p:nvSpPr>
        <p:spPr>
          <a:xfrm>
            <a:off x="292821" y="1625879"/>
            <a:ext cx="8181477" cy="4462463"/>
          </a:xfrm>
        </p:spPr>
        <p:txBody>
          <a:bodyPr/>
          <a:lstStyle/>
          <a:p>
            <a:pPr marL="0" indent="0">
              <a:buNone/>
            </a:pPr>
            <a:r>
              <a:rPr lang="nl-NL" dirty="0">
                <a:latin typeface="Arial" panose="020B0604020202020204" pitchFamily="34" charset="0"/>
              </a:rPr>
              <a:t>Domein 7 Stervensfase, standaard 1:</a:t>
            </a:r>
          </a:p>
          <a:p>
            <a:pPr>
              <a:buFont typeface="Arial" panose="020B0604020202020204" pitchFamily="34" charset="0"/>
              <a:buChar char="•"/>
            </a:pPr>
            <a:r>
              <a:rPr lang="nl-NL" dirty="0">
                <a:latin typeface="Arial" panose="020B0604020202020204" pitchFamily="34" charset="0"/>
              </a:rPr>
              <a:t>Wanneer er een </a:t>
            </a:r>
            <a:r>
              <a:rPr lang="nl-NL" dirty="0">
                <a:solidFill>
                  <a:srgbClr val="41C4ED"/>
                </a:solidFill>
                <a:latin typeface="Arial" panose="020B0604020202020204" pitchFamily="34" charset="0"/>
              </a:rPr>
              <a:t>indicatie</a:t>
            </a:r>
            <a:r>
              <a:rPr lang="nl-NL" dirty="0">
                <a:latin typeface="Arial" panose="020B0604020202020204" pitchFamily="34" charset="0"/>
              </a:rPr>
              <a:t> is voor de start van palliatieve sedatie, zeker wanneer het gaat om </a:t>
            </a:r>
            <a:r>
              <a:rPr lang="nl-NL" dirty="0">
                <a:solidFill>
                  <a:srgbClr val="41C4ED"/>
                </a:solidFill>
                <a:latin typeface="Arial" panose="020B0604020202020204" pitchFamily="34" charset="0"/>
              </a:rPr>
              <a:t>continue palliatieve sedatie</a:t>
            </a:r>
            <a:r>
              <a:rPr lang="nl-NL" dirty="0">
                <a:latin typeface="Arial" panose="020B0604020202020204" pitchFamily="34" charset="0"/>
              </a:rPr>
              <a:t>, moet de betekenis en uitvoering hiervan goed </a:t>
            </a:r>
            <a:r>
              <a:rPr lang="nl-NL" dirty="0">
                <a:solidFill>
                  <a:srgbClr val="41C4ED"/>
                </a:solidFill>
                <a:latin typeface="Arial" panose="020B0604020202020204" pitchFamily="34" charset="0"/>
              </a:rPr>
              <a:t>met de patiënt danwel wettelijk vertegenwoordiger </a:t>
            </a:r>
            <a:r>
              <a:rPr lang="nl-NL" dirty="0">
                <a:latin typeface="Arial" panose="020B0604020202020204" pitchFamily="34" charset="0"/>
              </a:rPr>
              <a:t>en/of </a:t>
            </a:r>
            <a:r>
              <a:rPr lang="nl-NL" dirty="0">
                <a:solidFill>
                  <a:srgbClr val="41C4ED"/>
                </a:solidFill>
                <a:latin typeface="Arial" panose="020B0604020202020204" pitchFamily="34" charset="0"/>
              </a:rPr>
              <a:t>naasten</a:t>
            </a:r>
            <a:r>
              <a:rPr lang="nl-NL" dirty="0">
                <a:latin typeface="Arial" panose="020B0604020202020204" pitchFamily="34" charset="0"/>
              </a:rPr>
              <a:t> worden </a:t>
            </a:r>
            <a:r>
              <a:rPr lang="nl-NL" dirty="0">
                <a:solidFill>
                  <a:srgbClr val="41C4ED"/>
                </a:solidFill>
                <a:latin typeface="Arial" panose="020B0604020202020204" pitchFamily="34" charset="0"/>
              </a:rPr>
              <a:t>besproken</a:t>
            </a:r>
            <a:r>
              <a:rPr lang="nl-NL" dirty="0">
                <a:latin typeface="Arial" panose="020B0604020202020204" pitchFamily="34" charset="0"/>
              </a:rPr>
              <a:t>. Zo nodig kan daarbij de hulp van een in palliatieve zorg gespecialiseerde zorgverlener ingeroepen worden.</a:t>
            </a:r>
          </a:p>
          <a:p>
            <a:pPr>
              <a:buFont typeface="Arial" panose="020B0604020202020204" pitchFamily="34" charset="0"/>
              <a:buChar char="•"/>
            </a:pPr>
            <a:endParaRPr lang="nl-NL" dirty="0">
              <a:latin typeface="Arial" panose="020B0604020202020204" pitchFamily="34" charset="0"/>
            </a:endParaRPr>
          </a:p>
          <a:p>
            <a:pPr lvl="0" indent="0">
              <a:buNone/>
            </a:pPr>
            <a:r>
              <a:rPr lang="nl-NL" sz="900" dirty="0">
                <a:highlight>
                  <a:srgbClr val="FFFFFF"/>
                </a:highlight>
              </a:rPr>
              <a:t>bron: Kwaliteitskader palliatieve zorg Nederland. IKNL/Palliactief, 2017</a:t>
            </a:r>
            <a:endParaRPr lang="nl-NL" dirty="0">
              <a:latin typeface="Arial" panose="020B0604020202020204" pitchFamily="34" charset="0"/>
            </a:endParaRPr>
          </a:p>
          <a:p>
            <a:endParaRPr lang="nl-NL" dirty="0"/>
          </a:p>
        </p:txBody>
      </p:sp>
      <p:pic>
        <p:nvPicPr>
          <p:cNvPr id="5" name="Afbeelding 4">
            <a:extLst>
              <a:ext uri="{FF2B5EF4-FFF2-40B4-BE49-F238E27FC236}">
                <a16:creationId xmlns:a16="http://schemas.microsoft.com/office/drawing/2014/main" id="{1C893790-92EA-4DEF-A0A8-82AE06587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45" y="4481849"/>
            <a:ext cx="1825853" cy="1803172"/>
          </a:xfrm>
          <a:prstGeom prst="rect">
            <a:avLst/>
          </a:prstGeom>
        </p:spPr>
      </p:pic>
    </p:spTree>
    <p:extLst>
      <p:ext uri="{BB962C8B-B14F-4D97-AF65-F5344CB8AC3E}">
        <p14:creationId xmlns:p14="http://schemas.microsoft.com/office/powerpoint/2010/main" val="2924776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4654C-EDF4-4560-BDE6-18F96EDA8F99}"/>
              </a:ext>
            </a:extLst>
          </p:cNvPr>
          <p:cNvSpPr>
            <a:spLocks noGrp="1"/>
          </p:cNvSpPr>
          <p:nvPr>
            <p:ph type="title"/>
          </p:nvPr>
        </p:nvSpPr>
        <p:spPr/>
        <p:txBody>
          <a:bodyPr/>
          <a:lstStyle/>
          <a:p>
            <a:r>
              <a:rPr lang="nl-NL" dirty="0"/>
              <a:t>Palliatieve sedatie</a:t>
            </a:r>
            <a:br>
              <a:rPr lang="nl-NL" dirty="0"/>
            </a:br>
            <a:r>
              <a:rPr lang="nl-NL" dirty="0"/>
              <a:t>- naar aanleiding van de reflectievraag</a:t>
            </a:r>
          </a:p>
        </p:txBody>
      </p:sp>
      <p:sp>
        <p:nvSpPr>
          <p:cNvPr id="3" name="Tijdelijke aanduiding voor inhoud 2">
            <a:extLst>
              <a:ext uri="{FF2B5EF4-FFF2-40B4-BE49-F238E27FC236}">
                <a16:creationId xmlns:a16="http://schemas.microsoft.com/office/drawing/2014/main" id="{8506718D-DD20-4F61-8A01-873DC5B342AC}"/>
              </a:ext>
            </a:extLst>
          </p:cNvPr>
          <p:cNvSpPr>
            <a:spLocks noGrp="1"/>
          </p:cNvSpPr>
          <p:nvPr>
            <p:ph idx="1"/>
          </p:nvPr>
        </p:nvSpPr>
        <p:spPr>
          <a:xfrm>
            <a:off x="292822" y="1625879"/>
            <a:ext cx="8258750" cy="4761273"/>
          </a:xfrm>
        </p:spPr>
        <p:txBody>
          <a:bodyPr/>
          <a:lstStyle/>
          <a:p>
            <a:pPr marL="0" indent="0">
              <a:lnSpc>
                <a:spcPts val="3000"/>
              </a:lnSpc>
              <a:buNone/>
            </a:pPr>
            <a:r>
              <a:rPr lang="nl-NL" sz="2000" dirty="0">
                <a:latin typeface="Arial"/>
                <a:cs typeface="Arial"/>
              </a:rPr>
              <a:t>Bij ondraaglijk lijden in de laatste twee weken van het leven als gevolg van refractaire symptomatologie is palliatieve sedatie ter verlichting van dat lijden een optie. Een zorgvuldige besluitvorming staat daarbij centraal. </a:t>
            </a:r>
            <a:endParaRPr lang="nl-NL" sz="2000" dirty="0">
              <a:latin typeface="Arial" panose="020B0604020202020204" pitchFamily="34" charset="0"/>
              <a:cs typeface="Arial" panose="020B0604020202020204" pitchFamily="34" charset="0"/>
            </a:endParaRPr>
          </a:p>
          <a:p>
            <a:pPr marL="0" indent="0">
              <a:lnSpc>
                <a:spcPts val="3000"/>
              </a:lnSpc>
              <a:spcBef>
                <a:spcPts val="600"/>
              </a:spcBef>
              <a:buNone/>
            </a:pPr>
            <a:r>
              <a:rPr lang="nl-NL" sz="2000" dirty="0">
                <a:latin typeface="Arial" panose="020B0604020202020204" pitchFamily="34" charset="0"/>
                <a:cs typeface="Arial" panose="020B0604020202020204" pitchFamily="34" charset="0"/>
              </a:rPr>
              <a:t>Reflectievraag, een eigen ervaring over palliatieve sedatie: </a:t>
            </a:r>
          </a:p>
          <a:p>
            <a:pPr marL="143510" indent="-179705">
              <a:lnSpc>
                <a:spcPts val="3000"/>
              </a:lnSpc>
              <a:spcBef>
                <a:spcPts val="600"/>
              </a:spcBef>
            </a:pPr>
            <a:r>
              <a:rPr lang="nl-NL" sz="2000" dirty="0">
                <a:latin typeface="Arial" panose="020B0604020202020204" pitchFamily="34" charset="0"/>
                <a:cs typeface="Arial" panose="020B0604020202020204" pitchFamily="34" charset="0"/>
              </a:rPr>
              <a:t>Hoe heb je zelf te maken gehad met palliatieve sedatie?</a:t>
            </a:r>
          </a:p>
          <a:p>
            <a:pPr marL="143510" indent="-179705">
              <a:lnSpc>
                <a:spcPts val="3000"/>
              </a:lnSpc>
              <a:spcBef>
                <a:spcPts val="0"/>
              </a:spcBef>
            </a:pPr>
            <a:r>
              <a:rPr lang="nl-NL" sz="2000" dirty="0">
                <a:latin typeface="Arial" panose="020B0604020202020204" pitchFamily="34" charset="0"/>
                <a:cs typeface="Arial" panose="020B0604020202020204" pitchFamily="34" charset="0"/>
              </a:rPr>
              <a:t>Heb je zelf wel eens palliatieve sedatie toegepast? </a:t>
            </a:r>
          </a:p>
          <a:p>
            <a:pPr marL="423545" lvl="1" indent="-251460">
              <a:lnSpc>
                <a:spcPts val="3000"/>
              </a:lnSpc>
              <a:spcBef>
                <a:spcPts val="0"/>
              </a:spcBef>
            </a:pPr>
            <a:r>
              <a:rPr lang="nl-NL" sz="2000" dirty="0">
                <a:latin typeface="Arial" panose="020B0604020202020204" pitchFamily="34" charset="0"/>
                <a:cs typeface="Arial" panose="020B0604020202020204" pitchFamily="34" charset="0"/>
              </a:rPr>
              <a:t>wat ging goed en/of waar ben je tevreden over?</a:t>
            </a:r>
          </a:p>
          <a:p>
            <a:pPr marL="423545" lvl="1" indent="-251460">
              <a:lnSpc>
                <a:spcPts val="3000"/>
              </a:lnSpc>
              <a:spcBef>
                <a:spcPts val="0"/>
              </a:spcBef>
            </a:pPr>
            <a:r>
              <a:rPr lang="nl-NL" sz="2000" dirty="0">
                <a:latin typeface="Arial" panose="020B0604020202020204" pitchFamily="34" charset="0"/>
                <a:cs typeface="Arial" panose="020B0604020202020204" pitchFamily="34" charset="0"/>
              </a:rPr>
              <a:t>wat ging minder of ging zelfs helemaal niet?</a:t>
            </a:r>
          </a:p>
          <a:p>
            <a:pPr marL="423545" lvl="1" indent="-251460">
              <a:lnSpc>
                <a:spcPts val="3000"/>
              </a:lnSpc>
              <a:spcBef>
                <a:spcPts val="0"/>
              </a:spcBef>
            </a:pPr>
            <a:r>
              <a:rPr lang="nl-NL" sz="2000" dirty="0">
                <a:latin typeface="Arial" panose="020B0604020202020204" pitchFamily="34" charset="0"/>
                <a:cs typeface="Arial" panose="020B0604020202020204" pitchFamily="34" charset="0"/>
              </a:rPr>
              <a:t>welke medicatie gebruikte je? </a:t>
            </a:r>
          </a:p>
          <a:p>
            <a:pPr marL="423545" lvl="1" indent="-251460">
              <a:lnSpc>
                <a:spcPts val="3000"/>
              </a:lnSpc>
              <a:spcBef>
                <a:spcPts val="0"/>
              </a:spcBef>
            </a:pPr>
            <a:r>
              <a:rPr lang="nl-NL" sz="2000" dirty="0">
                <a:latin typeface="Arial" panose="020B0604020202020204" pitchFamily="34" charset="0"/>
                <a:cs typeface="Arial" panose="020B0604020202020204" pitchFamily="34" charset="0"/>
              </a:rPr>
              <a:t>hoe betrok je de familie tijdens dit proces? </a:t>
            </a:r>
          </a:p>
          <a:p>
            <a:pPr marL="423545" lvl="1" indent="-251460">
              <a:lnSpc>
                <a:spcPts val="3000"/>
              </a:lnSpc>
              <a:spcBef>
                <a:spcPts val="0"/>
              </a:spcBef>
            </a:pPr>
            <a:r>
              <a:rPr lang="nl-NL" sz="2000" dirty="0">
                <a:latin typeface="Arial" panose="020B0604020202020204" pitchFamily="34" charset="0"/>
                <a:cs typeface="Arial" panose="020B0604020202020204" pitchFamily="34" charset="0"/>
              </a:rPr>
              <a:t>maakte je gebruik van het team palliatieve zorg? </a:t>
            </a:r>
          </a:p>
          <a:p>
            <a:pPr marL="143510" indent="-179705"/>
            <a:endParaRPr lang="nl-NL" dirty="0">
              <a:cs typeface="Arial"/>
            </a:endParaRPr>
          </a:p>
        </p:txBody>
      </p:sp>
      <p:pic>
        <p:nvPicPr>
          <p:cNvPr id="5" name="Afbeelding 4">
            <a:extLst>
              <a:ext uri="{FF2B5EF4-FFF2-40B4-BE49-F238E27FC236}">
                <a16:creationId xmlns:a16="http://schemas.microsoft.com/office/drawing/2014/main" id="{B59FBE6B-512E-43CE-AF5B-69FCBB75B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488" y="4713667"/>
            <a:ext cx="2082084" cy="1561563"/>
          </a:xfrm>
          <a:prstGeom prst="rect">
            <a:avLst/>
          </a:prstGeom>
        </p:spPr>
      </p:pic>
    </p:spTree>
    <p:extLst>
      <p:ext uri="{BB962C8B-B14F-4D97-AF65-F5344CB8AC3E}">
        <p14:creationId xmlns:p14="http://schemas.microsoft.com/office/powerpoint/2010/main" val="973592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2EC6F-C9A1-4F08-BC0C-2A6A9A4AFE6B}"/>
              </a:ext>
            </a:extLst>
          </p:cNvPr>
          <p:cNvSpPr>
            <a:spLocks noGrp="1"/>
          </p:cNvSpPr>
          <p:nvPr>
            <p:ph type="title"/>
          </p:nvPr>
        </p:nvSpPr>
        <p:spPr/>
        <p:txBody>
          <a:bodyPr/>
          <a:lstStyle/>
          <a:p>
            <a:r>
              <a:rPr lang="nl-NL" dirty="0"/>
              <a:t>Palliatieve sedatie</a:t>
            </a:r>
            <a:br>
              <a:rPr lang="nl-NL" dirty="0"/>
            </a:br>
            <a:r>
              <a:rPr lang="nl-NL" dirty="0"/>
              <a:t>- discussie</a:t>
            </a:r>
          </a:p>
        </p:txBody>
      </p:sp>
      <p:sp>
        <p:nvSpPr>
          <p:cNvPr id="3" name="Tijdelijke aanduiding voor inhoud 2">
            <a:extLst>
              <a:ext uri="{FF2B5EF4-FFF2-40B4-BE49-F238E27FC236}">
                <a16:creationId xmlns:a16="http://schemas.microsoft.com/office/drawing/2014/main" id="{8A9F55D8-0531-48F0-899E-7C0EDBA3A57D}"/>
              </a:ext>
            </a:extLst>
          </p:cNvPr>
          <p:cNvSpPr>
            <a:spLocks noGrp="1"/>
          </p:cNvSpPr>
          <p:nvPr>
            <p:ph idx="1"/>
          </p:nvPr>
        </p:nvSpPr>
        <p:spPr>
          <a:xfrm>
            <a:off x="292821" y="1625879"/>
            <a:ext cx="8155719" cy="4462463"/>
          </a:xfrm>
        </p:spPr>
        <p:txBody>
          <a:bodyPr/>
          <a:lstStyle/>
          <a:p>
            <a:endParaRPr lang="nl-NL" kern="1200" dirty="0">
              <a:solidFill>
                <a:schemeClr val="tx1"/>
              </a:solidFill>
              <a:latin typeface="Arial" charset="0"/>
            </a:endParaRPr>
          </a:p>
          <a:p>
            <a:r>
              <a:rPr lang="nl-NL" kern="1200" dirty="0">
                <a:latin typeface="Arial" charset="0"/>
              </a:rPr>
              <a:t>Is existentieel ondraaglijk lijden een indicatie voor sedatie? </a:t>
            </a:r>
          </a:p>
          <a:p>
            <a:pPr lvl="1">
              <a:spcBef>
                <a:spcPts val="600"/>
              </a:spcBef>
            </a:pPr>
            <a:r>
              <a:rPr lang="nl-NL" kern="1200" dirty="0">
                <a:latin typeface="Arial" charset="0"/>
              </a:rPr>
              <a:t>Hoe sta je hier in?</a:t>
            </a:r>
            <a:endParaRPr lang="nl-NL" dirty="0"/>
          </a:p>
        </p:txBody>
      </p:sp>
    </p:spTree>
    <p:extLst>
      <p:ext uri="{BB962C8B-B14F-4D97-AF65-F5344CB8AC3E}">
        <p14:creationId xmlns:p14="http://schemas.microsoft.com/office/powerpoint/2010/main" val="359020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7751B-01BB-4774-9304-5A93D86B1CDD}"/>
              </a:ext>
            </a:extLst>
          </p:cNvPr>
          <p:cNvSpPr>
            <a:spLocks noGrp="1"/>
          </p:cNvSpPr>
          <p:nvPr>
            <p:ph type="title"/>
          </p:nvPr>
        </p:nvSpPr>
        <p:spPr/>
        <p:txBody>
          <a:bodyPr/>
          <a:lstStyle/>
          <a:p>
            <a:r>
              <a:rPr lang="nl-NL" dirty="0">
                <a:cs typeface="Arial"/>
              </a:rPr>
              <a:t>Evaluatie workshop</a:t>
            </a:r>
            <a:endParaRPr lang="nl-NL" dirty="0"/>
          </a:p>
        </p:txBody>
      </p:sp>
      <p:sp>
        <p:nvSpPr>
          <p:cNvPr id="3" name="Tijdelijke aanduiding voor inhoud 2">
            <a:extLst>
              <a:ext uri="{FF2B5EF4-FFF2-40B4-BE49-F238E27FC236}">
                <a16:creationId xmlns:a16="http://schemas.microsoft.com/office/drawing/2014/main" id="{620E38AC-62D2-4FB4-B649-A782FF0FACFE}"/>
              </a:ext>
            </a:extLst>
          </p:cNvPr>
          <p:cNvSpPr>
            <a:spLocks noGrp="1"/>
          </p:cNvSpPr>
          <p:nvPr>
            <p:ph idx="1"/>
          </p:nvPr>
        </p:nvSpPr>
        <p:spPr/>
        <p:txBody>
          <a:bodyPr/>
          <a:lstStyle/>
          <a:p>
            <a:r>
              <a:rPr lang="nl-NL" dirty="0"/>
              <a:t>Welke aspecten zijn je specifiek bijgebleven?</a:t>
            </a:r>
          </a:p>
          <a:p>
            <a:endParaRPr lang="nl-NL" dirty="0"/>
          </a:p>
          <a:p>
            <a:r>
              <a:rPr lang="nl-NL" dirty="0"/>
              <a:t>Wat is er nodig om je zelf en/of in het team scherp te houden?</a:t>
            </a:r>
          </a:p>
        </p:txBody>
      </p:sp>
      <p:pic>
        <p:nvPicPr>
          <p:cNvPr id="5" name="Afbeelding 4">
            <a:extLst>
              <a:ext uri="{FF2B5EF4-FFF2-40B4-BE49-F238E27FC236}">
                <a16:creationId xmlns:a16="http://schemas.microsoft.com/office/drawing/2014/main" id="{56F25CFE-3FA6-42E9-A83A-399A1CA96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2" y="3679431"/>
            <a:ext cx="2981325" cy="2408911"/>
          </a:xfrm>
          <a:prstGeom prst="rect">
            <a:avLst/>
          </a:prstGeom>
        </p:spPr>
      </p:pic>
    </p:spTree>
    <p:extLst>
      <p:ext uri="{BB962C8B-B14F-4D97-AF65-F5344CB8AC3E}">
        <p14:creationId xmlns:p14="http://schemas.microsoft.com/office/powerpoint/2010/main" val="3585275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ADB1E-420E-4315-A9E1-5D358066C0A1}"/>
              </a:ext>
            </a:extLst>
          </p:cNvPr>
          <p:cNvSpPr>
            <a:spLocks noGrp="1"/>
          </p:cNvSpPr>
          <p:nvPr>
            <p:ph type="title"/>
          </p:nvPr>
        </p:nvSpPr>
        <p:spPr>
          <a:xfrm>
            <a:off x="471342" y="261940"/>
            <a:ext cx="6310457" cy="755650"/>
          </a:xfrm>
        </p:spPr>
        <p:txBody>
          <a:bodyPr/>
          <a:lstStyle/>
          <a:p>
            <a:r>
              <a:rPr lang="nl-NL">
                <a:cs typeface="Arial"/>
              </a:rPr>
              <a:t>Bronvermeldingen workshop </a:t>
            </a:r>
            <a:r>
              <a:rPr lang="nl-NL" dirty="0">
                <a:cs typeface="Arial"/>
              </a:rPr>
              <a:t>Zorg rondom het einde van het leven</a:t>
            </a:r>
            <a:endParaRPr lang="nl-NL" dirty="0"/>
          </a:p>
        </p:txBody>
      </p:sp>
      <p:sp>
        <p:nvSpPr>
          <p:cNvPr id="3" name="Tijdelijke aanduiding voor inhoud 2">
            <a:extLst>
              <a:ext uri="{FF2B5EF4-FFF2-40B4-BE49-F238E27FC236}">
                <a16:creationId xmlns:a16="http://schemas.microsoft.com/office/drawing/2014/main" id="{18EC9A0B-E320-4B35-8D8C-8FFF6A6856EC}"/>
              </a:ext>
            </a:extLst>
          </p:cNvPr>
          <p:cNvSpPr>
            <a:spLocks noGrp="1"/>
          </p:cNvSpPr>
          <p:nvPr>
            <p:ph idx="1"/>
          </p:nvPr>
        </p:nvSpPr>
        <p:spPr>
          <a:xfrm>
            <a:off x="292822" y="1625879"/>
            <a:ext cx="8250678" cy="4684769"/>
          </a:xfrm>
        </p:spPr>
        <p:txBody>
          <a:bodyPr/>
          <a:lstStyle/>
          <a:p>
            <a:pPr marL="143510" indent="-143510">
              <a:lnSpc>
                <a:spcPts val="2000"/>
              </a:lnSpc>
            </a:pPr>
            <a:r>
              <a:rPr lang="nl-NL" sz="1200" dirty="0">
                <a:cs typeface="Arial"/>
              </a:rPr>
              <a:t>Buurman B, 6 tips voor gesprekken over het levenseinde. </a:t>
            </a:r>
            <a:r>
              <a:rPr lang="nl-NL" sz="1200" i="1" dirty="0" err="1">
                <a:cs typeface="Arial"/>
              </a:rPr>
              <a:t>Nursing</a:t>
            </a:r>
            <a:r>
              <a:rPr lang="nl-NL" sz="1200" dirty="0">
                <a:cs typeface="Arial"/>
              </a:rPr>
              <a:t>, 22 augustus 2018</a:t>
            </a:r>
            <a:endParaRPr lang="nl-NL" dirty="0"/>
          </a:p>
          <a:p>
            <a:pPr marL="143510" indent="-143510">
              <a:lnSpc>
                <a:spcPts val="2000"/>
              </a:lnSpc>
            </a:pPr>
            <a:r>
              <a:rPr lang="nl-NL" sz="1200" dirty="0" err="1">
                <a:cs typeface="Arial"/>
              </a:rPr>
              <a:t>Boland</a:t>
            </a:r>
            <a:r>
              <a:rPr lang="nl-NL" sz="1200" dirty="0">
                <a:cs typeface="Arial"/>
              </a:rPr>
              <a:t> G, et al., Lessen uit gesprekken over leven en dood. Expertisecentrum </a:t>
            </a:r>
            <a:r>
              <a:rPr lang="nl-NL" sz="1200" dirty="0" err="1">
                <a:cs typeface="Arial"/>
              </a:rPr>
              <a:t>Pharos</a:t>
            </a:r>
            <a:r>
              <a:rPr lang="nl-NL" sz="1200" dirty="0">
                <a:cs typeface="Arial"/>
              </a:rPr>
              <a:t>, 2017</a:t>
            </a:r>
          </a:p>
          <a:p>
            <a:pPr marL="143510" indent="-143510">
              <a:lnSpc>
                <a:spcPts val="2000"/>
              </a:lnSpc>
            </a:pPr>
            <a:r>
              <a:rPr lang="nl-NL" sz="1200" dirty="0" err="1">
                <a:cs typeface="Arial"/>
              </a:rPr>
              <a:t>Chochinov</a:t>
            </a:r>
            <a:r>
              <a:rPr lang="nl-NL" sz="1200" dirty="0">
                <a:cs typeface="Arial"/>
              </a:rPr>
              <a:t> HM: </a:t>
            </a:r>
            <a:r>
              <a:rPr lang="nl-NL" sz="1200" dirty="0" err="1">
                <a:cs typeface="Arial"/>
              </a:rPr>
              <a:t>Dignity</a:t>
            </a:r>
            <a:r>
              <a:rPr lang="nl-NL" sz="1200" dirty="0">
                <a:cs typeface="Arial"/>
              </a:rPr>
              <a:t> </a:t>
            </a:r>
            <a:r>
              <a:rPr lang="nl-NL" sz="1200" dirty="0" err="1">
                <a:cs typeface="Arial"/>
              </a:rPr>
              <a:t>and</a:t>
            </a:r>
            <a:r>
              <a:rPr lang="nl-NL" sz="1200" dirty="0">
                <a:cs typeface="Arial"/>
              </a:rPr>
              <a:t> </a:t>
            </a:r>
            <a:r>
              <a:rPr lang="nl-NL" sz="1200" dirty="0" err="1">
                <a:cs typeface="Arial"/>
              </a:rPr>
              <a:t>the</a:t>
            </a:r>
            <a:r>
              <a:rPr lang="nl-NL" sz="1200" dirty="0">
                <a:cs typeface="Arial"/>
              </a:rPr>
              <a:t> essence of </a:t>
            </a:r>
            <a:r>
              <a:rPr lang="nl-NL" sz="1200" dirty="0" err="1">
                <a:cs typeface="Arial"/>
              </a:rPr>
              <a:t>medicine</a:t>
            </a:r>
            <a:r>
              <a:rPr lang="nl-NL" sz="1200" dirty="0">
                <a:cs typeface="Arial"/>
              </a:rPr>
              <a:t>: </a:t>
            </a:r>
            <a:r>
              <a:rPr lang="nl-NL" sz="1200" dirty="0" err="1">
                <a:cs typeface="Arial"/>
              </a:rPr>
              <a:t>the</a:t>
            </a:r>
            <a:r>
              <a:rPr lang="nl-NL" sz="1200" dirty="0">
                <a:cs typeface="Arial"/>
              </a:rPr>
              <a:t> A,B,C, </a:t>
            </a:r>
            <a:r>
              <a:rPr lang="nl-NL" sz="1200" dirty="0" err="1">
                <a:cs typeface="Arial"/>
              </a:rPr>
              <a:t>and</a:t>
            </a:r>
            <a:r>
              <a:rPr lang="nl-NL" sz="1200" dirty="0">
                <a:cs typeface="Arial"/>
              </a:rPr>
              <a:t> D of </a:t>
            </a:r>
            <a:r>
              <a:rPr lang="nl-NL" sz="1200" dirty="0" err="1">
                <a:cs typeface="Arial"/>
              </a:rPr>
              <a:t>dignity</a:t>
            </a:r>
            <a:r>
              <a:rPr lang="nl-NL" sz="1200" dirty="0">
                <a:cs typeface="Arial"/>
              </a:rPr>
              <a:t> </a:t>
            </a:r>
            <a:r>
              <a:rPr lang="nl-NL" sz="1200" dirty="0" err="1">
                <a:cs typeface="Arial"/>
              </a:rPr>
              <a:t>conserving</a:t>
            </a:r>
            <a:r>
              <a:rPr lang="nl-NL" sz="1200" dirty="0">
                <a:cs typeface="Arial"/>
              </a:rPr>
              <a:t> care</a:t>
            </a:r>
            <a:r>
              <a:rPr lang="nl-NL" sz="1200" i="1" dirty="0">
                <a:cs typeface="Arial"/>
              </a:rPr>
              <a:t>. BMJ </a:t>
            </a:r>
            <a:r>
              <a:rPr lang="nl-NL" sz="1200" dirty="0">
                <a:cs typeface="Arial"/>
              </a:rPr>
              <a:t>2007, 38</a:t>
            </a:r>
          </a:p>
          <a:p>
            <a:pPr marL="143510" indent="-143510">
              <a:lnSpc>
                <a:spcPts val="2000"/>
              </a:lnSpc>
            </a:pPr>
            <a:r>
              <a:rPr lang="en-US" sz="1200" dirty="0">
                <a:cs typeface="Arial"/>
              </a:rPr>
              <a:t>Ellershaw J, Lakhani M: Best Care for the dying patient. </a:t>
            </a:r>
            <a:r>
              <a:rPr lang="en-US" sz="1200" i="1" dirty="0">
                <a:cs typeface="Arial"/>
              </a:rPr>
              <a:t>BMJ</a:t>
            </a:r>
            <a:r>
              <a:rPr lang="en-US" sz="1200" dirty="0">
                <a:cs typeface="Arial"/>
              </a:rPr>
              <a:t> 2013, 347</a:t>
            </a:r>
            <a:r>
              <a:rPr lang="en-US" sz="1200" dirty="0">
                <a:latin typeface="Arial" panose="020B0604020202020204" pitchFamily="34" charset="0"/>
                <a:ea typeface="Calibri" panose="020F0502020204030204" pitchFamily="34" charset="0"/>
                <a:cs typeface="Arial" panose="020B0604020202020204" pitchFamily="34" charset="0"/>
              </a:rPr>
              <a:t>:f4428</a:t>
            </a:r>
            <a:endParaRPr lang="en-US" sz="1200" dirty="0">
              <a:cs typeface="Arial"/>
            </a:endParaRPr>
          </a:p>
          <a:p>
            <a:pPr marL="143510" indent="-143510">
              <a:lnSpc>
                <a:spcPts val="2000"/>
              </a:lnSpc>
            </a:pPr>
            <a:r>
              <a:rPr lang="nl-NL" sz="1200" dirty="0">
                <a:cs typeface="Arial"/>
              </a:rPr>
              <a:t>Handreiking zorg voor mensen die bewust afzien van eten en drinken om het levenseinde te bespoedigen. </a:t>
            </a:r>
            <a:r>
              <a:rPr lang="nl-NL" sz="1200" i="1" dirty="0">
                <a:cs typeface="Arial"/>
              </a:rPr>
              <a:t>KNMG en V&amp;VN</a:t>
            </a:r>
            <a:r>
              <a:rPr lang="nl-NL" sz="1200" dirty="0">
                <a:cs typeface="Arial"/>
              </a:rPr>
              <a:t>, 2014 </a:t>
            </a:r>
          </a:p>
          <a:p>
            <a:pPr marL="143510" indent="-143510">
              <a:lnSpc>
                <a:spcPts val="2000"/>
              </a:lnSpc>
            </a:pPr>
            <a:r>
              <a:rPr lang="nl-NL" sz="1200" dirty="0"/>
              <a:t>Kwaliteitskader palliatieve zorg Nederland. </a:t>
            </a:r>
            <a:r>
              <a:rPr lang="nl-NL" sz="1200" i="1" dirty="0"/>
              <a:t>IKNL/</a:t>
            </a:r>
            <a:r>
              <a:rPr lang="nl-NL" sz="1200" i="1" dirty="0" err="1"/>
              <a:t>Palliactief</a:t>
            </a:r>
            <a:r>
              <a:rPr lang="nl-NL" sz="1200" dirty="0"/>
              <a:t>, 2017 en 2022, www.pallialine.nl</a:t>
            </a:r>
            <a:endParaRPr lang="nl-NL" sz="1200" dirty="0">
              <a:cs typeface="Arial"/>
            </a:endParaRPr>
          </a:p>
          <a:p>
            <a:pPr marL="143510" indent="-143510">
              <a:lnSpc>
                <a:spcPts val="2000"/>
              </a:lnSpc>
            </a:pPr>
            <a:r>
              <a:rPr lang="nl-NL" sz="1200" dirty="0">
                <a:cs typeface="Arial"/>
              </a:rPr>
              <a:t>Leget C: Ruimte om te sterven, een weg voor zieken, naasten en zorgverleners. </a:t>
            </a:r>
            <a:r>
              <a:rPr lang="nl-NL" sz="1200" i="1" dirty="0">
                <a:cs typeface="Arial"/>
                <a:hlinkClick r:id="rId3"/>
              </a:rPr>
              <a:t>Terra - Lannoo</a:t>
            </a:r>
            <a:r>
              <a:rPr lang="nl-NL" sz="1200" dirty="0">
                <a:cs typeface="Arial"/>
                <a:hlinkClick r:id="" action="ppaction://noaction"/>
              </a:rPr>
              <a:t>, Uitgeverij</a:t>
            </a:r>
            <a:r>
              <a:rPr lang="nl-NL" sz="1200" dirty="0">
                <a:cs typeface="Arial"/>
              </a:rPr>
              <a:t> 2003/2008</a:t>
            </a:r>
          </a:p>
          <a:p>
            <a:pPr marL="143510" indent="-143510">
              <a:lnSpc>
                <a:spcPts val="2000"/>
              </a:lnSpc>
            </a:pPr>
            <a:r>
              <a:rPr lang="nl-NL" sz="1200" kern="1200" dirty="0"/>
              <a:t>Murray SA, </a:t>
            </a:r>
            <a:r>
              <a:rPr lang="nl-NL" sz="1200" kern="1200" dirty="0" err="1"/>
              <a:t>Sheikh</a:t>
            </a:r>
            <a:r>
              <a:rPr lang="nl-NL" sz="1200" kern="1200" dirty="0"/>
              <a:t> A: </a:t>
            </a:r>
            <a:r>
              <a:rPr lang="en-US" sz="1200" kern="1200" dirty="0"/>
              <a:t>Care for all at the end of life</a:t>
            </a:r>
            <a:r>
              <a:rPr lang="en-US" sz="1200" i="1" kern="1200" dirty="0"/>
              <a:t>. </a:t>
            </a:r>
            <a:r>
              <a:rPr lang="nl-NL" sz="1200" i="1" kern="1200" dirty="0"/>
              <a:t>BMJ 2008 </a:t>
            </a:r>
            <a:r>
              <a:rPr lang="nl-NL" sz="1200" kern="1200" dirty="0"/>
              <a:t>Apr 26; 336(7650)</a:t>
            </a:r>
          </a:p>
          <a:p>
            <a:pPr marL="143510" lvl="0" indent="-143510">
              <a:lnSpc>
                <a:spcPts val="1800"/>
              </a:lnSpc>
            </a:pPr>
            <a:r>
              <a:rPr lang="nl-NL" sz="1200" dirty="0">
                <a:cs typeface="Arial"/>
              </a:rPr>
              <a:t>PZNL (Coöperatie Palliatieve Zorg Nederland), animaties Markering van de palliatieve fase; Zingeving in de palliatieve fase, diamant model; Delier in de palliatieve fase</a:t>
            </a:r>
            <a:r>
              <a:rPr lang="nl-NL" sz="1200" i="1" dirty="0">
                <a:cs typeface="Arial"/>
              </a:rPr>
              <a:t>. </a:t>
            </a:r>
            <a:r>
              <a:rPr lang="nl-NL" sz="1200" i="1" dirty="0">
                <a:cs typeface="Arial"/>
                <a:hlinkClick r:id="rId4"/>
              </a:rPr>
              <a:t>YouTube.com</a:t>
            </a:r>
            <a:r>
              <a:rPr lang="nl-NL" sz="1200" i="1" dirty="0">
                <a:cs typeface="Arial"/>
              </a:rPr>
              <a:t> </a:t>
            </a:r>
            <a:r>
              <a:rPr lang="nl-NL" sz="1200" dirty="0">
                <a:cs typeface="Arial"/>
              </a:rPr>
              <a:t>mei 2019.  </a:t>
            </a:r>
          </a:p>
          <a:p>
            <a:pPr marL="143510" lvl="0" indent="-143510">
              <a:lnSpc>
                <a:spcPts val="1800"/>
              </a:lnSpc>
            </a:pPr>
            <a:r>
              <a:rPr lang="nl-NL" sz="1200" dirty="0">
                <a:solidFill>
                  <a:schemeClr val="tx2"/>
                </a:solidFill>
                <a:latin typeface="Arial"/>
                <a:cs typeface="Arial"/>
              </a:rPr>
              <a:t>PZNL. Kerncijfers palliatieve zorg, 2019, </a:t>
            </a:r>
            <a:r>
              <a:rPr lang="nl-NL" sz="1200" i="1" dirty="0">
                <a:solidFill>
                  <a:schemeClr val="tx2"/>
                </a:solidFill>
                <a:latin typeface="Arial"/>
                <a:cs typeface="Arial"/>
              </a:rPr>
              <a:t>PZNL</a:t>
            </a:r>
            <a:r>
              <a:rPr lang="nl-NL" sz="1200" dirty="0">
                <a:solidFill>
                  <a:schemeClr val="tx2"/>
                </a:solidFill>
                <a:latin typeface="Arial"/>
                <a:cs typeface="Arial"/>
              </a:rPr>
              <a:t>, www.palliaweb.nl.</a:t>
            </a:r>
          </a:p>
          <a:p>
            <a:pPr marL="143510" indent="-143510">
              <a:lnSpc>
                <a:spcPts val="2000"/>
              </a:lnSpc>
            </a:pPr>
            <a:r>
              <a:rPr lang="nl-NL" sz="1200" dirty="0">
                <a:cs typeface="Arial"/>
              </a:rPr>
              <a:t>Rapport Verbetersignalement Zorg in de laatste levensfase bij mensen met long- of darmkanker. Zorginstituut Nederland, 2017</a:t>
            </a:r>
            <a:endParaRPr lang="en-US" sz="1200" dirty="0">
              <a:cs typeface="Arial"/>
            </a:endParaRPr>
          </a:p>
          <a:p>
            <a:pPr marL="143510" indent="-143510">
              <a:lnSpc>
                <a:spcPts val="2000"/>
              </a:lnSpc>
            </a:pPr>
            <a:r>
              <a:rPr lang="nl-NL" sz="1200" dirty="0" err="1"/>
              <a:t>Steinhauser</a:t>
            </a:r>
            <a:r>
              <a:rPr lang="nl-NL" sz="1200" dirty="0"/>
              <a:t> KE, Alexander SC, </a:t>
            </a:r>
            <a:r>
              <a:rPr lang="nl-NL" sz="1200" dirty="0" err="1"/>
              <a:t>Byock</a:t>
            </a:r>
            <a:r>
              <a:rPr lang="nl-NL" sz="1200" dirty="0"/>
              <a:t> IR, George LK, </a:t>
            </a:r>
            <a:r>
              <a:rPr lang="nl-NL" sz="1200" dirty="0" err="1"/>
              <a:t>Tulsky</a:t>
            </a:r>
            <a:r>
              <a:rPr lang="nl-NL" sz="1200" dirty="0"/>
              <a:t> JA, </a:t>
            </a:r>
            <a:r>
              <a:rPr lang="nl-NL" sz="1200" dirty="0" err="1"/>
              <a:t>Seriously</a:t>
            </a:r>
            <a:r>
              <a:rPr lang="nl-NL" sz="1200" dirty="0"/>
              <a:t> </a:t>
            </a:r>
            <a:r>
              <a:rPr lang="nl-NL" sz="1200" dirty="0" err="1"/>
              <a:t>ill</a:t>
            </a:r>
            <a:r>
              <a:rPr lang="nl-NL" sz="1200" dirty="0"/>
              <a:t> </a:t>
            </a:r>
            <a:r>
              <a:rPr lang="nl-NL" sz="1200" dirty="0" err="1"/>
              <a:t>patients</a:t>
            </a:r>
            <a:r>
              <a:rPr lang="nl-NL" sz="1200" dirty="0"/>
              <a:t>' </a:t>
            </a:r>
            <a:r>
              <a:rPr lang="nl-NL" sz="1200" dirty="0" err="1"/>
              <a:t>discussions</a:t>
            </a:r>
            <a:r>
              <a:rPr lang="nl-NL" sz="1200" dirty="0"/>
              <a:t> of </a:t>
            </a:r>
            <a:r>
              <a:rPr lang="nl-NL" sz="1200" dirty="0" err="1"/>
              <a:t>preparation</a:t>
            </a:r>
            <a:r>
              <a:rPr lang="nl-NL" sz="1200" dirty="0"/>
              <a:t> </a:t>
            </a:r>
            <a:r>
              <a:rPr lang="nl-NL" sz="1200" dirty="0" err="1"/>
              <a:t>and</a:t>
            </a:r>
            <a:r>
              <a:rPr lang="nl-NL" sz="1200" dirty="0"/>
              <a:t> life </a:t>
            </a:r>
            <a:r>
              <a:rPr lang="nl-NL" sz="1200" dirty="0" err="1"/>
              <a:t>completion</a:t>
            </a:r>
            <a:r>
              <a:rPr lang="nl-NL" sz="1200" dirty="0"/>
              <a:t>: An </a:t>
            </a:r>
            <a:r>
              <a:rPr lang="nl-NL" sz="1200" dirty="0" err="1"/>
              <a:t>Intervention</a:t>
            </a:r>
            <a:r>
              <a:rPr lang="nl-NL" sz="1200" dirty="0"/>
              <a:t> </a:t>
            </a:r>
            <a:r>
              <a:rPr lang="nl-NL" sz="1200" dirty="0" err="1"/>
              <a:t>to</a:t>
            </a:r>
            <a:r>
              <a:rPr lang="nl-NL" sz="1200" dirty="0"/>
              <a:t> assist </a:t>
            </a:r>
            <a:r>
              <a:rPr lang="nl-NL" sz="1200" dirty="0" err="1"/>
              <a:t>with</a:t>
            </a:r>
            <a:r>
              <a:rPr lang="nl-NL" sz="1200" dirty="0"/>
              <a:t> </a:t>
            </a:r>
            <a:r>
              <a:rPr lang="nl-NL" sz="1200" dirty="0" err="1"/>
              <a:t>transition</a:t>
            </a:r>
            <a:r>
              <a:rPr lang="nl-NL" sz="1200" dirty="0"/>
              <a:t> at </a:t>
            </a:r>
            <a:r>
              <a:rPr lang="nl-NL" sz="1200" dirty="0" err="1"/>
              <a:t>the</a:t>
            </a:r>
            <a:r>
              <a:rPr lang="nl-NL" sz="1200" dirty="0"/>
              <a:t> end of life. </a:t>
            </a:r>
            <a:r>
              <a:rPr lang="nl-NL" sz="1200" i="1" dirty="0" err="1"/>
              <a:t>Palliative</a:t>
            </a:r>
            <a:r>
              <a:rPr lang="nl-NL" sz="1200" i="1" dirty="0"/>
              <a:t> </a:t>
            </a:r>
            <a:r>
              <a:rPr lang="nl-NL" sz="1200" i="1" dirty="0" err="1"/>
              <a:t>and</a:t>
            </a:r>
            <a:r>
              <a:rPr lang="nl-NL" sz="1200" i="1" dirty="0"/>
              <a:t> </a:t>
            </a:r>
            <a:r>
              <a:rPr lang="nl-NL" sz="1200" i="1" dirty="0" err="1"/>
              <a:t>Supportive</a:t>
            </a:r>
            <a:r>
              <a:rPr lang="nl-NL" sz="1200" i="1" dirty="0"/>
              <a:t> Care </a:t>
            </a:r>
            <a:r>
              <a:rPr lang="nl-NL" sz="1200" dirty="0"/>
              <a:t>2009:7:393-404</a:t>
            </a:r>
            <a:endParaRPr lang="nl-NL" sz="1200" dirty="0">
              <a:cs typeface="Arial"/>
            </a:endParaRPr>
          </a:p>
          <a:p>
            <a:pPr marL="143510" indent="-143510">
              <a:lnSpc>
                <a:spcPts val="2000"/>
              </a:lnSpc>
            </a:pPr>
            <a:r>
              <a:rPr lang="en-US" sz="1200" dirty="0"/>
              <a:t>The international collaborative for best care for the dying person. </a:t>
            </a:r>
            <a:r>
              <a:rPr lang="en-US" sz="1200" i="1" dirty="0"/>
              <a:t>MCPCIL University of Liverpool</a:t>
            </a:r>
            <a:r>
              <a:rPr lang="en-US" sz="1200" dirty="0"/>
              <a:t>, UK 2014</a:t>
            </a:r>
          </a:p>
          <a:p>
            <a:pPr marL="143510" lvl="0" indent="-143510">
              <a:lnSpc>
                <a:spcPts val="1800"/>
              </a:lnSpc>
            </a:pPr>
            <a:r>
              <a:rPr lang="nl-NL" sz="1200" dirty="0"/>
              <a:t>Van Zuylen L, van Veluw H, van Esch HJ. Zorg in de Stervensfase. richtlijn 1.0, 2010, </a:t>
            </a:r>
            <a:r>
              <a:rPr lang="nl-NL" sz="1200" i="1" dirty="0"/>
              <a:t>IKNL, </a:t>
            </a:r>
            <a:r>
              <a:rPr lang="nl-NL" sz="1200" dirty="0"/>
              <a:t>www.pallialine.nl.</a:t>
            </a:r>
            <a:endParaRPr lang="nl-NL" sz="1200" dirty="0">
              <a:cs typeface="Arial"/>
            </a:endParaRPr>
          </a:p>
          <a:p>
            <a:pPr marL="143510" indent="-143510">
              <a:lnSpc>
                <a:spcPts val="2000"/>
              </a:lnSpc>
            </a:pPr>
            <a:r>
              <a:rPr lang="en-US" sz="1200" dirty="0"/>
              <a:t>Zorgpad </a:t>
            </a:r>
            <a:r>
              <a:rPr lang="nl-NL" sz="1200" dirty="0"/>
              <a:t>Stervensfase.</a:t>
            </a:r>
            <a:r>
              <a:rPr lang="en-US" sz="1200" dirty="0"/>
              <a:t> </a:t>
            </a:r>
            <a:r>
              <a:rPr lang="nn-NO" sz="1200" dirty="0"/>
              <a:t>versie 2.0. </a:t>
            </a:r>
            <a:r>
              <a:rPr lang="nn-NO" sz="1200" i="1" dirty="0"/>
              <a:t>Erasmus MC / IKNL</a:t>
            </a:r>
            <a:r>
              <a:rPr lang="nn-NO" sz="1200" dirty="0"/>
              <a:t>, 2011, www.iknl.nl</a:t>
            </a:r>
            <a:endParaRPr lang="nl-NL" sz="1200" dirty="0">
              <a:cs typeface="Arial"/>
            </a:endParaRPr>
          </a:p>
          <a:p>
            <a:pPr marL="143510" indent="-179705">
              <a:lnSpc>
                <a:spcPts val="2000"/>
              </a:lnSpc>
            </a:pPr>
            <a:endParaRPr lang="en-US" sz="1200" dirty="0">
              <a:cs typeface="Arial"/>
            </a:endParaRPr>
          </a:p>
          <a:p>
            <a:pPr marL="143510" indent="-179705">
              <a:lnSpc>
                <a:spcPts val="2000"/>
              </a:lnSpc>
            </a:pPr>
            <a:endParaRPr lang="nl-NL" sz="1200" dirty="0">
              <a:cs typeface="Arial"/>
            </a:endParaRPr>
          </a:p>
          <a:p>
            <a:pPr marL="143510" indent="-179705">
              <a:lnSpc>
                <a:spcPts val="2000"/>
              </a:lnSpc>
              <a:spcBef>
                <a:spcPts val="300"/>
              </a:spcBef>
            </a:pPr>
            <a:endParaRPr lang="nl-NL" sz="1200" dirty="0">
              <a:cs typeface="Arial"/>
            </a:endParaRPr>
          </a:p>
        </p:txBody>
      </p:sp>
    </p:spTree>
    <p:extLst>
      <p:ext uri="{BB962C8B-B14F-4D97-AF65-F5344CB8AC3E}">
        <p14:creationId xmlns:p14="http://schemas.microsoft.com/office/powerpoint/2010/main" val="2535658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97D6-C8CD-40C5-BDB1-0CB0E60C4D9F}"/>
              </a:ext>
            </a:extLst>
          </p:cNvPr>
          <p:cNvSpPr>
            <a:spLocks noGrp="1"/>
          </p:cNvSpPr>
          <p:nvPr>
            <p:ph type="title"/>
          </p:nvPr>
        </p:nvSpPr>
        <p:spPr/>
        <p:txBody>
          <a:bodyPr/>
          <a:lstStyle/>
          <a:p>
            <a:r>
              <a:rPr lang="nl-NL" dirty="0" err="1">
                <a:cs typeface="Arial"/>
              </a:rPr>
              <a:t>Einddia</a:t>
            </a:r>
            <a:endParaRPr lang="nl-NL" dirty="0"/>
          </a:p>
        </p:txBody>
      </p:sp>
      <p:sp>
        <p:nvSpPr>
          <p:cNvPr id="3" name="Tijdelijke aanduiding voor inhoud 2">
            <a:extLst>
              <a:ext uri="{FF2B5EF4-FFF2-40B4-BE49-F238E27FC236}">
                <a16:creationId xmlns:a16="http://schemas.microsoft.com/office/drawing/2014/main" id="{E1BDF106-1E28-49E2-B1FE-FCAE1B62CC6E}"/>
              </a:ext>
            </a:extLst>
          </p:cNvPr>
          <p:cNvSpPr>
            <a:spLocks noGrp="1"/>
          </p:cNvSpPr>
          <p:nvPr>
            <p:ph idx="1"/>
          </p:nvPr>
        </p:nvSpPr>
        <p:spPr>
          <a:xfrm>
            <a:off x="292822" y="1625879"/>
            <a:ext cx="8018840" cy="4462463"/>
          </a:xfrm>
        </p:spPr>
        <p:txBody>
          <a:bodyPr/>
          <a:lstStyle/>
          <a:p>
            <a:pPr marL="0" lvl="0" indent="0">
              <a:buNone/>
            </a:pPr>
            <a:r>
              <a:rPr lang="nl-NL" dirty="0">
                <a:latin typeface="Arial" panose="020B0604020202020204" pitchFamily="34" charset="0"/>
              </a:rPr>
              <a:t>Deze workshop is onderdeel van de b-learning palliatieve zorg. </a:t>
            </a:r>
          </a:p>
          <a:p>
            <a:pPr marL="0" indent="0">
              <a:buNone/>
            </a:pPr>
            <a:endParaRPr lang="nl-NL" dirty="0">
              <a:cs typeface="Arial"/>
            </a:endParaRPr>
          </a:p>
        </p:txBody>
      </p:sp>
    </p:spTree>
    <p:extLst>
      <p:ext uri="{BB962C8B-B14F-4D97-AF65-F5344CB8AC3E}">
        <p14:creationId xmlns:p14="http://schemas.microsoft.com/office/powerpoint/2010/main" val="23657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6EA98-5BD4-4CDE-AAB8-986BCB4F6EEE}"/>
              </a:ext>
            </a:extLst>
          </p:cNvPr>
          <p:cNvSpPr>
            <a:spLocks noGrp="1"/>
          </p:cNvSpPr>
          <p:nvPr>
            <p:ph type="title"/>
          </p:nvPr>
        </p:nvSpPr>
        <p:spPr>
          <a:xfrm>
            <a:off x="471343" y="261940"/>
            <a:ext cx="6418854" cy="755650"/>
          </a:xfrm>
        </p:spPr>
        <p:txBody>
          <a:bodyPr/>
          <a:lstStyle/>
          <a:p>
            <a:r>
              <a:rPr lang="nl-NL" dirty="0"/>
              <a:t>Programma </a:t>
            </a:r>
            <a:br>
              <a:rPr lang="nl-NL" dirty="0"/>
            </a:br>
            <a:r>
              <a:rPr lang="nl-NL" dirty="0"/>
              <a:t>Tijdig spreken over het levenseinde</a:t>
            </a:r>
          </a:p>
        </p:txBody>
      </p:sp>
      <p:sp>
        <p:nvSpPr>
          <p:cNvPr id="3" name="Tijdelijke aanduiding voor inhoud 2">
            <a:extLst>
              <a:ext uri="{FF2B5EF4-FFF2-40B4-BE49-F238E27FC236}">
                <a16:creationId xmlns:a16="http://schemas.microsoft.com/office/drawing/2014/main" id="{B119187F-533C-4A71-A4A5-B0DC215947ED}"/>
              </a:ext>
            </a:extLst>
          </p:cNvPr>
          <p:cNvSpPr>
            <a:spLocks noGrp="1"/>
          </p:cNvSpPr>
          <p:nvPr>
            <p:ph idx="1"/>
          </p:nvPr>
        </p:nvSpPr>
        <p:spPr>
          <a:xfrm>
            <a:off x="292822" y="1625879"/>
            <a:ext cx="8142840" cy="4462463"/>
          </a:xfrm>
        </p:spPr>
        <p:txBody>
          <a:bodyPr/>
          <a:lstStyle/>
          <a:p>
            <a:pPr marL="143510" lvl="0" indent="-179705"/>
            <a:r>
              <a:rPr lang="nl-NL" dirty="0">
                <a:cs typeface="Arial"/>
              </a:rPr>
              <a:t>Theoretisch kader</a:t>
            </a:r>
            <a:endParaRPr lang="nl-NL" dirty="0"/>
          </a:p>
          <a:p>
            <a:pPr marL="423545" lvl="1" indent="-251460"/>
            <a:r>
              <a:rPr lang="nl-NL" dirty="0">
                <a:cs typeface="Arial"/>
              </a:rPr>
              <a:t>Kwaliteitskader palliatieve zorg Nederland</a:t>
            </a:r>
          </a:p>
          <a:p>
            <a:pPr marL="423545" lvl="1" indent="-251460"/>
            <a:r>
              <a:rPr lang="nl-NL" dirty="0"/>
              <a:t>Voorkeur plaats van overlijden</a:t>
            </a:r>
            <a:r>
              <a:rPr lang="nl-NL" dirty="0">
                <a:cs typeface="Arial"/>
              </a:rPr>
              <a:t> </a:t>
            </a:r>
          </a:p>
          <a:p>
            <a:pPr marL="143510" lvl="0" indent="-179705"/>
            <a:r>
              <a:rPr lang="nl-NL" dirty="0"/>
              <a:t>Reflectievraag ‘Patronen van sterven en zorgplanning’</a:t>
            </a:r>
          </a:p>
          <a:p>
            <a:pPr marL="143510" lvl="0" indent="-179705"/>
            <a:r>
              <a:rPr lang="nl-NL" dirty="0"/>
              <a:t>Tijdig in gesprek</a:t>
            </a:r>
          </a:p>
          <a:p>
            <a:pPr marL="422910" lvl="1" indent="-179705"/>
            <a:r>
              <a:rPr lang="nl-NL" dirty="0"/>
              <a:t>Ars </a:t>
            </a:r>
            <a:r>
              <a:rPr lang="nl-NL" dirty="0" err="1"/>
              <a:t>Moriendi</a:t>
            </a:r>
            <a:r>
              <a:rPr lang="nl-NL" dirty="0"/>
              <a:t>/Diamantmodel (</a:t>
            </a:r>
            <a:r>
              <a:rPr lang="nl-NL" dirty="0" err="1"/>
              <a:t>Leget</a:t>
            </a:r>
            <a:r>
              <a:rPr lang="nl-NL" dirty="0"/>
              <a:t>)</a:t>
            </a:r>
            <a:endParaRPr lang="nl-NL" dirty="0">
              <a:cs typeface="Arial"/>
            </a:endParaRPr>
          </a:p>
          <a:p>
            <a:pPr marL="422910" lvl="1" indent="-179705"/>
            <a:r>
              <a:rPr lang="nl-NL" dirty="0"/>
              <a:t>Interventie vragen (</a:t>
            </a:r>
            <a:r>
              <a:rPr lang="nl-NL" dirty="0" err="1"/>
              <a:t>Steinhauser</a:t>
            </a:r>
            <a:r>
              <a:rPr lang="nl-NL" dirty="0"/>
              <a:t>)</a:t>
            </a:r>
            <a:endParaRPr lang="nl-NL" dirty="0">
              <a:cs typeface="Arial"/>
            </a:endParaRPr>
          </a:p>
          <a:p>
            <a:pPr marL="422910" lvl="1" indent="-179705"/>
            <a:r>
              <a:rPr lang="nl-NL" dirty="0"/>
              <a:t>Casusbespreking</a:t>
            </a:r>
            <a:endParaRPr lang="nl-NL" dirty="0">
              <a:cs typeface="Arial"/>
            </a:endParaRPr>
          </a:p>
          <a:p>
            <a:pPr marL="422910" lvl="1" indent="-179705"/>
            <a:r>
              <a:rPr lang="nl-NL" dirty="0"/>
              <a:t>Tips </a:t>
            </a:r>
            <a:endParaRPr lang="nl-NL" dirty="0">
              <a:cs typeface="Arial"/>
            </a:endParaRPr>
          </a:p>
          <a:p>
            <a:pPr marL="422910" lvl="1" indent="-179705"/>
            <a:endParaRPr lang="nl-NL" dirty="0">
              <a:cs typeface="Arial"/>
            </a:endParaRPr>
          </a:p>
        </p:txBody>
      </p:sp>
    </p:spTree>
    <p:extLst>
      <p:ext uri="{BB962C8B-B14F-4D97-AF65-F5344CB8AC3E}">
        <p14:creationId xmlns:p14="http://schemas.microsoft.com/office/powerpoint/2010/main" val="271036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343" y="261940"/>
            <a:ext cx="6351488" cy="755650"/>
          </a:xfrm>
        </p:spPr>
        <p:txBody>
          <a:bodyPr/>
          <a:lstStyle/>
          <a:p>
            <a:r>
              <a:rPr lang="nl-NL" dirty="0"/>
              <a:t>Kwaliteitskader palliatieve zorg</a:t>
            </a:r>
            <a:r>
              <a:rPr lang="nl-NL" dirty="0">
                <a:cs typeface="Arial"/>
              </a:rPr>
              <a:t> Nederland </a:t>
            </a:r>
            <a:br>
              <a:rPr lang="nl-NL" dirty="0">
                <a:cs typeface="Arial"/>
              </a:rPr>
            </a:br>
            <a:r>
              <a:rPr lang="nl-NL" dirty="0">
                <a:cs typeface="Arial"/>
              </a:rPr>
              <a:t>- proactieve zorgplanning  </a:t>
            </a:r>
            <a:r>
              <a:rPr lang="nl-NL" sz="1800" dirty="0">
                <a:cs typeface="Arial"/>
              </a:rPr>
              <a:t>(1 van 2)</a:t>
            </a:r>
            <a:endParaRPr lang="nl-NL" sz="1800" dirty="0"/>
          </a:p>
        </p:txBody>
      </p:sp>
      <p:sp>
        <p:nvSpPr>
          <p:cNvPr id="3" name="Tijdelijke aanduiding voor inhoud 2"/>
          <p:cNvSpPr>
            <a:spLocks noGrp="1"/>
          </p:cNvSpPr>
          <p:nvPr>
            <p:ph idx="1"/>
          </p:nvPr>
        </p:nvSpPr>
        <p:spPr>
          <a:xfrm>
            <a:off x="292822" y="1625879"/>
            <a:ext cx="8374660" cy="4774921"/>
          </a:xfrm>
        </p:spPr>
        <p:txBody>
          <a:bodyPr/>
          <a:lstStyle/>
          <a:p>
            <a:pPr marL="0" indent="-107778">
              <a:buNone/>
            </a:pPr>
            <a:r>
              <a:rPr lang="nl-NL" sz="2000" dirty="0"/>
              <a:t>Domein 2.3 Structuur en processen, standaard en criteria:</a:t>
            </a:r>
          </a:p>
          <a:p>
            <a:pPr>
              <a:lnSpc>
                <a:spcPts val="3300"/>
              </a:lnSpc>
              <a:spcBef>
                <a:spcPts val="600"/>
              </a:spcBef>
              <a:buFont typeface="Arial" panose="020B0604020202020204" pitchFamily="34" charset="0"/>
              <a:buChar char="•"/>
            </a:pPr>
            <a:r>
              <a:rPr lang="nl-NL" sz="2000" dirty="0"/>
              <a:t>Proactieve zorgplanning is een </a:t>
            </a:r>
            <a:r>
              <a:rPr lang="nl-NL" sz="2000" dirty="0">
                <a:solidFill>
                  <a:srgbClr val="00B0F0"/>
                </a:solidFill>
              </a:rPr>
              <a:t>continu en dynamisch </a:t>
            </a:r>
            <a:r>
              <a:rPr lang="nl-NL" sz="2000" dirty="0"/>
              <a:t>proces van </a:t>
            </a:r>
            <a:r>
              <a:rPr lang="nl-NL" sz="2000" dirty="0">
                <a:solidFill>
                  <a:srgbClr val="00B0F0"/>
                </a:solidFill>
              </a:rPr>
              <a:t>gesprekken over levensdoelen en keuzes </a:t>
            </a:r>
            <a:r>
              <a:rPr lang="nl-NL" sz="2000" dirty="0"/>
              <a:t>en welke zorg daar nu en in de toekomst bij past. De zorgverlener kan hier al </a:t>
            </a:r>
            <a:r>
              <a:rPr lang="nl-NL" sz="2000" dirty="0">
                <a:solidFill>
                  <a:srgbClr val="00B0F0"/>
                </a:solidFill>
              </a:rPr>
              <a:t>vroeg in het ziektetraject mee starten</a:t>
            </a:r>
            <a:r>
              <a:rPr lang="nl-NL" sz="2000" dirty="0"/>
              <a:t>, in het kader van bewustwording van de eigen eigenheid bij de patiënt.</a:t>
            </a:r>
            <a:endParaRPr lang="nl-NL" sz="2000" dirty="0">
              <a:cs typeface="Arial"/>
            </a:endParaRPr>
          </a:p>
          <a:p>
            <a:pPr marL="144000" lvl="1" indent="-180000">
              <a:lnSpc>
                <a:spcPts val="3300"/>
              </a:lnSpc>
              <a:spcBef>
                <a:spcPts val="600"/>
              </a:spcBef>
              <a:buFont typeface="Arial" panose="020B0604020202020204" pitchFamily="34" charset="0"/>
              <a:buChar char="•"/>
            </a:pPr>
            <a:r>
              <a:rPr lang="nl-NL" sz="2000" dirty="0"/>
              <a:t>Proactieve zorgplanning, met gezamenlijke besluitvorming als leidraad, is dus veel </a:t>
            </a:r>
            <a:r>
              <a:rPr lang="nl-NL" sz="2000" dirty="0">
                <a:solidFill>
                  <a:srgbClr val="00B0F0"/>
                </a:solidFill>
              </a:rPr>
              <a:t>meer dan </a:t>
            </a:r>
            <a:r>
              <a:rPr lang="nl-NL" sz="2000" dirty="0"/>
              <a:t>een doordachte </a:t>
            </a:r>
            <a:r>
              <a:rPr lang="nl-NL" sz="2000" dirty="0">
                <a:solidFill>
                  <a:srgbClr val="00B0F0"/>
                </a:solidFill>
              </a:rPr>
              <a:t>wilsverklaring</a:t>
            </a:r>
            <a:r>
              <a:rPr lang="nl-NL" sz="2000" dirty="0"/>
              <a:t> en het benoemen van wettelijke vertegenwoordiger. </a:t>
            </a:r>
            <a:r>
              <a:rPr lang="nl-NL" sz="2000" dirty="0">
                <a:solidFill>
                  <a:srgbClr val="00B0F0"/>
                </a:solidFill>
              </a:rPr>
              <a:t>Uitkomsten</a:t>
            </a:r>
            <a:r>
              <a:rPr lang="nl-NL" sz="2000" dirty="0"/>
              <a:t> van het proces worden vastgelegd </a:t>
            </a:r>
            <a:r>
              <a:rPr lang="nl-NL" sz="2000" dirty="0">
                <a:solidFill>
                  <a:srgbClr val="00B0F0"/>
                </a:solidFill>
              </a:rPr>
              <a:t>in het individueel zorgplan</a:t>
            </a:r>
            <a:r>
              <a:rPr lang="nl-NL" sz="2000" dirty="0"/>
              <a:t>.</a:t>
            </a:r>
            <a:endParaRPr lang="nl-NL" sz="2000" dirty="0">
              <a:cs typeface="Arial"/>
            </a:endParaRPr>
          </a:p>
          <a:p>
            <a:pPr marL="0" indent="0">
              <a:buNone/>
            </a:pPr>
            <a:r>
              <a:rPr lang="nl-NL" sz="900" dirty="0">
                <a:highlight>
                  <a:srgbClr val="FFFFFF"/>
                </a:highlight>
              </a:rPr>
              <a:t>bron: Kwaliteitskader palliatieve zorg Nederland. IKNL/Palliactief, 2017</a:t>
            </a:r>
            <a:endParaRPr lang="nl-NL" sz="900" dirty="0">
              <a:highlight>
                <a:srgbClr val="FFFFFF"/>
              </a:highlight>
              <a:cs typeface="Arial"/>
            </a:endParaRPr>
          </a:p>
        </p:txBody>
      </p:sp>
      <p:pic>
        <p:nvPicPr>
          <p:cNvPr id="5" name="Afbeelding 4">
            <a:extLst>
              <a:ext uri="{FF2B5EF4-FFF2-40B4-BE49-F238E27FC236}">
                <a16:creationId xmlns:a16="http://schemas.microsoft.com/office/drawing/2014/main" id="{6BC14B46-AEEE-428B-8D31-DDCAE3187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111" y="1345855"/>
            <a:ext cx="932410" cy="920827"/>
          </a:xfrm>
          <a:prstGeom prst="rect">
            <a:avLst/>
          </a:prstGeom>
        </p:spPr>
      </p:pic>
    </p:spTree>
    <p:extLst>
      <p:ext uri="{BB962C8B-B14F-4D97-AF65-F5344CB8AC3E}">
        <p14:creationId xmlns:p14="http://schemas.microsoft.com/office/powerpoint/2010/main" val="157763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5E52A-AA2C-4A63-AC1D-A5469157B6FB}"/>
              </a:ext>
            </a:extLst>
          </p:cNvPr>
          <p:cNvSpPr>
            <a:spLocks noGrp="1"/>
          </p:cNvSpPr>
          <p:nvPr>
            <p:ph type="title"/>
          </p:nvPr>
        </p:nvSpPr>
        <p:spPr>
          <a:xfrm>
            <a:off x="471343" y="261940"/>
            <a:ext cx="6296998" cy="755650"/>
          </a:xfrm>
        </p:spPr>
        <p:txBody>
          <a:bodyPr/>
          <a:lstStyle/>
          <a:p>
            <a:r>
              <a:rPr lang="nl-NL" dirty="0"/>
              <a:t>Kwaliteitskader palliatieve zorg</a:t>
            </a:r>
            <a:r>
              <a:rPr lang="nl-NL" dirty="0">
                <a:cs typeface="Arial"/>
              </a:rPr>
              <a:t> Nederland</a:t>
            </a:r>
            <a:br>
              <a:rPr lang="nl-NL" dirty="0">
                <a:cs typeface="Arial"/>
              </a:rPr>
            </a:br>
            <a:r>
              <a:rPr lang="nl-NL" dirty="0">
                <a:cs typeface="Arial"/>
              </a:rPr>
              <a:t>- proactieve zorgplanning 	</a:t>
            </a:r>
            <a:r>
              <a:rPr lang="nl-NL" sz="1800" dirty="0">
                <a:cs typeface="Arial"/>
              </a:rPr>
              <a:t> (2 van 2) </a:t>
            </a:r>
            <a:r>
              <a:rPr lang="nl-NL" dirty="0">
                <a:cs typeface="Arial"/>
              </a:rPr>
              <a:t>	</a:t>
            </a:r>
            <a:endParaRPr lang="nl-NL" dirty="0"/>
          </a:p>
        </p:txBody>
      </p:sp>
      <p:sp>
        <p:nvSpPr>
          <p:cNvPr id="3" name="Tijdelijke aanduiding voor inhoud 2">
            <a:extLst>
              <a:ext uri="{FF2B5EF4-FFF2-40B4-BE49-F238E27FC236}">
                <a16:creationId xmlns:a16="http://schemas.microsoft.com/office/drawing/2014/main" id="{E3BCD408-F094-4479-B36E-746F0C9F542D}"/>
              </a:ext>
            </a:extLst>
          </p:cNvPr>
          <p:cNvSpPr>
            <a:spLocks noGrp="1"/>
          </p:cNvSpPr>
          <p:nvPr>
            <p:ph idx="1"/>
          </p:nvPr>
        </p:nvSpPr>
        <p:spPr>
          <a:xfrm>
            <a:off x="292821" y="1625879"/>
            <a:ext cx="8206409" cy="4462463"/>
          </a:xfrm>
        </p:spPr>
        <p:txBody>
          <a:bodyPr/>
          <a:lstStyle/>
          <a:p>
            <a:pPr marL="0" indent="0">
              <a:spcAft>
                <a:spcPts val="600"/>
              </a:spcAft>
              <a:buNone/>
            </a:pPr>
            <a:r>
              <a:rPr lang="nl-NL" dirty="0"/>
              <a:t>Proactieve zorgplanning</a:t>
            </a:r>
            <a:endParaRPr lang="nl-NL" dirty="0">
              <a:cs typeface="Arial"/>
            </a:endParaRPr>
          </a:p>
          <a:p>
            <a:pPr marL="143510" lvl="4" indent="-179705">
              <a:spcBef>
                <a:spcPts val="0"/>
              </a:spcBef>
              <a:spcAft>
                <a:spcPts val="0"/>
              </a:spcAft>
              <a:buFont typeface="Arial" panose="020B0604020202020204" pitchFamily="34" charset="0"/>
              <a:buChar char="•"/>
            </a:pPr>
            <a:r>
              <a:rPr lang="nl-NL">
                <a:solidFill>
                  <a:schemeClr val="tx1">
                    <a:lumMod val="10000"/>
                  </a:schemeClr>
                </a:solidFill>
              </a:rPr>
              <a:t>Komt </a:t>
            </a:r>
            <a:r>
              <a:rPr lang="nl-NL" dirty="0">
                <a:solidFill>
                  <a:srgbClr val="00B0F0"/>
                </a:solidFill>
              </a:rPr>
              <a:t>tijdig </a:t>
            </a:r>
            <a:r>
              <a:rPr lang="nl-NL" dirty="0">
                <a:solidFill>
                  <a:schemeClr val="tx1">
                    <a:lumMod val="10000"/>
                  </a:schemeClr>
                </a:solidFill>
              </a:rPr>
              <a:t>en </a:t>
            </a:r>
            <a:r>
              <a:rPr lang="nl-NL" dirty="0">
                <a:solidFill>
                  <a:srgbClr val="00B0F0"/>
                </a:solidFill>
              </a:rPr>
              <a:t>op passende wijze </a:t>
            </a:r>
            <a:r>
              <a:rPr lang="nl-NL" dirty="0">
                <a:solidFill>
                  <a:schemeClr val="tx1">
                    <a:lumMod val="10000"/>
                  </a:schemeClr>
                </a:solidFill>
              </a:rPr>
              <a:t>aan de orde (vanuit hoofdbehandelaar/centraal zorgverlener of </a:t>
            </a:r>
            <a:r>
              <a:rPr lang="nl-NL">
                <a:solidFill>
                  <a:schemeClr val="tx1">
                    <a:lumMod val="10000"/>
                  </a:schemeClr>
                </a:solidFill>
              </a:rPr>
              <a:t>patiënt/naasten).</a:t>
            </a:r>
            <a:endParaRPr lang="nl-NL" dirty="0">
              <a:solidFill>
                <a:schemeClr val="tx1">
                  <a:lumMod val="10000"/>
                </a:schemeClr>
              </a:solidFill>
              <a:cs typeface="Arial"/>
            </a:endParaRPr>
          </a:p>
          <a:p>
            <a:pPr marL="143510" lvl="4" indent="-179705">
              <a:spcBef>
                <a:spcPts val="1200"/>
              </a:spcBef>
              <a:spcAft>
                <a:spcPts val="0"/>
              </a:spcAft>
              <a:buFont typeface="Arial" panose="020B0604020202020204" pitchFamily="34" charset="0"/>
              <a:buChar char="•"/>
            </a:pPr>
            <a:r>
              <a:rPr lang="nl-NL">
                <a:solidFill>
                  <a:schemeClr val="tx1">
                    <a:lumMod val="10000"/>
                  </a:schemeClr>
                </a:solidFill>
              </a:rPr>
              <a:t>Afspraken worden vastgelegd in het </a:t>
            </a:r>
            <a:r>
              <a:rPr lang="nl-NL" dirty="0">
                <a:solidFill>
                  <a:srgbClr val="00B0F0"/>
                </a:solidFill>
              </a:rPr>
              <a:t>individueel zorgplan. </a:t>
            </a:r>
            <a:endParaRPr lang="nl-NL" dirty="0">
              <a:solidFill>
                <a:srgbClr val="00B0F0"/>
              </a:solidFill>
              <a:cs typeface="Arial"/>
            </a:endParaRPr>
          </a:p>
          <a:p>
            <a:pPr marL="143510" lvl="4" indent="-179705">
              <a:spcBef>
                <a:spcPts val="1200"/>
              </a:spcBef>
              <a:buFont typeface="Arial" panose="020B0604020202020204" pitchFamily="34" charset="0"/>
              <a:buChar char="•"/>
            </a:pPr>
            <a:r>
              <a:rPr lang="nl-NL">
                <a:solidFill>
                  <a:schemeClr val="tx1">
                    <a:lumMod val="10000"/>
                  </a:schemeClr>
                </a:solidFill>
              </a:rPr>
              <a:t>Wordt </a:t>
            </a:r>
            <a:r>
              <a:rPr lang="nl-NL" dirty="0">
                <a:solidFill>
                  <a:srgbClr val="00B0F0"/>
                </a:solidFill>
              </a:rPr>
              <a:t>herhaald </a:t>
            </a:r>
            <a:r>
              <a:rPr lang="nl-NL" dirty="0">
                <a:solidFill>
                  <a:schemeClr val="tx1">
                    <a:lumMod val="10000"/>
                  </a:schemeClr>
                </a:solidFill>
              </a:rPr>
              <a:t>als situatie van de patiënt daar aanleiding toe geeft.</a:t>
            </a:r>
            <a:endParaRPr lang="nl-NL" dirty="0">
              <a:solidFill>
                <a:schemeClr val="tx1">
                  <a:lumMod val="10000"/>
                </a:schemeClr>
              </a:solidFill>
              <a:cs typeface="Arial"/>
            </a:endParaRPr>
          </a:p>
          <a:p>
            <a:pPr marL="179070" lvl="2"/>
            <a:endParaRPr lang="en-US" dirty="0">
              <a:solidFill>
                <a:schemeClr val="tx1">
                  <a:lumMod val="10000"/>
                </a:schemeClr>
              </a:solidFill>
              <a:highlight>
                <a:srgbClr val="FFFFFF"/>
              </a:highlight>
              <a:cs typeface="Arial"/>
            </a:endParaRPr>
          </a:p>
          <a:p>
            <a:pPr marL="0" lvl="0" indent="0">
              <a:buNone/>
            </a:pPr>
            <a:r>
              <a:rPr lang="nl-NL" sz="900" dirty="0">
                <a:highlight>
                  <a:srgbClr val="FFFFFF"/>
                </a:highlight>
              </a:rPr>
              <a:t>bron: Kwaliteitskader palliatieve zorg Nederland. IKNL/Palliactief, 2017</a:t>
            </a:r>
            <a:endParaRPr lang="nl-NL" dirty="0">
              <a:solidFill>
                <a:schemeClr val="tx1">
                  <a:lumMod val="10000"/>
                </a:schemeClr>
              </a:solidFill>
              <a:cs typeface="Arial"/>
            </a:endParaRPr>
          </a:p>
          <a:p>
            <a:pPr marL="423545" lvl="1" indent="-251460"/>
            <a:endParaRPr lang="nl-NL" dirty="0">
              <a:cs typeface="Arial"/>
            </a:endParaRPr>
          </a:p>
        </p:txBody>
      </p:sp>
      <p:pic>
        <p:nvPicPr>
          <p:cNvPr id="5" name="Afbeelding 4">
            <a:extLst>
              <a:ext uri="{FF2B5EF4-FFF2-40B4-BE49-F238E27FC236}">
                <a16:creationId xmlns:a16="http://schemas.microsoft.com/office/drawing/2014/main" id="{426F4373-7088-4E85-B177-26F40A892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195" y="4719503"/>
            <a:ext cx="1533525" cy="1514475"/>
          </a:xfrm>
          <a:prstGeom prst="rect">
            <a:avLst/>
          </a:prstGeom>
        </p:spPr>
      </p:pic>
    </p:spTree>
    <p:extLst>
      <p:ext uri="{BB962C8B-B14F-4D97-AF65-F5344CB8AC3E}">
        <p14:creationId xmlns:p14="http://schemas.microsoft.com/office/powerpoint/2010/main" val="12804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9EEC07B9-A197-4F48-B960-24A1F0271A59}"/>
              </a:ext>
            </a:extLst>
          </p:cNvPr>
          <p:cNvSpPr>
            <a:spLocks noGrp="1"/>
          </p:cNvSpPr>
          <p:nvPr>
            <p:ph type="body" sz="quarter" idx="16"/>
          </p:nvPr>
        </p:nvSpPr>
        <p:spPr>
          <a:xfrm>
            <a:off x="270000" y="6295869"/>
            <a:ext cx="4302000" cy="201433"/>
          </a:xfrm>
        </p:spPr>
        <p:txBody>
          <a:bodyPr/>
          <a:lstStyle/>
          <a:p>
            <a:r>
              <a:rPr lang="en-US" dirty="0"/>
              <a:t>Kerncijfers palliatieve zorg, 2022</a:t>
            </a:r>
            <a:endParaRPr lang="nl-NL" dirty="0"/>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764498" y="1783830"/>
            <a:ext cx="5673622" cy="3897441"/>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 			</a:t>
            </a:r>
            <a:endParaRPr lang="nl-NL" baseline="30000" dirty="0"/>
          </a:p>
        </p:txBody>
      </p:sp>
      <p:sp>
        <p:nvSpPr>
          <p:cNvPr id="8" name="Titel 1">
            <a:extLst>
              <a:ext uri="{FF2B5EF4-FFF2-40B4-BE49-F238E27FC236}">
                <a16:creationId xmlns:a16="http://schemas.microsoft.com/office/drawing/2014/main" id="{0FFDBF9F-50CE-4CEC-B8FA-2350F347570A}"/>
              </a:ext>
            </a:extLst>
          </p:cNvPr>
          <p:cNvSpPr txBox="1">
            <a:spLocks/>
          </p:cNvSpPr>
          <p:nvPr/>
        </p:nvSpPr>
        <p:spPr>
          <a:xfrm>
            <a:off x="471343" y="261940"/>
            <a:ext cx="6074930" cy="755650"/>
          </a:xfrm>
          <a:prstGeom prst="rect">
            <a:avLst/>
          </a:prstGeom>
        </p:spPr>
        <p:txBody>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kern="0" dirty="0"/>
              <a:t>Voorkeur plaats van overlijden</a:t>
            </a:r>
          </a:p>
        </p:txBody>
      </p:sp>
      <p:pic>
        <p:nvPicPr>
          <p:cNvPr id="1026" name="Picture 2">
            <a:extLst>
              <a:ext uri="{FF2B5EF4-FFF2-40B4-BE49-F238E27FC236}">
                <a16:creationId xmlns:a16="http://schemas.microsoft.com/office/drawing/2014/main" id="{8F7E2E00-D001-2158-1057-794A65EE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650" y="1632188"/>
            <a:ext cx="5404623" cy="417468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376287D-901D-8A9B-6FA7-5C57DA3FC46D}"/>
              </a:ext>
            </a:extLst>
          </p:cNvPr>
          <p:cNvSpPr txBox="1"/>
          <p:nvPr/>
        </p:nvSpPr>
        <p:spPr>
          <a:xfrm>
            <a:off x="2413417" y="5819893"/>
            <a:ext cx="2893101" cy="246221"/>
          </a:xfrm>
          <a:prstGeom prst="rect">
            <a:avLst/>
          </a:prstGeom>
          <a:noFill/>
        </p:spPr>
        <p:txBody>
          <a:bodyPr wrap="square" rtlCol="0">
            <a:spAutoFit/>
          </a:bodyPr>
          <a:lstStyle/>
          <a:p>
            <a:r>
              <a:rPr lang="nl-NL" sz="1000" dirty="0">
                <a:solidFill>
                  <a:schemeClr val="tx2"/>
                </a:solidFill>
              </a:rPr>
              <a:t>Bron: Sterfgevallenonderzoek 2021</a:t>
            </a:r>
          </a:p>
        </p:txBody>
      </p:sp>
      <p:pic>
        <p:nvPicPr>
          <p:cNvPr id="9" name="Picture 2">
            <a:extLst>
              <a:ext uri="{FF2B5EF4-FFF2-40B4-BE49-F238E27FC236}">
                <a16:creationId xmlns:a16="http://schemas.microsoft.com/office/drawing/2014/main" id="{6C589E27-DE9A-1650-016A-D1D6AEAFC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97" y="1645206"/>
            <a:ext cx="5404623" cy="417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6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8EEE4-426B-4517-90B7-FD290A67611E}"/>
              </a:ext>
            </a:extLst>
          </p:cNvPr>
          <p:cNvSpPr>
            <a:spLocks noGrp="1"/>
          </p:cNvSpPr>
          <p:nvPr>
            <p:ph type="title"/>
          </p:nvPr>
        </p:nvSpPr>
        <p:spPr>
          <a:xfrm>
            <a:off x="471343" y="171999"/>
            <a:ext cx="6074930" cy="755650"/>
          </a:xfrm>
        </p:spPr>
        <p:txBody>
          <a:bodyPr/>
          <a:lstStyle/>
          <a:p>
            <a:r>
              <a:rPr lang="nl-NL" dirty="0"/>
              <a:t>‘Patronen van sterven en zorgplanning’ - eigen casus</a:t>
            </a:r>
            <a:endParaRPr lang="nl-NL" dirty="0">
              <a:cs typeface="Arial"/>
            </a:endParaRPr>
          </a:p>
        </p:txBody>
      </p:sp>
      <p:sp>
        <p:nvSpPr>
          <p:cNvPr id="3" name="Tijdelijke aanduiding voor inhoud 2">
            <a:extLst>
              <a:ext uri="{FF2B5EF4-FFF2-40B4-BE49-F238E27FC236}">
                <a16:creationId xmlns:a16="http://schemas.microsoft.com/office/drawing/2014/main" id="{A8106C45-7D0D-4067-ADE1-69AE364716A1}"/>
              </a:ext>
            </a:extLst>
          </p:cNvPr>
          <p:cNvSpPr>
            <a:spLocks noGrp="1"/>
          </p:cNvSpPr>
          <p:nvPr>
            <p:ph idx="1"/>
          </p:nvPr>
        </p:nvSpPr>
        <p:spPr>
          <a:xfrm>
            <a:off x="292821" y="1625879"/>
            <a:ext cx="8276748" cy="4462463"/>
          </a:xfrm>
        </p:spPr>
        <p:txBody>
          <a:bodyPr/>
          <a:lstStyle/>
          <a:p>
            <a:pPr marL="0" indent="0">
              <a:buNone/>
            </a:pPr>
            <a:r>
              <a:rPr lang="nl-NL" dirty="0"/>
              <a:t>Eigen casus over ‘Op tijd samen praten over het naderende levenseinde’</a:t>
            </a:r>
          </a:p>
          <a:p>
            <a:pPr marL="144000" lvl="1" indent="-180000">
              <a:spcBef>
                <a:spcPts val="600"/>
              </a:spcBef>
              <a:buFont typeface="Arial" panose="020B0604020202020204" pitchFamily="34" charset="0"/>
              <a:buChar char="•"/>
            </a:pPr>
            <a:r>
              <a:rPr lang="nl-NL" dirty="0"/>
              <a:t>Wat levert jouw casus op in de zin van kwaliteit van zorg voor:	 </a:t>
            </a:r>
            <a:r>
              <a:rPr lang="nl-NL" dirty="0">
                <a:solidFill>
                  <a:srgbClr val="006D8C"/>
                </a:solidFill>
              </a:rPr>
              <a:t>- </a:t>
            </a:r>
            <a:r>
              <a:rPr lang="nl-NL" dirty="0"/>
              <a:t> </a:t>
            </a:r>
            <a:r>
              <a:rPr lang="nl-NL" dirty="0">
                <a:solidFill>
                  <a:srgbClr val="006D8C"/>
                </a:solidFill>
              </a:rPr>
              <a:t>jouw patiënt</a:t>
            </a:r>
          </a:p>
          <a:p>
            <a:pPr marL="1260000" lvl="4" indent="-252000">
              <a:buFontTx/>
              <a:buChar char="-"/>
            </a:pPr>
            <a:r>
              <a:rPr lang="nl-NL" dirty="0">
                <a:solidFill>
                  <a:srgbClr val="006D8C"/>
                </a:solidFill>
              </a:rPr>
              <a:t>diens naasten</a:t>
            </a:r>
          </a:p>
          <a:p>
            <a:pPr marL="1260000" lvl="4" indent="-252000">
              <a:buFontTx/>
              <a:buChar char="-"/>
            </a:pPr>
            <a:r>
              <a:rPr lang="nl-NL" dirty="0">
                <a:solidFill>
                  <a:srgbClr val="006D8C"/>
                </a:solidFill>
              </a:rPr>
              <a:t>jezelf als zorgverlener</a:t>
            </a:r>
            <a:endParaRPr lang="nl-NL" dirty="0">
              <a:solidFill>
                <a:srgbClr val="006D8C"/>
              </a:solidFill>
              <a:cs typeface="Arial"/>
            </a:endParaRPr>
          </a:p>
          <a:p>
            <a:pPr marL="172085" lvl="1" indent="0">
              <a:buNone/>
            </a:pPr>
            <a:endParaRPr lang="en-US" dirty="0">
              <a:cs typeface="Arial"/>
            </a:endParaRPr>
          </a:p>
          <a:p>
            <a:pPr marL="171450" lvl="1" indent="0">
              <a:buNone/>
            </a:pPr>
            <a:endParaRPr lang="en-US" dirty="0">
              <a:cs typeface="Arial"/>
            </a:endParaRPr>
          </a:p>
          <a:p>
            <a:pPr marL="171450" lvl="1" indent="0">
              <a:buNone/>
            </a:pPr>
            <a:endParaRPr lang="en-US" dirty="0">
              <a:cs typeface="Arial"/>
            </a:endParaRPr>
          </a:p>
          <a:p>
            <a:pPr marL="171450" lvl="1" indent="0">
              <a:buNone/>
            </a:pPr>
            <a:endParaRPr lang="en-US" dirty="0">
              <a:cs typeface="Arial"/>
            </a:endParaRPr>
          </a:p>
        </p:txBody>
      </p:sp>
      <p:pic>
        <p:nvPicPr>
          <p:cNvPr id="5" name="Afbeelding 4">
            <a:extLst>
              <a:ext uri="{FF2B5EF4-FFF2-40B4-BE49-F238E27FC236}">
                <a16:creationId xmlns:a16="http://schemas.microsoft.com/office/drawing/2014/main" id="{39ECE658-A776-4660-95E8-06D48D60D546}"/>
              </a:ext>
            </a:extLst>
          </p:cNvPr>
          <p:cNvPicPr>
            <a:picLocks noChangeAspect="1"/>
          </p:cNvPicPr>
          <p:nvPr/>
        </p:nvPicPr>
        <p:blipFill>
          <a:blip r:embed="rId3"/>
          <a:stretch>
            <a:fillRect/>
          </a:stretch>
        </p:blipFill>
        <p:spPr>
          <a:xfrm>
            <a:off x="6027939" y="4180761"/>
            <a:ext cx="2541630" cy="1907581"/>
          </a:xfrm>
          <a:prstGeom prst="rect">
            <a:avLst/>
          </a:prstGeom>
        </p:spPr>
      </p:pic>
    </p:spTree>
    <p:extLst>
      <p:ext uri="{BB962C8B-B14F-4D97-AF65-F5344CB8AC3E}">
        <p14:creationId xmlns:p14="http://schemas.microsoft.com/office/powerpoint/2010/main" val="2140246218"/>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Zorg rondom einde leven</titel_x0020_film>
  </documentManagement>
</p:properties>
</file>

<file path=customXml/itemProps1.xml><?xml version="1.0" encoding="utf-8"?>
<ds:datastoreItem xmlns:ds="http://schemas.openxmlformats.org/officeDocument/2006/customXml" ds:itemID="{D3016FFB-A813-4504-A7C9-04504DE22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4DFA31-7DA4-4071-A1B6-A7EC75CEE5FB}">
  <ds:schemaRefs>
    <ds:schemaRef ds:uri="http://schemas.microsoft.com/sharepoint/v3/contenttype/forms"/>
  </ds:schemaRefs>
</ds:datastoreItem>
</file>

<file path=customXml/itemProps3.xml><?xml version="1.0" encoding="utf-8"?>
<ds:datastoreItem xmlns:ds="http://schemas.openxmlformats.org/officeDocument/2006/customXml" ds:itemID="{D01222F6-6FA3-4BA5-895A-E875E4BF050A}">
  <ds:schemaRefs>
    <ds:schemaRef ds:uri="http://purl.org/dc/dcmitype/"/>
    <ds:schemaRef ds:uri="http://purl.org/dc/terms/"/>
    <ds:schemaRef ds:uri="c63ed0a4-ab18-4dd8-8186-4df2f6b0551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ea945723-82b9-4727-8c49-998e271cfa5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8954</Words>
  <Application>Microsoft Office PowerPoint</Application>
  <PresentationFormat>Diavoorstelling (4:3)</PresentationFormat>
  <Paragraphs>613</Paragraphs>
  <Slides>47</Slides>
  <Notes>47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47</vt:i4>
      </vt:variant>
    </vt:vector>
  </HeadingPairs>
  <TitlesOfParts>
    <vt:vector size="51" baseType="lpstr">
      <vt:lpstr>Arial</vt:lpstr>
      <vt:lpstr>Century Gothic</vt:lpstr>
      <vt:lpstr>Nunito</vt:lpstr>
      <vt:lpstr>Presentatie IKNL</vt:lpstr>
      <vt:lpstr>Disclaimer</vt:lpstr>
      <vt:lpstr>Workshop  Zorg rondom einde van het leven</vt:lpstr>
      <vt:lpstr>Aanbod  Zorg rondom het einde van het leven</vt:lpstr>
      <vt:lpstr>Tijdig spreken over het levenseinde</vt:lpstr>
      <vt:lpstr>Programma  Tijdig spreken over het levenseinde</vt:lpstr>
      <vt:lpstr>Kwaliteitskader palliatieve zorg Nederland  - proactieve zorgplanning  (1 van 2)</vt:lpstr>
      <vt:lpstr>Kwaliteitskader palliatieve zorg Nederland - proactieve zorgplanning   (2 van 2)  </vt:lpstr>
      <vt:lpstr>PowerPoint-presentatie</vt:lpstr>
      <vt:lpstr>‘Patronen van sterven en zorgplanning’ - eigen casus</vt:lpstr>
      <vt:lpstr>Ars Moriendi of Diamantmodel (Leget) </vt:lpstr>
      <vt:lpstr>Model vraagstellingen (Steinhauser et al.)</vt:lpstr>
      <vt:lpstr>Casus Gerard met COPD (1 van 2) - Tijdig spreken over het levenseinde</vt:lpstr>
      <vt:lpstr>Casus Gerard met COPD (2 van 2) - Tijdig spreken over het levenseinde</vt:lpstr>
      <vt:lpstr>Tips en vragen om een gesprek over het levenseinde te voeren </vt:lpstr>
      <vt:lpstr>Markeren stervensfase en hoe (praktisch) te handelen </vt:lpstr>
      <vt:lpstr>Programma  Markeren stervensfase en hoe te handelen</vt:lpstr>
      <vt:lpstr>De stervensfase in het spectrum van palliatieve zorg </vt:lpstr>
      <vt:lpstr>Kwaliteitskader palliatieve zorg Nederland - stervensfase (1 van 2)</vt:lpstr>
      <vt:lpstr>Kwaliteitskader palliatieve zorg Nederland -  stervensfase (2 van 2)</vt:lpstr>
      <vt:lpstr>Kerntaken zorgverlener in de stervensfase (1 van 2)</vt:lpstr>
      <vt:lpstr>Kerntaken zorgverlener in de stervensfase (2 van 2)</vt:lpstr>
      <vt:lpstr>        Meest voorkomende symptomen in de stervensfase </vt:lpstr>
      <vt:lpstr>Programma  Meest voorkomende symptomen in de stervensfase</vt:lpstr>
      <vt:lpstr>Meest voorkomende symptomen in de stervensfase</vt:lpstr>
      <vt:lpstr>Symptomen van sterven</vt:lpstr>
      <vt:lpstr>Symptomen van sterven - Reutelen en Cheyne-Stokes ademhaling</vt:lpstr>
      <vt:lpstr>Symptomen van sterven - casus Reutelen en Cheyne-Stokes ademhaling (1 van 3)</vt:lpstr>
      <vt:lpstr>Symptomen van sterven - casus Reutelen en Cheyne-Stokes ademhaling (2 van 3)</vt:lpstr>
      <vt:lpstr>Symptomen van sterven - casus Reutelen en Cheyne-Stokes ademhaling (2 van 3)</vt:lpstr>
      <vt:lpstr>Nabespreking casus</vt:lpstr>
      <vt:lpstr>Bronvermelding Meest voorkomende symptomen in de stervensfase </vt:lpstr>
      <vt:lpstr>Vocht en voeding Wat betekent dat voor de patiënt, naasten en het team </vt:lpstr>
      <vt:lpstr>Programma Vocht en voeding</vt:lpstr>
      <vt:lpstr>Kwaliteitskader palliatieve zorg Nederland - stervensfase</vt:lpstr>
      <vt:lpstr>Vocht en voeding - filmfragment</vt:lpstr>
      <vt:lpstr>Vocht en voeding</vt:lpstr>
      <vt:lpstr>Onthouden van vocht en voeding</vt:lpstr>
      <vt:lpstr>PowerPoint-presentatie</vt:lpstr>
      <vt:lpstr>Tips Vocht en voeding</vt:lpstr>
      <vt:lpstr>Palliatieve sedatie</vt:lpstr>
      <vt:lpstr>Programma Palliatieve sedatie</vt:lpstr>
      <vt:lpstr>Kwaliteitskader palliatieve zorg Nederland - palliatieve sedatie</vt:lpstr>
      <vt:lpstr>Palliatieve sedatie - naar aanleiding van de reflectievraag</vt:lpstr>
      <vt:lpstr>Palliatieve sedatie - discussie</vt:lpstr>
      <vt:lpstr>Evaluatie workshop</vt:lpstr>
      <vt:lpstr>Bronvermeldingen workshop Zorg rondom het einde van het leven</vt:lpstr>
      <vt:lpstr>Einddia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gezamenlijke besluitvorming</dc:title>
  <dc:creator>Marieke Giesen</dc:creator>
  <dc:description/>
  <cp:lastModifiedBy>Anke van de Vegte</cp:lastModifiedBy>
  <cp:revision>1092</cp:revision>
  <dcterms:created xsi:type="dcterms:W3CDTF">1601-01-01T00:00:00Z</dcterms:created>
  <dcterms:modified xsi:type="dcterms:W3CDTF">2023-09-27T10:07:25Z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y fmtid="{D5CDD505-2E9C-101B-9397-08002B2CF9AE}" pid="3" name="AuthorIds_UIVersion_1536">
    <vt:lpwstr>34</vt:lpwstr>
  </property>
</Properties>
</file>