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  <p:sldMasterId id="2147483693" r:id="rId5"/>
    <p:sldMasterId id="2147483694" r:id="rId6"/>
  </p:sldMasterIdLst>
  <p:notesMasterIdLst>
    <p:notesMasterId r:id="rId21"/>
  </p:notesMasterIdLst>
  <p:sldIdLst>
    <p:sldId id="367" r:id="rId7"/>
    <p:sldId id="332" r:id="rId8"/>
    <p:sldId id="339" r:id="rId9"/>
    <p:sldId id="354" r:id="rId10"/>
    <p:sldId id="368" r:id="rId11"/>
    <p:sldId id="355" r:id="rId12"/>
    <p:sldId id="350" r:id="rId13"/>
    <p:sldId id="351" r:id="rId14"/>
    <p:sldId id="340" r:id="rId15"/>
    <p:sldId id="374" r:id="rId16"/>
    <p:sldId id="372" r:id="rId17"/>
    <p:sldId id="371" r:id="rId18"/>
    <p:sldId id="373" r:id="rId19"/>
    <p:sldId id="331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jnCdvOmpeoDcQ7wpnz531u2Qgp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5238" autoAdjust="0"/>
  </p:normalViewPr>
  <p:slideViewPr>
    <p:cSldViewPr snapToGrid="0">
      <p:cViewPr varScale="1">
        <p:scale>
          <a:sx n="95" d="100"/>
          <a:sy n="95" d="100"/>
        </p:scale>
        <p:origin x="17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nl-NL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7444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nl-NL" sz="1600" b="0" i="0" dirty="0">
              <a:solidFill>
                <a:srgbClr val="1F1D21"/>
              </a:solidFill>
              <a:effectLst/>
              <a:latin typeface="Source Sans Pro Web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12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438201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nl-NL" sz="1600" b="0" i="0" dirty="0">
              <a:solidFill>
                <a:srgbClr val="1F1D21"/>
              </a:solidFill>
              <a:effectLst/>
              <a:latin typeface="Source Sans Pro Web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13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2323827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14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32766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 defTabSz="990752">
              <a:buFont typeface="Arial" panose="020B0604020202020204" pitchFamily="34" charset="0"/>
              <a:buNone/>
              <a:defRPr/>
            </a:pP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3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647769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4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529471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 defTabSz="990752">
              <a:defRPr/>
            </a:pP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5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4635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6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911121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600" b="0" i="0" dirty="0">
              <a:solidFill>
                <a:srgbClr val="2C408B"/>
              </a:solidFill>
              <a:effectLst/>
              <a:latin typeface="century-gothic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7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036437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</a:pPr>
            <a:endParaRPr lang="nl-NL"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8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4085333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9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2631330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</a:pPr>
            <a:endParaRPr lang="nl-NL"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11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909840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PAGINA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3DEBAF37-EC8E-6242-AA7D-F8CEB11AF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02"/>
          <a:stretch/>
        </p:blipFill>
        <p:spPr>
          <a:xfrm>
            <a:off x="0" y="0"/>
            <a:ext cx="12192000" cy="5992811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40" y="3179407"/>
            <a:ext cx="4505325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69339" y="865189"/>
            <a:ext cx="7530949" cy="5266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EB5D0B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Symposium </a:t>
            </a:r>
            <a:r>
              <a:rPr lang="en-US" dirty="0" err="1"/>
              <a:t>Onderwijs</a:t>
            </a:r>
            <a:r>
              <a:rPr lang="en-US" dirty="0"/>
              <a:t> </a:t>
            </a:r>
            <a:r>
              <a:rPr lang="en-US" dirty="0" err="1"/>
              <a:t>Palliatieve</a:t>
            </a:r>
            <a:r>
              <a:rPr lang="en-US" dirty="0"/>
              <a:t> </a:t>
            </a:r>
            <a:r>
              <a:rPr lang="en-US" dirty="0" err="1"/>
              <a:t>Zorg</a:t>
            </a:r>
            <a:endParaRPr lang="en-US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449676B-B3D9-7141-B1EA-A3805FC73133}"/>
              </a:ext>
            </a:extLst>
          </p:cNvPr>
          <p:cNvSpPr/>
          <p:nvPr/>
        </p:nvSpPr>
        <p:spPr>
          <a:xfrm>
            <a:off x="0" y="5992813"/>
            <a:ext cx="12192000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2053ACDA-CB97-0348-9F82-FC380BFB21C8}"/>
              </a:ext>
            </a:extLst>
          </p:cNvPr>
          <p:cNvSpPr/>
          <p:nvPr/>
        </p:nvSpPr>
        <p:spPr>
          <a:xfrm>
            <a:off x="597408" y="4834821"/>
            <a:ext cx="2194560" cy="2194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12F3AC4-71F4-2C4C-BD0B-5343DC9C3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00" y="5096257"/>
            <a:ext cx="1929333" cy="1398041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9F34CDE5-5112-354A-9149-5AB9254F54A8}"/>
              </a:ext>
            </a:extLst>
          </p:cNvPr>
          <p:cNvSpPr txBox="1"/>
          <p:nvPr/>
        </p:nvSpPr>
        <p:spPr>
          <a:xfrm>
            <a:off x="7343817" y="6281777"/>
            <a:ext cx="385267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dirty="0"/>
              <a:t>Dit programma wordt mogelijk gemaakt door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810E00A0-B9EE-9743-A2E6-8E18B07D3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9683" y="6232144"/>
            <a:ext cx="1393613" cy="336891"/>
          </a:xfrm>
          <a:prstGeom prst="rect">
            <a:avLst/>
          </a:prstGeom>
        </p:spPr>
      </p:pic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772B413B-FF4C-9643-BBA3-81DC286DA2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9339" y="1427379"/>
            <a:ext cx="7811365" cy="174817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5867" b="1">
                <a:solidFill>
                  <a:schemeClr val="bg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KIJK JE NAAR DE ZIEKTE </a:t>
            </a:r>
            <a:br>
              <a:rPr lang="en-US" dirty="0"/>
            </a:br>
            <a:r>
              <a:rPr lang="en-US" dirty="0"/>
              <a:t>OF ZIE JE EEN MENS</a:t>
            </a:r>
          </a:p>
        </p:txBody>
      </p:sp>
    </p:spTree>
    <p:extLst>
      <p:ext uri="{BB962C8B-B14F-4D97-AF65-F5344CB8AC3E}">
        <p14:creationId xmlns:p14="http://schemas.microsoft.com/office/powerpoint/2010/main" val="4632656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ullit lichter achtergrond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052FB35-3DA8-8A47-BCB9-0140B49119F6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10847376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949" y="3214688"/>
            <a:ext cx="10846768" cy="31189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C0770813-2716-BE47-B88B-0986339C4A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10847380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915459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lichter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B46B7842-122D-E84C-99D1-EFA6A165BC47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1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7BFF7B8-9CD1-A44C-A444-CB268B4FD64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27412468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 breed lichter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B46B7842-122D-E84C-99D1-EFA6A165BC47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10320817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10320817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1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5398614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kleiner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1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FF986CA-63D3-B840-B0D3-3F68ECE97F9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1" y="1836493"/>
            <a:ext cx="5778500" cy="4687075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96649180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10320817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10320817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1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5457246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kleiner beeld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A3C4528-8A0D-9747-81F4-6CFCCA453D8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1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23671468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 breed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10320817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10320817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1222554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 / quote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F141CB-349E-FE4C-BB83-B5591FB56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8112" y="2197227"/>
            <a:ext cx="8875776" cy="246354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5333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098470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 / quote me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F141CB-349E-FE4C-BB83-B5591FB56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8112" y="2197227"/>
            <a:ext cx="8875776" cy="246354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5333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522D0ED-326C-6947-AC3D-9DA93B31DE28}"/>
              </a:ext>
            </a:extLst>
          </p:cNvPr>
          <p:cNvSpPr/>
          <p:nvPr/>
        </p:nvSpPr>
        <p:spPr>
          <a:xfrm>
            <a:off x="0" y="5992813"/>
            <a:ext cx="12192000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F19086D2-2688-FB48-A953-D11AA8C783A1}"/>
              </a:ext>
            </a:extLst>
          </p:cNvPr>
          <p:cNvSpPr/>
          <p:nvPr/>
        </p:nvSpPr>
        <p:spPr>
          <a:xfrm>
            <a:off x="597408" y="4834821"/>
            <a:ext cx="2194560" cy="2194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78DCED1-C4FD-A84C-A8A8-4B96FC45F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00" y="5096257"/>
            <a:ext cx="1929333" cy="139804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E83953E-CF97-D246-80B6-7DCA8230ED99}"/>
              </a:ext>
            </a:extLst>
          </p:cNvPr>
          <p:cNvSpPr txBox="1"/>
          <p:nvPr/>
        </p:nvSpPr>
        <p:spPr>
          <a:xfrm>
            <a:off x="7343817" y="6281777"/>
            <a:ext cx="385267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dirty="0"/>
              <a:t>Dit programma wordt mogelijk gemaakt door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95ECE99-28B1-9E47-A41D-649E830DB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683" y="6232144"/>
            <a:ext cx="1393613" cy="33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9831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 /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F141CB-349E-FE4C-BB83-B5591FB56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8112" y="1953387"/>
            <a:ext cx="8875776" cy="295122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5333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434375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PAGINA 2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3DEBAF37-EC8E-6242-AA7D-F8CEB11AF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7623" r="9232"/>
          <a:stretch/>
        </p:blipFill>
        <p:spPr>
          <a:xfrm>
            <a:off x="402336" y="0"/>
            <a:ext cx="11789664" cy="5992811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40" y="3179407"/>
            <a:ext cx="4505325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69339" y="865189"/>
            <a:ext cx="7530949" cy="5266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EB5D0B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Symposium </a:t>
            </a:r>
            <a:r>
              <a:rPr lang="en-US" dirty="0" err="1"/>
              <a:t>Onderwijs</a:t>
            </a:r>
            <a:r>
              <a:rPr lang="en-US" dirty="0"/>
              <a:t> </a:t>
            </a:r>
            <a:r>
              <a:rPr lang="en-US" dirty="0" err="1"/>
              <a:t>Palliatieve</a:t>
            </a:r>
            <a:r>
              <a:rPr lang="en-US" dirty="0"/>
              <a:t> </a:t>
            </a:r>
            <a:r>
              <a:rPr lang="en-US" dirty="0" err="1"/>
              <a:t>Zorg</a:t>
            </a:r>
            <a:endParaRPr lang="en-US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449676B-B3D9-7141-B1EA-A3805FC73133}"/>
              </a:ext>
            </a:extLst>
          </p:cNvPr>
          <p:cNvSpPr/>
          <p:nvPr/>
        </p:nvSpPr>
        <p:spPr>
          <a:xfrm>
            <a:off x="0" y="5992813"/>
            <a:ext cx="12192000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2053ACDA-CB97-0348-9F82-FC380BFB21C8}"/>
              </a:ext>
            </a:extLst>
          </p:cNvPr>
          <p:cNvSpPr/>
          <p:nvPr/>
        </p:nvSpPr>
        <p:spPr>
          <a:xfrm>
            <a:off x="597408" y="4834821"/>
            <a:ext cx="2194560" cy="2194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12F3AC4-71F4-2C4C-BD0B-5343DC9C3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00" y="5096257"/>
            <a:ext cx="1929333" cy="1398041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9F34CDE5-5112-354A-9149-5AB9254F54A8}"/>
              </a:ext>
            </a:extLst>
          </p:cNvPr>
          <p:cNvSpPr txBox="1"/>
          <p:nvPr/>
        </p:nvSpPr>
        <p:spPr>
          <a:xfrm>
            <a:off x="7343817" y="6281777"/>
            <a:ext cx="385267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dirty="0"/>
              <a:t>Dit programma wordt mogelijk gemaakt door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810E00A0-B9EE-9743-A2E6-8E18B07D3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9683" y="6232144"/>
            <a:ext cx="1393613" cy="336891"/>
          </a:xfrm>
          <a:prstGeom prst="rect">
            <a:avLst/>
          </a:prstGeom>
        </p:spPr>
      </p:pic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772B413B-FF4C-9643-BBA3-81DC286DA2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9339" y="1427379"/>
            <a:ext cx="7811365" cy="174817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5867" b="1">
                <a:solidFill>
                  <a:schemeClr val="bg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KIJK JE NAAR DE ZIEKTE </a:t>
            </a:r>
            <a:br>
              <a:rPr lang="en-US" dirty="0"/>
            </a:br>
            <a:r>
              <a:rPr lang="en-US" dirty="0"/>
              <a:t>OF ZIE JE EEN MENS</a:t>
            </a:r>
          </a:p>
        </p:txBody>
      </p:sp>
    </p:spTree>
    <p:extLst>
      <p:ext uri="{BB962C8B-B14F-4D97-AF65-F5344CB8AC3E}">
        <p14:creationId xmlns:p14="http://schemas.microsoft.com/office/powerpoint/2010/main" val="354443163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 / quote 2 me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F141CB-349E-FE4C-BB83-B5591FB56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8112" y="1953387"/>
            <a:ext cx="8875776" cy="295122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5333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AE789BF-3676-274D-863C-585319559637}"/>
              </a:ext>
            </a:extLst>
          </p:cNvPr>
          <p:cNvSpPr/>
          <p:nvPr/>
        </p:nvSpPr>
        <p:spPr>
          <a:xfrm>
            <a:off x="0" y="5992813"/>
            <a:ext cx="12192000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E57C998C-DC90-664C-90AE-2EC16640EF40}"/>
              </a:ext>
            </a:extLst>
          </p:cNvPr>
          <p:cNvSpPr/>
          <p:nvPr/>
        </p:nvSpPr>
        <p:spPr>
          <a:xfrm>
            <a:off x="597408" y="4834821"/>
            <a:ext cx="2194560" cy="2194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EFF13AA-D787-D440-99AB-45F63BD88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00" y="5096257"/>
            <a:ext cx="1929333" cy="139804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E73B9EE-919C-FA42-B9AD-F3B19C986799}"/>
              </a:ext>
            </a:extLst>
          </p:cNvPr>
          <p:cNvSpPr txBox="1"/>
          <p:nvPr/>
        </p:nvSpPr>
        <p:spPr>
          <a:xfrm>
            <a:off x="7343817" y="6281777"/>
            <a:ext cx="385267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dirty="0"/>
              <a:t>Dit programma wordt mogelijk gemaakt door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F99CF6B-ADC4-9C4D-8E58-F434EC89F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683" y="6232144"/>
            <a:ext cx="1393613" cy="33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1599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kleiner beeld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FE1C9673-5C9C-8A4D-BA8B-A594F3F7B1E0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afbeelding 2">
            <a:extLst>
              <a:ext uri="{FF2B5EF4-FFF2-40B4-BE49-F238E27FC236}">
                <a16:creationId xmlns:a16="http://schemas.microsoft.com/office/drawing/2014/main" id="{EB5F3DBB-87B6-524F-9CC9-7FE2F9A638D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1" y="1836493"/>
            <a:ext cx="5778500" cy="4687075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28440242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 bull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133C5B94-2B9A-4747-8572-CA948F39FB2A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1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21002"/>
            <a:ext cx="4838700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6441094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6441094" y="2908093"/>
            <a:ext cx="4838700" cy="235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67905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6441094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3227077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s bullit lich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8F2F9291-B39C-0E45-98FE-6A7115189328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67905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1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19039"/>
            <a:ext cx="4838700" cy="22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6441094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6441094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6441094" y="2908093"/>
            <a:ext cx="4838700" cy="22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9593231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s met kleiner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133C5B94-2B9A-4747-8572-CA948F39FB2A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1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21002"/>
            <a:ext cx="4838700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67905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B2F209-0FD4-6640-B1E1-F46ADBBAEBE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096000" y="1836492"/>
            <a:ext cx="6096000" cy="4577008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17762875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es met kleiner beeld lich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8F2F9291-B39C-0E45-98FE-6A7115189328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67905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1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19039"/>
            <a:ext cx="4838700" cy="22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4D2F478-8351-7F4E-8815-41596C64DF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096000" y="1836493"/>
            <a:ext cx="6096000" cy="4577008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32076763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s met beeld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228594" indent="-228594">
              <a:buClr>
                <a:schemeClr val="tx1"/>
              </a:buClr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8070854-BE68-2D49-9814-FE30CDC5D1A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775956177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s bull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A4A1208D-A4BD-E742-ADFA-E5BDAF3B3954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0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477514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8086296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32378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867905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4476078" y="2932378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4474642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8087733" y="2932378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8086297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3604961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s bullits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5555F445-11DD-CF40-9526-243D59417781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0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477514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8086296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44570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867905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bg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4476078" y="2944570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4474642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bg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8087733" y="2944570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8086297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bg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78533896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s bullits 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E2371A6D-807D-0947-9D56-6227F5898396}"/>
              </a:ext>
            </a:extLst>
          </p:cNvPr>
          <p:cNvSpPr/>
          <p:nvPr/>
        </p:nvSpPr>
        <p:spPr>
          <a:xfrm>
            <a:off x="6084889" y="0"/>
            <a:ext cx="61182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9CF281C9-2EA9-2545-995F-D13A820D1D2F}"/>
              </a:ext>
            </a:extLst>
          </p:cNvPr>
          <p:cNvSpPr/>
          <p:nvPr/>
        </p:nvSpPr>
        <p:spPr>
          <a:xfrm>
            <a:off x="-35495" y="0"/>
            <a:ext cx="6118225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887551" y="865190"/>
            <a:ext cx="4871891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886574" y="1836738"/>
            <a:ext cx="4873625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6886574" y="3214688"/>
            <a:ext cx="4873625" cy="2525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869341" y="865190"/>
            <a:ext cx="4871891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8363" y="1836738"/>
            <a:ext cx="4873625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868363" y="3214688"/>
            <a:ext cx="4873625" cy="2525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7953219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5CEF621-8A4A-D04F-BA8F-F843AFF00F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27"/>
          <a:stretch/>
        </p:blipFill>
        <p:spPr>
          <a:xfrm>
            <a:off x="6095998" y="0"/>
            <a:ext cx="6096001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15DE70-A985-EA4A-8A14-5357AA89D9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40" y="2473377"/>
            <a:ext cx="4505325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339" y="865189"/>
            <a:ext cx="11176357" cy="9392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86727531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s bullits v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E8B3209D-7DAE-0742-AAA9-C4E43DBBEFAA}"/>
              </a:ext>
            </a:extLst>
          </p:cNvPr>
          <p:cNvSpPr/>
          <p:nvPr/>
        </p:nvSpPr>
        <p:spPr>
          <a:xfrm>
            <a:off x="6084889" y="0"/>
            <a:ext cx="61182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C2453EB-5DF0-7447-A420-FF3D7264CAE9}"/>
              </a:ext>
            </a:extLst>
          </p:cNvPr>
          <p:cNvSpPr/>
          <p:nvPr/>
        </p:nvSpPr>
        <p:spPr>
          <a:xfrm>
            <a:off x="-35495" y="0"/>
            <a:ext cx="61182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4871891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868363" y="1836738"/>
            <a:ext cx="4873625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68363" y="3214688"/>
            <a:ext cx="4873625" cy="2525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6887551" y="865190"/>
            <a:ext cx="4871891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6886574" y="1836738"/>
            <a:ext cx="4873625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886574" y="3214688"/>
            <a:ext cx="4873625" cy="2525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54986832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ei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A94D1373-18B5-2840-9430-ECE90B76E90C}"/>
              </a:ext>
            </a:extLst>
          </p:cNvPr>
          <p:cNvSpPr/>
          <p:nvPr/>
        </p:nvSpPr>
        <p:spPr>
          <a:xfrm>
            <a:off x="4255008" y="1792224"/>
            <a:ext cx="4145280" cy="33595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493B434-086F-4D43-8931-572C921CF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104" y="2108628"/>
            <a:ext cx="3644296" cy="264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55309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ein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647794A1-6F13-DB4B-BA5F-1F078D62435B}"/>
              </a:ext>
            </a:extLst>
          </p:cNvPr>
          <p:cNvSpPr/>
          <p:nvPr/>
        </p:nvSpPr>
        <p:spPr>
          <a:xfrm>
            <a:off x="-35496" y="0"/>
            <a:ext cx="12227496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A94D1373-18B5-2840-9430-ECE90B76E90C}"/>
              </a:ext>
            </a:extLst>
          </p:cNvPr>
          <p:cNvSpPr/>
          <p:nvPr/>
        </p:nvSpPr>
        <p:spPr>
          <a:xfrm>
            <a:off x="3730752" y="1149096"/>
            <a:ext cx="4730496" cy="45598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2CDCCE1-7B05-6344-A012-067B7A366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104" y="2108628"/>
            <a:ext cx="3644296" cy="264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1500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zonder beeld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40" y="2473377"/>
            <a:ext cx="4505325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339" y="865189"/>
            <a:ext cx="10810597" cy="8782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98776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ro zonder beeld breed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39" y="2473377"/>
            <a:ext cx="10810596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339" y="865189"/>
            <a:ext cx="10810597" cy="8782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3112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 met beeld 1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147FDE86-AF6F-A24C-9EF3-73E61D4907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27"/>
          <a:stretch/>
        </p:blipFill>
        <p:spPr>
          <a:xfrm>
            <a:off x="6095998" y="0"/>
            <a:ext cx="6096001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15DE70-A985-EA4A-8A14-5357AA89D9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96E200F6-0716-1C45-9603-0DE59A5AC8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4871891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78F9F230-A0C4-A74A-8EDE-F3DD4D628C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9950" y="3214688"/>
            <a:ext cx="4872039" cy="13652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4D0EBFE2-3713-354F-8BFB-1912AF1A23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10822791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3857562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 met beeld 2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71154D2-3353-CD4B-8B10-3215DDB12B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97" r="11206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15DE70-A985-EA4A-8A14-5357AA89D9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96E200F6-0716-1C45-9603-0DE59A5AC8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4871891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78F9F230-A0C4-A74A-8EDE-F3DD4D628C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9950" y="3214688"/>
            <a:ext cx="4872039" cy="13652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045C33D0-667F-794F-9A2B-5607D38B5B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9" y="865190"/>
            <a:ext cx="5226661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8625435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 lichter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052FB35-3DA8-8A47-BCB9-0140B49119F6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4871891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950" y="3214688"/>
            <a:ext cx="4872039" cy="13652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265A0C46-CEE4-4B42-A95B-2FD2DE417C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C0770813-2716-BE47-B88B-0986339C4A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9" y="865190"/>
            <a:ext cx="4871891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0026991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it lichter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052FB35-3DA8-8A47-BCB9-0140B49119F6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4871891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950" y="3214688"/>
            <a:ext cx="4872039" cy="13652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265A0C46-CEE4-4B42-A95B-2FD2DE417C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C0770813-2716-BE47-B88B-0986339C4A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9" y="865190"/>
            <a:ext cx="4871891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4452606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29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anose="020B0300000000000000" pitchFamily="34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9pPr>
    </p:titleStyle>
    <p:bodyStyle>
      <a:lvl1pPr marL="228594" indent="-228594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1pPr>
      <a:lvl2pPr marL="685783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2pPr>
      <a:lvl3pPr marL="1142971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3pPr>
      <a:lvl4pPr marL="1600160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4pPr>
      <a:lvl5pPr marL="2057349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85859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anose="020B0300000000000000" pitchFamily="34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9pPr>
    </p:titleStyle>
    <p:bodyStyle>
      <a:lvl1pPr marL="228594" indent="-228594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1pPr>
      <a:lvl2pPr marL="685783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2pPr>
      <a:lvl3pPr marL="1142971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3pPr>
      <a:lvl4pPr marL="1600160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4pPr>
      <a:lvl5pPr marL="2057349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01199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anose="020B0300000000000000" pitchFamily="34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9pPr>
    </p:titleStyle>
    <p:bodyStyle>
      <a:lvl1pPr marL="228594" indent="-228594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1pPr>
      <a:lvl2pPr marL="685783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2pPr>
      <a:lvl3pPr marL="1142971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3pPr>
      <a:lvl4pPr marL="1600160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4pPr>
      <a:lvl5pPr marL="2057349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palliaweb.nl/onderwijsmaterialen/diversiteit-(keuzedeel-mbo)" TargetMode="Externa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C41601F-321D-45A8-B41C-6E04BAAF229D}"/>
              </a:ext>
            </a:extLst>
          </p:cNvPr>
          <p:cNvSpPr/>
          <p:nvPr/>
        </p:nvSpPr>
        <p:spPr>
          <a:xfrm>
            <a:off x="981512" y="0"/>
            <a:ext cx="11210488" cy="1587500"/>
          </a:xfrm>
          <a:prstGeom prst="rect">
            <a:avLst/>
          </a:prstGeom>
          <a:solidFill>
            <a:srgbClr val="EA5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4" name="Tekstvak 5">
            <a:extLst>
              <a:ext uri="{FF2B5EF4-FFF2-40B4-BE49-F238E27FC236}">
                <a16:creationId xmlns:a16="http://schemas.microsoft.com/office/drawing/2014/main" id="{B798D410-16A9-4407-AD45-410E68C152E0}"/>
              </a:ext>
            </a:extLst>
          </p:cNvPr>
          <p:cNvSpPr txBox="1"/>
          <p:nvPr/>
        </p:nvSpPr>
        <p:spPr>
          <a:xfrm>
            <a:off x="3281363" y="359993"/>
            <a:ext cx="5629275" cy="83439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2800" b="1" kern="1400" spc="-5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Keuzedeel palliatieve zorg mbo</a:t>
            </a:r>
          </a:p>
          <a:p>
            <a:r>
              <a:rPr lang="nl-NL" sz="1800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Thema 10 Diversiteit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00DF1B91-A02C-447F-ABF5-013F7036E567}"/>
              </a:ext>
            </a:extLst>
          </p:cNvPr>
          <p:cNvSpPr/>
          <p:nvPr/>
        </p:nvSpPr>
        <p:spPr>
          <a:xfrm>
            <a:off x="0" y="-63500"/>
            <a:ext cx="1714500" cy="16643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Afgeronde rechthoek 1">
            <a:hlinkClick r:id="rId2"/>
            <a:extLst>
              <a:ext uri="{FF2B5EF4-FFF2-40B4-BE49-F238E27FC236}">
                <a16:creationId xmlns:a16="http://schemas.microsoft.com/office/drawing/2014/main" id="{89C058B0-E596-4E25-9E56-FA2DF1237E6A}"/>
              </a:ext>
            </a:extLst>
          </p:cNvPr>
          <p:cNvSpPr/>
          <p:nvPr/>
        </p:nvSpPr>
        <p:spPr>
          <a:xfrm>
            <a:off x="2302212" y="4647501"/>
            <a:ext cx="7587577" cy="947956"/>
          </a:xfrm>
          <a:prstGeom prst="roundRect">
            <a:avLst/>
          </a:prstGeom>
          <a:solidFill>
            <a:srgbClr val="EA5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200"/>
              </a:spcBef>
            </a:pPr>
            <a:r>
              <a:rPr lang="nl-NL" sz="1600" b="1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Bekijk hier inspirerende onderwijsmaterialen, leerdoelen en opdrachten</a:t>
            </a:r>
            <a:endParaRPr lang="nl-NL" sz="1600" b="1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Toelichting met pijl omlaag 7">
            <a:extLst>
              <a:ext uri="{FF2B5EF4-FFF2-40B4-BE49-F238E27FC236}">
                <a16:creationId xmlns:a16="http://schemas.microsoft.com/office/drawing/2014/main" id="{0380B15D-A561-4DAC-87B2-08E5279CF91A}"/>
              </a:ext>
            </a:extLst>
          </p:cNvPr>
          <p:cNvSpPr>
            <a:spLocks noChangeAspect="1"/>
          </p:cNvSpPr>
          <p:nvPr/>
        </p:nvSpPr>
        <p:spPr>
          <a:xfrm>
            <a:off x="9045504" y="4931360"/>
            <a:ext cx="411480" cy="380238"/>
          </a:xfrm>
          <a:prstGeom prst="downArrow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A463931-C0EA-4344-8167-4C5387B648B0}"/>
              </a:ext>
            </a:extLst>
          </p:cNvPr>
          <p:cNvSpPr txBox="1"/>
          <p:nvPr/>
        </p:nvSpPr>
        <p:spPr>
          <a:xfrm>
            <a:off x="2601686" y="2305322"/>
            <a:ext cx="69886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latin typeface="+mn-lt"/>
              </a:rPr>
              <a:t>Deze PowerPointpresentatie maakt deel uit van een van de thema’s binnen het keuzedeel Palliatieve zorg mbo. </a:t>
            </a:r>
          </a:p>
          <a:p>
            <a:r>
              <a:rPr lang="nl-NL" sz="1400" dirty="0">
                <a:latin typeface="+mn-lt"/>
              </a:rPr>
              <a:t>Per thema zijn meerdere onderwijsmaterialen, docentenhandleidingen, leerdoelen en opdrachten opgenomen. </a:t>
            </a:r>
          </a:p>
          <a:p>
            <a:r>
              <a:rPr lang="nl-NL" sz="1400" dirty="0">
                <a:latin typeface="+mn-lt"/>
              </a:rPr>
              <a:t>Hieronder vindt u de link naar het thema met onderwijsmaterialen, leerdoelen en opdrachten, waartoe deze PowerPointpresentatie behoort.   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EC59BFC-97CF-4A88-B165-615DD2B1545A}"/>
              </a:ext>
            </a:extLst>
          </p:cNvPr>
          <p:cNvSpPr/>
          <p:nvPr/>
        </p:nvSpPr>
        <p:spPr>
          <a:xfrm>
            <a:off x="-393185" y="-43844"/>
            <a:ext cx="1374697" cy="16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200" dirty="0">
              <a:cs typeface="Times New Roman" panose="02020603050405020304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D878136-9734-419F-BD50-451538951A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" y="359993"/>
            <a:ext cx="1069340" cy="7493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9DCD5C28-391B-497A-BC1E-F83FEB7E3DBB}"/>
              </a:ext>
            </a:extLst>
          </p:cNvPr>
          <p:cNvSpPr txBox="1"/>
          <p:nvPr/>
        </p:nvSpPr>
        <p:spPr>
          <a:xfrm>
            <a:off x="0" y="6498007"/>
            <a:ext cx="62980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28600">
              <a:tabLst>
                <a:tab pos="449580" algn="l"/>
              </a:tabLst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05-2021 | Creative Commons: BY-NC</a:t>
            </a:r>
          </a:p>
        </p:txBody>
      </p:sp>
    </p:spTree>
    <p:extLst>
      <p:ext uri="{BB962C8B-B14F-4D97-AF65-F5344CB8AC3E}">
        <p14:creationId xmlns:p14="http://schemas.microsoft.com/office/powerpoint/2010/main" val="3155582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6794684-40D9-C443-8ED5-E73118BF3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975" y="1725802"/>
            <a:ext cx="8280307" cy="440605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2400" dirty="0">
                <a:latin typeface="Avenir Next LT Pro" panose="020B0504020202020204" pitchFamily="34" charset="77"/>
                <a:cs typeface="Arial" charset="0"/>
              </a:rPr>
              <a:t>LHBTQI: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NL" sz="2400" dirty="0">
                <a:latin typeface="Avenir Next LT Pro" panose="020B0504020202020204" pitchFamily="34" charset="77"/>
                <a:cs typeface="Arial" charset="0"/>
              </a:rPr>
              <a:t>Lesbisch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NL" sz="2400" dirty="0">
                <a:latin typeface="Avenir Next LT Pro" panose="020B0504020202020204" pitchFamily="34" charset="77"/>
                <a:cs typeface="Arial" charset="0"/>
              </a:rPr>
              <a:t>Homoseksueel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NL" sz="2400" dirty="0">
                <a:latin typeface="Avenir Next LT Pro" panose="020B0504020202020204" pitchFamily="34" charset="77"/>
                <a:cs typeface="Arial" charset="0"/>
              </a:rPr>
              <a:t>Biseksueel</a:t>
            </a:r>
          </a:p>
          <a:p>
            <a:pPr eaLnBrk="1" hangingPunct="1"/>
            <a:endParaRPr lang="nl-NL" sz="2400" dirty="0">
              <a:latin typeface="Avenir Next LT Pro" panose="020B0504020202020204" pitchFamily="34" charset="77"/>
              <a:cs typeface="Arial" charset="0"/>
            </a:endParaRPr>
          </a:p>
          <a:p>
            <a:pPr eaLnBrk="1" hangingPunct="1"/>
            <a:r>
              <a:rPr lang="nl-NL" sz="2400" dirty="0">
                <a:latin typeface="Avenir Next LT Pro" panose="020B0504020202020204" pitchFamily="34" charset="77"/>
                <a:cs typeface="Arial" charset="0"/>
              </a:rPr>
              <a:t>Transgender</a:t>
            </a:r>
          </a:p>
          <a:p>
            <a:pPr eaLnBrk="1" hangingPunct="1"/>
            <a:endParaRPr lang="nl-NL" sz="2400" dirty="0">
              <a:latin typeface="Avenir Next LT Pro" panose="020B0504020202020204" pitchFamily="34" charset="77"/>
              <a:cs typeface="Arial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NL" sz="2400" dirty="0" err="1">
                <a:latin typeface="Avenir Next LT Pro" panose="020B0504020202020204" pitchFamily="34" charset="77"/>
                <a:cs typeface="Arial" charset="0"/>
              </a:rPr>
              <a:t>Queer</a:t>
            </a:r>
            <a:endParaRPr lang="nl-NL" sz="2400" dirty="0">
              <a:latin typeface="Avenir Next LT Pro" panose="020B0504020202020204" pitchFamily="34" charset="77"/>
              <a:cs typeface="Arial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nl-NL" sz="2400" dirty="0">
              <a:latin typeface="Avenir Next LT Pro" panose="020B0504020202020204" pitchFamily="34" charset="77"/>
              <a:cs typeface="Arial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NL" sz="2400" dirty="0" err="1">
                <a:latin typeface="Avenir Next LT Pro" panose="020B0504020202020204" pitchFamily="34" charset="77"/>
                <a:cs typeface="Arial" charset="0"/>
              </a:rPr>
              <a:t>Intersekse</a:t>
            </a:r>
            <a:endParaRPr lang="nl-NL" sz="2400" dirty="0">
              <a:latin typeface="Avenir Next LT Pro" panose="020B0504020202020204" pitchFamily="34" charset="77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2000" b="1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1400" dirty="0">
              <a:latin typeface="Arial" charset="0"/>
              <a:cs typeface="Arial" charset="0"/>
            </a:endParaRP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B3690BAE-3663-8740-9EF8-252C7078DD33}"/>
              </a:ext>
            </a:extLst>
          </p:cNvPr>
          <p:cNvSpPr txBox="1">
            <a:spLocks/>
          </p:cNvSpPr>
          <p:nvPr/>
        </p:nvSpPr>
        <p:spPr>
          <a:xfrm>
            <a:off x="1143644" y="500241"/>
            <a:ext cx="8013404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 kern="1200">
                <a:solidFill>
                  <a:schemeClr val="accent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1pPr>
            <a:lvl2pPr marL="457189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2pPr>
            <a:lvl3pPr marL="914377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3pPr>
            <a:lvl4pPr marL="1371566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4pPr>
            <a:lvl5pPr marL="1828754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4800" dirty="0"/>
              <a:t>LHBTQI</a:t>
            </a:r>
            <a:endParaRPr lang="nl-NL" dirty="0"/>
          </a:p>
        </p:txBody>
      </p:sp>
      <p:sp>
        <p:nvSpPr>
          <p:cNvPr id="8" name="Right Brace 1">
            <a:extLst>
              <a:ext uri="{FF2B5EF4-FFF2-40B4-BE49-F238E27FC236}">
                <a16:creationId xmlns:a16="http://schemas.microsoft.com/office/drawing/2014/main" id="{64E9873C-C62D-4441-9704-FBCA7F446F8E}"/>
              </a:ext>
            </a:extLst>
          </p:cNvPr>
          <p:cNvSpPr/>
          <p:nvPr/>
        </p:nvSpPr>
        <p:spPr>
          <a:xfrm>
            <a:off x="4836050" y="2325515"/>
            <a:ext cx="477078" cy="110348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A8647471-D57F-564B-A97E-F9A5FED42179}"/>
              </a:ext>
            </a:extLst>
          </p:cNvPr>
          <p:cNvSpPr txBox="1"/>
          <p:nvPr/>
        </p:nvSpPr>
        <p:spPr>
          <a:xfrm>
            <a:off x="6168682" y="2692591"/>
            <a:ext cx="246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Seksuele oriëntatie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71FBBAB-5E2E-684F-BF12-AF9FED26DCA2}"/>
              </a:ext>
            </a:extLst>
          </p:cNvPr>
          <p:cNvSpPr txBox="1"/>
          <p:nvPr/>
        </p:nvSpPr>
        <p:spPr>
          <a:xfrm>
            <a:off x="6168682" y="3918023"/>
            <a:ext cx="3949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Andere gender dan geboortegeslacht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D23EA07F-F83B-0B42-9B00-471615684AF3}"/>
              </a:ext>
            </a:extLst>
          </p:cNvPr>
          <p:cNvSpPr txBox="1"/>
          <p:nvPr/>
        </p:nvSpPr>
        <p:spPr>
          <a:xfrm>
            <a:off x="6096000" y="5046052"/>
            <a:ext cx="2988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Valt niet binnen ‘hokje’, genderneutraal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605DEB6C-C49D-6543-9DF3-286E1C85BD4F}"/>
              </a:ext>
            </a:extLst>
          </p:cNvPr>
          <p:cNvSpPr txBox="1"/>
          <p:nvPr/>
        </p:nvSpPr>
        <p:spPr>
          <a:xfrm>
            <a:off x="6096000" y="5711428"/>
            <a:ext cx="3925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Zowel mannelijke als vrouwelijke geslachtskenmerken</a:t>
            </a:r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BAC05613-CDB7-5E4D-BD78-7495B1D66168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491318" y="4241188"/>
            <a:ext cx="1677364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5DB6F87A-2310-624A-9CCC-534F05D911B8}"/>
              </a:ext>
            </a:extLst>
          </p:cNvPr>
          <p:cNvCxnSpPr/>
          <p:nvPr/>
        </p:nvCxnSpPr>
        <p:spPr>
          <a:xfrm>
            <a:off x="4437529" y="5254144"/>
            <a:ext cx="165847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B21B709E-AB78-6A44-B72D-38235513CEB0}"/>
              </a:ext>
            </a:extLst>
          </p:cNvPr>
          <p:cNvCxnSpPr/>
          <p:nvPr/>
        </p:nvCxnSpPr>
        <p:spPr>
          <a:xfrm>
            <a:off x="4437529" y="6131859"/>
            <a:ext cx="165847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33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</p:spPr>
        <p:txBody>
          <a:bodyPr>
            <a:normAutofit/>
          </a:bodyPr>
          <a:lstStyle/>
          <a:p>
            <a:r>
              <a:rPr lang="nl-NL" sz="4800" dirty="0"/>
              <a:t>Dialoog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450F69A-2E31-4C7E-BB0F-396EC07111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6111322" cy="2874962"/>
          </a:xfrm>
        </p:spPr>
        <p:txBody>
          <a:bodyPr/>
          <a:lstStyle/>
          <a:p>
            <a:r>
              <a:rPr lang="nl-NL" b="0" dirty="0"/>
              <a:t>Hiernaast worden een aantal feiten naar voren gebracht. </a:t>
            </a:r>
          </a:p>
          <a:p>
            <a:r>
              <a:rPr lang="nl-NL" b="0" dirty="0"/>
              <a:t>Ga met elkaar in gesprek en neem daarin de volgende vragen mee t.a.v. de feiten: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0" dirty="0"/>
              <a:t>Wat vind je hiervan?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0" dirty="0"/>
              <a:t>Herken je dit?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0" dirty="0"/>
              <a:t>Wat zou jij met deze informatie in jou zorginstelling kunnen doen?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82A0512-9110-4A3A-861E-AE8379E85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26CADA6C-10B7-4CB6-A9E8-D7E54C7BCD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647" t="16428" r="21158" b="14796"/>
          <a:stretch/>
        </p:blipFill>
        <p:spPr>
          <a:xfrm>
            <a:off x="8808000" y="16852"/>
            <a:ext cx="3384000" cy="6824296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2FBC32B-9063-4B43-8BD9-6033BF5CCE0A}"/>
              </a:ext>
            </a:extLst>
          </p:cNvPr>
          <p:cNvSpPr txBox="1"/>
          <p:nvPr/>
        </p:nvSpPr>
        <p:spPr>
          <a:xfrm>
            <a:off x="7694341" y="6413864"/>
            <a:ext cx="1197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>
                <a:latin typeface="+mn-lt"/>
              </a:rPr>
              <a:t>Bron: roze50plus.nl</a:t>
            </a:r>
          </a:p>
        </p:txBody>
      </p:sp>
    </p:spTree>
    <p:extLst>
      <p:ext uri="{BB962C8B-B14F-4D97-AF65-F5344CB8AC3E}">
        <p14:creationId xmlns:p14="http://schemas.microsoft.com/office/powerpoint/2010/main" val="1075293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10136916" cy="971301"/>
          </a:xfrm>
        </p:spPr>
        <p:txBody>
          <a:bodyPr/>
          <a:lstStyle/>
          <a:p>
            <a:r>
              <a:rPr lang="nl-NL" sz="4800" dirty="0"/>
              <a:t>Diversiteit en (cultuur) sensitieve zorg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1836491"/>
            <a:ext cx="10991359" cy="4538909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Mensen ervaren hun ziekte of gebreken binnen het kader van hun eigen taal en cultuur. </a:t>
            </a:r>
          </a:p>
          <a:p>
            <a:pPr marL="0" indent="0">
              <a:buNone/>
            </a:pPr>
            <a:r>
              <a:rPr lang="nl-NL" sz="2400" dirty="0"/>
              <a:t>Hoe beter de zorg aansluit, hoe eerder iemand zich geholpen voelt.</a:t>
            </a:r>
          </a:p>
          <a:p>
            <a:endParaRPr lang="nl-NL" sz="2400" dirty="0"/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Wees open en stel neutrale vragen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Informeer je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Kom in actie bij discriminatie en pesten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4EEBC31-1FBD-45AB-A8D3-463D1A7E1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AA5335F-1235-4362-929E-6A005BEE3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17" y="6408854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48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10136916" cy="971301"/>
          </a:xfrm>
        </p:spPr>
        <p:txBody>
          <a:bodyPr/>
          <a:lstStyle/>
          <a:p>
            <a:r>
              <a:rPr lang="nl-NL" sz="4800" dirty="0"/>
              <a:t>Diversiteit en (cultuur) sensitieve zorg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1836491"/>
            <a:ext cx="10991359" cy="4538909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Zes aanbevelingen voor passende ondersteuning:</a:t>
            </a:r>
          </a:p>
          <a:p>
            <a:pPr marL="457200" indent="-457200">
              <a:buAutoNum type="arabicPeriod"/>
            </a:pPr>
            <a:r>
              <a:rPr lang="nl-NL" sz="2400" dirty="0"/>
              <a:t>Draag zorg voor persoonsgerichte zorg. </a:t>
            </a:r>
          </a:p>
          <a:p>
            <a:pPr marL="457200" indent="-457200">
              <a:buAutoNum type="arabicPeriod"/>
            </a:pPr>
            <a:r>
              <a:rPr lang="nl-NL" sz="2400" dirty="0"/>
              <a:t>Weet dat goede communicatie essentieel is voor de kwaliteit van zorg. </a:t>
            </a:r>
          </a:p>
          <a:p>
            <a:pPr marL="457200" indent="-457200">
              <a:buAutoNum type="arabicPeriod"/>
            </a:pPr>
            <a:r>
              <a:rPr lang="nl-NL" sz="2400" dirty="0"/>
              <a:t>Laat zorgmedewerkers oog hebben voor de familie. </a:t>
            </a:r>
          </a:p>
          <a:p>
            <a:pPr marL="457200" indent="-457200">
              <a:buAutoNum type="arabicPeriod"/>
            </a:pPr>
            <a:r>
              <a:rPr lang="nl-NL" sz="2400" dirty="0"/>
              <a:t>Het is belangrijk dat zorgmedewerkers weten dat openheid over een diagnose niet altijd wordt gewaardeerd.</a:t>
            </a:r>
          </a:p>
          <a:p>
            <a:pPr marL="457200" indent="-457200">
              <a:buAutoNum type="arabicPeriod"/>
            </a:pPr>
            <a:r>
              <a:rPr lang="nl-NL" sz="2400" dirty="0"/>
              <a:t>Laat zorgmedewerkers geen prognose geven.</a:t>
            </a:r>
          </a:p>
          <a:p>
            <a:pPr marL="457200" indent="-457200">
              <a:buAutoNum type="arabicPeriod"/>
            </a:pPr>
            <a:r>
              <a:rPr lang="nl-NL" sz="2400" dirty="0"/>
              <a:t>Zorg voor een goede overdracht naar de eerste lijn.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1200" dirty="0"/>
              <a:t>Bron: </a:t>
            </a:r>
            <a:r>
              <a:rPr lang="nl-NL" sz="1200" dirty="0" err="1"/>
              <a:t>Pharos</a:t>
            </a:r>
            <a:r>
              <a:rPr lang="nl-NL" sz="1200" dirty="0"/>
              <a:t>, 2018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4EEBC31-1FBD-45AB-A8D3-463D1A7E1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AA5335F-1235-4362-929E-6A005BEE3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17" y="6408854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364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0" y="910346"/>
            <a:ext cx="6096000" cy="971301"/>
          </a:xfrm>
        </p:spPr>
        <p:txBody>
          <a:bodyPr/>
          <a:lstStyle/>
          <a:p>
            <a:r>
              <a:rPr lang="nl-NL" sz="4800" dirty="0"/>
              <a:t>Vragen?</a:t>
            </a:r>
          </a:p>
        </p:txBody>
      </p:sp>
      <p:pic>
        <p:nvPicPr>
          <p:cNvPr id="6" name="Google Shape;222;p12">
            <a:extLst>
              <a:ext uri="{FF2B5EF4-FFF2-40B4-BE49-F238E27FC236}">
                <a16:creationId xmlns:a16="http://schemas.microsoft.com/office/drawing/2014/main" id="{387A8E02-5D3E-41F2-B92A-D74F499F9E7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099" r="2" b="3"/>
          <a:stretch/>
        </p:blipFill>
        <p:spPr>
          <a:xfrm>
            <a:off x="0" y="578126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 extrusionOk="0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FB7BFC3-BDA2-4AA4-BFD4-E42627631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95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6EAF1E-89E8-4668-BB56-ED89C4F52D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sz="4800" dirty="0"/>
              <a:t>Thema 10: Diversiteit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472F21F-7057-48D6-B4B6-4CE776BD3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0937B00-4012-4C9B-945C-EC4388D28E47}"/>
              </a:ext>
            </a:extLst>
          </p:cNvPr>
          <p:cNvSpPr txBox="1"/>
          <p:nvPr/>
        </p:nvSpPr>
        <p:spPr>
          <a:xfrm>
            <a:off x="2144287" y="1905506"/>
            <a:ext cx="7903426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nl-NL" sz="2800" dirty="0">
                <a:latin typeface="+mn-lt"/>
              </a:rPr>
              <a:t>“People tend to think of diversity as simply demographic, a matter of color, gender, or age.”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nl-NL" sz="2200" dirty="0">
                <a:latin typeface="+mn-lt"/>
              </a:rPr>
              <a:t>(M.</a:t>
            </a:r>
            <a:r>
              <a:rPr lang="nl-NL" altLang="nl-NL" sz="2200" dirty="0">
                <a:latin typeface="+mn-lt"/>
              </a:rPr>
              <a:t> </a:t>
            </a:r>
            <a:r>
              <a:rPr lang="nl-NL" altLang="nl-NL" sz="2200" dirty="0" err="1">
                <a:latin typeface="+mn-lt"/>
              </a:rPr>
              <a:t>Neale</a:t>
            </a:r>
            <a:r>
              <a:rPr lang="nl-NL" altLang="nl-NL" sz="2200" dirty="0">
                <a:latin typeface="+mn-lt"/>
              </a:rPr>
              <a:t>, 1999)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l-NL" altLang="nl-NL" sz="2200" dirty="0">
              <a:latin typeface="+mn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nl-NL" altLang="nl-NL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4001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9296638" cy="971301"/>
          </a:xfrm>
        </p:spPr>
        <p:txBody>
          <a:bodyPr/>
          <a:lstStyle/>
          <a:p>
            <a:r>
              <a:rPr lang="nl-NL" sz="4800" dirty="0"/>
              <a:t>Diversiteit start bij jezelf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1836491"/>
            <a:ext cx="10991359" cy="4538909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Hoe je naar de ander kijkt, de verschillen en overeenkomst hebben te maken met:</a:t>
            </a:r>
          </a:p>
          <a:p>
            <a:endParaRPr lang="nl-NL" sz="2400" dirty="0"/>
          </a:p>
          <a:p>
            <a:r>
              <a:rPr lang="nl-NL" sz="2400" dirty="0"/>
              <a:t>Normen</a:t>
            </a:r>
          </a:p>
          <a:p>
            <a:r>
              <a:rPr lang="nl-NL" sz="2400" dirty="0"/>
              <a:t>Waarden</a:t>
            </a:r>
          </a:p>
          <a:p>
            <a:r>
              <a:rPr lang="nl-NL" sz="2400" dirty="0"/>
              <a:t>Opvoeding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DC8834C-C797-411E-A8BF-DAEF7BBFB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6A1DD22-4C2B-444F-9A50-A2438D450D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969"/>
          <a:stretch/>
        </p:blipFill>
        <p:spPr>
          <a:xfrm>
            <a:off x="6096000" y="2898598"/>
            <a:ext cx="5400000" cy="247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86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9296638" cy="971301"/>
          </a:xfrm>
        </p:spPr>
        <p:txBody>
          <a:bodyPr/>
          <a:lstStyle/>
          <a:p>
            <a:r>
              <a:rPr lang="nl-NL" sz="4800" dirty="0"/>
              <a:t>Verschillen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1836491"/>
            <a:ext cx="10991359" cy="4538909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Verschillen tussen mensen hebben onder anderen te maken met:</a:t>
            </a:r>
          </a:p>
          <a:p>
            <a:r>
              <a:rPr lang="nl-NL" sz="2400" dirty="0"/>
              <a:t>Geslacht</a:t>
            </a:r>
          </a:p>
          <a:p>
            <a:r>
              <a:rPr lang="nl-NL" sz="2400" dirty="0"/>
              <a:t>Opvoeding</a:t>
            </a:r>
          </a:p>
          <a:p>
            <a:r>
              <a:rPr lang="nl-NL" sz="2400" dirty="0"/>
              <a:t>Gezinssituaties</a:t>
            </a:r>
          </a:p>
          <a:p>
            <a:r>
              <a:rPr lang="nl-NL" sz="2400" dirty="0"/>
              <a:t>Sociale omgeving (en culturele achtergrond)</a:t>
            </a:r>
          </a:p>
          <a:p>
            <a:endParaRPr lang="nl-NL" sz="20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A968C2E-4195-4946-AC22-3FBDDBB83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03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9296638" cy="971301"/>
          </a:xfrm>
        </p:spPr>
        <p:txBody>
          <a:bodyPr/>
          <a:lstStyle/>
          <a:p>
            <a:r>
              <a:rPr lang="nl-NL" sz="4800" dirty="0"/>
              <a:t>Opdracht verschillen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1836491"/>
            <a:ext cx="10991359" cy="4538909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Op zoek naar verschillen tussen culturen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Ga op zoek naar kenmerken van een cultuur en presenteer dit aan de overige studenten tijdens de lesbijeenkomst.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Aspecten die in de presentatie naar voren komen:</a:t>
            </a:r>
          </a:p>
          <a:p>
            <a:r>
              <a:rPr lang="nl-NL" sz="2400" dirty="0"/>
              <a:t>Verschillen tussen jongens/meisjes</a:t>
            </a:r>
          </a:p>
          <a:p>
            <a:r>
              <a:rPr lang="nl-NL" sz="2400" dirty="0"/>
              <a:t>Normen en waarden</a:t>
            </a:r>
          </a:p>
          <a:p>
            <a:r>
              <a:rPr lang="nl-NL" sz="2400" dirty="0"/>
              <a:t>Opvoedingsstijlen en -doelen </a:t>
            </a:r>
          </a:p>
          <a:p>
            <a:r>
              <a:rPr lang="nl-NL" sz="2400" dirty="0"/>
              <a:t>Gewoonten en rituelen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A968C2E-4195-4946-AC22-3FBDDBB83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933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9296638" cy="971301"/>
          </a:xfrm>
        </p:spPr>
        <p:txBody>
          <a:bodyPr/>
          <a:lstStyle/>
          <a:p>
            <a:r>
              <a:rPr lang="nl-NL" sz="4800" dirty="0"/>
              <a:t>Culturen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1836491"/>
            <a:ext cx="10991359" cy="4538909"/>
          </a:xfrm>
        </p:spPr>
        <p:txBody>
          <a:bodyPr/>
          <a:lstStyle/>
          <a:p>
            <a:r>
              <a:rPr lang="nl-NL" sz="2400" dirty="0"/>
              <a:t>Traditionele cultuur</a:t>
            </a:r>
          </a:p>
          <a:p>
            <a:r>
              <a:rPr lang="nl-NL" sz="2400" dirty="0"/>
              <a:t>Moderne cultuur</a:t>
            </a:r>
          </a:p>
          <a:p>
            <a:r>
              <a:rPr lang="nl-NL" sz="2400" dirty="0"/>
              <a:t>Individualistische cultuur</a:t>
            </a:r>
          </a:p>
          <a:p>
            <a:r>
              <a:rPr lang="nl-NL" sz="2400" dirty="0"/>
              <a:t>Collectivistische cultuur</a:t>
            </a:r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4EEBC31-1FBD-45AB-A8D3-463D1A7E1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AA5335F-1235-4362-929E-6A005BEE3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17" y="6408854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847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</p:spPr>
        <p:txBody>
          <a:bodyPr>
            <a:normAutofit/>
          </a:bodyPr>
          <a:lstStyle/>
          <a:p>
            <a:r>
              <a:rPr lang="nl-NL" sz="4800" dirty="0"/>
              <a:t>Macht en cultuur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9C2F8F4-D044-4A3E-8FEC-F6CF8655B02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69341" y="1836493"/>
            <a:ext cx="7303988" cy="3016861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nl-NL" sz="2400" dirty="0"/>
              <a:t>De gehele maatschappij is vaak ingesteld op de mate van machtsafstand/ongelijkheid in de cultuur:</a:t>
            </a:r>
          </a:p>
          <a:p>
            <a:pPr marL="171446" indent="-171446">
              <a:buClr>
                <a:schemeClr val="accent1"/>
              </a:buClr>
              <a:buChar char="•"/>
            </a:pPr>
            <a:r>
              <a:rPr lang="nl-NL" sz="2400" dirty="0"/>
              <a:t>Tussen ouder en kind</a:t>
            </a:r>
          </a:p>
          <a:p>
            <a:pPr marL="171446" indent="-171446">
              <a:buClr>
                <a:schemeClr val="accent1"/>
              </a:buClr>
              <a:buChar char="•"/>
            </a:pPr>
            <a:r>
              <a:rPr lang="nl-NL" sz="2400" dirty="0"/>
              <a:t>Tussen baas en werknemer</a:t>
            </a:r>
          </a:p>
          <a:p>
            <a:pPr marL="171446" indent="-171446">
              <a:buClr>
                <a:schemeClr val="accent1"/>
              </a:buClr>
              <a:buChar char="•"/>
            </a:pPr>
            <a:r>
              <a:rPr lang="nl-NL" sz="2400" dirty="0"/>
              <a:t>Tussen man en vrouw.</a:t>
            </a:r>
            <a:endParaRPr lang="en-US" sz="24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1F68493-A155-466D-9444-950ECC04C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20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</p:spPr>
        <p:txBody>
          <a:bodyPr>
            <a:normAutofit/>
          </a:bodyPr>
          <a:lstStyle/>
          <a:p>
            <a:r>
              <a:rPr lang="nl-NL" sz="4800" dirty="0"/>
              <a:t>Interculturele samenwerking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D8536A6-62A0-4F7B-B7E1-82EF49095C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3054" y="3861014"/>
            <a:ext cx="9427734" cy="2131796"/>
          </a:xfrm>
        </p:spPr>
        <p:txBody>
          <a:bodyPr/>
          <a:lstStyle/>
          <a:p>
            <a:r>
              <a:rPr lang="nl-NL" sz="2400" dirty="0"/>
              <a:t>Vraag: kun je een voorbeeld geven van een situatie waarin een verschil in communicatie naar voren komt/kwam gerelateerd aan cultuur?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450F69A-2E31-4C7E-BB0F-396EC07111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41" y="1837716"/>
            <a:ext cx="9000800" cy="1201320"/>
          </a:xfrm>
        </p:spPr>
        <p:txBody>
          <a:bodyPr/>
          <a:lstStyle/>
          <a:p>
            <a:r>
              <a:rPr lang="nl-NL" sz="2400" b="0" dirty="0"/>
              <a:t>Communicatie</a:t>
            </a:r>
          </a:p>
          <a:p>
            <a:r>
              <a:rPr lang="nl-NL" sz="2400" b="0" dirty="0"/>
              <a:t>Directe communicatie </a:t>
            </a:r>
            <a:r>
              <a:rPr lang="nl-NL" sz="2400" b="0" dirty="0">
                <a:sym typeface="Wingdings" panose="05000000000000000000" pitchFamily="2" charset="2"/>
              </a:rPr>
              <a:t>  indirecte communicatie</a:t>
            </a:r>
            <a:endParaRPr lang="nl-NL" sz="2400" b="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82A0512-9110-4A3A-861E-AE8379E85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823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8013404" cy="971301"/>
          </a:xfrm>
        </p:spPr>
        <p:txBody>
          <a:bodyPr/>
          <a:lstStyle/>
          <a:p>
            <a:r>
              <a:rPr lang="nl-NL" sz="4800" dirty="0"/>
              <a:t>Seksuele diversiteit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1836491"/>
            <a:ext cx="10991359" cy="5021509"/>
          </a:xfrm>
        </p:spPr>
        <p:txBody>
          <a:bodyPr/>
          <a:lstStyle/>
          <a:p>
            <a:pPr marL="0" indent="0">
              <a:buNone/>
            </a:pPr>
            <a:endParaRPr lang="nl-NL" sz="2400" b="1" dirty="0">
              <a:latin typeface="AvenirLTStd"/>
            </a:endParaRPr>
          </a:p>
          <a:p>
            <a:r>
              <a:rPr lang="nl-NL" sz="2400" b="0" dirty="0">
                <a:effectLst/>
                <a:latin typeface="AvenirLTStd"/>
              </a:rPr>
              <a:t>Seksuele diversiteit gaat over al die verschillende vormen waarmee mensen uiting geven aan hun seksualiteit. </a:t>
            </a:r>
            <a:endParaRPr lang="nl-NL" sz="2400" dirty="0"/>
          </a:p>
          <a:p>
            <a:endParaRPr lang="nl-NL" sz="2400" b="1" dirty="0">
              <a:effectLst/>
              <a:latin typeface="AvenirLTStd"/>
            </a:endParaRPr>
          </a:p>
          <a:p>
            <a:r>
              <a:rPr lang="nl-NL" sz="2400" b="0" dirty="0">
                <a:effectLst/>
                <a:latin typeface="AvenirLTStd"/>
              </a:rPr>
              <a:t>Genderdiversiteit gaat over al die verschillende vormen waarmee mensen uiting geven aan gender. Dit is breder dan het onderscheid man/vrouw. </a:t>
            </a: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1200" dirty="0"/>
              <a:t>(bron: Lang leve de liefde)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83FA10B-71CB-4C15-B2DD-739FFF972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917522"/>
      </p:ext>
    </p:extLst>
  </p:cSld>
  <p:clrMapOvr>
    <a:masterClrMapping/>
  </p:clrMapOvr>
</p:sld>
</file>

<file path=ppt/theme/theme1.xml><?xml version="1.0" encoding="utf-8"?>
<a:theme xmlns:a="http://schemas.openxmlformats.org/drawingml/2006/main" name="ThemaO2PZ">
  <a:themeElements>
    <a:clrScheme name="Aangepast 2">
      <a:dk1>
        <a:srgbClr val="000000"/>
      </a:dk1>
      <a:lt1>
        <a:srgbClr val="FFFFFF"/>
      </a:lt1>
      <a:dk2>
        <a:srgbClr val="CFC3C0"/>
      </a:dk2>
      <a:lt2>
        <a:srgbClr val="E7E6E6"/>
      </a:lt2>
      <a:accent1>
        <a:srgbClr val="EB5D0B"/>
      </a:accent1>
      <a:accent2>
        <a:srgbClr val="FF0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B5D0B"/>
      </a:hlink>
      <a:folHlink>
        <a:srgbClr val="FF000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O2PZ" id="{E5115D0B-5F19-4F0F-A24B-9296E1C24FF6}" vid="{4814B0EA-6006-4AB3-87C6-8CC86D10EFFF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9A5AAF7E43AA47AC420A61688F6C63" ma:contentTypeVersion="11" ma:contentTypeDescription="Een nieuw document maken." ma:contentTypeScope="" ma:versionID="d046df2c3cee95f1d42be278cbe7d209">
  <xsd:schema xmlns:xsd="http://www.w3.org/2001/XMLSchema" xmlns:xs="http://www.w3.org/2001/XMLSchema" xmlns:p="http://schemas.microsoft.com/office/2006/metadata/properties" xmlns:ns2="eaec2d80-2301-404c-b6c8-75546d086a4b" targetNamespace="http://schemas.microsoft.com/office/2006/metadata/properties" ma:root="true" ma:fieldsID="91ed470f1cc8f9c818433d1c80df8e08" ns2:_="">
    <xsd:import namespace="eaec2d80-2301-404c-b6c8-75546d086a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ec2d80-2301-404c-b6c8-75546d086a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D5A4C9-8FDF-46B2-985F-D8313C86FD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ec2d80-2301-404c-b6c8-75546d086a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059792-97AC-40A3-B00B-08F93B74F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AAA437-4664-4207-90D1-88DDB691B0C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ThemaO2PZ</Template>
  <TotalTime>1131</TotalTime>
  <Words>551</Words>
  <Application>Microsoft Macintosh PowerPoint</Application>
  <PresentationFormat>Breedbeeld</PresentationFormat>
  <Paragraphs>110</Paragraphs>
  <Slides>14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14</vt:i4>
      </vt:variant>
    </vt:vector>
  </HeadingPairs>
  <TitlesOfParts>
    <vt:vector size="24" baseType="lpstr">
      <vt:lpstr>Arial</vt:lpstr>
      <vt:lpstr>Avenir Next LT Pro</vt:lpstr>
      <vt:lpstr>AvenirLTStd</vt:lpstr>
      <vt:lpstr>Calibri</vt:lpstr>
      <vt:lpstr>Calibri Light</vt:lpstr>
      <vt:lpstr>century-gothic</vt:lpstr>
      <vt:lpstr>Source Sans Pro Web</vt:lpstr>
      <vt:lpstr>ThemaO2PZ</vt:lpstr>
      <vt:lpstr>2_Office Theme</vt:lpstr>
      <vt:lpstr>3_Office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Appie Nieuwman</dc:creator>
  <cp:lastModifiedBy>W.M. Wagenaar</cp:lastModifiedBy>
  <cp:revision>9</cp:revision>
  <dcterms:created xsi:type="dcterms:W3CDTF">2020-11-26T13:34:55Z</dcterms:created>
  <dcterms:modified xsi:type="dcterms:W3CDTF">2022-05-04T09:42:22Z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0x010100DA9A5AAF7E43AA47AC420A61688F6C63</vt:lpwstr>
  </property>
</Properties>
</file>