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3"/>
  </p:sldMasterIdLst>
  <p:notesMasterIdLst>
    <p:notesMasterId r:id="rId10"/>
  </p:notesMasterIdLst>
  <p:handoutMasterIdLst>
    <p:handoutMasterId r:id="rId11"/>
  </p:handoutMasterIdLst>
  <p:sldIdLst>
    <p:sldId id="282" r:id="rId4"/>
    <p:sldId id="381" r:id="rId5"/>
    <p:sldId id="288" r:id="rId6"/>
    <p:sldId id="379" r:id="rId7"/>
    <p:sldId id="382" r:id="rId8"/>
    <p:sldId id="380" r:id="rId9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een - van Kampen, JT van der" initials="S-vKJvd" lastIdx="16" clrIdx="0"/>
  <p:cmAuthor id="1" name="Tam, M.C. (ONCO)" initials="TM(" lastIdx="1" clrIdx="1"/>
  <p:cmAuthor id="2" name="Boogaard, J.A. (RT)" initials="BJ(" lastIdx="1" clrIdx="2"/>
  <p:cmAuthor id="3" name="Tam, M.C. (RT)" initials="TM(" lastIdx="11" clrIdx="3"/>
  <p:cmAuthor id="4" name="Hoffstädt, H.E. (RT)" initials="HH(" lastIdx="7" clrIdx="4">
    <p:extLst>
      <p:ext uri="{19B8F6BF-5375-455C-9EA6-DF929625EA0E}">
        <p15:presenceInfo xmlns:p15="http://schemas.microsoft.com/office/powerpoint/2012/main" userId="S::H.E.Hoffstadt@lumc.nl::c1999193-321f-45a3-93e6-9e073582ef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D0D8E8"/>
    <a:srgbClr val="E1F9FD"/>
    <a:srgbClr val="51958C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06"/>
    <p:restoredTop sz="78776" autoAdjust="0"/>
  </p:normalViewPr>
  <p:slideViewPr>
    <p:cSldViewPr>
      <p:cViewPr varScale="1">
        <p:scale>
          <a:sx n="75" d="100"/>
          <a:sy n="75" d="100"/>
        </p:scale>
        <p:origin x="1834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6" d="100"/>
        <a:sy n="14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DEEB36-9298-44DF-96A8-18FB7358EA14}" type="datetimeFigureOut">
              <a:rPr lang="en-GB" smtClean="0"/>
              <a:t>05/01/2026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081DDC-D1D1-417C-ABA8-B0C6CFEE50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4472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9A67C5-574E-49E9-AD3F-29728B8BE720}" type="datetimeFigureOut">
              <a:rPr lang="en-GB" smtClean="0"/>
              <a:t>05/01/2026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2052C2-89FB-4690-A0DD-A9C3B37DF2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111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noProof="0" dirty="0"/>
              <a:t>Deze presentatie hoort bij lesplan MBO Verpleegkunde 50 minuten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052C2-89FB-4690-A0DD-A9C3B37DF27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327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noProof="0" dirty="0"/>
              <a:t>Deze les draait om de naasten begeleiding </a:t>
            </a:r>
          </a:p>
          <a:p>
            <a:pPr marL="0" indent="0">
              <a:buNone/>
            </a:pPr>
            <a:r>
              <a:rPr lang="nl-NL" noProof="0" dirty="0"/>
              <a:t>Hoe kan je als zorgprofessional, hulpverlener, verpleegkundige deze naasten zien en zo mee lopen in de palliatieve fase</a:t>
            </a:r>
          </a:p>
          <a:p>
            <a:pPr marL="0" indent="0">
              <a:buNone/>
            </a:pPr>
            <a:r>
              <a:rPr lang="nl-NL" noProof="0" dirty="0"/>
              <a:t>We kijken eerst met elkaar de hele film waarin vier hoofdrolspelers </a:t>
            </a:r>
          </a:p>
          <a:p>
            <a:pPr marL="0" indent="0">
              <a:buNone/>
            </a:pPr>
            <a:r>
              <a:rPr lang="nl-NL" noProof="0" dirty="0"/>
              <a:t>Je ziet ze hier</a:t>
            </a:r>
          </a:p>
          <a:p>
            <a:pPr marL="0" indent="0">
              <a:buNone/>
            </a:pPr>
            <a:endParaRPr lang="nl-NL" noProof="0" dirty="0"/>
          </a:p>
          <a:p>
            <a:pPr marL="0" indent="0">
              <a:buNone/>
            </a:pPr>
            <a:r>
              <a:rPr lang="nl-NL" noProof="0" dirty="0"/>
              <a:t>Op de volgende dia : de kijkvraag en we checken even of die voor iedereen duidelijk is</a:t>
            </a:r>
          </a:p>
          <a:p>
            <a:pPr marL="0" indent="0">
              <a:buNone/>
            </a:pPr>
            <a:endParaRPr lang="nl-NL" noProof="0" dirty="0"/>
          </a:p>
          <a:p>
            <a:pPr marL="0" indent="0">
              <a:buNone/>
            </a:pPr>
            <a:r>
              <a:rPr lang="nl-N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naar de film: link opvragen bij c.c.broekhuijsen@lumc.nl</a:t>
            </a:r>
            <a:endParaRPr lang="nl-NL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052C2-89FB-4690-A0DD-A9C3B37DF27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904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nl-NL" noProof="0" dirty="0"/>
          </a:p>
          <a:p>
            <a:pPr marL="0" indent="0">
              <a:buNone/>
            </a:pPr>
            <a:endParaRPr lang="nl-NL" noProof="0" dirty="0"/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nl-NL" sz="1100" b="1" dirty="0">
                <a:solidFill>
                  <a:srgbClr val="4E95D9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Voorbeeldformulering docent:</a:t>
            </a:r>
            <a:endParaRPr lang="nl-NL" sz="1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nl-NL" sz="1100" dirty="0">
                <a:solidFill>
                  <a:srgbClr val="4E95D9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“Als we zeggen </a:t>
            </a:r>
            <a:r>
              <a:rPr lang="nl-NL" sz="1100" i="1" dirty="0">
                <a:solidFill>
                  <a:srgbClr val="4E95D9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‘niet persoonlijk maar professioneel’</a:t>
            </a:r>
            <a:r>
              <a:rPr lang="nl-NL" sz="1100" dirty="0">
                <a:solidFill>
                  <a:srgbClr val="4E95D9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bedoelen we niet dat je geen gevoel mag hebben.</a:t>
            </a:r>
            <a:br>
              <a:rPr lang="nl-NL" sz="1100" dirty="0">
                <a:solidFill>
                  <a:srgbClr val="4E95D9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nl-NL" sz="1100" dirty="0">
                <a:solidFill>
                  <a:srgbClr val="4E95D9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Het gaat erom dat je kijkt </a:t>
            </a:r>
            <a:r>
              <a:rPr lang="nl-NL" sz="1100" b="1" dirty="0">
                <a:solidFill>
                  <a:srgbClr val="4E95D9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wat je gevoel jou vertelt over je rol als verpleegkundige</a:t>
            </a:r>
            <a:r>
              <a:rPr lang="nl-NL" sz="1100" dirty="0">
                <a:solidFill>
                  <a:srgbClr val="4E95D9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br>
              <a:rPr lang="nl-NL" sz="1100" dirty="0">
                <a:solidFill>
                  <a:srgbClr val="4E95D9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nl-NL" sz="1100" dirty="0">
                <a:solidFill>
                  <a:srgbClr val="4E95D9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Dus niet: </a:t>
            </a:r>
            <a:r>
              <a:rPr lang="nl-NL" sz="1100" i="1" dirty="0">
                <a:solidFill>
                  <a:srgbClr val="4E95D9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‘ik vind dit verdrietig’</a:t>
            </a:r>
            <a:r>
              <a:rPr lang="nl-NL" sz="1100" dirty="0">
                <a:solidFill>
                  <a:srgbClr val="4E95D9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maar: </a:t>
            </a:r>
            <a:r>
              <a:rPr lang="nl-NL" sz="1100" i="1" dirty="0">
                <a:solidFill>
                  <a:srgbClr val="4E95D9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‘ik merk dat ik verdrietig word – wat betekent dat voor hoe ik met naasten omga?’</a:t>
            </a:r>
            <a:r>
              <a:rPr lang="nl-NL" sz="1100" dirty="0">
                <a:solidFill>
                  <a:srgbClr val="4E95D9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”</a:t>
            </a:r>
            <a:endParaRPr lang="nl-NL" sz="1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nl-NL" sz="1100" dirty="0">
                <a:solidFill>
                  <a:srgbClr val="4E95D9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Je kunt het concreet maken met een mini-oefening:</a:t>
            </a:r>
            <a:endParaRPr lang="nl-NL" sz="1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nl-NL" sz="1100" dirty="0">
                <a:solidFill>
                  <a:srgbClr val="4E95D9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Laat studenten in tweetallen 1 minuut bespreken:</a:t>
            </a:r>
            <a:br>
              <a:rPr lang="nl-NL" sz="1100" dirty="0">
                <a:solidFill>
                  <a:srgbClr val="4E95D9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nl-NL" sz="1100" i="1" dirty="0">
                <a:solidFill>
                  <a:srgbClr val="4E95D9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Wat versta jij onder professioneel geraakt zijn?</a:t>
            </a:r>
            <a:br>
              <a:rPr lang="nl-NL" sz="1100" dirty="0">
                <a:solidFill>
                  <a:srgbClr val="4E95D9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nl-NL" sz="1100" dirty="0">
                <a:solidFill>
                  <a:srgbClr val="4E95D9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Bespreek kort plenair 2-3 reacties.</a:t>
            </a:r>
            <a:endParaRPr lang="nl-NL" sz="1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100" dirty="0">
                <a:solidFill>
                  <a:srgbClr val="4E95D9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Laat studenten tijdens de film aantekening maken</a:t>
            </a:r>
            <a:endParaRPr lang="nl-NL" sz="1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nl-NL" sz="1100" i="1" dirty="0">
                <a:solidFill>
                  <a:srgbClr val="4E95D9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Wat raakte jou?</a:t>
            </a:r>
            <a:endParaRPr lang="nl-NL" sz="1100" dirty="0">
              <a:solidFill>
                <a:srgbClr val="0E284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nl-NL" sz="1100" i="1" dirty="0">
                <a:solidFill>
                  <a:srgbClr val="4E95D9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Wat zegt dat over wat jij belangrijk vindt in jouw beroep?</a:t>
            </a:r>
            <a:endParaRPr lang="nl-NL" sz="1100" dirty="0">
              <a:solidFill>
                <a:srgbClr val="0E284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nl-NL" sz="1100" i="1" dirty="0">
                <a:solidFill>
                  <a:srgbClr val="4E95D9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Waar zie jij goede zorg voor naasten in beeld gebracht?</a:t>
            </a:r>
            <a:endParaRPr lang="nl-NL" sz="1100" dirty="0">
              <a:solidFill>
                <a:srgbClr val="0E284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NL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052C2-89FB-4690-A0DD-A9C3B37DF27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101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b="1" dirty="0">
                <a:solidFill>
                  <a:srgbClr val="4E95D9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Gespreksstappen voor de docent:</a:t>
            </a:r>
            <a:endParaRPr lang="nl-NL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nl-NL" sz="1800" b="1" dirty="0">
                <a:solidFill>
                  <a:srgbClr val="4E95D9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Verkennen:</a:t>
            </a:r>
            <a:endParaRPr lang="nl-NL" sz="1800" dirty="0">
              <a:solidFill>
                <a:srgbClr val="0E284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dirty="0">
                <a:solidFill>
                  <a:srgbClr val="4E95D9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“Wat viel jullie op of raakte jullie in de verhalen?”</a:t>
            </a:r>
            <a:br>
              <a:rPr lang="nl-NL" sz="1800" dirty="0">
                <a:solidFill>
                  <a:srgbClr val="4E95D9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nl-NL" sz="1800" dirty="0">
                <a:solidFill>
                  <a:srgbClr val="4E95D9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(geef ruimte, erken emoties)</a:t>
            </a:r>
            <a:endParaRPr lang="nl-NL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2"/>
              <a:tabLst>
                <a:tab pos="457200" algn="l"/>
              </a:tabLst>
            </a:pPr>
            <a:r>
              <a:rPr lang="nl-NL" sz="1800" b="1" dirty="0">
                <a:solidFill>
                  <a:srgbClr val="4E95D9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Verdiepen:</a:t>
            </a:r>
            <a:endParaRPr lang="nl-NL" sz="1800" dirty="0">
              <a:solidFill>
                <a:srgbClr val="0E284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dirty="0">
                <a:solidFill>
                  <a:srgbClr val="4E95D9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“Wat zegt dat over wat jij belangrijk vindt als verpleegkundige?”</a:t>
            </a:r>
            <a:br>
              <a:rPr lang="nl-NL" sz="1800" dirty="0">
                <a:solidFill>
                  <a:srgbClr val="4E95D9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nl-NL" sz="1800" dirty="0">
                <a:solidFill>
                  <a:srgbClr val="4E95D9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“Welke professionele waarde hoor je hier doorklinken?”</a:t>
            </a:r>
            <a:br>
              <a:rPr lang="nl-NL" sz="1800" dirty="0">
                <a:solidFill>
                  <a:srgbClr val="4E95D9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nl-NL" sz="1800" dirty="0">
                <a:solidFill>
                  <a:srgbClr val="4E95D9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(bijv. betrokkenheid, respect, presentie, samenwerken)</a:t>
            </a:r>
            <a:br>
              <a:rPr lang="nl-NL" sz="1800" b="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nl-NL" sz="1800" b="1" dirty="0">
                <a:solidFill>
                  <a:srgbClr val="4E95D9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3. Vertalen naar handelen:</a:t>
            </a:r>
            <a:endParaRPr lang="nl-NL" sz="1800" dirty="0">
              <a:solidFill>
                <a:srgbClr val="0E284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dirty="0">
                <a:solidFill>
                  <a:srgbClr val="4E95D9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“Wat zou jij in jouw rol kunnen doen om hieraan bij te dragen?”</a:t>
            </a:r>
            <a:br>
              <a:rPr lang="nl-NL" sz="1800" dirty="0">
                <a:solidFill>
                  <a:srgbClr val="4E95D9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nl-NL" sz="1800" dirty="0">
                <a:solidFill>
                  <a:srgbClr val="4E95D9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“Wat betekent dit voor hoe jij met naasten in gesprek gaat?”</a:t>
            </a:r>
            <a:endParaRPr lang="nl-NL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dirty="0">
                <a:solidFill>
                  <a:srgbClr val="4E95D9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Zo bouw je het gesprek op volgens de reflectieladder:</a:t>
            </a:r>
            <a:br>
              <a:rPr lang="nl-NL" sz="1800" dirty="0">
                <a:solidFill>
                  <a:srgbClr val="4E95D9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nl-NL" sz="1800" i="1" dirty="0">
                <a:solidFill>
                  <a:srgbClr val="4E95D9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gevoel → betekenis → handelen → leerpunt.</a:t>
            </a:r>
            <a:endParaRPr lang="nl-NL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b="1" dirty="0">
                <a:solidFill>
                  <a:srgbClr val="4E95D9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Begeleidende tips bij reacties</a:t>
            </a:r>
            <a:endParaRPr lang="nl-NL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ptos" panose="020B0004020202020204" pitchFamily="34" charset="0"/>
              <a:buChar char="-"/>
            </a:pPr>
            <a:r>
              <a:rPr lang="nl-NL" sz="1800" dirty="0">
                <a:solidFill>
                  <a:srgbClr val="4E95D9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Erken emoties, maar stuur naar reflectie</a:t>
            </a:r>
            <a:endParaRPr lang="nl-NL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dirty="0">
                <a:solidFill>
                  <a:srgbClr val="4E95D9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“Mooi dat dit je raakt — wat vertelt dat jou over wat jij belangrijk vindt in je werk?”</a:t>
            </a:r>
            <a:endParaRPr lang="nl-NL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dirty="0">
                <a:solidFill>
                  <a:srgbClr val="4E95D9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Gebruik stiltes: geef studenten ruimte om even na te denken.</a:t>
            </a:r>
            <a:endParaRPr lang="nl-NL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dirty="0">
                <a:solidFill>
                  <a:srgbClr val="4E95D9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Betrek stillere studenten: vraag: “Wie had iets herkenbaars?” i.p.v. “Wie wil reageren?”</a:t>
            </a:r>
            <a:endParaRPr lang="nl-NL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dirty="0">
                <a:solidFill>
                  <a:srgbClr val="4E95D9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Waak voor discussie over ‘goed of fout’; houd de focus op leren begrijpen en verbinden aan de beroepsrol.</a:t>
            </a:r>
            <a:endParaRPr lang="nl-NL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b="1" dirty="0">
                <a:solidFill>
                  <a:srgbClr val="4E95D9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Afronding / reflectiekaart koppelen</a:t>
            </a:r>
            <a:endParaRPr lang="nl-NL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dirty="0">
                <a:solidFill>
                  <a:srgbClr val="4E95D9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Sluit de bespreking af met de overgang naar de reflectiekaart of exit ticket.</a:t>
            </a:r>
            <a:endParaRPr lang="nl-NL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dirty="0">
                <a:solidFill>
                  <a:srgbClr val="4E95D9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“Noteer één inzicht dat je vandaag hebt opgedaan over omgaan met naasten,</a:t>
            </a:r>
            <a:br>
              <a:rPr lang="nl-NL" sz="1800" dirty="0">
                <a:solidFill>
                  <a:srgbClr val="4E95D9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sz="1800" dirty="0">
                <a:solidFill>
                  <a:srgbClr val="4E95D9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én </a:t>
            </a:r>
            <a:r>
              <a:rPr lang="nl-NL" sz="1800" dirty="0" err="1">
                <a:solidFill>
                  <a:srgbClr val="4E95D9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nl-NL" sz="1800" dirty="0">
                <a:solidFill>
                  <a:srgbClr val="4E95D9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ding dat jij morgen bewuster wilt doen in je beroepspraktijk.”</a:t>
            </a:r>
            <a:endParaRPr lang="nl-NL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dirty="0">
                <a:solidFill>
                  <a:srgbClr val="4E95D9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Zo help je studenten de vertaalslag te maken van </a:t>
            </a:r>
            <a:r>
              <a:rPr lang="nl-NL" sz="1800" b="1" dirty="0">
                <a:solidFill>
                  <a:srgbClr val="4E95D9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gevoel → inzicht → actie</a:t>
            </a:r>
            <a:r>
              <a:rPr lang="nl-NL" sz="1800" dirty="0">
                <a:solidFill>
                  <a:srgbClr val="4E95D9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nl-NL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NL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052C2-89FB-4690-A0DD-A9C3B37DF27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77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nl-NL" noProof="0" dirty="0"/>
          </a:p>
          <a:p>
            <a:pPr marL="0" indent="0">
              <a:buNone/>
            </a:pPr>
            <a:r>
              <a:rPr lang="nl-NL" noProof="0" dirty="0"/>
              <a:t>Als er nog tijd is specifieke uitspraken bespreken </a:t>
            </a:r>
            <a:br>
              <a:rPr lang="nl-NL" noProof="0" dirty="0"/>
            </a:br>
            <a:r>
              <a:rPr lang="nl-NL" noProof="0" dirty="0"/>
              <a:t>Momenten van betekenis</a:t>
            </a:r>
          </a:p>
          <a:p>
            <a:pPr marL="0" indent="0">
              <a:buNone/>
            </a:pPr>
            <a:r>
              <a:rPr lang="nl-NL" noProof="0" dirty="0"/>
              <a:t>Opdracht In duo’s kleine gebaren bedenken die tot steun kunnen zijn en makkelijk te integreren </a:t>
            </a:r>
          </a:p>
          <a:p>
            <a:pPr marL="0" indent="0">
              <a:buNone/>
            </a:pPr>
            <a:endParaRPr lang="nl-NL" noProof="0" dirty="0"/>
          </a:p>
          <a:p>
            <a:pPr marL="0" indent="0">
              <a:buNone/>
            </a:pPr>
            <a:r>
              <a:rPr lang="nl-NL" noProof="0" dirty="0"/>
              <a:t>Dit wordt er bijvoorbeeld gezegd</a:t>
            </a:r>
          </a:p>
          <a:p>
            <a:pPr marL="0" indent="0">
              <a:buNone/>
            </a:pPr>
            <a:endParaRPr lang="nl-NL" noProof="0" dirty="0"/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nl-NL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“Zo warm, zo welkom – met gepaste afstand” merkt Auke op 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nl-NL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“Ze maakte lunch voor ons – dat is goud waard” zegt Marcella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nl-NL" b="1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Faiz</a:t>
            </a:r>
            <a:r>
              <a:rPr lang="nl-NL" b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vertelt “ Eten was ook lekker en ik mocht een </a:t>
            </a:r>
            <a:r>
              <a:rPr lang="nl-NL" b="1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bara</a:t>
            </a:r>
            <a:r>
              <a:rPr lang="nl-NL" b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eten</a:t>
            </a:r>
            <a:endParaRPr lang="nl-NL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052C2-89FB-4690-A0DD-A9C3B37DF27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353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nl-NL" noProof="0" dirty="0"/>
          </a:p>
          <a:p>
            <a:pPr marL="0" indent="0">
              <a:buNone/>
            </a:pPr>
            <a:r>
              <a:rPr lang="nl-NL" noProof="0" dirty="0"/>
              <a:t>Afronding schrijf </a:t>
            </a:r>
            <a:r>
              <a:rPr lang="nl-NL" noProof="0"/>
              <a:t>voor jezelf op </a:t>
            </a:r>
            <a:endParaRPr lang="nl-NL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052C2-89FB-4690-A0DD-A9C3B37DF27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260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F2AD7-B524-4678-9131-254E376F8468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05-01-2026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0E979-4397-44D3-BEA2-A16EE12DF277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625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F2AD7-B524-4678-9131-254E376F8468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05-01-2026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0E979-4397-44D3-BEA2-A16EE12DF277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877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F2AD7-B524-4678-9131-254E376F8468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05-01-2026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0E979-4397-44D3-BEA2-A16EE12DF277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59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F2AD7-B524-4678-9131-254E376F8468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05-01-2026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0E979-4397-44D3-BEA2-A16EE12DF277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987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F2AD7-B524-4678-9131-254E376F8468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05-01-2026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0E979-4397-44D3-BEA2-A16EE12DF277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793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F2AD7-B524-4678-9131-254E376F8468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05-01-2026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0E979-4397-44D3-BEA2-A16EE12DF277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430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F2AD7-B524-4678-9131-254E376F8468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05-01-2026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0E979-4397-44D3-BEA2-A16EE12DF277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997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F2AD7-B524-4678-9131-254E376F8468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05-01-2026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0E979-4397-44D3-BEA2-A16EE12DF277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086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F2AD7-B524-4678-9131-254E376F8468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05-01-2026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0E979-4397-44D3-BEA2-A16EE12DF277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222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F2AD7-B524-4678-9131-254E376F8468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05-01-2026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0E979-4397-44D3-BEA2-A16EE12DF277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76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F2AD7-B524-4678-9131-254E376F8468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05-01-2026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0E979-4397-44D3-BEA2-A16EE12DF277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872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F2AD7-B524-4678-9131-254E376F8468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05-01-2026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0E979-4397-44D3-BEA2-A16EE12DF277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658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16">
            <a:extLst>
              <a:ext uri="{FF2B5EF4-FFF2-40B4-BE49-F238E27FC236}">
                <a16:creationId xmlns:a16="http://schemas.microsoft.com/office/drawing/2014/main" id="{F0087D53-9295-4463-AAE4-D5C626046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2BA1534-1489-0824-C8B3-91ADBEA4A3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160" y="4501453"/>
            <a:ext cx="8182230" cy="1065836"/>
          </a:xfrm>
        </p:spPr>
        <p:txBody>
          <a:bodyPr anchor="ctr">
            <a:normAutofit/>
          </a:bodyPr>
          <a:lstStyle/>
          <a:p>
            <a:r>
              <a:rPr lang="nl-NL" sz="3600" dirty="0"/>
              <a:t>Het verschil maken in de palliatieve fase</a:t>
            </a: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BBFBE137-007B-BFAC-91A0-7737BDD813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160" y="5647503"/>
            <a:ext cx="8182233" cy="552659"/>
          </a:xfrm>
        </p:spPr>
        <p:txBody>
          <a:bodyPr anchor="ctr">
            <a:normAutofit lnSpcReduction="10000"/>
          </a:bodyPr>
          <a:lstStyle/>
          <a:p>
            <a:r>
              <a:rPr lang="nl-NL" dirty="0"/>
              <a:t>Wat kan jij betekenen?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77C8CC-6E1B-D73E-6123-6E181A6E91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30" y="804061"/>
            <a:ext cx="4210812" cy="2927302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6D21BB5D-DDF4-D04D-B702-B27FCD213E4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0872" y="1330806"/>
            <a:ext cx="4210812" cy="1873811"/>
          </a:xfrm>
          <a:prstGeom prst="rect">
            <a:avLst/>
          </a:prstGeom>
        </p:spPr>
      </p:pic>
      <p:sp>
        <p:nvSpPr>
          <p:cNvPr id="28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37560" y="5594358"/>
            <a:ext cx="2468880" cy="18288"/>
          </a:xfrm>
          <a:custGeom>
            <a:avLst/>
            <a:gdLst>
              <a:gd name="connsiteX0" fmla="*/ 0 w 2468880"/>
              <a:gd name="connsiteY0" fmla="*/ 0 h 18288"/>
              <a:gd name="connsiteX1" fmla="*/ 592531 w 2468880"/>
              <a:gd name="connsiteY1" fmla="*/ 0 h 18288"/>
              <a:gd name="connsiteX2" fmla="*/ 1160374 w 2468880"/>
              <a:gd name="connsiteY2" fmla="*/ 0 h 18288"/>
              <a:gd name="connsiteX3" fmla="*/ 1728216 w 2468880"/>
              <a:gd name="connsiteY3" fmla="*/ 0 h 18288"/>
              <a:gd name="connsiteX4" fmla="*/ 2468880 w 2468880"/>
              <a:gd name="connsiteY4" fmla="*/ 0 h 18288"/>
              <a:gd name="connsiteX5" fmla="*/ 2468880 w 2468880"/>
              <a:gd name="connsiteY5" fmla="*/ 18288 h 18288"/>
              <a:gd name="connsiteX6" fmla="*/ 1802282 w 2468880"/>
              <a:gd name="connsiteY6" fmla="*/ 18288 h 18288"/>
              <a:gd name="connsiteX7" fmla="*/ 1209751 w 2468880"/>
              <a:gd name="connsiteY7" fmla="*/ 18288 h 18288"/>
              <a:gd name="connsiteX8" fmla="*/ 641909 w 2468880"/>
              <a:gd name="connsiteY8" fmla="*/ 18288 h 18288"/>
              <a:gd name="connsiteX9" fmla="*/ 0 w 2468880"/>
              <a:gd name="connsiteY9" fmla="*/ 18288 h 18288"/>
              <a:gd name="connsiteX10" fmla="*/ 0 w 246888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68880" h="18288" fill="none" extrusionOk="0">
                <a:moveTo>
                  <a:pt x="0" y="0"/>
                </a:moveTo>
                <a:cubicBezTo>
                  <a:pt x="171523" y="-1510"/>
                  <a:pt x="416079" y="20036"/>
                  <a:pt x="592531" y="0"/>
                </a:cubicBezTo>
                <a:cubicBezTo>
                  <a:pt x="768983" y="-20036"/>
                  <a:pt x="878305" y="13110"/>
                  <a:pt x="1160374" y="0"/>
                </a:cubicBezTo>
                <a:cubicBezTo>
                  <a:pt x="1442443" y="-13110"/>
                  <a:pt x="1612108" y="24695"/>
                  <a:pt x="1728216" y="0"/>
                </a:cubicBezTo>
                <a:cubicBezTo>
                  <a:pt x="1844324" y="-24695"/>
                  <a:pt x="2271040" y="20667"/>
                  <a:pt x="2468880" y="0"/>
                </a:cubicBezTo>
                <a:cubicBezTo>
                  <a:pt x="2468302" y="4771"/>
                  <a:pt x="2469633" y="12323"/>
                  <a:pt x="2468880" y="18288"/>
                </a:cubicBezTo>
                <a:cubicBezTo>
                  <a:pt x="2229297" y="-14659"/>
                  <a:pt x="2066775" y="30253"/>
                  <a:pt x="1802282" y="18288"/>
                </a:cubicBezTo>
                <a:cubicBezTo>
                  <a:pt x="1537789" y="6323"/>
                  <a:pt x="1379930" y="22266"/>
                  <a:pt x="1209751" y="18288"/>
                </a:cubicBezTo>
                <a:cubicBezTo>
                  <a:pt x="1039572" y="14310"/>
                  <a:pt x="837025" y="12850"/>
                  <a:pt x="641909" y="18288"/>
                </a:cubicBezTo>
                <a:cubicBezTo>
                  <a:pt x="446793" y="23726"/>
                  <a:pt x="170561" y="18472"/>
                  <a:pt x="0" y="18288"/>
                </a:cubicBezTo>
                <a:cubicBezTo>
                  <a:pt x="841" y="12879"/>
                  <a:pt x="-726" y="3977"/>
                  <a:pt x="0" y="0"/>
                </a:cubicBezTo>
                <a:close/>
              </a:path>
              <a:path w="2468880" h="18288" stroke="0" extrusionOk="0">
                <a:moveTo>
                  <a:pt x="0" y="0"/>
                </a:moveTo>
                <a:cubicBezTo>
                  <a:pt x="190931" y="24910"/>
                  <a:pt x="333688" y="11559"/>
                  <a:pt x="567842" y="0"/>
                </a:cubicBezTo>
                <a:cubicBezTo>
                  <a:pt x="801996" y="-11559"/>
                  <a:pt x="939971" y="-5677"/>
                  <a:pt x="1234440" y="0"/>
                </a:cubicBezTo>
                <a:cubicBezTo>
                  <a:pt x="1528909" y="5677"/>
                  <a:pt x="1658539" y="5184"/>
                  <a:pt x="1777594" y="0"/>
                </a:cubicBezTo>
                <a:cubicBezTo>
                  <a:pt x="1896649" y="-5184"/>
                  <a:pt x="2186164" y="23915"/>
                  <a:pt x="2468880" y="0"/>
                </a:cubicBezTo>
                <a:cubicBezTo>
                  <a:pt x="2468266" y="8857"/>
                  <a:pt x="2469384" y="13619"/>
                  <a:pt x="2468880" y="18288"/>
                </a:cubicBezTo>
                <a:cubicBezTo>
                  <a:pt x="2271330" y="36599"/>
                  <a:pt x="2001027" y="31554"/>
                  <a:pt x="1876349" y="18288"/>
                </a:cubicBezTo>
                <a:cubicBezTo>
                  <a:pt x="1751671" y="5022"/>
                  <a:pt x="1364652" y="15063"/>
                  <a:pt x="1209751" y="18288"/>
                </a:cubicBezTo>
                <a:cubicBezTo>
                  <a:pt x="1054850" y="21513"/>
                  <a:pt x="748438" y="20074"/>
                  <a:pt x="617220" y="18288"/>
                </a:cubicBezTo>
                <a:cubicBezTo>
                  <a:pt x="486002" y="16502"/>
                  <a:pt x="237432" y="27200"/>
                  <a:pt x="0" y="18288"/>
                </a:cubicBezTo>
                <a:cubicBezTo>
                  <a:pt x="-487" y="10816"/>
                  <a:pt x="-839" y="60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827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AEAF7D4A-A246-1018-FBC7-D36F8A05D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839" y="1122363"/>
            <a:ext cx="3373415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700" i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Vier </a:t>
            </a:r>
            <a:r>
              <a:rPr lang="en-US" sz="4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kansen</a:t>
            </a:r>
            <a:br>
              <a:rPr lang="en-US" sz="4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700" i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Vier </a:t>
            </a:r>
            <a:r>
              <a:rPr lang="en-US" sz="4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levens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FAB9A3-F201-B8D4-1CF1-DC37F0E0D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639" y="495211"/>
            <a:ext cx="1828697" cy="127094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3FFE4AA-4E6C-CF01-FB0E-C9C796F763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6256" y="2636912"/>
            <a:ext cx="1798129" cy="1645287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38A24620-A1A6-7E45-BAA8-A4C71B12366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5284779"/>
            <a:ext cx="1829329" cy="814051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C034BB4-8B50-4484-85C4-0CE469928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42643" y="0"/>
            <a:ext cx="0" cy="6858000"/>
          </a:xfrm>
          <a:prstGeom prst="line">
            <a:avLst/>
          </a:prstGeom>
          <a:ln w="3810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0E9BD060-83E7-88EC-2A9D-3A47966726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4894" y="369012"/>
            <a:ext cx="1776499" cy="1523347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1B200F7-B57A-4824-BB91-B6624450A5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72000" y="2228770"/>
            <a:ext cx="45720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A92245C-961F-47D5-9691-272D28692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02562" y="4581803"/>
            <a:ext cx="4541438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fbeelding 4">
            <a:extLst>
              <a:ext uri="{FF2B5EF4-FFF2-40B4-BE49-F238E27FC236}">
                <a16:creationId xmlns:a16="http://schemas.microsoft.com/office/drawing/2014/main" id="{7C0B049A-F2CA-384B-7E58-E772FD39E3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83944" y="4947498"/>
            <a:ext cx="1777449" cy="1488613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60B66603-4757-2D5B-501C-2CEA9D50F6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8024" y="2420888"/>
            <a:ext cx="1656184" cy="194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410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38A24620-A1A6-7E45-BAA8-A4C71B12366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0"/>
            <a:ext cx="2997200" cy="1333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FAB9A3-F201-B8D4-1CF1-DC37F0E0DD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5373216"/>
            <a:ext cx="2030483" cy="1412776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E61A5605-BCF9-8FB2-EC1E-A39D13660EAF}"/>
              </a:ext>
            </a:extLst>
          </p:cNvPr>
          <p:cNvSpPr txBox="1"/>
          <p:nvPr/>
        </p:nvSpPr>
        <p:spPr>
          <a:xfrm>
            <a:off x="539552" y="908720"/>
            <a:ext cx="6318448" cy="28634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KIJK en LUISTER vraag :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nl-NL" b="1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nl-NL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</a:t>
            </a:r>
            <a:r>
              <a:rPr lang="nl-NL" sz="1800" b="1" dirty="0">
                <a:solidFill>
                  <a:srgbClr val="51958C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Wat doet dit met jou deze vier verhalen </a:t>
            </a:r>
            <a:r>
              <a:rPr lang="nl-NL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 de rol van hulpverlener, zorgverlener, verpleegkundige, dus beroepsmatig, professioneel.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nl-NL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1800" dirty="0">
                <a:solidFill>
                  <a:srgbClr val="51958C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Tip</a:t>
            </a:r>
            <a:r>
              <a:rPr lang="nl-NL" dirty="0">
                <a:solidFill>
                  <a:srgbClr val="51958C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nl-NL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noteer wat jou raakt bij het kijken en luisteren</a:t>
            </a:r>
            <a:br>
              <a:rPr lang="nl-NL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nl-NL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Wat zegt dit over wat jij belangrijk vindt in jouw beroep?</a:t>
            </a:r>
            <a:endParaRPr lang="nl-NL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092ED0FA-D18E-7542-91A5-07CCD84355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6016" y="4293096"/>
            <a:ext cx="4159464" cy="2171812"/>
          </a:xfrm>
          <a:prstGeom prst="rect">
            <a:avLst/>
          </a:prstGeom>
        </p:spPr>
      </p:pic>
      <p:pic>
        <p:nvPicPr>
          <p:cNvPr id="12" name="Graphic 11" descr="Videocamera met effen opvulling">
            <a:extLst>
              <a:ext uri="{FF2B5EF4-FFF2-40B4-BE49-F238E27FC236}">
                <a16:creationId xmlns:a16="http://schemas.microsoft.com/office/drawing/2014/main" id="{BAE03242-866A-17E4-A45E-142A0EDD0D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504" y="476672"/>
            <a:ext cx="914400" cy="914400"/>
          </a:xfrm>
          <a:prstGeom prst="rect">
            <a:avLst/>
          </a:prstGeom>
        </p:spPr>
      </p:pic>
      <p:pic>
        <p:nvPicPr>
          <p:cNvPr id="14" name="Graphic 13" descr="Klembord met effen opvulling">
            <a:extLst>
              <a:ext uri="{FF2B5EF4-FFF2-40B4-BE49-F238E27FC236}">
                <a16:creationId xmlns:a16="http://schemas.microsoft.com/office/drawing/2014/main" id="{53A998C7-760F-DE51-CA9B-2A66E0028E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050" y="285293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373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38A24620-A1A6-7E45-BAA8-A4C71B12366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712" y="1605665"/>
            <a:ext cx="2469393" cy="109888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4BDCD00-BA97-40D8-93CD-0A9CA931BE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51560" y="3429000"/>
            <a:ext cx="1977390" cy="0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DAFAB9A3-F201-B8D4-1CF1-DC37F0E0DD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836" y="3845225"/>
            <a:ext cx="2459269" cy="1709192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D631E40-F51C-4828-B23B-DF9035132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phic 2" descr="Chatten met effen opvulling">
            <a:extLst>
              <a:ext uri="{FF2B5EF4-FFF2-40B4-BE49-F238E27FC236}">
                <a16:creationId xmlns:a16="http://schemas.microsoft.com/office/drawing/2014/main" id="{4E2326A7-4E1E-628E-DF3C-241D2F1BC2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91880" y="1340768"/>
            <a:ext cx="4604800" cy="460480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A3C1D4D7-D2F6-4642-FB29-0F9BF7E8BBF7}"/>
              </a:ext>
            </a:extLst>
          </p:cNvPr>
          <p:cNvSpPr txBox="1"/>
          <p:nvPr/>
        </p:nvSpPr>
        <p:spPr>
          <a:xfrm>
            <a:off x="3923928" y="3068960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33CCCC"/>
                </a:solidFill>
              </a:rPr>
              <a:t>In gesprek </a:t>
            </a:r>
          </a:p>
        </p:txBody>
      </p:sp>
      <p:pic>
        <p:nvPicPr>
          <p:cNvPr id="6" name="Graphic 5" descr="Vergadering silhouet">
            <a:extLst>
              <a:ext uri="{FF2B5EF4-FFF2-40B4-BE49-F238E27FC236}">
                <a16:creationId xmlns:a16="http://schemas.microsoft.com/office/drawing/2014/main" id="{AA7CAA4D-97F3-87C0-9231-89E3B9904B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038600" y="2200275"/>
            <a:ext cx="914400" cy="914400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2E0747A6-5A86-7214-8F4F-659BFC5A4BD0}"/>
              </a:ext>
            </a:extLst>
          </p:cNvPr>
          <p:cNvSpPr txBox="1"/>
          <p:nvPr/>
        </p:nvSpPr>
        <p:spPr>
          <a:xfrm>
            <a:off x="5940152" y="3068960"/>
            <a:ext cx="17281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33CCCC"/>
                </a:solidFill>
              </a:rPr>
              <a:t>Gevoel </a:t>
            </a:r>
            <a:br>
              <a:rPr lang="nl-NL" sz="2000" b="1" dirty="0">
                <a:solidFill>
                  <a:srgbClr val="33CCCC"/>
                </a:solidFill>
              </a:rPr>
            </a:br>
            <a:r>
              <a:rPr lang="nl-NL" sz="2000" b="1" dirty="0">
                <a:solidFill>
                  <a:srgbClr val="33CCCC"/>
                </a:solidFill>
              </a:rPr>
              <a:t>Betekenis </a:t>
            </a:r>
            <a:br>
              <a:rPr lang="nl-NL" sz="2000" b="1" dirty="0">
                <a:solidFill>
                  <a:srgbClr val="33CCCC"/>
                </a:solidFill>
              </a:rPr>
            </a:br>
            <a:r>
              <a:rPr lang="nl-NL" sz="2000" b="1" dirty="0">
                <a:solidFill>
                  <a:srgbClr val="33CCCC"/>
                </a:solidFill>
              </a:rPr>
              <a:t>Handelen</a:t>
            </a:r>
          </a:p>
          <a:p>
            <a:r>
              <a:rPr lang="nl-NL" sz="2000" b="1" dirty="0">
                <a:solidFill>
                  <a:srgbClr val="33CCCC"/>
                </a:solidFill>
              </a:rPr>
              <a:t>Leerpunt</a:t>
            </a:r>
          </a:p>
        </p:txBody>
      </p:sp>
    </p:spTree>
    <p:extLst>
      <p:ext uri="{BB962C8B-B14F-4D97-AF65-F5344CB8AC3E}">
        <p14:creationId xmlns:p14="http://schemas.microsoft.com/office/powerpoint/2010/main" val="3974010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38A24620-A1A6-7E45-BAA8-A4C71B12366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0"/>
            <a:ext cx="2997200" cy="1333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FAB9A3-F201-B8D4-1CF1-DC37F0E0DD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702" y="5445224"/>
            <a:ext cx="2030483" cy="1412776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425149B4-59C1-0F40-05BA-F6FDE329B1C5}"/>
              </a:ext>
            </a:extLst>
          </p:cNvPr>
          <p:cNvSpPr txBox="1"/>
          <p:nvPr/>
        </p:nvSpPr>
        <p:spPr>
          <a:xfrm>
            <a:off x="395536" y="1268760"/>
            <a:ext cx="8280920" cy="2960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solidFill>
                  <a:srgbClr val="009999"/>
                </a:solidFill>
                <a:effectLst/>
              </a:rPr>
              <a:t>EEN klein GEBAAR</a:t>
            </a:r>
            <a:br>
              <a:rPr lang="nl-NL" dirty="0">
                <a:solidFill>
                  <a:srgbClr val="009999"/>
                </a:solidFill>
                <a:effectLst/>
              </a:rPr>
            </a:br>
            <a:r>
              <a:rPr lang="nl-NL" dirty="0">
                <a:solidFill>
                  <a:srgbClr val="009999"/>
                </a:solidFill>
                <a:effectLst/>
              </a:rPr>
              <a:t>EEN MOMENT van BETEKENIS</a:t>
            </a:r>
            <a:br>
              <a:rPr lang="nl-NL" dirty="0">
                <a:solidFill>
                  <a:srgbClr val="009999"/>
                </a:solidFill>
                <a:effectLst/>
              </a:rPr>
            </a:br>
            <a:r>
              <a:rPr lang="nl-NL" dirty="0">
                <a:solidFill>
                  <a:srgbClr val="009999"/>
                </a:solidFill>
                <a:effectLst/>
              </a:rPr>
              <a:t>HOE maak je het verschil?</a:t>
            </a:r>
          </a:p>
          <a:p>
            <a:endParaRPr lang="nl-NL" dirty="0">
              <a:solidFill>
                <a:srgbClr val="009999"/>
              </a:solidFill>
            </a:endParaRPr>
          </a:p>
          <a:p>
            <a:endParaRPr lang="nl-NL" dirty="0">
              <a:solidFill>
                <a:srgbClr val="009999"/>
              </a:solidFill>
              <a:effectLst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nl-NL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“Zo warm, zo welkom – met gepaste afstand” merkt Auke op 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nl-NL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“Ze maakte lunch voor ons – dat is goud waard” zegt Marcella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nl-NL" b="1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Faiz</a:t>
            </a:r>
            <a:r>
              <a:rPr lang="nl-NL" b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vertelt “ Eten was ook lekker en ik mocht een </a:t>
            </a:r>
            <a:r>
              <a:rPr lang="nl-NL" b="1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bara</a:t>
            </a:r>
            <a:r>
              <a:rPr lang="nl-NL" b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eten”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endParaRPr lang="nl-NL" b="1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13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38A24620-A1A6-7E45-BAA8-A4C71B12366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0"/>
            <a:ext cx="2997200" cy="1333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FAB9A3-F201-B8D4-1CF1-DC37F0E0DD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702" y="5445224"/>
            <a:ext cx="2030483" cy="1412776"/>
          </a:xfrm>
          <a:prstGeom prst="rect">
            <a:avLst/>
          </a:prstGeom>
        </p:spPr>
      </p:pic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D6380E71-876B-CBC7-AD74-DA58DFAC9F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615143"/>
              </p:ext>
            </p:extLst>
          </p:nvPr>
        </p:nvGraphicFramePr>
        <p:xfrm>
          <a:off x="899592" y="1268761"/>
          <a:ext cx="7200800" cy="4092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>
                  <a:extLst>
                    <a:ext uri="{9D8B030D-6E8A-4147-A177-3AD203B41FA5}">
                      <a16:colId xmlns:a16="http://schemas.microsoft.com/office/drawing/2014/main" val="3478126632"/>
                    </a:ext>
                  </a:extLst>
                </a:gridCol>
                <a:gridCol w="4176464">
                  <a:extLst>
                    <a:ext uri="{9D8B030D-6E8A-4147-A177-3AD203B41FA5}">
                      <a16:colId xmlns:a16="http://schemas.microsoft.com/office/drawing/2014/main" val="1153300971"/>
                    </a:ext>
                  </a:extLst>
                </a:gridCol>
              </a:tblGrid>
              <a:tr h="854124">
                <a:tc gridSpan="2"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EXIT ticket </a:t>
                      </a:r>
                    </a:p>
                  </a:txBody>
                  <a:tcPr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4502387"/>
                  </a:ext>
                </a:extLst>
              </a:tr>
              <a:tr h="854124"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Wat heeft jou als mens geraakt in de verhalen?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4398074"/>
                  </a:ext>
                </a:extLst>
              </a:tr>
              <a:tr h="1470075"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Wat kun jij als verpleegkundige, hulpverlener, </a:t>
                      </a:r>
                    </a:p>
                    <a:p>
                      <a:pPr algn="ctr"/>
                      <a:r>
                        <a:rPr lang="nl-NL" dirty="0"/>
                        <a:t>zorgverlener doen om oog te hebben voor naasten?</a:t>
                      </a:r>
                    </a:p>
                  </a:txBody>
                  <a:tcPr>
                    <a:solidFill>
                      <a:srgbClr val="E1F9FD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rgbClr val="E1F9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1905917"/>
                  </a:ext>
                </a:extLst>
              </a:tr>
              <a:tr h="854124"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Wat wil jij morgen in de praktijk anders doen of bewuster doen?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3068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822267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3763B73F22584AB5A2AF25F041D1BD" ma:contentTypeVersion="50" ma:contentTypeDescription="Een nieuw document maken." ma:contentTypeScope="" ma:versionID="b765a0ced11dc79d867a5f5bab37475a">
  <xsd:schema xmlns:xsd="http://www.w3.org/2001/XMLSchema" xmlns:xs="http://www.w3.org/2001/XMLSchema" xmlns:p="http://schemas.microsoft.com/office/2006/metadata/properties" xmlns:ns2="1f430bec-a780-4dc3-ba4c-c84cdfde18c7" xmlns:ns3="83fb4c1b-8e00-4ff2-9457-56fd8213a383" xmlns:ns4="5e4215e3-6db5-443b-87f1-780260bc32d6" xmlns:ns5="a0e590f3-5dac-42ba-b68a-d752b5c0f50e" targetNamespace="http://schemas.microsoft.com/office/2006/metadata/properties" ma:root="true" ma:fieldsID="3de8078f99ef3576059db7485a395f76" ns2:_="" ns3:_="" ns4:_="" ns5:_="">
    <xsd:import namespace="1f430bec-a780-4dc3-ba4c-c84cdfde18c7"/>
    <xsd:import namespace="83fb4c1b-8e00-4ff2-9457-56fd8213a383"/>
    <xsd:import namespace="5e4215e3-6db5-443b-87f1-780260bc32d6"/>
    <xsd:import namespace="a0e590f3-5dac-42ba-b68a-d752b5c0f5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Onderwerp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4:lcf76f155ced4ddcb4097134ff3c332f" minOccurs="0"/>
                <xsd:element ref="ns5:TaxCatchAll" minOccurs="0"/>
                <xsd:element ref="ns4:MediaServiceObjectDetectorVersion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430bec-a780-4dc3-ba4c-c84cdfde18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Onderwerp" ma:index="12" nillable="true" ma:displayName="Subject" ma:internalName="Onderwerp" ma:readOnly="false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Literatuur"/>
                    <xsd:enumeration value="Overleggen"/>
                    <xsd:enumeration value="Leverancier"/>
                    <xsd:enumeration value="Content"/>
                    <xsd:enumeration value="Analyse"/>
                    <xsd:enumeration value="Bouw"/>
                    <xsd:enumeration value="Projectplan"/>
                    <xsd:enumeration value="Patiënteninfo"/>
                  </xsd:restriction>
                </xsd:simpleType>
              </xsd:element>
            </xsd:sequence>
          </xsd:extension>
        </xsd:complexContent>
      </xsd:complex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fb4c1b-8e00-4ff2-9457-56fd8213a38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4215e3-6db5-443b-87f1-780260bc32d6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23" nillable="true" ma:taxonomy="true" ma:internalName="lcf76f155ced4ddcb4097134ff3c332f" ma:taxonomyFieldName="MediaServiceImageTags" ma:displayName="Afbeeldingtags" ma:readOnly="false" ma:fieldId="{5cf76f15-5ced-4ddc-b409-7134ff3c332f}" ma:taxonomyMulti="true" ma:sspId="ae85c744-a3ab-4f2a-b737-a5cb63f0a78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e590f3-5dac-42ba-b68a-d752b5c0f50e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2132c463-e14f-44f0-ba8d-bf3ef465aa62}" ma:internalName="TaxCatchAll" ma:showField="CatchAllData" ma:web="a0e590f3-5dac-42ba-b68a-d752b5c0f5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D97C637-F4D4-4DB0-9F66-4485CF41069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C2D8C14-6B88-4C6B-9CBD-07327884EE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430bec-a780-4dc3-ba4c-c84cdfde18c7"/>
    <ds:schemaRef ds:uri="83fb4c1b-8e00-4ff2-9457-56fd8213a383"/>
    <ds:schemaRef ds:uri="5e4215e3-6db5-443b-87f1-780260bc32d6"/>
    <ds:schemaRef ds:uri="a0e590f3-5dac-42ba-b68a-d752b5c0f5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2044</TotalTime>
  <Words>749</Words>
  <Application>Microsoft Office PowerPoint</Application>
  <PresentationFormat>On-screen Show (4:3)</PresentationFormat>
  <Paragraphs>75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Aptos</vt:lpstr>
      <vt:lpstr>Symbol</vt:lpstr>
      <vt:lpstr>Calibri</vt:lpstr>
      <vt:lpstr>Courier New</vt:lpstr>
      <vt:lpstr>Arial</vt:lpstr>
      <vt:lpstr>1_Office Theme</vt:lpstr>
      <vt:lpstr>Het verschil maken in de palliatieve fase</vt:lpstr>
      <vt:lpstr>Vier kansen Vier levens</vt:lpstr>
      <vt:lpstr>PowerPoint Presentation</vt:lpstr>
      <vt:lpstr>PowerPoint Presentation</vt:lpstr>
      <vt:lpstr>PowerPoint Presentation</vt:lpstr>
      <vt:lpstr>PowerPoint Presentation</vt:lpstr>
    </vt:vector>
  </TitlesOfParts>
  <Company>LUMC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mctam</dc:creator>
  <cp:lastModifiedBy>Broekhuijsen, Cindy (RT - LUMC)</cp:lastModifiedBy>
  <cp:revision>150</cp:revision>
  <cp:lastPrinted>2017-06-08T07:09:26Z</cp:lastPrinted>
  <dcterms:created xsi:type="dcterms:W3CDTF">2017-05-25T09:55:51Z</dcterms:created>
  <dcterms:modified xsi:type="dcterms:W3CDTF">2026-01-05T14:07:48Z</dcterms:modified>
</cp:coreProperties>
</file>