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6"/>
  </p:notesMasterIdLst>
  <p:sldIdLst>
    <p:sldId id="473" r:id="rId5"/>
    <p:sldId id="258" r:id="rId6"/>
    <p:sldId id="287" r:id="rId7"/>
    <p:sldId id="289" r:id="rId8"/>
    <p:sldId id="368" r:id="rId9"/>
    <p:sldId id="474" r:id="rId10"/>
    <p:sldId id="369" r:id="rId11"/>
    <p:sldId id="370" r:id="rId12"/>
    <p:sldId id="475" r:id="rId13"/>
    <p:sldId id="476" r:id="rId14"/>
    <p:sldId id="275" r:id="rId15"/>
    <p:sldId id="299" r:id="rId16"/>
    <p:sldId id="300" r:id="rId17"/>
    <p:sldId id="296" r:id="rId18"/>
    <p:sldId id="301" r:id="rId19"/>
    <p:sldId id="302" r:id="rId20"/>
    <p:sldId id="303" r:id="rId21"/>
    <p:sldId id="277" r:id="rId22"/>
    <p:sldId id="278" r:id="rId23"/>
    <p:sldId id="279" r:id="rId24"/>
    <p:sldId id="280" r:id="rId25"/>
    <p:sldId id="281" r:id="rId26"/>
    <p:sldId id="477" r:id="rId27"/>
    <p:sldId id="262" r:id="rId28"/>
    <p:sldId id="261" r:id="rId29"/>
    <p:sldId id="263" r:id="rId30"/>
    <p:sldId id="264" r:id="rId31"/>
    <p:sldId id="265" r:id="rId32"/>
    <p:sldId id="267" r:id="rId33"/>
    <p:sldId id="269" r:id="rId34"/>
    <p:sldId id="270" r:id="rId35"/>
    <p:sldId id="271" r:id="rId36"/>
    <p:sldId id="273" r:id="rId37"/>
    <p:sldId id="274" r:id="rId38"/>
    <p:sldId id="478" r:id="rId39"/>
    <p:sldId id="479" r:id="rId40"/>
    <p:sldId id="480" r:id="rId41"/>
    <p:sldId id="481" r:id="rId42"/>
    <p:sldId id="482" r:id="rId43"/>
    <p:sldId id="282" r:id="rId44"/>
    <p:sldId id="283" r:id="rId45"/>
    <p:sldId id="284" r:id="rId46"/>
    <p:sldId id="285" r:id="rId47"/>
    <p:sldId id="286" r:id="rId48"/>
    <p:sldId id="483" r:id="rId49"/>
    <p:sldId id="288" r:id="rId50"/>
    <p:sldId id="484" r:id="rId51"/>
    <p:sldId id="290" r:id="rId52"/>
    <p:sldId id="291" r:id="rId53"/>
    <p:sldId id="292" r:id="rId54"/>
    <p:sldId id="260" r:id="rId5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D8C"/>
    <a:srgbClr val="000000"/>
    <a:srgbClr val="41C4ED"/>
    <a:srgbClr val="E784B2"/>
    <a:srgbClr val="D900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E280E-B669-4862-BEBD-DB7D4EAB582B}" v="39" dt="2021-03-10T10:26:19.921"/>
    <p1510:client id="{DC4AB9EB-8EE5-83EF-CBDE-809869152E06}" v="4" dt="2021-03-10T09:59:23.870"/>
    <p1510:client id="{DC6F35D4-A81B-FEBA-FAFC-C74A70E313A2}" v="9" dt="2021-03-10T13:57:3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681" autoAdjust="0"/>
    <p:restoredTop sz="94660"/>
  </p:normalViewPr>
  <p:slideViewPr>
    <p:cSldViewPr snapToGrid="0">
      <p:cViewPr varScale="1">
        <p:scale>
          <a:sx n="51" d="100"/>
          <a:sy n="51" d="100"/>
        </p:scale>
        <p:origin x="66" y="13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49B46B4-AD66-4390-9C6B-EBAD2D34489B}" type="slidenum">
              <a:rPr lang="nl-NL"/>
              <a:pPr/>
              <a:t>‹nr.›</a:t>
            </a:fld>
            <a:endParaRPr lang="nl-NL"/>
          </a:p>
        </p:txBody>
      </p:sp>
    </p:spTree>
    <p:extLst>
      <p:ext uri="{BB962C8B-B14F-4D97-AF65-F5344CB8AC3E}">
        <p14:creationId xmlns:p14="http://schemas.microsoft.com/office/powerpoint/2010/main" val="19938964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cbi.nlm.nih.gov/pubmed/1750981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Besluitvorming in de palliatieve fase is ontwikkeld door Expertisecentrum palliatieve zorg UMC Utrecht.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D9B91B5B-AF6D-417F-9945-EF79E76B7432}" type="slidenum">
              <a:rPr lang="nl-NL" sz="1200" smtClean="0"/>
              <a:pPr eaLnBrk="1" hangingPunct="1">
                <a:defRPr/>
              </a:pPr>
              <a:t>18</a:t>
            </a:fld>
            <a:endParaRPr lang="nl-NL"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068A6930-212A-4787-81CA-E4D9E3339D2C}" type="slidenum">
              <a:rPr lang="nl-NL" sz="1200" smtClean="0"/>
              <a:pPr eaLnBrk="1" hangingPunct="1">
                <a:defRPr/>
              </a:pPr>
              <a:t>19</a:t>
            </a:fld>
            <a:endParaRPr lang="nl-NL"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A74DAD9D-4525-4BAC-B164-AE68CAB1FECF}" type="slidenum">
              <a:rPr lang="nl-NL" sz="1200" smtClean="0"/>
              <a:pPr eaLnBrk="1" hangingPunct="1">
                <a:defRPr/>
              </a:pPr>
              <a:t>20</a:t>
            </a:fld>
            <a:endParaRPr lang="nl-NL"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07DCB37E-75E6-41AC-BA48-D30F5176B8E0}" type="slidenum">
              <a:rPr lang="nl-NL" sz="1200" smtClean="0"/>
              <a:pPr eaLnBrk="1" hangingPunct="1">
                <a:defRPr/>
              </a:pPr>
              <a:t>21</a:t>
            </a:fld>
            <a:endParaRPr lang="nl-NL"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3000" y="685800"/>
            <a:ext cx="4573588" cy="3430588"/>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Docent: Kies de best passende casus om de besluitvormingsmethodiek te oefenen. Casus meneer D kan hierbij gebruikt worden. Deze wordt op de volgende dia’s uiteengezet met vragen en gevolgd met antwoorden a.d.h.v. de beslisschijf.</a:t>
            </a:r>
          </a:p>
          <a:p>
            <a:r>
              <a:rPr lang="nl-NL" noProof="0" dirty="0">
                <a:latin typeface="Calibri"/>
                <a:cs typeface="Calibri"/>
              </a:rPr>
              <a:t>Leerdoel is: kennismaken met de methodiek Besluitvorming om de methodiek later zelf in de eigen praktijk te kunnen toepassen.</a:t>
            </a:r>
          </a:p>
          <a:p>
            <a:endParaRPr lang="nl-NL" noProof="0" dirty="0">
              <a:latin typeface="Calibri"/>
              <a:cs typeface="Calibri"/>
            </a:endParaRPr>
          </a:p>
          <a:p>
            <a:r>
              <a:rPr lang="nl-NL" noProof="0" dirty="0">
                <a:latin typeface="Calibri"/>
                <a:cs typeface="Calibri"/>
              </a:rPr>
              <a:t>De casus meneer D gaat over een patiënt/cliënt met dementie en zijn naasten. Het </a:t>
            </a:r>
            <a:r>
              <a:rPr lang="nl-NL" noProof="0">
                <a:latin typeface="Calibri"/>
                <a:cs typeface="Calibri"/>
              </a:rPr>
              <a:t>doel hierbij is </a:t>
            </a:r>
            <a:r>
              <a:rPr lang="nl-NL" noProof="0" dirty="0">
                <a:latin typeface="Calibri"/>
                <a:cs typeface="Calibri"/>
              </a:rPr>
              <a:t>oefenen met de besluitvormingsmethodiek aan de hand van deze casus.</a:t>
            </a:r>
          </a:p>
          <a:p>
            <a:endParaRPr lang="nl-NL" noProof="0" dirty="0">
              <a:latin typeface="Calibri"/>
              <a:cs typeface="Calibri"/>
            </a:endParaRPr>
          </a:p>
          <a:p>
            <a:r>
              <a:rPr lang="nl-NL" noProof="0" dirty="0">
                <a:latin typeface="Calibri"/>
                <a:cs typeface="Calibri"/>
              </a:rPr>
              <a:t>Volgende dia: start casus meneer D</a:t>
            </a:r>
            <a:endParaRPr lang="nl-NL" noProof="0" dirty="0"/>
          </a:p>
        </p:txBody>
      </p:sp>
      <p:sp>
        <p:nvSpPr>
          <p:cNvPr id="4" name="Tijdelijke aanduiding voor dianummer 3"/>
          <p:cNvSpPr>
            <a:spLocks noGrp="1"/>
          </p:cNvSpPr>
          <p:nvPr>
            <p:ph type="sldNum" sz="quarter" idx="5"/>
          </p:nvPr>
        </p:nvSpPr>
        <p:spPr/>
        <p:txBody>
          <a:bodyPr/>
          <a:lstStyle/>
          <a:p>
            <a:fld id="{049B46B4-AD66-4390-9C6B-EBAD2D34489B}" type="slidenum">
              <a:rPr lang="nl-NL"/>
              <a:pPr/>
              <a:t>23</a:t>
            </a:fld>
            <a:endParaRPr lang="nl-NL"/>
          </a:p>
        </p:txBody>
      </p:sp>
    </p:spTree>
    <p:extLst>
      <p:ext uri="{BB962C8B-B14F-4D97-AF65-F5344CB8AC3E}">
        <p14:creationId xmlns:p14="http://schemas.microsoft.com/office/powerpoint/2010/main" val="462285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latin typeface="Arial"/>
                <a:ea typeface="Microsoft YaHei"/>
                <a:cs typeface="Arial"/>
              </a:rPr>
              <a:t>Docent: casus doorlopen met de deelnemers</a:t>
            </a:r>
          </a:p>
          <a:p>
            <a:endParaRPr lang="nl-NL" altLang="nl-NL" dirty="0">
              <a:latin typeface="Arial"/>
              <a:ea typeface="Microsoft YaHei"/>
              <a:cs typeface="Arial"/>
            </a:endParaRPr>
          </a:p>
          <a:p>
            <a:r>
              <a:rPr lang="nl-NL" altLang="nl-NL" dirty="0">
                <a:latin typeface="Arial"/>
                <a:ea typeface="Microsoft YaHei"/>
                <a:cs typeface="Arial"/>
              </a:rPr>
              <a:t>Volgende dia: vervolg casus</a:t>
            </a:r>
            <a:endParaRPr lang="nl-NL" altLang="nl-NL" dirty="0">
              <a:ea typeface="Microsoft YaHei"/>
              <a:cs typeface="Arial" charset="0"/>
            </a:endParaRPr>
          </a:p>
          <a:p>
            <a:endParaRPr lang="nl-NL" dirty="0">
              <a:cs typeface="Arial" charset="0"/>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24</a:t>
            </a:fld>
            <a:endParaRPr lang="nl-NL"/>
          </a:p>
        </p:txBody>
      </p:sp>
    </p:spTree>
    <p:extLst>
      <p:ext uri="{BB962C8B-B14F-4D97-AF65-F5344CB8AC3E}">
        <p14:creationId xmlns:p14="http://schemas.microsoft.com/office/powerpoint/2010/main" val="10310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a:cs typeface="Arial"/>
              </a:rPr>
              <a:t>Docent: is hier al sprake van een palliatieve situatie of een markeringsinstrument?</a:t>
            </a:r>
          </a:p>
          <a:p>
            <a:endParaRPr lang="nl-NL" noProof="0" dirty="0">
              <a:latin typeface="Calibri"/>
              <a:cs typeface="Calibri"/>
            </a:endParaRPr>
          </a:p>
          <a:p>
            <a:r>
              <a:rPr lang="nl-NL" noProof="0" dirty="0">
                <a:latin typeface="Calibri"/>
                <a:cs typeface="Calibri"/>
              </a:rPr>
              <a:t>Volgende dia: vervolg casus</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25</a:t>
            </a:fld>
            <a:endParaRPr lang="nl-NL"/>
          </a:p>
        </p:txBody>
      </p:sp>
    </p:spTree>
    <p:extLst>
      <p:ext uri="{BB962C8B-B14F-4D97-AF65-F5344CB8AC3E}">
        <p14:creationId xmlns:p14="http://schemas.microsoft.com/office/powerpoint/2010/main" val="3176238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Volgende dia: vervolg casus</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26</a:t>
            </a:fld>
            <a:endParaRPr lang="nl-NL"/>
          </a:p>
        </p:txBody>
      </p:sp>
    </p:spTree>
    <p:extLst>
      <p:ext uri="{BB962C8B-B14F-4D97-AF65-F5344CB8AC3E}">
        <p14:creationId xmlns:p14="http://schemas.microsoft.com/office/powerpoint/2010/main" val="118310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Volgende dia: vraag aan deelnemers</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27</a:t>
            </a:fld>
            <a:endParaRPr lang="nl-NL"/>
          </a:p>
        </p:txBody>
      </p:sp>
    </p:spTree>
    <p:extLst>
      <p:ext uri="{BB962C8B-B14F-4D97-AF65-F5344CB8AC3E}">
        <p14:creationId xmlns:p14="http://schemas.microsoft.com/office/powerpoint/2010/main" val="563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a:t>Bespreek wat de deelnemers opvalt…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a:t>Scripttekst:</a:t>
            </a:r>
            <a:br>
              <a:rPr lang="nl-NL" dirty="0"/>
            </a:br>
            <a:r>
              <a:rPr lang="nl-NL" dirty="0"/>
              <a:t>Palliatieve zorg gaat over kwaliteit van leven van patiënten die ernstig ziek zijn en niet meer van hun ziekte kunnen genezen of patiënten die toegenomen kwetsbaar zijn. Het doel is de kwaliteit van hun leven en dat van hun naasten zo goed mogelijk te houden.</a:t>
            </a:r>
            <a:br>
              <a:rPr lang="nl-NL" dirty="0"/>
            </a:br>
            <a:br>
              <a:rPr lang="nl-NL" dirty="0"/>
            </a:br>
            <a:r>
              <a:rPr lang="nl-NL" dirty="0"/>
              <a:t>Palliatieve zorg kan in beeld komen wanneer de zorgverlener verwacht dat de patiënt in de komende 12 maanden komt te overlijden. De patiënt en zijn naasten staan centraal. De zorgverleners hebben respect voor de autonomie van de patiënt. De patiënt beslist zelf over de zorg die bij hem past, samen met de naasten en de zorgverlener.</a:t>
            </a:r>
            <a:br>
              <a:rPr lang="nl-NL" dirty="0"/>
            </a:br>
            <a:br>
              <a:rPr lang="nl-NL" dirty="0"/>
            </a:br>
            <a:r>
              <a:rPr lang="nl-NL" dirty="0"/>
              <a:t>Palliatieve zorg is </a:t>
            </a:r>
            <a:r>
              <a:rPr lang="nl-NL" dirty="0" err="1"/>
              <a:t>multidimensionele</a:t>
            </a:r>
            <a:r>
              <a:rPr lang="nl-NL" dirty="0"/>
              <a:t> zorg. Er is aandacht voor het welbevinden op de lichamelijke, psychische, sociale en spirituele dimensie van de patiënt.</a:t>
            </a:r>
            <a:br>
              <a:rPr lang="nl-NL" dirty="0"/>
            </a:br>
            <a:br>
              <a:rPr lang="nl-NL" dirty="0"/>
            </a:br>
            <a:r>
              <a:rPr lang="nl-NL" dirty="0"/>
              <a:t>Palliatieve zorg is interdisciplinaire zorg. Zorgverleners uit verschillende disciplines en vrijwilligers vormen een persoonlijk en dynamisch team, in nauwe samenwerking met de patiënt en zijn naasten. Ze formuleren een gezamenlijk doel dat uitgaat van de wensen, waarden en behoeften van de patiënt. Zo nodig kunnen de zorgverleners ondersteuning krijgen van speciaal opgeleide zorgverleners.</a:t>
            </a:r>
            <a:br>
              <a:rPr lang="nl-NL" dirty="0"/>
            </a:br>
            <a:br>
              <a:rPr lang="nl-NL" dirty="0"/>
            </a:br>
            <a:r>
              <a:rPr lang="nl-NL" dirty="0"/>
              <a:t>Het doel van palliatieve zorg wordt mede bepaald door de ‘fase van ziek zijn’ waarin de patiënt zich bevindt. In de fase ziektegerichte palliatie is het doel om de kwaliteit van leven te houden of te verbeteren door de ziekte te behandelen. De behandeling kan dan het verloop van de ziekte vertragen, wat ervoor kan zorgen dat er minder snel klachten en problemen ontstaan.</a:t>
            </a:r>
            <a:br>
              <a:rPr lang="nl-NL" dirty="0"/>
            </a:br>
            <a:r>
              <a:rPr lang="nl-NL" dirty="0"/>
              <a:t>Bij symptoomgerichte palliatie verlichten en voorkomen de zorgverleners de klachten van de patiënt en de symptomen van de ziekte zo veel mogelijk. In de praktijk worden ziektegerichte en symptoomgerichte palliatie vaak tegelijk toegepast.</a:t>
            </a:r>
            <a:br>
              <a:rPr lang="nl-NL" dirty="0"/>
            </a:br>
            <a:br>
              <a:rPr lang="nl-NL" dirty="0"/>
            </a:br>
            <a:r>
              <a:rPr lang="nl-NL" dirty="0"/>
              <a:t>Als het behoud van goede kwaliteit van leven niet langer mogelijk is, richt symptoomgerichte palliatie zich op waardig sterven. De zorgverleners maken het sterven voor de patiënt zo comfortabel mogelijk. Ze bieden ondersteuning en begeleiding aan de patiënt en naasten.</a:t>
            </a:r>
            <a:br>
              <a:rPr lang="nl-NL" dirty="0"/>
            </a:br>
            <a:br>
              <a:rPr lang="nl-NL" dirty="0"/>
            </a:br>
            <a:r>
              <a:rPr lang="nl-NL" dirty="0"/>
              <a:t>Na het overlijden van de patiënt hebben zorgverleners aandacht voor de nabestaanden van de overleden </a:t>
            </a:r>
            <a:r>
              <a:rPr lang="nl-NL" dirty="0" err="1"/>
              <a:t>patiënt.</a:t>
            </a:r>
            <a:r>
              <a:rPr lang="nl-NL" sz="1200" baseline="0" dirty="0" err="1"/>
              <a:t>Bespreek</a:t>
            </a:r>
            <a:r>
              <a:rPr lang="nl-NL" sz="1200" baseline="0" dirty="0"/>
              <a:t> wat de deelnemers opvalt</a:t>
            </a:r>
            <a:endParaRPr lang="nl-NL" sz="1200" dirty="0"/>
          </a:p>
          <a:p>
            <a:endParaRPr lang="nl-NL" dirty="0"/>
          </a:p>
        </p:txBody>
      </p:sp>
      <p:sp>
        <p:nvSpPr>
          <p:cNvPr id="4" name="Tijdelijke aanduiding voor dianummer 3"/>
          <p:cNvSpPr>
            <a:spLocks noGrp="1"/>
          </p:cNvSpPr>
          <p:nvPr>
            <p:ph type="sldNum" sz="quarter" idx="10"/>
          </p:nvPr>
        </p:nvSpPr>
        <p:spPr/>
        <p:txBody>
          <a:bodyPr/>
          <a:lstStyle/>
          <a:p>
            <a:fld id="{A79ED2DD-7CDC-4CE8-9708-7AEEFDBC0E57}" type="slidenum">
              <a:rPr lang="nl-NL" altLang="nl-NL" smtClean="0"/>
              <a:pPr/>
              <a:t>5</a:t>
            </a:fld>
            <a:endParaRPr lang="nl-NL" altLang="nl-NL"/>
          </a:p>
        </p:txBody>
      </p:sp>
    </p:spTree>
    <p:extLst>
      <p:ext uri="{BB962C8B-B14F-4D97-AF65-F5344CB8AC3E}">
        <p14:creationId xmlns:p14="http://schemas.microsoft.com/office/powerpoint/2010/main" val="554616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Docent: bespreek met de deelnemers wanneer meneer in de palliatieve zit en of het toch al niet in december 2018 aan de orde was. Waarom wel/niet.</a:t>
            </a:r>
          </a:p>
          <a:p>
            <a:endParaRPr lang="nl-NL" noProof="0" dirty="0">
              <a:latin typeface="Calibri"/>
              <a:cs typeface="Calibri"/>
            </a:endParaRPr>
          </a:p>
          <a:p>
            <a:r>
              <a:rPr lang="nl-NL" noProof="0" dirty="0">
                <a:latin typeface="Calibri"/>
                <a:cs typeface="Calibri"/>
              </a:rPr>
              <a:t>Volgende dia: vervolg casus oktober 2019</a:t>
            </a:r>
          </a:p>
          <a:p>
            <a:endParaRPr lang="en-US" dirty="0" err="1">
              <a:latin typeface="Calibri"/>
              <a:cs typeface="Calibri"/>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28</a:t>
            </a:fld>
            <a:endParaRPr lang="nl-NL"/>
          </a:p>
        </p:txBody>
      </p:sp>
    </p:spTree>
    <p:extLst>
      <p:ext uri="{BB962C8B-B14F-4D97-AF65-F5344CB8AC3E}">
        <p14:creationId xmlns:p14="http://schemas.microsoft.com/office/powerpoint/2010/main" val="2543983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Volgende dia: aan de slag met de methodiek</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29</a:t>
            </a:fld>
            <a:endParaRPr lang="nl-NL"/>
          </a:p>
        </p:txBody>
      </p:sp>
    </p:spTree>
    <p:extLst>
      <p:ext uri="{BB962C8B-B14F-4D97-AF65-F5344CB8AC3E}">
        <p14:creationId xmlns:p14="http://schemas.microsoft.com/office/powerpoint/2010/main" val="367010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Geef aan de deelnemers aan dat er diverse symptoomkaarten zijn (zie bijlage lesmodule). Die kunnen helpen bij het in kaart brengen van de klachten.</a:t>
            </a:r>
          </a:p>
          <a:p>
            <a:r>
              <a:rPr lang="nl-NL" noProof="0" dirty="0"/>
              <a:t>Laat de deelnemers in groepjes van 2-3 personen de besluitvormingsmethodiek doorlopen +/_ 30 minuten)</a:t>
            </a:r>
          </a:p>
          <a:p>
            <a:endParaRPr lang="nl-NL" noProof="0" dirty="0"/>
          </a:p>
          <a:p>
            <a:r>
              <a:rPr lang="nl-NL" noProof="0" dirty="0"/>
              <a:t>Mogelijkheid om nog even stil te staan bij een eerder besluitvormingsmoment in het ziekenhuis indien dit de groep helpt. </a:t>
            </a:r>
          </a:p>
          <a:p>
            <a:r>
              <a:rPr lang="nl-NL" noProof="0" dirty="0"/>
              <a:t>In een eerder MDO is ook al aan besluitvorming gedaan en waren dit de uitkomsten:</a:t>
            </a:r>
          </a:p>
          <a:p>
            <a:pPr marL="215900" indent="-214313" eaLnBrk="1">
              <a:spcBef>
                <a:spcPct val="0"/>
              </a:spcBef>
              <a:tabLst>
                <a:tab pos="723900" algn="l"/>
                <a:tab pos="1447800" algn="l"/>
                <a:tab pos="2171700" algn="l"/>
                <a:tab pos="2895600" algn="l"/>
                <a:tab pos="3619500" algn="l"/>
                <a:tab pos="4343400" algn="l"/>
                <a:tab pos="5067300" algn="l"/>
              </a:tabLst>
            </a:pPr>
            <a:r>
              <a:rPr lang="nl-NL" altLang="nl-NL" sz="1200" noProof="0" dirty="0">
                <a:latin typeface="Arial" panose="020B0604020202020204" pitchFamily="34" charset="0"/>
                <a:ea typeface="Microsoft YaHei" panose="020B0503020204020204" pitchFamily="34" charset="-122"/>
              </a:rPr>
              <a:t>De werkhypothese /het probleem was bij binnenkomst in zorghotel:</a:t>
            </a:r>
          </a:p>
          <a:p>
            <a:pPr marL="215900" indent="-214313" eaLnBrk="1">
              <a:spcBef>
                <a:spcPct val="0"/>
              </a:spcBef>
              <a:tabLst>
                <a:tab pos="723900" algn="l"/>
                <a:tab pos="1447800" algn="l"/>
                <a:tab pos="2171700" algn="l"/>
                <a:tab pos="2895600" algn="l"/>
                <a:tab pos="3619500" algn="l"/>
                <a:tab pos="4343400" algn="l"/>
                <a:tab pos="5067300" algn="l"/>
              </a:tabLst>
            </a:pPr>
            <a:r>
              <a:rPr lang="nl-NL" altLang="nl-NL" sz="1200" noProof="0" dirty="0">
                <a:latin typeface="Arial" panose="020B0604020202020204" pitchFamily="34" charset="0"/>
                <a:ea typeface="Microsoft YaHei" panose="020B0503020204020204" pitchFamily="34" charset="-122"/>
              </a:rPr>
              <a:t>dat meneer niet meer thuis kan wonen omdat zijn huis niet geschikt was en omdat hij palliatieve zorg nodig had. </a:t>
            </a:r>
          </a:p>
          <a:p>
            <a:pPr marL="215900" indent="-214313" eaLnBrk="1">
              <a:spcBef>
                <a:spcPct val="0"/>
              </a:spcBef>
              <a:tabLst>
                <a:tab pos="723900" algn="l"/>
                <a:tab pos="1447800" algn="l"/>
                <a:tab pos="2171700" algn="l"/>
                <a:tab pos="2895600" algn="l"/>
                <a:tab pos="3619500" algn="l"/>
                <a:tab pos="4343400" algn="l"/>
                <a:tab pos="5067300" algn="l"/>
              </a:tabLst>
            </a:pPr>
            <a:r>
              <a:rPr lang="nl-NL" altLang="nl-NL" sz="1200" noProof="0" dirty="0">
                <a:latin typeface="Arial" panose="020B0604020202020204" pitchFamily="34" charset="0"/>
                <a:ea typeface="Microsoft YaHei" panose="020B0503020204020204" pitchFamily="34" charset="-122"/>
              </a:rPr>
              <a:t>Plan was toen zorg in zorghotel intensiveren en familie vaak langs komen. </a:t>
            </a:r>
          </a:p>
          <a:p>
            <a:pPr marL="215900" indent="-214313" eaLnBrk="1">
              <a:spcBef>
                <a:spcPct val="0"/>
              </a:spcBef>
              <a:tabLst>
                <a:tab pos="723900" algn="l"/>
                <a:tab pos="1447800" algn="l"/>
                <a:tab pos="2171700" algn="l"/>
                <a:tab pos="2895600" algn="l"/>
                <a:tab pos="3619500" algn="l"/>
                <a:tab pos="4343400" algn="l"/>
                <a:tab pos="5067300" algn="l"/>
              </a:tabLst>
            </a:pPr>
            <a:r>
              <a:rPr lang="nl-NL" altLang="nl-NL" sz="1200" noProof="0" dirty="0">
                <a:latin typeface="Arial" panose="020B0604020202020204" pitchFamily="34" charset="0"/>
                <a:ea typeface="Microsoft YaHei" panose="020B0503020204020204" pitchFamily="34" charset="-122"/>
              </a:rPr>
              <a:t>Nieuw punt was ineens in de evaluatie dat meneer opknapt en dus fase 4 ander beleid nodig. Namelijk naar huis.</a:t>
            </a:r>
          </a:p>
          <a:p>
            <a:pPr marL="215900" indent="-213995">
              <a:spcBef>
                <a:spcPct val="0"/>
              </a:spcBef>
            </a:pPr>
            <a:endParaRPr lang="nl-NL" altLang="nl-NL" noProof="0" dirty="0">
              <a:ea typeface="Microsoft YaHei"/>
              <a:cs typeface="Arial"/>
            </a:endParaRPr>
          </a:p>
          <a:p>
            <a:pPr marL="215900" indent="-213995">
              <a:spcBef>
                <a:spcPct val="0"/>
              </a:spcBef>
            </a:pPr>
            <a:r>
              <a:rPr lang="nl-NL" altLang="nl-NL" noProof="0" dirty="0">
                <a:latin typeface="Arial"/>
                <a:ea typeface="Microsoft YaHei"/>
                <a:cs typeface="Arial"/>
              </a:rPr>
              <a:t>Volgende dia: plenair bespreken fase 1</a:t>
            </a:r>
            <a:endParaRPr lang="nl-NL" altLang="nl-NL" noProof="0" dirty="0">
              <a:ea typeface="Microsoft YaHei"/>
              <a:cs typeface="Arial" charset="0"/>
            </a:endParaRPr>
          </a:p>
          <a:p>
            <a:endParaRPr lang="nl-NL" dirty="0">
              <a:cs typeface="Arial" charset="0"/>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30</a:t>
            </a:fld>
            <a:endParaRPr lang="nl-NL"/>
          </a:p>
        </p:txBody>
      </p:sp>
    </p:spTree>
    <p:extLst>
      <p:ext uri="{BB962C8B-B14F-4D97-AF65-F5344CB8AC3E}">
        <p14:creationId xmlns:p14="http://schemas.microsoft.com/office/powerpoint/2010/main" val="7277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Bespreek met de deelnemers de antwoorden op fase 1 -4 door</a:t>
            </a:r>
          </a:p>
          <a:p>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Aanwijzing voor docent : Bewust is deze onduidelijkheid in de casus gevoegd om helder te maken wat praktijk is en hoe de cursisten toch de methode kunnen hanteren.</a:t>
            </a:r>
          </a:p>
          <a:p>
            <a:r>
              <a:rPr lang="nl-NL" dirty="0"/>
              <a:t>Kijk in deze casus zelf met de cursisten wat letterlijk uit de casus is te halen en wees scherp op eigen interpretatie versus wat naasten en meneer zelf aangeven. </a:t>
            </a:r>
          </a:p>
          <a:p>
            <a:r>
              <a:rPr lang="nl-NL" dirty="0"/>
              <a:t>Wat vaak blijkt is dat gegevens bij de dementie mensen niet helder zijn.  Er is vaak geen medicatie lijst, prognose is vaak onbekend en de behandelend arts heeft er geen uitspraak over gedaan (of durft dit (nog) niet uit te spreken.</a:t>
            </a:r>
          </a:p>
          <a:p>
            <a:endParaRPr lang="en-US" dirty="0"/>
          </a:p>
          <a:p>
            <a:r>
              <a:rPr lang="nl-NL" dirty="0">
                <a:latin typeface="Arial"/>
                <a:cs typeface="Arial"/>
              </a:rPr>
              <a:t>Volgende dia: ophalen gegevens patiënt</a:t>
            </a:r>
            <a:endParaRPr lang="nl-NL" dirty="0"/>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31</a:t>
            </a:fld>
            <a:endParaRPr lang="nl-NL"/>
          </a:p>
        </p:txBody>
      </p:sp>
    </p:spTree>
    <p:extLst>
      <p:ext uri="{BB962C8B-B14F-4D97-AF65-F5344CB8AC3E}">
        <p14:creationId xmlns:p14="http://schemas.microsoft.com/office/powerpoint/2010/main" val="2372129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Bef>
                <a:spcPts val="1000"/>
              </a:spcBef>
              <a:spcAft>
                <a:spcPts val="1425"/>
              </a:spcAft>
              <a:buNone/>
            </a:pPr>
            <a:r>
              <a:rPr lang="nl-NL" altLang="nl-NL" b="1" noProof="0" dirty="0">
                <a:latin typeface="Calibri" panose="020F0502020204030204" pitchFamily="34" charset="0"/>
              </a:rPr>
              <a:t>Stem af welke symptoomkaart gebruikt wordt in de plenaire bespreking</a:t>
            </a:r>
          </a:p>
          <a:p>
            <a:pPr marL="0" indent="0">
              <a:lnSpc>
                <a:spcPct val="90000"/>
              </a:lnSpc>
              <a:spcBef>
                <a:spcPts val="1000"/>
              </a:spcBef>
              <a:spcAft>
                <a:spcPts val="1425"/>
              </a:spcAft>
              <a:buNone/>
            </a:pPr>
            <a:endParaRPr lang="nl-NL" altLang="nl-NL" b="1" dirty="0">
              <a:latin typeface="Calibri" panose="020F0502020204030204" pitchFamily="34" charset="0"/>
            </a:endParaRPr>
          </a:p>
          <a:p>
            <a:pPr marL="0" indent="0">
              <a:lnSpc>
                <a:spcPct val="90000"/>
              </a:lnSpc>
              <a:spcBef>
                <a:spcPts val="1000"/>
              </a:spcBef>
              <a:spcAft>
                <a:spcPts val="1425"/>
              </a:spcAft>
              <a:buNone/>
            </a:pPr>
            <a:r>
              <a:rPr lang="nl-NL" altLang="nl-NL" b="1" dirty="0">
                <a:latin typeface="Calibri" panose="020F0502020204030204" pitchFamily="34" charset="0"/>
              </a:rPr>
              <a:t>Medische gegevens</a:t>
            </a:r>
            <a:r>
              <a:rPr lang="nl-NL" altLang="nl-NL" dirty="0">
                <a:latin typeface="Calibri" panose="020F0502020204030204" pitchFamily="34" charset="0"/>
              </a:rPr>
              <a:t>: </a:t>
            </a:r>
          </a:p>
          <a:p>
            <a:pPr marL="146050" indent="-146050">
              <a:lnSpc>
                <a:spcPct val="90000"/>
              </a:lnSpc>
              <a:spcBef>
                <a:spcPts val="1000"/>
              </a:spcBef>
              <a:spcAft>
                <a:spcPts val="1425"/>
              </a:spcAft>
            </a:pPr>
            <a:r>
              <a:rPr lang="nl-NL" altLang="nl-NL" dirty="0">
                <a:latin typeface="Calibri" panose="020F0502020204030204" pitchFamily="34" charset="0"/>
              </a:rPr>
              <a:t>   Vasculaire dementie, hartfalen (incl. kortademigheid)</a:t>
            </a:r>
          </a:p>
          <a:p>
            <a:pPr marL="0" indent="0">
              <a:lnSpc>
                <a:spcPct val="90000"/>
              </a:lnSpc>
              <a:spcBef>
                <a:spcPts val="1000"/>
              </a:spcBef>
              <a:spcAft>
                <a:spcPts val="1425"/>
              </a:spcAft>
              <a:buNone/>
            </a:pPr>
            <a:r>
              <a:rPr lang="nl-NL" altLang="nl-NL" b="1" dirty="0">
                <a:latin typeface="Calibri" panose="020F0502020204030204" pitchFamily="34" charset="0"/>
              </a:rPr>
              <a:t>Beeld patiënt op 4 dimensies:</a:t>
            </a:r>
          </a:p>
          <a:p>
            <a:pPr marL="342900" indent="-342900">
              <a:lnSpc>
                <a:spcPct val="90000"/>
              </a:lnSpc>
              <a:spcBef>
                <a:spcPts val="1000"/>
              </a:spcBef>
              <a:spcAft>
                <a:spcPts val="1425"/>
              </a:spcAft>
            </a:pPr>
            <a:r>
              <a:rPr lang="nl-NL" altLang="nl-NL" dirty="0">
                <a:latin typeface="Calibri" panose="020F0502020204030204" pitchFamily="34" charset="0"/>
              </a:rPr>
              <a:t>matige mobiliteit, matige conditie</a:t>
            </a:r>
            <a:endParaRPr lang="nl-NL" altLang="nl-NL" b="1" dirty="0">
              <a:latin typeface="Calibri" panose="020F0502020204030204" pitchFamily="34" charset="0"/>
            </a:endParaRPr>
          </a:p>
          <a:p>
            <a:pPr marL="342900" indent="-342900">
              <a:lnSpc>
                <a:spcPct val="90000"/>
              </a:lnSpc>
              <a:spcBef>
                <a:spcPts val="1000"/>
              </a:spcBef>
              <a:spcAft>
                <a:spcPts val="1425"/>
              </a:spcAft>
            </a:pPr>
            <a:r>
              <a:rPr lang="nl-NL" altLang="nl-NL" dirty="0">
                <a:latin typeface="Calibri" panose="020F0502020204030204" pitchFamily="34" charset="0"/>
              </a:rPr>
              <a:t>warme zorg met familie in nabijheid, liefst thuis</a:t>
            </a:r>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b="1" dirty="0">
                <a:latin typeface="Calibri" panose="020F0502020204030204" pitchFamily="34" charset="0"/>
              </a:rPr>
              <a:t>Levensverwachting: -</a:t>
            </a:r>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b="1" dirty="0">
                <a:latin typeface="Calibri" panose="020F0502020204030204" pitchFamily="34" charset="0"/>
              </a:rPr>
              <a:t>Medicatie: -</a:t>
            </a:r>
          </a:p>
          <a:p>
            <a:endParaRPr lang="nl-NL" dirty="0"/>
          </a:p>
          <a:p>
            <a:r>
              <a:rPr lang="nl-NL" dirty="0">
                <a:latin typeface="Arial"/>
                <a:cs typeface="Arial"/>
              </a:rPr>
              <a:t>Volgende dia: symptoomanalyse, betekenisgeving en prioriteiten en wensen</a:t>
            </a:r>
            <a:endParaRPr lang="nl-NL"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32</a:t>
            </a:fld>
            <a:endParaRPr lang="nl-NL"/>
          </a:p>
        </p:txBody>
      </p:sp>
    </p:spTree>
    <p:extLst>
      <p:ext uri="{BB962C8B-B14F-4D97-AF65-F5344CB8AC3E}">
        <p14:creationId xmlns:p14="http://schemas.microsoft.com/office/powerpoint/2010/main" val="1190905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90000"/>
              </a:lnSpc>
              <a:spcBef>
                <a:spcPts val="1000"/>
              </a:spcBef>
              <a:spcAft>
                <a:spcPts val="1425"/>
              </a:spcAft>
              <a:buClrTx/>
              <a:buSzTx/>
              <a:buFontTx/>
              <a:buNone/>
              <a:tabLst/>
              <a:defRPr/>
            </a:pPr>
            <a:r>
              <a:rPr lang="nl-NL" altLang="nl-NL" b="1" dirty="0">
                <a:latin typeface="Calibri" panose="020F0502020204030204" pitchFamily="34" charset="0"/>
              </a:rPr>
              <a:t>Symptoomanalyse</a:t>
            </a:r>
            <a:r>
              <a:rPr lang="nl-NL" altLang="nl-NL" dirty="0">
                <a:latin typeface="Calibri" panose="020F0502020204030204" pitchFamily="34" charset="0"/>
              </a:rPr>
              <a:t>: </a:t>
            </a:r>
            <a:r>
              <a:rPr lang="nl-NL" altLang="nl-NL" sz="1200" dirty="0">
                <a:latin typeface="Arial" panose="020B0604020202020204" pitchFamily="34" charset="0"/>
                <a:ea typeface="Microsoft YaHei" panose="020B0503020204020204" pitchFamily="34" charset="-122"/>
              </a:rPr>
              <a:t>Symptoomanalyse: wat laat meneer zien tgv zijn dementie?</a:t>
            </a:r>
          </a:p>
          <a:p>
            <a:pPr marL="0" indent="0">
              <a:lnSpc>
                <a:spcPct val="90000"/>
              </a:lnSpc>
              <a:spcBef>
                <a:spcPts val="1000"/>
              </a:spcBef>
              <a:spcAft>
                <a:spcPts val="1425"/>
              </a:spcAft>
              <a:buNone/>
            </a:pPr>
            <a:endParaRPr lang="nl-NL" altLang="nl-NL" dirty="0">
              <a:latin typeface="Calibri" panose="020F0502020204030204" pitchFamily="34" charset="0"/>
            </a:endParaRPr>
          </a:p>
          <a:p>
            <a:pPr>
              <a:lnSpc>
                <a:spcPct val="90000"/>
              </a:lnSpc>
              <a:spcBef>
                <a:spcPts val="1000"/>
              </a:spcBef>
              <a:spcAft>
                <a:spcPts val="1425"/>
              </a:spcAft>
            </a:pPr>
            <a:r>
              <a:rPr lang="nl-NL" altLang="nl-NL" dirty="0">
                <a:latin typeface="Calibri" panose="020F0502020204030204" pitchFamily="34" charset="0"/>
              </a:rPr>
              <a:t>Passiviteit, initiatief verlies, dagritme normaal, onrust , desoriëntatie in tijd plaats persoon. </a:t>
            </a:r>
          </a:p>
          <a:p>
            <a:pPr>
              <a:lnSpc>
                <a:spcPct val="90000"/>
              </a:lnSpc>
              <a:spcBef>
                <a:spcPts val="1000"/>
              </a:spcBef>
              <a:spcAft>
                <a:spcPts val="1425"/>
              </a:spcAft>
            </a:pPr>
            <a:r>
              <a:rPr lang="nl-NL" altLang="nl-NL" dirty="0">
                <a:latin typeface="Calibri" panose="020F0502020204030204" pitchFamily="34" charset="0"/>
              </a:rPr>
              <a:t>Probleem/symptoom analyse: passiviteit /initiatief verlies, desoriëntatie in tijd plaats en persoon ,onrust, dag/nachtritme</a:t>
            </a:r>
          </a:p>
          <a:p>
            <a:pPr marL="0" indent="0">
              <a:lnSpc>
                <a:spcPct val="90000"/>
              </a:lnSpc>
              <a:spcBef>
                <a:spcPts val="1000"/>
              </a:spcBef>
              <a:spcAft>
                <a:spcPts val="1425"/>
              </a:spcAft>
              <a:buNone/>
            </a:pPr>
            <a:r>
              <a:rPr lang="nl-NL" altLang="nl-NL" b="1" dirty="0">
                <a:latin typeface="Calibri" panose="020F0502020204030204" pitchFamily="34" charset="0"/>
              </a:rPr>
              <a:t>Betekenisgeving door de patiënt: -</a:t>
            </a:r>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b="1" dirty="0">
                <a:latin typeface="Calibri" panose="020F0502020204030204" pitchFamily="34" charset="0"/>
              </a:rPr>
              <a:t>Prioriteiten en wensen patiënt:</a:t>
            </a:r>
          </a:p>
          <a:p>
            <a:pPr>
              <a:lnSpc>
                <a:spcPct val="90000"/>
              </a:lnSpc>
              <a:spcBef>
                <a:spcPts val="1000"/>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dirty="0">
                <a:latin typeface="Calibri" panose="020F0502020204030204" pitchFamily="34" charset="0"/>
              </a:rPr>
              <a:t>warme zorg met familie in nabijheid, </a:t>
            </a:r>
          </a:p>
          <a:p>
            <a:pPr>
              <a:lnSpc>
                <a:spcPct val="90000"/>
              </a:lnSpc>
              <a:spcBef>
                <a:spcPts val="1000"/>
              </a:spcBef>
              <a:spcAft>
                <a:spcPts val="1425"/>
              </a:spcAft>
              <a:buSzPct val="45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dirty="0">
                <a:latin typeface="Calibri" panose="020F0502020204030204" pitchFamily="34" charset="0"/>
              </a:rPr>
              <a:t>liefst thuis ?</a:t>
            </a:r>
          </a:p>
          <a:p>
            <a:endParaRPr lang="nl-NL" dirty="0"/>
          </a:p>
          <a:p>
            <a:r>
              <a:rPr lang="nl-NL" dirty="0">
                <a:latin typeface="Arial"/>
                <a:cs typeface="Arial"/>
              </a:rPr>
              <a:t>Volgende dia: fase 2</a:t>
            </a:r>
            <a:endParaRPr lang="nl-NL"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33</a:t>
            </a:fld>
            <a:endParaRPr lang="nl-NL"/>
          </a:p>
        </p:txBody>
      </p:sp>
    </p:spTree>
    <p:extLst>
      <p:ext uri="{BB962C8B-B14F-4D97-AF65-F5344CB8AC3E}">
        <p14:creationId xmlns:p14="http://schemas.microsoft.com/office/powerpoint/2010/main" val="2093653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15900" indent="-214313" eaLnBrk="1">
              <a:spcBef>
                <a:spcPct val="0"/>
              </a:spcBef>
              <a:tabLst>
                <a:tab pos="723900" algn="l"/>
                <a:tab pos="1447800" algn="l"/>
                <a:tab pos="2171700" algn="l"/>
                <a:tab pos="2895600" algn="l"/>
                <a:tab pos="3619500" algn="l"/>
                <a:tab pos="4343400" algn="l"/>
                <a:tab pos="5067300" algn="l"/>
              </a:tabLst>
            </a:pPr>
            <a:r>
              <a:rPr lang="nl-NL" altLang="nl-NL" sz="1200" dirty="0">
                <a:latin typeface="Arial" panose="020B0604020202020204" pitchFamily="34" charset="0"/>
                <a:ea typeface="Microsoft YaHei" panose="020B0503020204020204" pitchFamily="34" charset="-122"/>
              </a:rPr>
              <a:t>Plenair wordt de tweede fase van de besluitvorming doorlopen.  </a:t>
            </a:r>
          </a:p>
          <a:p>
            <a:pPr marL="215900" indent="-214313" eaLnBrk="1">
              <a:spcBef>
                <a:spcPct val="0"/>
              </a:spcBef>
              <a:tabLst>
                <a:tab pos="723900" algn="l"/>
                <a:tab pos="1447800" algn="l"/>
                <a:tab pos="2171700" algn="l"/>
                <a:tab pos="2895600" algn="l"/>
                <a:tab pos="3619500" algn="l"/>
                <a:tab pos="4343400" algn="l"/>
                <a:tab pos="5067300" algn="l"/>
              </a:tabLst>
            </a:pPr>
            <a:endParaRPr lang="nl-NL" altLang="nl-NL" sz="1200" dirty="0">
              <a:latin typeface="Arial" panose="020B0604020202020204" pitchFamily="34" charset="0"/>
              <a:ea typeface="Microsoft YaHei" panose="020B0503020204020204" pitchFamily="34" charset="-122"/>
            </a:endParaRPr>
          </a:p>
          <a:p>
            <a:pPr marL="215900" indent="-213995">
              <a:spcBef>
                <a:spcPct val="0"/>
              </a:spcBef>
              <a:tabLst>
                <a:tab pos="723900" algn="l"/>
                <a:tab pos="1447800" algn="l"/>
                <a:tab pos="2171700" algn="l"/>
                <a:tab pos="2895600" algn="l"/>
                <a:tab pos="3619500" algn="l"/>
                <a:tab pos="4343400" algn="l"/>
                <a:tab pos="5067300" algn="l"/>
              </a:tabLst>
            </a:pPr>
            <a:r>
              <a:rPr lang="nl-NL" altLang="nl-NL" dirty="0">
                <a:latin typeface="Arial"/>
                <a:ea typeface="Microsoft YaHei"/>
                <a:cs typeface="Arial"/>
              </a:rPr>
              <a:t>Volgende dia: ophalen gegevens patiënt fase 2</a:t>
            </a:r>
            <a:endParaRPr lang="nl-NL" altLang="nl-NL" sz="1200" dirty="0">
              <a:latin typeface="Arial" panose="020B0604020202020204" pitchFamily="34" charset="0"/>
              <a:ea typeface="Microsoft YaHei" panose="020B0503020204020204" pitchFamily="34" charset="-122"/>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34</a:t>
            </a:fld>
            <a:endParaRPr lang="nl-NL"/>
          </a:p>
        </p:txBody>
      </p:sp>
    </p:spTree>
    <p:extLst>
      <p:ext uri="{BB962C8B-B14F-4D97-AF65-F5344CB8AC3E}">
        <p14:creationId xmlns:p14="http://schemas.microsoft.com/office/powerpoint/2010/main" val="649716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spcAft>
                <a:spcPts val="1425"/>
              </a:spcAft>
              <a:buSzPct val="45000"/>
              <a:buNone/>
            </a:pPr>
            <a:r>
              <a:rPr lang="nl-NL" altLang="nl-NL" b="0" dirty="0">
                <a:latin typeface="Calibri" panose="020F0502020204030204" pitchFamily="34" charset="0"/>
              </a:rPr>
              <a:t>Voor de docent : de problemen staan kort genoteerd op de dia . </a:t>
            </a:r>
          </a:p>
          <a:p>
            <a:pPr marL="0" indent="0">
              <a:lnSpc>
                <a:spcPct val="90000"/>
              </a:lnSpc>
              <a:spcAft>
                <a:spcPts val="1425"/>
              </a:spcAft>
              <a:buSzPct val="45000"/>
              <a:buNone/>
            </a:pPr>
            <a:r>
              <a:rPr lang="nl-NL" altLang="nl-NL" b="0" dirty="0">
                <a:latin typeface="Calibri" panose="020F0502020204030204" pitchFamily="34" charset="0"/>
              </a:rPr>
              <a:t>In gesprek met de cursisten antwoorden op de vragen bespreken. </a:t>
            </a:r>
          </a:p>
          <a:p>
            <a:pPr marL="0" indent="0">
              <a:lnSpc>
                <a:spcPct val="90000"/>
              </a:lnSpc>
              <a:spcAft>
                <a:spcPts val="1425"/>
              </a:spcAft>
              <a:buSzPct val="45000"/>
              <a:buNone/>
            </a:pPr>
            <a:r>
              <a:rPr lang="nl-NL" altLang="nl-NL" b="0" dirty="0">
                <a:latin typeface="Calibri" panose="020F0502020204030204" pitchFamily="34" charset="0"/>
              </a:rPr>
              <a:t>De belastbaarheid van de echtgenote is van belang en daar kan bijvoorbeeld ondersteuning van thuiszorg en huisarts en casemanager nodig zijn. De onrust zal een helder evaluatie moment of signalering afgesproken moeten worden, waarbij een Dos schaal bij dementie niet werkt ,want niet gevalideerd. Dus men kan die niet gebruiken. Zorg weet best wat dan wel. </a:t>
            </a:r>
          </a:p>
          <a:p>
            <a:pPr marL="0" indent="0">
              <a:lnSpc>
                <a:spcPct val="90000"/>
              </a:lnSpc>
              <a:spcAft>
                <a:spcPts val="1425"/>
              </a:spcAft>
              <a:buSzPct val="45000"/>
              <a:buNone/>
            </a:pPr>
            <a:r>
              <a:rPr lang="nl-NL" altLang="nl-NL" b="0" dirty="0">
                <a:latin typeface="Calibri" panose="020F0502020204030204" pitchFamily="34" charset="0"/>
              </a:rPr>
              <a:t>Praktisch is er nog een ergo therapeut nodig voor hulpmiddelen? </a:t>
            </a:r>
            <a:r>
              <a:rPr lang="nl-NL" altLang="nl-NL" b="0" dirty="0" err="1">
                <a:latin typeface="Calibri" panose="020F0502020204030204" pitchFamily="34" charset="0"/>
              </a:rPr>
              <a:t>Evt</a:t>
            </a:r>
            <a:r>
              <a:rPr lang="nl-NL" altLang="nl-NL" b="0" dirty="0">
                <a:latin typeface="Calibri" panose="020F0502020204030204" pitchFamily="34" charset="0"/>
              </a:rPr>
              <a:t> nazorg bezoek als meneer al thuis is. Tillift? Rollator? Sta-op stoel nodig of rolstoel? Is alles aangevraagd en geleverd? Hoog laag bed? </a:t>
            </a:r>
          </a:p>
          <a:p>
            <a:pPr marL="0" indent="0">
              <a:lnSpc>
                <a:spcPct val="90000"/>
              </a:lnSpc>
              <a:spcAft>
                <a:spcPts val="1425"/>
              </a:spcAft>
              <a:buSzPct val="45000"/>
              <a:buNone/>
            </a:pPr>
            <a:r>
              <a:rPr lang="nl-NL" altLang="nl-NL" b="0" dirty="0">
                <a:latin typeface="Calibri" panose="020F0502020204030204" pitchFamily="34" charset="0"/>
              </a:rPr>
              <a:t>Bespreek ook hoe men om kan gaan met toekomstgerichtheid: denk aan markeringsmomenten, signalering en  evaluatie.</a:t>
            </a:r>
          </a:p>
          <a:p>
            <a:pPr marL="0" indent="0">
              <a:lnSpc>
                <a:spcPct val="90000"/>
              </a:lnSpc>
              <a:spcAft>
                <a:spcPts val="1425"/>
              </a:spcAft>
              <a:buSzPct val="45000"/>
              <a:buNone/>
            </a:pPr>
            <a:endParaRPr lang="nl-NL" altLang="nl-NL" b="1" dirty="0">
              <a:latin typeface="Calibri" panose="020F0502020204030204" pitchFamily="34" charset="0"/>
            </a:endParaRPr>
          </a:p>
          <a:p>
            <a:pPr marL="0" indent="0">
              <a:lnSpc>
                <a:spcPct val="90000"/>
              </a:lnSpc>
              <a:spcAft>
                <a:spcPts val="1425"/>
              </a:spcAft>
              <a:buSzPct val="45000"/>
              <a:buNone/>
            </a:pPr>
            <a:r>
              <a:rPr lang="nl-NL" altLang="nl-NL" b="1" dirty="0">
                <a:latin typeface="Calibri" panose="020F0502020204030204" pitchFamily="34" charset="0"/>
              </a:rPr>
              <a:t>Benoem problemen en stel werkhypothesen op;</a:t>
            </a:r>
          </a:p>
          <a:p>
            <a:pPr>
              <a:lnSpc>
                <a:spcPct val="90000"/>
              </a:lnSpc>
              <a:spcAft>
                <a:spcPts val="1425"/>
              </a:spcAft>
              <a:buSzPct val="45000"/>
              <a:buFont typeface="Wingdings" panose="05000000000000000000" pitchFamily="2" charset="2"/>
              <a:buNone/>
            </a:pPr>
            <a:r>
              <a:rPr lang="nl-NL" altLang="nl-NL" dirty="0">
                <a:latin typeface="Calibri" panose="020F0502020204030204" pitchFamily="34" charset="0"/>
              </a:rPr>
              <a:t>omgaan met onrust, mobiliteit , voldoende zorg?</a:t>
            </a:r>
          </a:p>
          <a:p>
            <a:pPr marL="342900" indent="-342900">
              <a:lnSpc>
                <a:spcPct val="90000"/>
              </a:lnSpc>
              <a:spcAft>
                <a:spcPts val="1425"/>
              </a:spcAft>
              <a:buSzPct val="45000"/>
            </a:pPr>
            <a:r>
              <a:rPr lang="nl-NL" altLang="nl-NL" dirty="0">
                <a:latin typeface="Calibri" panose="020F0502020204030204" pitchFamily="34" charset="0"/>
              </a:rPr>
              <a:t>Meneer kan naar huis met voldoende ondersteuning voor mevrouw</a:t>
            </a:r>
          </a:p>
          <a:p>
            <a:pPr marL="0" indent="0">
              <a:lnSpc>
                <a:spcPct val="90000"/>
              </a:lnSpc>
              <a:spcAft>
                <a:spcPts val="1425"/>
              </a:spcAft>
              <a:buSzPct val="45000"/>
              <a:buNone/>
            </a:pPr>
            <a:r>
              <a:rPr lang="nl-NL" altLang="nl-NL" b="1" dirty="0">
                <a:latin typeface="Calibri" panose="020F0502020204030204" pitchFamily="34" charset="0"/>
              </a:rPr>
              <a:t>Maak beleidsafwegingen</a:t>
            </a:r>
            <a:r>
              <a:rPr lang="nl-NL" altLang="nl-NL" dirty="0">
                <a:latin typeface="Calibri" panose="020F0502020204030204" pitchFamily="34" charset="0"/>
              </a:rPr>
              <a:t>: </a:t>
            </a:r>
          </a:p>
          <a:p>
            <a:pPr marL="0" indent="0">
              <a:lnSpc>
                <a:spcPct val="90000"/>
              </a:lnSpc>
              <a:spcAft>
                <a:spcPts val="1425"/>
              </a:spcAft>
              <a:buSzPct val="45000"/>
              <a:buNone/>
            </a:pPr>
            <a:r>
              <a:rPr lang="nl-NL" altLang="nl-NL" dirty="0">
                <a:latin typeface="Calibri" panose="020F0502020204030204" pitchFamily="34" charset="0"/>
              </a:rPr>
              <a:t>Kan de echtgenote het aan? Wie monitort de onrust? Welke hulpmiddelen en zorg zijn thuis nodig? </a:t>
            </a:r>
          </a:p>
          <a:p>
            <a:pPr marL="0" indent="0">
              <a:lnSpc>
                <a:spcPct val="90000"/>
              </a:lnSpc>
              <a:spcAft>
                <a:spcPts val="1425"/>
              </a:spcAft>
              <a:buSzPct val="45000"/>
              <a:buNone/>
            </a:pPr>
            <a:r>
              <a:rPr lang="nl-NL" altLang="nl-NL" b="1" dirty="0">
                <a:latin typeface="Calibri" panose="020F0502020204030204" pitchFamily="34" charset="0"/>
              </a:rPr>
              <a:t>Formuleer doel beleid:</a:t>
            </a:r>
          </a:p>
          <a:p>
            <a:pPr marL="0" indent="0">
              <a:lnSpc>
                <a:spcPct val="90000"/>
              </a:lnSpc>
              <a:spcAft>
                <a:spcPts val="1425"/>
              </a:spcAft>
              <a:buSzPct val="45000"/>
              <a:buNone/>
            </a:pPr>
            <a:r>
              <a:rPr lang="nl-NL" altLang="nl-NL" dirty="0">
                <a:latin typeface="Calibri" panose="020F0502020204030204" pitchFamily="34" charset="0"/>
              </a:rPr>
              <a:t>Meneer komt thuis en zal liefst ook thuis blijven tot aan zijn overlijden met voldoende ondersteuning en zorg.</a:t>
            </a:r>
          </a:p>
          <a:p>
            <a:endParaRPr lang="nl-NL" dirty="0"/>
          </a:p>
          <a:p>
            <a:r>
              <a:rPr lang="nl-NL" dirty="0">
                <a:latin typeface="Arial"/>
                <a:cs typeface="Arial"/>
              </a:rPr>
              <a:t>Stel met elkaar een plan van aanpak op waar toekomstgericht denken centraal staat</a:t>
            </a:r>
            <a:endParaRPr lang="nl-NL" dirty="0">
              <a:cs typeface="Arial" charset="0"/>
            </a:endParaRPr>
          </a:p>
          <a:p>
            <a:pPr marL="0" indent="0">
              <a:buSzPct val="45000"/>
              <a:buNone/>
            </a:pPr>
            <a:endParaRPr lang="nl-NL" dirty="0">
              <a:latin typeface="Arial"/>
              <a:cs typeface="Arial"/>
            </a:endParaRPr>
          </a:p>
          <a:p>
            <a:r>
              <a:rPr lang="nl-NL" dirty="0">
                <a:latin typeface="Arial"/>
                <a:cs typeface="Arial"/>
              </a:rPr>
              <a:t>Volgende dia: fase 3</a:t>
            </a:r>
          </a:p>
          <a:p>
            <a:pPr>
              <a:lnSpc>
                <a:spcPct val="90000"/>
              </a:lnSpc>
              <a:spcAft>
                <a:spcPts val="1425"/>
              </a:spcAft>
            </a:pPr>
            <a:endParaRPr lang="nl-NL" altLang="nl-NL" dirty="0">
              <a:latin typeface="Calibri" panose="020F0502020204030204" pitchFamily="34" charset="0"/>
              <a:cs typeface="Calibri" panose="020F0502020204030204" pitchFamily="34" charset="0"/>
            </a:endParaRPr>
          </a:p>
          <a:p>
            <a:endParaRPr lang="nl-NL" dirty="0">
              <a:cs typeface="Arial" charset="0"/>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35</a:t>
            </a:fld>
            <a:endParaRPr lang="nl-NL"/>
          </a:p>
        </p:txBody>
      </p:sp>
    </p:spTree>
    <p:extLst>
      <p:ext uri="{BB962C8B-B14F-4D97-AF65-F5344CB8AC3E}">
        <p14:creationId xmlns:p14="http://schemas.microsoft.com/office/powerpoint/2010/main" val="4268244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Volgende dia: ophalen gegevens patiënt fase 3</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36</a:t>
            </a:fld>
            <a:endParaRPr lang="nl-NL"/>
          </a:p>
        </p:txBody>
      </p:sp>
    </p:spTree>
    <p:extLst>
      <p:ext uri="{BB962C8B-B14F-4D97-AF65-F5344CB8AC3E}">
        <p14:creationId xmlns:p14="http://schemas.microsoft.com/office/powerpoint/2010/main" val="2827094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bespreek je wie wat evalueert:</a:t>
            </a:r>
          </a:p>
          <a:p>
            <a:r>
              <a:rPr lang="nl-NL" dirty="0"/>
              <a:t>Denk aan:</a:t>
            </a:r>
          </a:p>
          <a:p>
            <a:r>
              <a:rPr lang="nl-NL" dirty="0"/>
              <a:t>Onrust monitoren : niet met dos, wel met heldere afspraken wanneer waarschuwen ( bijvoorbeeld toename agressie, meer motorische onrust, toename sufheid en minder aanspreekbaar  angstige  hallucinaties?  Als signalen voor delier) </a:t>
            </a:r>
          </a:p>
          <a:p>
            <a:r>
              <a:rPr lang="nl-NL" dirty="0"/>
              <a:t>Wie kijkt naar belastbaarheid van mw? </a:t>
            </a:r>
          </a:p>
          <a:p>
            <a:r>
              <a:rPr lang="nl-NL" dirty="0"/>
              <a:t>Spreek bijvoorbeeld goed af dat je in volgende </a:t>
            </a:r>
            <a:r>
              <a:rPr lang="nl-NL" dirty="0" err="1"/>
              <a:t>mdo</a:t>
            </a:r>
            <a:r>
              <a:rPr lang="nl-NL" dirty="0"/>
              <a:t> in huisartsen praktijk over kwetsbare ouderen of home team of hoe het ook heet in die regio een evaluatie hebt. </a:t>
            </a:r>
          </a:p>
          <a:p>
            <a:r>
              <a:rPr lang="nl-NL" dirty="0"/>
              <a:t>Bespreek ook wie  wat evalueert ( hulpmiddelen door ergo, zorg en belastbaarheid mw door thuiszorg en casemanager; onrust delier meneer door zorg, casemanager en huisarts) </a:t>
            </a:r>
          </a:p>
          <a:p>
            <a:r>
              <a:rPr lang="nl-NL" dirty="0"/>
              <a:t>Dyspnoe door huisarts. ( wanneer gaat deze weer langs na thuiskomst?</a:t>
            </a:r>
          </a:p>
          <a:p>
            <a:endParaRPr lang="nl-NL" dirty="0">
              <a:cs typeface="Arial"/>
            </a:endParaRPr>
          </a:p>
          <a:p>
            <a:r>
              <a:rPr lang="nl-NL" dirty="0">
                <a:latin typeface="Arial"/>
                <a:cs typeface="Arial"/>
              </a:rPr>
              <a:t>Volgende dia: vervolg casus november 2019</a:t>
            </a:r>
            <a:endParaRPr lang="nl-NL"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37</a:t>
            </a:fld>
            <a:endParaRPr lang="nl-NL"/>
          </a:p>
        </p:txBody>
      </p:sp>
    </p:spTree>
    <p:extLst>
      <p:ext uri="{BB962C8B-B14F-4D97-AF65-F5344CB8AC3E}">
        <p14:creationId xmlns:p14="http://schemas.microsoft.com/office/powerpoint/2010/main" val="152410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het rapport kencijfers (2019) wordt weergegeven hoe de bevolking in 2017 en het aantal verwachte overlijdens zicht verhouden. In deze afbeelding zie je het aantal 80 plussers (mogelijke kwetsbare ouderen) en aantal verwachte overlijdens. </a:t>
            </a:r>
          </a:p>
          <a:p>
            <a:r>
              <a:rPr lang="nl-NL" dirty="0"/>
              <a:t>https://pznlsawebprod.blob.core.windows.net/mediacontainer/pznl/media/themabestanden/onderzoek%20-%20ervaringen%20pati%C3%ABnten%20en%20naasten/kerncijfers_pznl_v4.pdf</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9</a:t>
            </a:fld>
            <a:endParaRPr lang="nl-NL"/>
          </a:p>
        </p:txBody>
      </p:sp>
    </p:spTree>
    <p:extLst>
      <p:ext uri="{BB962C8B-B14F-4D97-AF65-F5344CB8AC3E}">
        <p14:creationId xmlns:p14="http://schemas.microsoft.com/office/powerpoint/2010/main" val="33229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a:cs typeface="Arial"/>
              </a:rPr>
              <a:t>Volgende dia: ophalen gegevens fase 4</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38</a:t>
            </a:fld>
            <a:endParaRPr lang="nl-NL"/>
          </a:p>
        </p:txBody>
      </p:sp>
    </p:spTree>
    <p:extLst>
      <p:ext uri="{BB962C8B-B14F-4D97-AF65-F5344CB8AC3E}">
        <p14:creationId xmlns:p14="http://schemas.microsoft.com/office/powerpoint/2010/main" val="2299076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Informatie voor docent:</a:t>
            </a:r>
          </a:p>
          <a:p>
            <a:r>
              <a:rPr lang="nl-NL" noProof="0" dirty="0">
                <a:latin typeface="Arial"/>
                <a:cs typeface="Arial"/>
              </a:rPr>
              <a:t>In deze fase kan je als docent zelf bepalen waar het gesprek op uit komt. Je kan de groep vragen jou vragen te stellen over het effect en bepalen of jullie terug gaan naar fase 1, fase 2 of fase 3.</a:t>
            </a:r>
          </a:p>
          <a:p>
            <a:r>
              <a:rPr lang="nl-NL" noProof="0" dirty="0">
                <a:latin typeface="Arial"/>
                <a:cs typeface="Arial"/>
              </a:rPr>
              <a:t>1. Effect van de voorwaarden voor naar huis gaan zijn aanwezig. Of 2. juist evaluatie of de ingezette zorg en middelen in thuissituatie inderdaad voldoende zijn. De werkhypothese gaat uit (als aan … voorwaarden is voldaan naar huisgaan mogelijk?) vervolgens kun je in gesprek met deelnemers over scenario’s die zij zelf in hun werk herkennen waarbij het niet goed gaat. </a:t>
            </a:r>
          </a:p>
          <a:p>
            <a:endParaRPr lang="nl-NL" noProof="0" dirty="0"/>
          </a:p>
          <a:p>
            <a:r>
              <a:rPr lang="nl-NL" noProof="0" dirty="0"/>
              <a:t>Bespreek ook dat je soms dingen niet beter kunt maken en moet accepteren . Voorbeeld hier zou kunnen zijn dat meneer niet meer naar dagbesteding kan i.v.m. zijn lichamelijke  situatie en conditie, waardoor </a:t>
            </a:r>
            <a:r>
              <a:rPr lang="nl-NL" noProof="0" dirty="0" err="1"/>
              <a:t>mw</a:t>
            </a:r>
            <a:r>
              <a:rPr lang="nl-NL" noProof="0" dirty="0"/>
              <a:t> dus meer vast zit aan huis. Vrijwilligers om even als oppas te dienen voor meneer waardoor </a:t>
            </a:r>
            <a:r>
              <a:rPr lang="nl-NL" noProof="0" dirty="0" err="1"/>
              <a:t>mw</a:t>
            </a:r>
            <a:r>
              <a:rPr lang="nl-NL" noProof="0" dirty="0"/>
              <a:t> even weg kan zijn niet voorhanden. Dochter kan ook niets betekenen. In gesprek met de deelnemers kun je kijken hoe daar dan mee om te gaan.</a:t>
            </a:r>
          </a:p>
          <a:p>
            <a:endParaRPr lang="nl-NL" noProof="0" dirty="0">
              <a:cs typeface="Arial"/>
            </a:endParaRPr>
          </a:p>
          <a:p>
            <a:r>
              <a:rPr lang="nl-NL" noProof="0" dirty="0">
                <a:latin typeface="Arial"/>
                <a:cs typeface="Arial"/>
              </a:rPr>
              <a:t>Volgende dia fase 1</a:t>
            </a:r>
            <a:endParaRPr lang="nl-NL" noProof="0"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39</a:t>
            </a:fld>
            <a:endParaRPr lang="nl-NL"/>
          </a:p>
        </p:txBody>
      </p:sp>
    </p:spTree>
    <p:extLst>
      <p:ext uri="{BB962C8B-B14F-4D97-AF65-F5344CB8AC3E}">
        <p14:creationId xmlns:p14="http://schemas.microsoft.com/office/powerpoint/2010/main" val="3380691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Kies de juiste dia naar aanleiding van dia 20</a:t>
            </a:r>
          </a:p>
          <a:p>
            <a:r>
              <a:rPr lang="nl-NL" altLang="nl-NL" sz="1200" noProof="0" dirty="0">
                <a:latin typeface="Arial" panose="020B0604020202020204" pitchFamily="34" charset="0"/>
                <a:ea typeface="Microsoft YaHei" panose="020B0503020204020204" pitchFamily="34" charset="-122"/>
              </a:rPr>
              <a:t>Fase 1. 2 of 3</a:t>
            </a:r>
          </a:p>
          <a:p>
            <a:endParaRPr lang="nl-NL" dirty="0"/>
          </a:p>
          <a:p>
            <a:r>
              <a:rPr lang="nl-NL" dirty="0"/>
              <a:t>Volgende dia fase 1</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40</a:t>
            </a:fld>
            <a:endParaRPr lang="nl-NL"/>
          </a:p>
        </p:txBody>
      </p:sp>
    </p:spTree>
    <p:extLst>
      <p:ext uri="{BB962C8B-B14F-4D97-AF65-F5344CB8AC3E}">
        <p14:creationId xmlns:p14="http://schemas.microsoft.com/office/powerpoint/2010/main" val="2951028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Kies de juiste dia naar aanleiding van dia 20</a:t>
            </a:r>
          </a:p>
          <a:p>
            <a:r>
              <a:rPr lang="nl-NL" altLang="nl-NL" sz="1200" noProof="0" dirty="0">
                <a:latin typeface="Arial" panose="020B0604020202020204" pitchFamily="34" charset="0"/>
                <a:ea typeface="Microsoft YaHei" panose="020B0503020204020204" pitchFamily="34" charset="-122"/>
              </a:rPr>
              <a:t>Fase 1. 2 of 3</a:t>
            </a:r>
          </a:p>
          <a:p>
            <a:pPr marL="215900" indent="-214313" eaLnBrk="1">
              <a:spcBef>
                <a:spcPct val="0"/>
              </a:spcBef>
              <a:tabLst>
                <a:tab pos="723900" algn="l"/>
                <a:tab pos="1447800" algn="l"/>
                <a:tab pos="2171700" algn="l"/>
                <a:tab pos="2895600" algn="l"/>
                <a:tab pos="3619500" algn="l"/>
                <a:tab pos="4343400" algn="l"/>
                <a:tab pos="5067300" algn="l"/>
              </a:tabLst>
            </a:pPr>
            <a:endParaRPr lang="nl-NL" altLang="nl-NL" sz="1200" dirty="0">
              <a:latin typeface="Arial" panose="020B0604020202020204" pitchFamily="34" charset="0"/>
              <a:ea typeface="Microsoft YaHei" panose="020B0503020204020204" pitchFamily="34" charset="-122"/>
            </a:endParaRPr>
          </a:p>
          <a:p>
            <a:pPr marL="215900" indent="-213995">
              <a:spcBef>
                <a:spcPct val="0"/>
              </a:spcBef>
              <a:tabLst>
                <a:tab pos="723900" algn="l"/>
                <a:tab pos="1447800" algn="l"/>
                <a:tab pos="2171700" algn="l"/>
                <a:tab pos="2895600" algn="l"/>
                <a:tab pos="3619500" algn="l"/>
                <a:tab pos="4343400" algn="l"/>
                <a:tab pos="5067300" algn="l"/>
              </a:tabLst>
            </a:pPr>
            <a:r>
              <a:rPr lang="nl-NL" dirty="0">
                <a:latin typeface="Arial"/>
                <a:cs typeface="Arial"/>
              </a:rPr>
              <a:t>Volgende dia fase 3</a:t>
            </a:r>
          </a:p>
          <a:p>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41</a:t>
            </a:fld>
            <a:endParaRPr lang="nl-NL"/>
          </a:p>
        </p:txBody>
      </p:sp>
    </p:spTree>
    <p:extLst>
      <p:ext uri="{BB962C8B-B14F-4D97-AF65-F5344CB8AC3E}">
        <p14:creationId xmlns:p14="http://schemas.microsoft.com/office/powerpoint/2010/main" val="1951383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t>Kies de juiste dia naar aanleiding van dia 20</a:t>
            </a:r>
          </a:p>
          <a:p>
            <a:r>
              <a:rPr lang="nl-NL" altLang="nl-NL" sz="1200" noProof="0" dirty="0">
                <a:latin typeface="Arial"/>
                <a:ea typeface="Microsoft YaHei"/>
                <a:cs typeface="Arial"/>
              </a:rPr>
              <a:t>Fase 1. 2 of 3</a:t>
            </a:r>
          </a:p>
          <a:p>
            <a:endParaRPr lang="nl-NL" altLang="nl-NL" noProof="0" dirty="0">
              <a:latin typeface="Arial" panose="020B0604020202020204" pitchFamily="34" charset="0"/>
              <a:ea typeface="Microsoft YaHei" panose="020B0503020204020204" pitchFamily="34" charset="-122"/>
              <a:cs typeface="Arial"/>
            </a:endParaRPr>
          </a:p>
          <a:p>
            <a:r>
              <a:rPr lang="nl-NL" noProof="0" dirty="0">
                <a:latin typeface="Arial"/>
                <a:cs typeface="Arial"/>
              </a:rPr>
              <a:t>Volgende dia: vervolg casus december 2019</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42</a:t>
            </a:fld>
            <a:endParaRPr lang="nl-NL"/>
          </a:p>
        </p:txBody>
      </p:sp>
    </p:spTree>
    <p:extLst>
      <p:ext uri="{BB962C8B-B14F-4D97-AF65-F5344CB8AC3E}">
        <p14:creationId xmlns:p14="http://schemas.microsoft.com/office/powerpoint/2010/main" val="4292500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Docent: doorlopen casus met deelnemers</a:t>
            </a:r>
          </a:p>
          <a:p>
            <a:endParaRPr lang="nl-NL" noProof="0" dirty="0">
              <a:latin typeface="Calibri"/>
              <a:cs typeface="Calibri"/>
            </a:endParaRPr>
          </a:p>
          <a:p>
            <a:r>
              <a:rPr lang="nl-NL" noProof="0" dirty="0">
                <a:latin typeface="Calibri"/>
                <a:cs typeface="Calibri"/>
              </a:rPr>
              <a:t>Volgende dia: werk in tweetallen fase 1 en 2</a:t>
            </a:r>
          </a:p>
          <a:p>
            <a:endParaRPr lang="en-US" dirty="0">
              <a:latin typeface="Calibri"/>
              <a:cs typeface="Calibri"/>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a:pPr/>
              <a:t>43</a:t>
            </a:fld>
            <a:endParaRPr lang="nl-NL"/>
          </a:p>
        </p:txBody>
      </p:sp>
    </p:spTree>
    <p:extLst>
      <p:ext uri="{BB962C8B-B14F-4D97-AF65-F5344CB8AC3E}">
        <p14:creationId xmlns:p14="http://schemas.microsoft.com/office/powerpoint/2010/main" val="1066592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012DB55-05E9-400E-93C9-070034433FEC}"/>
              </a:ext>
            </a:extLst>
          </p:cNvPr>
          <p:cNvSpPr>
            <a:spLocks noGrp="1" noChangeArrowheads="1"/>
          </p:cNvSpPr>
          <p:nvPr>
            <p:ph type="sldNum"/>
          </p:nvPr>
        </p:nvSpPr>
        <p:spPr>
          <a:ln/>
        </p:spPr>
        <p:txBody>
          <a:bodyPr/>
          <a:lstStyle/>
          <a:p>
            <a:fld id="{EB57E589-CD5B-456F-9DD1-348D1A2E7306}" type="slidenum">
              <a:rPr lang="nl-NL" altLang="nl-NL"/>
              <a:pPr/>
              <a:t>44</a:t>
            </a:fld>
            <a:endParaRPr lang="nl-NL" altLang="nl-NL"/>
          </a:p>
        </p:txBody>
      </p:sp>
      <p:sp>
        <p:nvSpPr>
          <p:cNvPr id="58369" name="Rectangle 1">
            <a:extLst>
              <a:ext uri="{FF2B5EF4-FFF2-40B4-BE49-F238E27FC236}">
                <a16:creationId xmlns:a16="http://schemas.microsoft.com/office/drawing/2014/main" id="{BCB91C41-0554-459F-A37B-DF841826DC90}"/>
              </a:ext>
            </a:extLst>
          </p:cNvPr>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26E63846-F4AE-4C63-B256-98A35B07A3D5}"/>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215900" indent="-213995">
              <a:spcBef>
                <a:spcPct val="0"/>
              </a:spcBef>
              <a:tabLst>
                <a:tab pos="723900" algn="l"/>
                <a:tab pos="1447800" algn="l"/>
                <a:tab pos="2171700" algn="l"/>
                <a:tab pos="2895600" algn="l"/>
                <a:tab pos="3619500" algn="l"/>
                <a:tab pos="4343400" algn="l"/>
                <a:tab pos="5067300" algn="l"/>
              </a:tabLst>
            </a:pPr>
            <a:r>
              <a:rPr lang="nl-NL" altLang="nl-NL" sz="2000" dirty="0">
                <a:latin typeface="Arial"/>
                <a:ea typeface="Microsoft YaHei"/>
                <a:cs typeface="Arial"/>
              </a:rPr>
              <a:t>Volgende dia: plenaire terugkoppeling fase 1 en 2</a:t>
            </a:r>
            <a:endParaRPr lang="nl-NL" altLang="nl-NL" sz="2000" dirty="0">
              <a:latin typeface="Arial" panose="020B0604020202020204" pitchFamily="34" charset="0"/>
              <a:ea typeface="Microsoft YaHei" panose="020B0503020204020204" pitchFamily="34" charset="-122"/>
              <a:cs typeface="Arial" panose="020B0604020202020204" pitchFamily="34" charset="0"/>
            </a:endParaRPr>
          </a:p>
        </p:txBody>
      </p:sp>
      <p:sp>
        <p:nvSpPr>
          <p:cNvPr id="58371" name="Text Box 3">
            <a:extLst>
              <a:ext uri="{FF2B5EF4-FFF2-40B4-BE49-F238E27FC236}">
                <a16:creationId xmlns:a16="http://schemas.microsoft.com/office/drawing/2014/main" id="{1164A4DC-41B1-49D7-932E-4006DA1E6B5D}"/>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67932DD2-367E-4925-B1D2-9A03EEF6A568}" type="slidenum">
              <a:rPr lang="nl-NL" altLang="nl-NL">
                <a:latin typeface="+mn-lt" charset="0"/>
                <a:cs typeface="+mn-ea" charset="0"/>
              </a:rPr>
              <a:pPr hangingPunct="1">
                <a:lnSpc>
                  <a:spcPct val="100000"/>
                </a:lnSpc>
              </a:pPr>
              <a:t>44</a:t>
            </a:fld>
            <a:endParaRPr lang="nl-NL" altLang="nl-NL">
              <a:latin typeface="+mn-lt" charset="0"/>
              <a:cs typeface="+mn-ea"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Arial"/>
                <a:cs typeface="Arial"/>
              </a:rPr>
              <a:t>Volgende dia: werkhypothese</a:t>
            </a:r>
            <a:endParaRPr lang="nl-NL" dirty="0"/>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45</a:t>
            </a:fld>
            <a:endParaRPr lang="nl-NL"/>
          </a:p>
        </p:txBody>
      </p:sp>
    </p:spTree>
    <p:extLst>
      <p:ext uri="{BB962C8B-B14F-4D97-AF65-F5344CB8AC3E}">
        <p14:creationId xmlns:p14="http://schemas.microsoft.com/office/powerpoint/2010/main" val="34717263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FAEE7E28-9603-4A7A-9E5F-D514864A4FFA}"/>
              </a:ext>
            </a:extLst>
          </p:cNvPr>
          <p:cNvSpPr>
            <a:spLocks noGrp="1" noChangeArrowheads="1"/>
          </p:cNvSpPr>
          <p:nvPr>
            <p:ph type="sldNum"/>
          </p:nvPr>
        </p:nvSpPr>
        <p:spPr>
          <a:ln/>
        </p:spPr>
        <p:txBody>
          <a:bodyPr/>
          <a:lstStyle/>
          <a:p>
            <a:fld id="{2AD55786-6566-40D5-A496-32DD7954F513}" type="slidenum">
              <a:rPr lang="nl-NL" altLang="nl-NL"/>
              <a:pPr/>
              <a:t>46</a:t>
            </a:fld>
            <a:endParaRPr lang="nl-NL" altLang="nl-NL"/>
          </a:p>
        </p:txBody>
      </p:sp>
      <p:sp>
        <p:nvSpPr>
          <p:cNvPr id="60417" name="Rectangle 1">
            <a:extLst>
              <a:ext uri="{FF2B5EF4-FFF2-40B4-BE49-F238E27FC236}">
                <a16:creationId xmlns:a16="http://schemas.microsoft.com/office/drawing/2014/main" id="{B7F7AE84-0036-4595-A347-07D40B732B78}"/>
              </a:ext>
            </a:extLst>
          </p:cNvPr>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Text Box 2">
            <a:extLst>
              <a:ext uri="{FF2B5EF4-FFF2-40B4-BE49-F238E27FC236}">
                <a16:creationId xmlns:a16="http://schemas.microsoft.com/office/drawing/2014/main" id="{87486815-3F7C-4A9F-A211-1878619647D7}"/>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4313" eaLnBrk="1">
              <a:spcBef>
                <a:spcPct val="0"/>
              </a:spcBef>
              <a:tabLst>
                <a:tab pos="723900" algn="l"/>
                <a:tab pos="1447800" algn="l"/>
                <a:tab pos="2171700" algn="l"/>
                <a:tab pos="2895600" algn="l"/>
                <a:tab pos="3619500" algn="l"/>
                <a:tab pos="4343400" algn="l"/>
                <a:tab pos="5067300" algn="l"/>
              </a:tabLst>
            </a:pPr>
            <a:r>
              <a:rPr lang="nl-NL" altLang="nl-NL" sz="2000" dirty="0">
                <a:latin typeface="Arial" panose="020B0604020202020204" pitchFamily="34" charset="0"/>
                <a:ea typeface="Microsoft YaHei" panose="020B0503020204020204" pitchFamily="34" charset="-122"/>
              </a:rPr>
              <a:t>Docent bespreekt nog of alleen of in samenspraak afhankelijk van de tijd wat de adviezen zijn bij delier, . dag nacht ritme aanhouden , herkenbare omgeving met bv foto op nachtkastje, klok kalender . relatief weinig prikkels van visite en drukte , maar wel voldoende om niet over dag te slapen. </a:t>
            </a:r>
          </a:p>
          <a:p>
            <a:pPr marL="215900" indent="-213995">
              <a:spcBef>
                <a:spcPct val="0"/>
              </a:spcBef>
              <a:tabLst>
                <a:tab pos="723900" algn="l"/>
                <a:tab pos="1447800" algn="l"/>
                <a:tab pos="2171700" algn="l"/>
                <a:tab pos="2895600" algn="l"/>
                <a:tab pos="3619500" algn="l"/>
                <a:tab pos="4343400" algn="l"/>
                <a:tab pos="5067300" algn="l"/>
              </a:tabLst>
            </a:pPr>
            <a:endParaRPr lang="nl-NL" altLang="nl-NL" sz="2000" dirty="0">
              <a:latin typeface="Arial" panose="020B0604020202020204" pitchFamily="34" charset="0"/>
              <a:ea typeface="Microsoft YaHei" panose="020B0503020204020204" pitchFamily="34" charset="-122"/>
              <a:cs typeface="Arial"/>
            </a:endParaRPr>
          </a:p>
          <a:p>
            <a:pPr marL="215900" indent="-213995">
              <a:spcBef>
                <a:spcPct val="0"/>
              </a:spcBef>
              <a:tabLst>
                <a:tab pos="723900" algn="l"/>
                <a:tab pos="1447800" algn="l"/>
                <a:tab pos="2171700" algn="l"/>
                <a:tab pos="2895600" algn="l"/>
                <a:tab pos="3619500" algn="l"/>
                <a:tab pos="4343400" algn="l"/>
                <a:tab pos="5067300" algn="l"/>
              </a:tabLst>
            </a:pPr>
            <a:r>
              <a:rPr lang="nl-NL" altLang="nl-NL" sz="2000" dirty="0">
                <a:latin typeface="Arial"/>
                <a:ea typeface="Microsoft YaHei"/>
                <a:cs typeface="Arial"/>
              </a:rPr>
              <a:t>Vervolg dia: werkhypothese vervolg</a:t>
            </a:r>
            <a:endParaRPr lang="nl-NL" altLang="nl-NL" sz="2000" dirty="0" err="1">
              <a:latin typeface="Arial" panose="020B0604020202020204" pitchFamily="34" charset="0"/>
              <a:ea typeface="Microsoft YaHei" panose="020B0503020204020204" pitchFamily="34" charset="-122"/>
              <a:cs typeface="Arial" panose="020B0604020202020204" pitchFamily="34" charset="0"/>
            </a:endParaRPr>
          </a:p>
          <a:p>
            <a:pPr marL="215900" indent="-214313">
              <a:spcBef>
                <a:spcPct val="0"/>
              </a:spcBef>
              <a:tabLst>
                <a:tab pos="723900" algn="l"/>
                <a:tab pos="1447800" algn="l"/>
                <a:tab pos="2171700" algn="l"/>
                <a:tab pos="2895600" algn="l"/>
                <a:tab pos="3619500" algn="l"/>
                <a:tab pos="4343400" algn="l"/>
                <a:tab pos="5067300" algn="l"/>
              </a:tabLst>
            </a:pPr>
            <a:endParaRPr lang="nl-NL" altLang="nl-NL" sz="2000">
              <a:latin typeface="Arial" panose="020B0604020202020204" pitchFamily="34" charset="0"/>
              <a:ea typeface="Microsoft YaHei" panose="020B0503020204020204" pitchFamily="34" charset="-122"/>
              <a:cs typeface="Arial" panose="020B0604020202020204" pitchFamily="34" charset="0"/>
            </a:endParaRPr>
          </a:p>
        </p:txBody>
      </p:sp>
      <p:sp>
        <p:nvSpPr>
          <p:cNvPr id="60419" name="Text Box 3">
            <a:extLst>
              <a:ext uri="{FF2B5EF4-FFF2-40B4-BE49-F238E27FC236}">
                <a16:creationId xmlns:a16="http://schemas.microsoft.com/office/drawing/2014/main" id="{087A8390-5752-420F-940A-017F9ADE9C62}"/>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B191757D-7875-45A9-940B-BCF1F1529E38}" type="slidenum">
              <a:rPr lang="nl-NL" altLang="nl-NL">
                <a:latin typeface="+mn-lt" charset="0"/>
                <a:cs typeface="+mn-ea" charset="0"/>
              </a:rPr>
              <a:pPr hangingPunct="1">
                <a:lnSpc>
                  <a:spcPct val="100000"/>
                </a:lnSpc>
              </a:pPr>
              <a:t>46</a:t>
            </a:fld>
            <a:endParaRPr lang="nl-NL" altLang="nl-NL">
              <a:latin typeface="+mn-lt" charset="0"/>
              <a:cs typeface="+mn-ea"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371B45D-3504-4C9E-9897-8F2068A4A2E4}"/>
              </a:ext>
            </a:extLst>
          </p:cNvPr>
          <p:cNvSpPr>
            <a:spLocks noGrp="1" noChangeArrowheads="1"/>
          </p:cNvSpPr>
          <p:nvPr>
            <p:ph type="sldNum"/>
          </p:nvPr>
        </p:nvSpPr>
        <p:spPr>
          <a:ln/>
        </p:spPr>
        <p:txBody>
          <a:bodyPr/>
          <a:lstStyle/>
          <a:p>
            <a:fld id="{2E1975F5-9570-4294-9502-2F014ECF6AD6}" type="slidenum">
              <a:rPr lang="nl-NL" altLang="nl-NL"/>
              <a:pPr/>
              <a:t>47</a:t>
            </a:fld>
            <a:endParaRPr lang="nl-NL" altLang="nl-NL"/>
          </a:p>
        </p:txBody>
      </p:sp>
      <p:sp>
        <p:nvSpPr>
          <p:cNvPr id="61441" name="Rectangle 1">
            <a:extLst>
              <a:ext uri="{FF2B5EF4-FFF2-40B4-BE49-F238E27FC236}">
                <a16:creationId xmlns:a16="http://schemas.microsoft.com/office/drawing/2014/main" id="{4DBA7CEA-DE1C-493E-94A3-2BB12FECBBED}"/>
              </a:ext>
            </a:extLst>
          </p:cNvPr>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Text Box 2">
            <a:extLst>
              <a:ext uri="{FF2B5EF4-FFF2-40B4-BE49-F238E27FC236}">
                <a16:creationId xmlns:a16="http://schemas.microsoft.com/office/drawing/2014/main" id="{FAB6D767-95C8-4F16-A973-4684641C3EDB}"/>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3995" eaLnBrk="1">
              <a:spcBef>
                <a:spcPct val="0"/>
              </a:spcBef>
              <a:tabLst>
                <a:tab pos="723900" algn="l"/>
                <a:tab pos="1447800" algn="l"/>
                <a:tab pos="2171700" algn="l"/>
                <a:tab pos="2895600" algn="l"/>
                <a:tab pos="3619500" algn="l"/>
                <a:tab pos="4343400" algn="l"/>
                <a:tab pos="5067300" algn="l"/>
              </a:tabLst>
            </a:pPr>
            <a:r>
              <a:rPr lang="nl-NL" altLang="nl-NL" sz="2000" dirty="0">
                <a:latin typeface="Arial"/>
                <a:ea typeface="Microsoft YaHei"/>
                <a:cs typeface="Arial"/>
              </a:rPr>
              <a:t>Docent: bespreek of alleen of in samenspraak afhankelijk van de tijd wat de adviezen zijn bij delier, . dag nacht ritme aanhouden , herkenbare omgeving met bv foto op nachtkastje, klok kalender . relatief weinig prikkels van visite en drukte , maar wel voldoende om niet over dag te slapen. </a:t>
            </a:r>
            <a:endParaRPr lang="nl-NL" dirty="0">
              <a:latin typeface="Arial"/>
              <a:ea typeface="Microsoft YaHei"/>
              <a:cs typeface="Arial"/>
            </a:endParaRPr>
          </a:p>
          <a:p>
            <a:pPr marL="215900" indent="-214313" eaLnBrk="1">
              <a:spcBef>
                <a:spcPct val="0"/>
              </a:spcBef>
              <a:tabLst>
                <a:tab pos="723900" algn="l"/>
                <a:tab pos="1447800" algn="l"/>
                <a:tab pos="2171700" algn="l"/>
                <a:tab pos="2895600" algn="l"/>
                <a:tab pos="3619500" algn="l"/>
                <a:tab pos="4343400" algn="l"/>
                <a:tab pos="5067300" algn="l"/>
              </a:tabLst>
            </a:pPr>
            <a:endParaRPr lang="nl-NL" altLang="nl-NL" sz="2000" dirty="0">
              <a:latin typeface="Arial" panose="020B0604020202020204" pitchFamily="34" charset="0"/>
              <a:ea typeface="Microsoft YaHei" panose="020B0503020204020204" pitchFamily="34" charset="-122"/>
            </a:endParaRPr>
          </a:p>
          <a:p>
            <a:pPr marL="215900" indent="-213995">
              <a:spcBef>
                <a:spcPct val="0"/>
              </a:spcBef>
              <a:tabLst>
                <a:tab pos="723900" algn="l"/>
                <a:tab pos="1447800" algn="l"/>
                <a:tab pos="2171700" algn="l"/>
                <a:tab pos="2895600" algn="l"/>
                <a:tab pos="3619500" algn="l"/>
                <a:tab pos="4343400" algn="l"/>
                <a:tab pos="5067300" algn="l"/>
              </a:tabLst>
            </a:pPr>
            <a:r>
              <a:rPr lang="nl-NL" altLang="nl-NL" sz="2000" dirty="0">
                <a:latin typeface="Arial"/>
                <a:ea typeface="Microsoft YaHei"/>
                <a:cs typeface="Arial"/>
              </a:rPr>
              <a:t>Volgende dia: vervolg casus december 2019</a:t>
            </a:r>
            <a:endParaRPr lang="nl-NL" altLang="nl-NL" sz="2000" dirty="0">
              <a:latin typeface="Arial" panose="020B0604020202020204" pitchFamily="34" charset="0"/>
              <a:ea typeface="Microsoft YaHei" panose="020B0503020204020204" pitchFamily="34" charset="-122"/>
              <a:cs typeface="Arial"/>
            </a:endParaRPr>
          </a:p>
        </p:txBody>
      </p:sp>
      <p:sp>
        <p:nvSpPr>
          <p:cNvPr id="61443" name="Text Box 3">
            <a:extLst>
              <a:ext uri="{FF2B5EF4-FFF2-40B4-BE49-F238E27FC236}">
                <a16:creationId xmlns:a16="http://schemas.microsoft.com/office/drawing/2014/main" id="{C61ADDFB-E033-40CA-8B96-3F7A8D19A19F}"/>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9C8D0942-A7FC-4251-9D3F-7DA4BD54D8A1}" type="slidenum">
              <a:rPr lang="nl-NL" altLang="nl-NL">
                <a:latin typeface="+mn-lt" charset="0"/>
                <a:cs typeface="+mn-ea" charset="0"/>
              </a:rPr>
              <a:pPr hangingPunct="1">
                <a:lnSpc>
                  <a:spcPct val="100000"/>
                </a:lnSpc>
              </a:pPr>
              <a:t>47</a:t>
            </a:fld>
            <a:endParaRPr lang="nl-NL" altLang="nl-NL">
              <a:latin typeface="+mn-lt" charset="0"/>
              <a:cs typeface="+mn-ea"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geeft het rapport Kerncijfers palliatieve zorg (2019) weer wat in 2017 de </a:t>
            </a:r>
            <a:r>
              <a:rPr lang="nl-NL" dirty="0" err="1"/>
              <a:t>secifieke</a:t>
            </a:r>
            <a:r>
              <a:rPr lang="nl-NL" dirty="0"/>
              <a:t> doodsoorzaak is en waar het overlijden heeft plaatsgevonden.</a:t>
            </a: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10</a:t>
            </a:fld>
            <a:endParaRPr lang="nl-NL"/>
          </a:p>
        </p:txBody>
      </p:sp>
    </p:spTree>
    <p:extLst>
      <p:ext uri="{BB962C8B-B14F-4D97-AF65-F5344CB8AC3E}">
        <p14:creationId xmlns:p14="http://schemas.microsoft.com/office/powerpoint/2010/main" val="38791278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538"/>
              </a:spcBef>
              <a:tabLst>
                <a:tab pos="723900" algn="l"/>
                <a:tab pos="1447800" algn="l"/>
                <a:tab pos="2171700" algn="l"/>
                <a:tab pos="2895600" algn="l"/>
                <a:tab pos="3619500" algn="l"/>
                <a:tab pos="4343400" algn="l"/>
                <a:tab pos="5067300" algn="l"/>
              </a:tabLst>
            </a:pPr>
            <a:r>
              <a:rPr lang="en-US" altLang="nl-NL" dirty="0">
                <a:latin typeface="Arial"/>
                <a:cs typeface="Arial"/>
              </a:rPr>
              <a:t>Docent: D</a:t>
            </a:r>
            <a:r>
              <a:rPr lang="nl-NL" altLang="nl-NL" dirty="0">
                <a:latin typeface="Arial"/>
                <a:cs typeface="Arial"/>
              </a:rPr>
              <a:t>e laatste 2 zinnen komen de dia ingevlogen. Dit geeft de mogelijkheid om stil te staan bij de3 markeringsmomenten zoals in het kwaliteitskader palliatieve zorg is beschreven:</a:t>
            </a:r>
          </a:p>
          <a:p>
            <a:pPr marL="171450" indent="-171450" eaLnBrk="1" hangingPunct="1">
              <a:spcBef>
                <a:spcPts val="538"/>
              </a:spcBef>
              <a:buFontTx/>
              <a:buChar char="-"/>
              <a:tabLst>
                <a:tab pos="723900" algn="l"/>
                <a:tab pos="1447800" algn="l"/>
                <a:tab pos="2171700" algn="l"/>
                <a:tab pos="2895600" algn="l"/>
                <a:tab pos="3619500" algn="l"/>
                <a:tab pos="4343400" algn="l"/>
                <a:tab pos="5067300" algn="l"/>
              </a:tabLst>
            </a:pPr>
            <a:r>
              <a:rPr lang="nl-NL" altLang="nl-NL" dirty="0">
                <a:latin typeface="Arial" panose="020B0604020202020204" pitchFamily="34" charset="0"/>
                <a:cs typeface="+mn-ea" charset="0"/>
              </a:rPr>
              <a:t>Markeren van palliatieve fase, </a:t>
            </a:r>
          </a:p>
          <a:p>
            <a:pPr marL="171450" indent="-171450" eaLnBrk="1" hangingPunct="1">
              <a:spcBef>
                <a:spcPts val="538"/>
              </a:spcBef>
              <a:buFontTx/>
              <a:buChar char="-"/>
              <a:tabLst>
                <a:tab pos="723900" algn="l"/>
                <a:tab pos="1447800" algn="l"/>
                <a:tab pos="2171700" algn="l"/>
                <a:tab pos="2895600" algn="l"/>
                <a:tab pos="3619500" algn="l"/>
                <a:tab pos="4343400" algn="l"/>
                <a:tab pos="5067300" algn="l"/>
              </a:tabLst>
            </a:pPr>
            <a:r>
              <a:rPr lang="nl-NL" altLang="nl-NL" dirty="0">
                <a:latin typeface="Arial" panose="020B0604020202020204" pitchFamily="34" charset="0"/>
                <a:cs typeface="+mn-ea" charset="0"/>
              </a:rPr>
              <a:t>markeren van de vaak geleidelijke overgang van meer ziekte gerichte behandeling naar symptoomgerichte behandeling </a:t>
            </a:r>
          </a:p>
          <a:p>
            <a:pPr marL="171450" indent="-171450" eaLnBrk="1" hangingPunct="1">
              <a:spcBef>
                <a:spcPts val="538"/>
              </a:spcBef>
              <a:buFontTx/>
              <a:buChar char="-"/>
              <a:tabLst>
                <a:tab pos="723900" algn="l"/>
                <a:tab pos="1447800" algn="l"/>
                <a:tab pos="2171700" algn="l"/>
                <a:tab pos="2895600" algn="l"/>
                <a:tab pos="3619500" algn="l"/>
                <a:tab pos="4343400" algn="l"/>
                <a:tab pos="5067300" algn="l"/>
              </a:tabLst>
            </a:pPr>
            <a:r>
              <a:rPr lang="nl-NL" altLang="nl-NL" dirty="0">
                <a:latin typeface="Arial" panose="020B0604020202020204" pitchFamily="34" charset="0"/>
                <a:cs typeface="+mn-ea" charset="0"/>
              </a:rPr>
              <a:t>en de markering van de stervensfase. </a:t>
            </a:r>
          </a:p>
          <a:p>
            <a:endParaRPr lang="nl-NL" dirty="0"/>
          </a:p>
          <a:p>
            <a:r>
              <a:rPr lang="nl-NL" dirty="0">
                <a:latin typeface="Arial"/>
                <a:cs typeface="Arial"/>
              </a:rPr>
              <a:t>Volgende dia: vervolg casus</a:t>
            </a:r>
            <a:endParaRPr lang="nl-NL" dirty="0">
              <a:cs typeface="Arial"/>
            </a:endParaRPr>
          </a:p>
        </p:txBody>
      </p:sp>
      <p:sp>
        <p:nvSpPr>
          <p:cNvPr id="4" name="Tijdelijke aanduiding voor dianummer 3"/>
          <p:cNvSpPr>
            <a:spLocks noGrp="1"/>
          </p:cNvSpPr>
          <p:nvPr>
            <p:ph type="sldNum" sz="quarter" idx="5"/>
          </p:nvPr>
        </p:nvSpPr>
        <p:spPr/>
        <p:txBody>
          <a:bodyPr/>
          <a:lstStyle/>
          <a:p>
            <a:fld id="{049B46B4-AD66-4390-9C6B-EBAD2D34489B}" type="slidenum">
              <a:rPr lang="nl-NL" smtClean="0"/>
              <a:pPr/>
              <a:t>48</a:t>
            </a:fld>
            <a:endParaRPr lang="nl-NL"/>
          </a:p>
        </p:txBody>
      </p:sp>
    </p:spTree>
    <p:extLst>
      <p:ext uri="{BB962C8B-B14F-4D97-AF65-F5344CB8AC3E}">
        <p14:creationId xmlns:p14="http://schemas.microsoft.com/office/powerpoint/2010/main" val="420046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a:latin typeface="Calibri"/>
                <a:cs typeface="Calibri"/>
              </a:rPr>
              <a:t>Docent: indien tijd het toelaat aandacht voor de nazorg als onderdeel van palliatieve zorg </a:t>
            </a:r>
          </a:p>
        </p:txBody>
      </p:sp>
      <p:sp>
        <p:nvSpPr>
          <p:cNvPr id="4" name="Tijdelijke aanduiding voor dianummer 3"/>
          <p:cNvSpPr>
            <a:spLocks noGrp="1"/>
          </p:cNvSpPr>
          <p:nvPr>
            <p:ph type="sldNum" sz="quarter" idx="5"/>
          </p:nvPr>
        </p:nvSpPr>
        <p:spPr/>
        <p:txBody>
          <a:bodyPr/>
          <a:lstStyle/>
          <a:p>
            <a:fld id="{049B46B4-AD66-4390-9C6B-EBAD2D34489B}" type="slidenum">
              <a:rPr lang="nl-NL"/>
              <a:pPr/>
              <a:t>49</a:t>
            </a:fld>
            <a:endParaRPr lang="nl-NL"/>
          </a:p>
        </p:txBody>
      </p:sp>
    </p:spTree>
    <p:extLst>
      <p:ext uri="{BB962C8B-B14F-4D97-AF65-F5344CB8AC3E}">
        <p14:creationId xmlns:p14="http://schemas.microsoft.com/office/powerpoint/2010/main" val="1711211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5573387-2D52-41C9-AEC6-BC68C2DDEA03}"/>
              </a:ext>
            </a:extLst>
          </p:cNvPr>
          <p:cNvSpPr>
            <a:spLocks noGrp="1" noChangeArrowheads="1"/>
          </p:cNvSpPr>
          <p:nvPr>
            <p:ph type="sldNum"/>
          </p:nvPr>
        </p:nvSpPr>
        <p:spPr>
          <a:ln/>
        </p:spPr>
        <p:txBody>
          <a:bodyPr/>
          <a:lstStyle/>
          <a:p>
            <a:fld id="{E81E315C-D184-4CF0-9CC7-70F6155E1D39}" type="slidenum">
              <a:rPr lang="nl-NL" altLang="nl-NL"/>
              <a:pPr/>
              <a:t>50</a:t>
            </a:fld>
            <a:endParaRPr lang="nl-NL" altLang="nl-NL"/>
          </a:p>
        </p:txBody>
      </p:sp>
      <p:sp>
        <p:nvSpPr>
          <p:cNvPr id="64513" name="Rectangle 1">
            <a:extLst>
              <a:ext uri="{FF2B5EF4-FFF2-40B4-BE49-F238E27FC236}">
                <a16:creationId xmlns:a16="http://schemas.microsoft.com/office/drawing/2014/main" id="{37C46C5E-6DB2-419C-9E90-DC40DC0C2DCB}"/>
              </a:ext>
            </a:extLst>
          </p:cNvPr>
          <p:cNvSpPr txBox="1">
            <a:spLocks noGrp="1" noRot="1" noChangeAspect="1" noChangeArrowheads="1"/>
          </p:cNvSpPr>
          <p:nvPr>
            <p:ph type="sldImg"/>
          </p:nvPr>
        </p:nvSpPr>
        <p:spPr bwMode="auto">
          <a:xfrm>
            <a:off x="1371600" y="1143000"/>
            <a:ext cx="41148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Text Box 2">
            <a:extLst>
              <a:ext uri="{FF2B5EF4-FFF2-40B4-BE49-F238E27FC236}">
                <a16:creationId xmlns:a16="http://schemas.microsoft.com/office/drawing/2014/main" id="{AB562611-5819-4179-9F96-5C8F7D5639FC}"/>
              </a:ext>
            </a:extLst>
          </p:cNvPr>
          <p:cNvSpPr txBox="1">
            <a:spLocks noGrp="1"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marL="215900" indent="-213995">
              <a:spcBef>
                <a:spcPct val="0"/>
              </a:spcBef>
              <a:tabLst>
                <a:tab pos="723900" algn="l"/>
                <a:tab pos="1447800" algn="l"/>
                <a:tab pos="2171700" algn="l"/>
                <a:tab pos="2895600" algn="l"/>
                <a:tab pos="3619500" algn="l"/>
                <a:tab pos="4343400" algn="l"/>
                <a:tab pos="5067300" algn="l"/>
              </a:tabLst>
            </a:pPr>
            <a:r>
              <a:rPr lang="nl-NL" altLang="nl-NL" noProof="0" dirty="0">
                <a:latin typeface="Arial"/>
                <a:cs typeface="Arial"/>
              </a:rPr>
              <a:t>Docent: kom terug op leerdoelen van deelnemers aan begin van de training. En vragen om ieder een take home massages te formuleren waar men morgen mee aan de slag gaat. (smart en concreet)</a:t>
            </a:r>
            <a:endParaRPr lang="nl-NL" noProof="0" dirty="0">
              <a:latin typeface="Arial"/>
              <a:cs typeface="Arial"/>
            </a:endParaRPr>
          </a:p>
        </p:txBody>
      </p:sp>
      <p:sp>
        <p:nvSpPr>
          <p:cNvPr id="64515" name="Text Box 3">
            <a:extLst>
              <a:ext uri="{FF2B5EF4-FFF2-40B4-BE49-F238E27FC236}">
                <a16:creationId xmlns:a16="http://schemas.microsoft.com/office/drawing/2014/main" id="{522E65F0-95B5-4A40-9DC5-79E12D977ECA}"/>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fld id="{EA75793A-5726-493A-92BA-66CBA9336C8F}" type="slidenum">
              <a:rPr lang="nl-NL" altLang="nl-NL">
                <a:latin typeface="+mn-lt" charset="0"/>
                <a:cs typeface="+mn-ea" charset="0"/>
              </a:rPr>
              <a:pPr hangingPunct="1">
                <a:lnSpc>
                  <a:spcPct val="100000"/>
                </a:lnSpc>
              </a:pPr>
              <a:t>50</a:t>
            </a:fld>
            <a:endParaRPr lang="nl-NL" altLang="nl-NL">
              <a:latin typeface="+mn-lt" charset="0"/>
              <a:cs typeface="+mn-ea" charset="0"/>
            </a:endParaRPr>
          </a:p>
        </p:txBody>
      </p:sp>
    </p:spTree>
    <p:extLst>
      <p:ext uri="{BB962C8B-B14F-4D97-AF65-F5344CB8AC3E}">
        <p14:creationId xmlns:p14="http://schemas.microsoft.com/office/powerpoint/2010/main" val="106695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85800"/>
            <a:ext cx="4573588" cy="3430588"/>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a:p>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t>Palliatief redeneren is een methodiek voor besluitvorming met betrekking tot symptoommanagement in de palliatieve fase. Bij palliatief redeneren wordt de methodiek van klinisch redeneren gecombineerd met de principiële uitgangspunten van palliatieve zorg: systematisch, individueel, multidimensionaal en doelgericht analyseren, anticiperen en reageren op kritische beslismomenten in de vaak moeilijk voorspelbare palliatieve fase. </a:t>
            </a:r>
          </a:p>
          <a:p>
            <a:r>
              <a:rPr lang="nl-NL" altLang="nl-NL" dirty="0"/>
              <a:t>1 beslisschijf en 13 samenvattingskaarten van de meest voorkomende symptomen</a:t>
            </a:r>
          </a:p>
          <a:p>
            <a:r>
              <a:rPr lang="nl-NL" altLang="nl-NL" dirty="0"/>
              <a:t>Anorexia en gewichtsverlies, dehydratie en vochttoediening, depressie, delier, droge mond, dyspnoe, ileus, misselijkheid en braken, obstipatie, pijn, vermoeidheid, Delier,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nl-NL" altLang="nl-NL" dirty="0"/>
              <a:t>De basis voor de methodiek vormen</a:t>
            </a:r>
            <a:r>
              <a:rPr lang="nl-NL" altLang="nl-NL" baseline="0" dirty="0"/>
              <a:t> de RL PZ. Er zijn meer dan 40 richtlijnen palliatieve zorg. Digitaal zijn ze beschikbaar op Pallialine.nl</a:t>
            </a:r>
            <a:endParaRPr lang="nl-NL" alt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13</a:t>
            </a:fld>
            <a:endParaRPr lang="nl-NL"/>
          </a:p>
        </p:txBody>
      </p:sp>
    </p:spTree>
    <p:extLst>
      <p:ext uri="{BB962C8B-B14F-4D97-AF65-F5344CB8AC3E}">
        <p14:creationId xmlns:p14="http://schemas.microsoft.com/office/powerpoint/2010/main" val="299965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1" u="sng" kern="1200" dirty="0">
                <a:solidFill>
                  <a:schemeClr val="tx1"/>
                </a:solidFill>
                <a:effectLst/>
                <a:latin typeface="Arial" charset="0"/>
                <a:ea typeface="+mn-ea"/>
                <a:cs typeface="+mn-cs"/>
              </a:rPr>
              <a:t>Teunissen SC</a:t>
            </a:r>
            <a:br>
              <a:rPr lang="nl-NL" dirty="0"/>
            </a:br>
            <a:br>
              <a:rPr lang="nl-NL" dirty="0"/>
            </a:br>
            <a:r>
              <a:rPr lang="nl-NL" sz="1200" b="0" i="0" kern="1200" dirty="0">
                <a:solidFill>
                  <a:schemeClr val="tx1"/>
                </a:solidFill>
                <a:effectLst/>
                <a:latin typeface="Arial" charset="0"/>
                <a:ea typeface="+mn-ea"/>
                <a:cs typeface="+mn-cs"/>
              </a:rPr>
              <a:t>Teunissen SC, Wester W, de </a:t>
            </a:r>
            <a:r>
              <a:rPr lang="nl-NL" sz="1200" b="0" i="0" kern="1200" dirty="0" err="1">
                <a:solidFill>
                  <a:schemeClr val="tx1"/>
                </a:solidFill>
                <a:effectLst/>
                <a:latin typeface="Arial" charset="0"/>
                <a:ea typeface="+mn-ea"/>
                <a:cs typeface="+mn-cs"/>
              </a:rPr>
              <a:t>Haes</a:t>
            </a:r>
            <a:r>
              <a:rPr lang="nl-NL" sz="1200" b="0" i="0" kern="1200" dirty="0">
                <a:solidFill>
                  <a:schemeClr val="tx1"/>
                </a:solidFill>
                <a:effectLst/>
                <a:latin typeface="Arial" charset="0"/>
                <a:ea typeface="+mn-ea"/>
                <a:cs typeface="+mn-cs"/>
              </a:rPr>
              <a:t> HC, </a:t>
            </a:r>
            <a:r>
              <a:rPr lang="nl-NL" sz="1200" b="0" i="0" kern="1200" dirty="0" err="1">
                <a:solidFill>
                  <a:schemeClr val="tx1"/>
                </a:solidFill>
                <a:effectLst/>
                <a:latin typeface="Arial" charset="0"/>
                <a:ea typeface="+mn-ea"/>
                <a:cs typeface="+mn-cs"/>
              </a:rPr>
              <a:t>Voest</a:t>
            </a:r>
            <a:r>
              <a:rPr lang="nl-NL" sz="1200" b="0" i="0" kern="1200" dirty="0">
                <a:solidFill>
                  <a:schemeClr val="tx1"/>
                </a:solidFill>
                <a:effectLst/>
                <a:latin typeface="Arial" charset="0"/>
                <a:ea typeface="+mn-ea"/>
                <a:cs typeface="+mn-cs"/>
              </a:rPr>
              <a:t> EE, de </a:t>
            </a:r>
            <a:r>
              <a:rPr lang="nl-NL" sz="1200" b="0" i="0" kern="1200" dirty="0" err="1">
                <a:solidFill>
                  <a:schemeClr val="tx1"/>
                </a:solidFill>
                <a:effectLst/>
                <a:latin typeface="Arial" charset="0"/>
                <a:ea typeface="+mn-ea"/>
                <a:cs typeface="+mn-cs"/>
              </a:rPr>
              <a:t>Graeff</a:t>
            </a:r>
            <a:r>
              <a:rPr lang="nl-NL" sz="1200" b="0" i="0" kern="1200" dirty="0">
                <a:solidFill>
                  <a:schemeClr val="tx1"/>
                </a:solidFill>
                <a:effectLst/>
                <a:latin typeface="Arial" charset="0"/>
                <a:ea typeface="+mn-ea"/>
                <a:cs typeface="+mn-cs"/>
              </a:rPr>
              <a:t> A. </a:t>
            </a:r>
            <a:r>
              <a:rPr lang="nl-NL" sz="1200" b="0" i="0" kern="1200" dirty="0" err="1">
                <a:solidFill>
                  <a:schemeClr val="tx1"/>
                </a:solidFill>
                <a:effectLst/>
                <a:latin typeface="Arial" charset="0"/>
                <a:ea typeface="+mn-ea"/>
                <a:cs typeface="+mn-cs"/>
              </a:rPr>
              <a:t>Symptom</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prevalence</a:t>
            </a:r>
            <a:r>
              <a:rPr lang="nl-NL" sz="1200" b="0" i="0" kern="1200" dirty="0">
                <a:solidFill>
                  <a:schemeClr val="tx1"/>
                </a:solidFill>
                <a:effectLst/>
                <a:latin typeface="Arial" charset="0"/>
                <a:ea typeface="+mn-ea"/>
                <a:cs typeface="+mn-cs"/>
              </a:rPr>
              <a:t> in </a:t>
            </a:r>
            <a:r>
              <a:rPr lang="nl-NL" sz="1200" b="0" i="0" kern="1200" dirty="0" err="1">
                <a:solidFill>
                  <a:schemeClr val="tx1"/>
                </a:solidFill>
                <a:effectLst/>
                <a:latin typeface="Arial" charset="0"/>
                <a:ea typeface="+mn-ea"/>
                <a:cs typeface="+mn-cs"/>
              </a:rPr>
              <a:t>incurable</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cancer</a:t>
            </a:r>
            <a:r>
              <a:rPr lang="nl-NL" sz="1200" b="0" i="0" kern="1200" dirty="0">
                <a:solidFill>
                  <a:schemeClr val="tx1"/>
                </a:solidFill>
                <a:effectLst/>
                <a:latin typeface="Arial" charset="0"/>
                <a:ea typeface="+mn-ea"/>
                <a:cs typeface="+mn-cs"/>
              </a:rPr>
              <a:t>: a </a:t>
            </a:r>
            <a:r>
              <a:rPr lang="nl-NL" sz="1200" b="0" i="0" kern="1200" dirty="0" err="1">
                <a:solidFill>
                  <a:schemeClr val="tx1"/>
                </a:solidFill>
                <a:effectLst/>
                <a:latin typeface="Arial" charset="0"/>
                <a:ea typeface="+mn-ea"/>
                <a:cs typeface="+mn-cs"/>
              </a:rPr>
              <a:t>systematic</a:t>
            </a:r>
            <a:r>
              <a:rPr lang="nl-NL" sz="1200" b="0" i="0" kern="1200" dirty="0">
                <a:solidFill>
                  <a:schemeClr val="tx1"/>
                </a:solidFill>
                <a:effectLst/>
                <a:latin typeface="Arial" charset="0"/>
                <a:ea typeface="+mn-ea"/>
                <a:cs typeface="+mn-cs"/>
              </a:rPr>
              <a:t> review. J. </a:t>
            </a:r>
            <a:r>
              <a:rPr lang="nl-NL" sz="1200" b="0" i="0" kern="1200" dirty="0" err="1">
                <a:solidFill>
                  <a:schemeClr val="tx1"/>
                </a:solidFill>
                <a:effectLst/>
                <a:latin typeface="Arial" charset="0"/>
                <a:ea typeface="+mn-ea"/>
                <a:cs typeface="+mn-cs"/>
              </a:rPr>
              <a:t>Pain</a:t>
            </a:r>
            <a:r>
              <a:rPr lang="nl-NL" sz="1200" b="0" i="0" kern="1200" dirty="0">
                <a:solidFill>
                  <a:schemeClr val="tx1"/>
                </a:solidFill>
                <a:effectLst/>
                <a:latin typeface="Arial" charset="0"/>
                <a:ea typeface="+mn-ea"/>
                <a:cs typeface="+mn-cs"/>
              </a:rPr>
              <a:t> </a:t>
            </a:r>
            <a:r>
              <a:rPr lang="nl-NL" sz="1200" b="0" i="0" kern="1200" dirty="0" err="1">
                <a:solidFill>
                  <a:schemeClr val="tx1"/>
                </a:solidFill>
                <a:effectLst/>
                <a:latin typeface="Arial" charset="0"/>
                <a:ea typeface="+mn-ea"/>
                <a:cs typeface="+mn-cs"/>
              </a:rPr>
              <a:t>Symptom</a:t>
            </a:r>
            <a:r>
              <a:rPr lang="nl-NL" sz="1200" b="0" i="0" kern="1200" dirty="0">
                <a:solidFill>
                  <a:schemeClr val="tx1"/>
                </a:solidFill>
                <a:effectLst/>
                <a:latin typeface="Arial" charset="0"/>
                <a:ea typeface="+mn-ea"/>
                <a:cs typeface="+mn-cs"/>
              </a:rPr>
              <a:t> Manage 2007; 34: 94-104. [</a:t>
            </a:r>
            <a:r>
              <a:rPr lang="nl-NL" sz="1200" b="0" i="0" kern="1200" dirty="0">
                <a:solidFill>
                  <a:schemeClr val="tx1"/>
                </a:solidFill>
                <a:effectLst/>
                <a:latin typeface="Arial" charset="0"/>
                <a:ea typeface="+mn-ea"/>
                <a:cs typeface="+mn-cs"/>
                <a:hlinkClick r:id="rId3"/>
              </a:rPr>
              <a:t>link</a:t>
            </a:r>
            <a:r>
              <a:rPr lang="nl-NL" sz="1200" b="0" i="0" kern="1200" dirty="0">
                <a:solidFill>
                  <a:schemeClr val="tx1"/>
                </a:solidFill>
                <a:effectLst/>
                <a:latin typeface="Arial" charset="0"/>
                <a:ea typeface="+mn-ea"/>
                <a:cs typeface="+mn-cs"/>
              </a:rPr>
              <a:t>]</a:t>
            </a:r>
          </a:p>
          <a:p>
            <a:endParaRPr lang="en-US" altLang="nl-NL" dirty="0"/>
          </a:p>
          <a:p>
            <a:r>
              <a:rPr lang="en-US" altLang="nl-NL" dirty="0" err="1"/>
              <a:t>Palliatieve</a:t>
            </a:r>
            <a:r>
              <a:rPr lang="en-US" altLang="nl-NL" dirty="0"/>
              <a:t> </a:t>
            </a:r>
            <a:r>
              <a:rPr lang="en-US" altLang="nl-NL" dirty="0" err="1"/>
              <a:t>zorg</a:t>
            </a:r>
            <a:r>
              <a:rPr lang="en-US" altLang="nl-NL" dirty="0"/>
              <a:t> </a:t>
            </a:r>
            <a:r>
              <a:rPr lang="en-US" altLang="nl-NL" dirty="0" err="1"/>
              <a:t>kan</a:t>
            </a:r>
            <a:r>
              <a:rPr lang="en-US" altLang="nl-NL" dirty="0"/>
              <a:t> zo complex </a:t>
            </a:r>
            <a:r>
              <a:rPr lang="en-US" altLang="nl-NL" dirty="0" err="1"/>
              <a:t>zijn</a:t>
            </a:r>
            <a:r>
              <a:rPr lang="en-US" altLang="nl-NL" dirty="0"/>
              <a:t>, </a:t>
            </a:r>
            <a:r>
              <a:rPr lang="en-US" altLang="nl-NL" dirty="0" err="1"/>
              <a:t>omdat</a:t>
            </a:r>
            <a:r>
              <a:rPr lang="en-US" altLang="nl-NL" dirty="0"/>
              <a:t> </a:t>
            </a:r>
            <a:r>
              <a:rPr lang="en-US" altLang="nl-NL" dirty="0" err="1"/>
              <a:t>een</a:t>
            </a:r>
            <a:r>
              <a:rPr lang="en-US" altLang="nl-NL" dirty="0"/>
              <a:t> patient </a:t>
            </a:r>
            <a:r>
              <a:rPr lang="en-US" altLang="nl-NL" dirty="0" err="1"/>
              <a:t>veel</a:t>
            </a:r>
            <a:r>
              <a:rPr lang="en-US" altLang="nl-NL" dirty="0"/>
              <a:t> </a:t>
            </a:r>
            <a:r>
              <a:rPr lang="en-US" altLang="nl-NL" dirty="0" err="1"/>
              <a:t>klachten</a:t>
            </a:r>
            <a:r>
              <a:rPr lang="en-US" altLang="nl-NL" dirty="0"/>
              <a:t> </a:t>
            </a:r>
            <a:r>
              <a:rPr lang="en-US" altLang="nl-NL" dirty="0" err="1"/>
              <a:t>tegelijkertijd</a:t>
            </a:r>
            <a:r>
              <a:rPr lang="en-US" altLang="nl-NL" dirty="0"/>
              <a:t> </a:t>
            </a:r>
            <a:r>
              <a:rPr lang="en-US" altLang="nl-NL" dirty="0" err="1"/>
              <a:t>heeft</a:t>
            </a:r>
            <a:r>
              <a:rPr lang="en-US" altLang="nl-NL" dirty="0"/>
              <a:t>. </a:t>
            </a:r>
            <a:r>
              <a:rPr lang="en-US" altLang="nl-NL" dirty="0" err="1"/>
              <a:t>Waarmee</a:t>
            </a:r>
            <a:r>
              <a:rPr lang="en-US" altLang="nl-NL" dirty="0"/>
              <a:t> begin je </a:t>
            </a:r>
            <a:r>
              <a:rPr lang="en-US" altLang="nl-NL" dirty="0" err="1"/>
              <a:t>dan</a:t>
            </a:r>
            <a:r>
              <a:rPr lang="en-US" altLang="nl-NL" dirty="0"/>
              <a:t> </a:t>
            </a:r>
            <a:r>
              <a:rPr lang="en-US" altLang="nl-NL" dirty="0" err="1"/>
              <a:t>als</a:t>
            </a:r>
            <a:r>
              <a:rPr lang="en-US" altLang="nl-NL" dirty="0"/>
              <a:t> </a:t>
            </a:r>
            <a:r>
              <a:rPr lang="en-US" altLang="nl-NL" dirty="0" err="1"/>
              <a:t>hulpverlener</a:t>
            </a:r>
            <a:r>
              <a:rPr lang="en-US" altLang="nl-NL" dirty="0"/>
              <a:t> </a:t>
            </a:r>
            <a:r>
              <a:rPr lang="en-US" altLang="nl-NL" dirty="0" err="1"/>
              <a:t>en</a:t>
            </a:r>
            <a:r>
              <a:rPr lang="en-US" altLang="nl-NL" dirty="0"/>
              <a:t> hoe </a:t>
            </a:r>
            <a:r>
              <a:rPr lang="en-US" altLang="nl-NL" dirty="0" err="1"/>
              <a:t>stel</a:t>
            </a:r>
            <a:r>
              <a:rPr lang="en-US" altLang="nl-NL" dirty="0"/>
              <a:t> je </a:t>
            </a:r>
            <a:r>
              <a:rPr lang="en-US" altLang="nl-NL" dirty="0" err="1"/>
              <a:t>prioriteiten</a:t>
            </a:r>
            <a:r>
              <a:rPr lang="en-US" altLang="nl-NL" dirty="0"/>
              <a:t>. </a:t>
            </a:r>
            <a:r>
              <a:rPr lang="en-US" altLang="nl-NL" dirty="0" err="1"/>
              <a:t>Afhankelijk</a:t>
            </a:r>
            <a:r>
              <a:rPr lang="en-US" altLang="nl-NL" dirty="0"/>
              <a:t> van </a:t>
            </a:r>
            <a:r>
              <a:rPr lang="en-US" altLang="nl-NL" dirty="0" err="1"/>
              <a:t>waar</a:t>
            </a:r>
            <a:r>
              <a:rPr lang="en-US" altLang="nl-NL" dirty="0"/>
              <a:t> </a:t>
            </a:r>
            <a:r>
              <a:rPr lang="en-US" altLang="nl-NL" dirty="0" err="1"/>
              <a:t>een</a:t>
            </a:r>
            <a:r>
              <a:rPr lang="en-US" altLang="nl-NL" dirty="0"/>
              <a:t> patient </a:t>
            </a:r>
            <a:r>
              <a:rPr lang="en-US" altLang="nl-NL" dirty="0" err="1"/>
              <a:t>zich</a:t>
            </a:r>
            <a:r>
              <a:rPr lang="en-US" altLang="nl-NL" dirty="0"/>
              <a:t> in het </a:t>
            </a:r>
            <a:r>
              <a:rPr lang="en-US" altLang="nl-NL" dirty="0" err="1"/>
              <a:t>palliatieve</a:t>
            </a:r>
            <a:r>
              <a:rPr lang="en-US" altLang="nl-NL" dirty="0"/>
              <a:t> </a:t>
            </a:r>
            <a:r>
              <a:rPr lang="en-US" altLang="nl-NL" dirty="0" err="1"/>
              <a:t>traject</a:t>
            </a:r>
            <a:r>
              <a:rPr lang="en-US" altLang="nl-NL" dirty="0"/>
              <a:t> </a:t>
            </a:r>
            <a:r>
              <a:rPr lang="en-US" altLang="nl-NL" dirty="0" err="1"/>
              <a:t>bevindt</a:t>
            </a:r>
            <a:r>
              <a:rPr lang="en-US" altLang="nl-NL" dirty="0"/>
              <a:t>, </a:t>
            </a:r>
            <a:r>
              <a:rPr lang="en-US" altLang="nl-NL" dirty="0" err="1"/>
              <a:t>kunnen</a:t>
            </a:r>
            <a:r>
              <a:rPr lang="en-US" altLang="nl-NL" dirty="0"/>
              <a:t> </a:t>
            </a:r>
            <a:r>
              <a:rPr lang="en-US" altLang="nl-NL" dirty="0" err="1"/>
              <a:t>klachten</a:t>
            </a:r>
            <a:r>
              <a:rPr lang="en-US" altLang="nl-NL" dirty="0"/>
              <a:t> </a:t>
            </a:r>
            <a:r>
              <a:rPr lang="en-US" altLang="nl-NL" dirty="0" err="1"/>
              <a:t>variëren</a:t>
            </a:r>
            <a:r>
              <a:rPr lang="en-US" altLang="nl-NL" dirty="0"/>
              <a:t> van 5-7 tot </a:t>
            </a:r>
            <a:r>
              <a:rPr lang="en-US" altLang="nl-NL" dirty="0" err="1"/>
              <a:t>wel</a:t>
            </a:r>
            <a:r>
              <a:rPr lang="en-US" altLang="nl-NL" dirty="0"/>
              <a:t> 10 </a:t>
            </a:r>
            <a:r>
              <a:rPr lang="en-US" altLang="nl-NL" dirty="0" err="1"/>
              <a:t>tegelijkertijd</a:t>
            </a:r>
            <a:r>
              <a:rPr lang="en-US" altLang="nl-NL" dirty="0"/>
              <a:t>.  </a:t>
            </a:r>
            <a:r>
              <a:rPr lang="en-US" altLang="nl-NL" dirty="0" err="1"/>
              <a:t>Sinds</a:t>
            </a:r>
            <a:r>
              <a:rPr lang="en-US" altLang="nl-NL" dirty="0"/>
              <a:t> 2006 is </a:t>
            </a:r>
            <a:r>
              <a:rPr lang="en-US" altLang="nl-NL" dirty="0" err="1"/>
              <a:t>er</a:t>
            </a:r>
            <a:r>
              <a:rPr lang="en-US" altLang="nl-NL" dirty="0"/>
              <a:t> </a:t>
            </a:r>
            <a:r>
              <a:rPr lang="en-US" altLang="nl-NL" dirty="0" err="1"/>
              <a:t>geen</a:t>
            </a:r>
            <a:r>
              <a:rPr lang="en-US" altLang="nl-NL" dirty="0"/>
              <a:t> </a:t>
            </a:r>
            <a:r>
              <a:rPr lang="en-US" altLang="nl-NL" dirty="0" err="1"/>
              <a:t>systametic</a:t>
            </a:r>
            <a:r>
              <a:rPr lang="en-US" altLang="nl-NL" dirty="0"/>
              <a:t> review </a:t>
            </a:r>
            <a:r>
              <a:rPr lang="en-US" altLang="nl-NL" dirty="0" err="1"/>
              <a:t>meer</a:t>
            </a:r>
            <a:r>
              <a:rPr lang="en-US" altLang="nl-NL" dirty="0"/>
              <a:t> </a:t>
            </a:r>
            <a:r>
              <a:rPr lang="en-US" altLang="nl-NL" dirty="0" err="1"/>
              <a:t>gedaan</a:t>
            </a:r>
            <a:r>
              <a:rPr lang="en-US" altLang="nl-NL" dirty="0"/>
              <a:t>, </a:t>
            </a:r>
            <a:r>
              <a:rPr lang="en-US" altLang="nl-NL" dirty="0" err="1"/>
              <a:t>wel</a:t>
            </a:r>
            <a:r>
              <a:rPr lang="en-US" altLang="nl-NL" dirty="0"/>
              <a:t> </a:t>
            </a:r>
            <a:r>
              <a:rPr lang="en-US" altLang="nl-NL" dirty="0" err="1"/>
              <a:t>zijn</a:t>
            </a:r>
            <a:r>
              <a:rPr lang="en-US" altLang="nl-NL" dirty="0"/>
              <a:t> </a:t>
            </a:r>
            <a:r>
              <a:rPr lang="en-US" altLang="nl-NL" dirty="0" err="1"/>
              <a:t>er</a:t>
            </a:r>
            <a:r>
              <a:rPr lang="en-US" altLang="nl-NL" dirty="0"/>
              <a:t> diverse </a:t>
            </a:r>
            <a:r>
              <a:rPr lang="en-US" altLang="nl-NL" dirty="0" err="1"/>
              <a:t>prevalentie</a:t>
            </a:r>
            <a:r>
              <a:rPr lang="en-US" altLang="nl-NL" dirty="0"/>
              <a:t> studies </a:t>
            </a:r>
            <a:r>
              <a:rPr lang="en-US" altLang="nl-NL" dirty="0" err="1"/>
              <a:t>gedaan</a:t>
            </a:r>
            <a:r>
              <a:rPr lang="en-US" altLang="nl-NL" dirty="0"/>
              <a:t> </a:t>
            </a:r>
            <a:r>
              <a:rPr lang="en-US" altLang="nl-NL" dirty="0" err="1"/>
              <a:t>binnen</a:t>
            </a:r>
            <a:r>
              <a:rPr lang="en-US" altLang="nl-NL" dirty="0"/>
              <a:t> </a:t>
            </a:r>
            <a:r>
              <a:rPr lang="en-US" altLang="nl-NL" dirty="0" err="1"/>
              <a:t>en</a:t>
            </a:r>
            <a:r>
              <a:rPr lang="en-US" altLang="nl-NL" dirty="0"/>
              <a:t> </a:t>
            </a:r>
            <a:r>
              <a:rPr lang="en-US" altLang="nl-NL" dirty="0" err="1"/>
              <a:t>tussen</a:t>
            </a:r>
            <a:r>
              <a:rPr lang="en-US" altLang="nl-NL" dirty="0"/>
              <a:t> diverse </a:t>
            </a:r>
            <a:r>
              <a:rPr lang="en-US" altLang="nl-NL" dirty="0" err="1"/>
              <a:t>populaties</a:t>
            </a:r>
            <a:endParaRPr lang="en-US" alt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14</a:t>
            </a:fld>
            <a:endParaRPr lang="nl-NL"/>
          </a:p>
        </p:txBody>
      </p:sp>
    </p:spTree>
    <p:extLst>
      <p:ext uri="{BB962C8B-B14F-4D97-AF65-F5344CB8AC3E}">
        <p14:creationId xmlns:p14="http://schemas.microsoft.com/office/powerpoint/2010/main" val="173163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ea typeface="ＭＳ Ｐゴシック" pitchFamily="34" charset="-128"/>
              </a:rPr>
              <a:t>Gebruik van de richtlijnen</a:t>
            </a:r>
          </a:p>
          <a:p>
            <a:r>
              <a:rPr lang="nl-NL" altLang="nl-NL" dirty="0">
                <a:ea typeface="ＭＳ Ｐゴシック" pitchFamily="34" charset="-128"/>
              </a:rPr>
              <a:t>Het spreken van 1 taal binnen het multidisciplinaire team</a:t>
            </a:r>
          </a:p>
          <a:p>
            <a:r>
              <a:rPr lang="nl-NL" altLang="nl-NL" dirty="0">
                <a:ea typeface="ＭＳ Ｐゴシック" pitchFamily="34" charset="-128"/>
              </a:rPr>
              <a:t>Duidelijker wat er (waarschijnlijk) met de patiënt aan de hand is en wat de behandelaar / behandelend team tot doel heeft</a:t>
            </a:r>
          </a:p>
          <a:p>
            <a:r>
              <a:rPr lang="nl-NL" altLang="nl-NL" dirty="0">
                <a:ea typeface="ＭＳ Ｐゴシック" pitchFamily="34" charset="-128"/>
              </a:rPr>
              <a:t>Duidelijker wat de mogelijkheden voor aanpak en continue bijstelling zijn (anticiperen)</a:t>
            </a:r>
          </a:p>
          <a:p>
            <a:r>
              <a:rPr lang="nl-NL" altLang="nl-NL" dirty="0">
                <a:ea typeface="ＭＳ Ｐゴシック" pitchFamily="34" charset="-128"/>
              </a:rPr>
              <a:t>Wens van de patiënt staat centraal: door deze aanpak ontstaat voor de patiënt en naasten inzicht in: wat hij wil / en of kan</a:t>
            </a:r>
          </a:p>
          <a:p>
            <a:r>
              <a:rPr lang="nl-NL" altLang="nl-NL" dirty="0">
                <a:ea typeface="ＭＳ Ｐゴシック" pitchFamily="34" charset="-128"/>
              </a:rPr>
              <a:t>Diepgang door toepassing </a:t>
            </a:r>
            <a:r>
              <a:rPr lang="nl-NL" altLang="nl-NL" dirty="0" err="1">
                <a:ea typeface="ＭＳ Ｐゴシック" pitchFamily="34" charset="-128"/>
              </a:rPr>
              <a:t>multidimensionaliteit</a:t>
            </a:r>
            <a:endParaRPr lang="nl-NL" altLang="nl-NL" dirty="0">
              <a:ea typeface="ＭＳ Ｐゴシック" pitchFamily="34" charset="-128"/>
            </a:endParaRPr>
          </a:p>
          <a:p>
            <a:pPr eaLnBrk="1" hangingPunct="1">
              <a:lnSpc>
                <a:spcPct val="100000"/>
              </a:lnSpc>
              <a:spcBef>
                <a:spcPts val="1200"/>
              </a:spcBef>
            </a:pPr>
            <a:r>
              <a:rPr lang="nl-NL" altLang="nl-NL" dirty="0">
                <a:ea typeface="ＭＳ Ｐゴシック" pitchFamily="34" charset="-128"/>
              </a:rPr>
              <a:t>Geeft op praktijkgerichte wijze vorm aan integrale continue palliatieve zorg (definitie palliatieve zorg)</a:t>
            </a:r>
          </a:p>
          <a:p>
            <a:pPr eaLnBrk="1" hangingPunct="1">
              <a:lnSpc>
                <a:spcPct val="100000"/>
              </a:lnSpc>
              <a:spcBef>
                <a:spcPts val="1200"/>
              </a:spcBef>
            </a:pPr>
            <a:r>
              <a:rPr lang="nl-NL" altLang="nl-NL" dirty="0">
                <a:ea typeface="ＭＳ Ｐゴシック" pitchFamily="34" charset="-128"/>
              </a:rPr>
              <a:t>Creëert ruimte voor afwegingen in perspectief van beperkte tijd</a:t>
            </a:r>
          </a:p>
          <a:p>
            <a:pPr eaLnBrk="1" hangingPunct="1">
              <a:lnSpc>
                <a:spcPct val="100000"/>
              </a:lnSpc>
              <a:spcBef>
                <a:spcPts val="1200"/>
              </a:spcBef>
            </a:pPr>
            <a:r>
              <a:rPr lang="nl-NL" altLang="nl-NL" dirty="0">
                <a:ea typeface="ＭＳ Ｐゴシック" pitchFamily="34" charset="-128"/>
              </a:rPr>
              <a:t>Focus van model sluit aan bij focus van patiënt</a:t>
            </a:r>
          </a:p>
          <a:p>
            <a:pPr eaLnBrk="1" hangingPunct="1">
              <a:lnSpc>
                <a:spcPct val="100000"/>
              </a:lnSpc>
              <a:spcBef>
                <a:spcPts val="1200"/>
              </a:spcBef>
            </a:pPr>
            <a:r>
              <a:rPr lang="nl-NL" altLang="nl-NL" dirty="0">
                <a:ea typeface="ＭＳ Ｐゴシック" pitchFamily="34" charset="-128"/>
              </a:rPr>
              <a:t>Beoogt kwaliteit van de zorg en communicatie te verbeteren </a:t>
            </a:r>
          </a:p>
          <a:p>
            <a:pPr eaLnBrk="1" hangingPunct="1">
              <a:lnSpc>
                <a:spcPct val="100000"/>
              </a:lnSpc>
              <a:spcBef>
                <a:spcPts val="1200"/>
              </a:spcBef>
            </a:pPr>
            <a:r>
              <a:rPr lang="nl-NL" altLang="nl-NL" dirty="0">
                <a:ea typeface="ＭＳ Ｐゴシック" pitchFamily="34" charset="-128"/>
              </a:rPr>
              <a:t>Ondersteunt het multidisciplinair behandelteam </a:t>
            </a:r>
          </a:p>
          <a:p>
            <a:pPr eaLnBrk="1" hangingPunct="1">
              <a:lnSpc>
                <a:spcPct val="100000"/>
              </a:lnSpc>
              <a:spcBef>
                <a:spcPts val="1200"/>
              </a:spcBef>
            </a:pPr>
            <a:r>
              <a:rPr lang="nl-NL" altLang="nl-NL" dirty="0">
                <a:ea typeface="ＭＳ Ｐゴシック" pitchFamily="34" charset="-128"/>
              </a:rPr>
              <a:t>Maakt besluitvorming transparant voor patiënt, naasten en professionals</a:t>
            </a:r>
          </a:p>
          <a:p>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16</a:t>
            </a:fld>
            <a:endParaRPr lang="nl-NL"/>
          </a:p>
        </p:txBody>
      </p:sp>
    </p:spTree>
    <p:extLst>
      <p:ext uri="{BB962C8B-B14F-4D97-AF65-F5344CB8AC3E}">
        <p14:creationId xmlns:p14="http://schemas.microsoft.com/office/powerpoint/2010/main" val="21512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Zowel voor patiënt zorgverlener</a:t>
            </a:r>
            <a:r>
              <a:rPr lang="nl-NL" baseline="0" dirty="0"/>
              <a:t> als naasten!!</a:t>
            </a:r>
            <a:endParaRPr lang="nl-NL" dirty="0"/>
          </a:p>
        </p:txBody>
      </p:sp>
      <p:sp>
        <p:nvSpPr>
          <p:cNvPr id="4" name="Tijdelijke aanduiding voor dianummer 3"/>
          <p:cNvSpPr>
            <a:spLocks noGrp="1"/>
          </p:cNvSpPr>
          <p:nvPr>
            <p:ph type="sldNum" sz="quarter" idx="10"/>
          </p:nvPr>
        </p:nvSpPr>
        <p:spPr/>
        <p:txBody>
          <a:bodyPr/>
          <a:lstStyle/>
          <a:p>
            <a:fld id="{049B46B4-AD66-4390-9C6B-EBAD2D34489B}" type="slidenum">
              <a:rPr lang="nl-NL" smtClean="0"/>
              <a:pPr/>
              <a:t>17</a:t>
            </a:fld>
            <a:endParaRPr lang="nl-NL"/>
          </a:p>
        </p:txBody>
      </p:sp>
    </p:spTree>
    <p:extLst>
      <p:ext uri="{BB962C8B-B14F-4D97-AF65-F5344CB8AC3E}">
        <p14:creationId xmlns:p14="http://schemas.microsoft.com/office/powerpoint/2010/main" val="62825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 name="Group 4"/>
          <p:cNvGrpSpPr>
            <a:grpSpLocks noChangeAspect="1"/>
          </p:cNvGrpSpPr>
          <p:nvPr userDrawn="1"/>
        </p:nvGrpSpPr>
        <p:grpSpPr bwMode="auto">
          <a:xfrm>
            <a:off x="0" y="177800"/>
            <a:ext cx="8942388" cy="6680200"/>
            <a:chOff x="0" y="112"/>
            <a:chExt cx="5633" cy="4208"/>
          </a:xfrm>
        </p:grpSpPr>
        <p:sp>
          <p:nvSpPr>
            <p:cNvPr id="7"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74" name="Rectangle 2"/>
          <p:cNvSpPr>
            <a:spLocks noGrp="1" noChangeArrowheads="1"/>
          </p:cNvSpPr>
          <p:nvPr>
            <p:ph type="ctrTitle" hasCustomPrompt="1"/>
          </p:nvPr>
        </p:nvSpPr>
        <p:spPr>
          <a:xfrm>
            <a:off x="466724" y="1434389"/>
            <a:ext cx="7524000" cy="1035050"/>
          </a:xfrm>
        </p:spPr>
        <p:txBody>
          <a:bodyPr anchor="b"/>
          <a:lstStyle>
            <a:lvl1pPr>
              <a:lnSpc>
                <a:spcPts val="3000"/>
              </a:lnSpc>
              <a:defRPr sz="3000" b="0" baseline="0">
                <a:solidFill>
                  <a:schemeClr val="bg1"/>
                </a:solidFill>
              </a:defRPr>
            </a:lvl1pPr>
          </a:lstStyle>
          <a:p>
            <a:r>
              <a:rPr lang="nl-NL" noProof="1"/>
              <a:t>Klik om titel te bewerken</a:t>
            </a:r>
          </a:p>
        </p:txBody>
      </p:sp>
      <p:sp>
        <p:nvSpPr>
          <p:cNvPr id="3075" name="Rectangle 3"/>
          <p:cNvSpPr>
            <a:spLocks noGrp="1" noChangeArrowheads="1"/>
          </p:cNvSpPr>
          <p:nvPr>
            <p:ph type="subTitle" idx="1" hasCustomPrompt="1"/>
          </p:nvPr>
        </p:nvSpPr>
        <p:spPr>
          <a:xfrm>
            <a:off x="445942" y="3122431"/>
            <a:ext cx="7524000" cy="1740514"/>
          </a:xfrm>
        </p:spPr>
        <p:txBody>
          <a:bodyPr/>
          <a:lstStyle>
            <a:lvl1pPr marL="0" indent="0">
              <a:lnSpc>
                <a:spcPts val="3000"/>
              </a:lnSpc>
              <a:buFont typeface="Arial" charset="0"/>
              <a:buNone/>
              <a:defRPr sz="2000">
                <a:solidFill>
                  <a:schemeClr val="bg1"/>
                </a:solidFill>
              </a:defRPr>
            </a:lvl1pPr>
          </a:lstStyle>
          <a:p>
            <a:r>
              <a:rPr lang="nl-NL" noProof="1"/>
              <a:t>Klik om ondertitel te bewerken</a:t>
            </a:r>
          </a:p>
        </p:txBody>
      </p:sp>
      <p:sp>
        <p:nvSpPr>
          <p:cNvPr id="3" name="Tijdelijke aanduiding voor tekst 2"/>
          <p:cNvSpPr>
            <a:spLocks noGrp="1"/>
          </p:cNvSpPr>
          <p:nvPr>
            <p:ph type="body" sz="quarter" idx="10" hasCustomPrompt="1"/>
          </p:nvPr>
        </p:nvSpPr>
        <p:spPr>
          <a:xfrm>
            <a:off x="473795" y="6186634"/>
            <a:ext cx="5746461" cy="509587"/>
          </a:xfrm>
        </p:spPr>
        <p:txBody>
          <a:bodyPr/>
          <a:lstStyle>
            <a:lvl1pPr marL="0" indent="0">
              <a:lnSpc>
                <a:spcPts val="1500"/>
              </a:lnSpc>
              <a:buFontTx/>
              <a:buNone/>
              <a:defRPr sz="1500">
                <a:solidFill>
                  <a:srgbClr val="006D8C"/>
                </a:solidFill>
              </a:defRPr>
            </a:lvl1pPr>
          </a:lstStyle>
          <a:p>
            <a:pPr lvl="0"/>
            <a:r>
              <a:rPr lang="en-US" dirty="0"/>
              <a:t>Datum | </a:t>
            </a:r>
            <a:r>
              <a:rPr lang="en-US" dirty="0" err="1"/>
              <a:t>Naam</a:t>
            </a:r>
            <a:r>
              <a:rPr lang="en-US" dirty="0"/>
              <a:t> auteur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rgbClr val="006D8C"/>
                </a:solidFill>
              </a:defRPr>
            </a:lvl1pPr>
          </a:lstStyle>
          <a:p>
            <a:r>
              <a:rPr lang="nl-NL" noProof="1"/>
              <a:t>Klik om titel te bewerken</a:t>
            </a:r>
          </a:p>
        </p:txBody>
      </p:sp>
      <p:sp>
        <p:nvSpPr>
          <p:cNvPr id="3" name="Tijdelijke aanduiding voor inhou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l-NL" noProof="1"/>
              <a:t>Klik om de modelstijlen te bewerken</a:t>
            </a:r>
          </a:p>
          <a:p>
            <a:pPr lvl="1"/>
            <a:r>
              <a:rPr lang="nl-NL" noProof="1"/>
              <a:t>Tweede niveau</a:t>
            </a:r>
          </a:p>
          <a:p>
            <a:pPr lvl="2"/>
            <a:r>
              <a:rPr lang="nl-NL" noProof="1"/>
              <a:t>Derde niveau</a:t>
            </a:r>
          </a:p>
          <a:p>
            <a:pPr lvl="3"/>
            <a:r>
              <a:rPr lang="nl-NL" noProof="1"/>
              <a:t>Vierde niveau</a:t>
            </a:r>
          </a:p>
          <a:p>
            <a:pPr lvl="4"/>
            <a:r>
              <a:rPr lang="nl-NL" noProof="1"/>
              <a:t>Vijfde niveau</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noProof="1"/>
              <a:t>Klik om titel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15" name="Wit afdekvlak"/>
          <p:cNvSpPr/>
          <p:nvPr userDrawn="1"/>
        </p:nvSpPr>
        <p:spPr>
          <a:xfrm>
            <a:off x="0" y="0"/>
            <a:ext cx="9144000" cy="6858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Voor eindia"/>
          <p:cNvGrpSpPr>
            <a:grpSpLocks noChangeAspect="1"/>
          </p:cNvGrpSpPr>
          <p:nvPr userDrawn="1"/>
        </p:nvGrpSpPr>
        <p:grpSpPr bwMode="auto">
          <a:xfrm>
            <a:off x="0" y="177800"/>
            <a:ext cx="8942388" cy="6680200"/>
            <a:chOff x="0" y="112"/>
            <a:chExt cx="5633" cy="4208"/>
          </a:xfrm>
        </p:grpSpPr>
        <p:sp>
          <p:nvSpPr>
            <p:cNvPr id="10" name="Freeform 5"/>
            <p:cNvSpPr>
              <a:spLocks/>
            </p:cNvSpPr>
            <p:nvPr/>
          </p:nvSpPr>
          <p:spPr bwMode="auto">
            <a:xfrm>
              <a:off x="0" y="756"/>
              <a:ext cx="5621" cy="3564"/>
            </a:xfrm>
            <a:custGeom>
              <a:avLst/>
              <a:gdLst/>
              <a:ahLst/>
              <a:cxnLst>
                <a:cxn ang="0">
                  <a:pos x="39973" y="25347"/>
                </a:cxn>
                <a:cxn ang="0">
                  <a:pos x="39973" y="25163"/>
                </a:cxn>
                <a:cxn ang="0">
                  <a:pos x="38832" y="3397"/>
                </a:cxn>
                <a:cxn ang="0">
                  <a:pos x="35257" y="178"/>
                </a:cxn>
                <a:cxn ang="0">
                  <a:pos x="0" y="2025"/>
                </a:cxn>
                <a:cxn ang="0">
                  <a:pos x="0" y="25347"/>
                </a:cxn>
                <a:cxn ang="0">
                  <a:pos x="39973" y="25347"/>
                </a:cxn>
              </a:cxnLst>
              <a:rect l="0" t="0" r="r" b="b"/>
              <a:pathLst>
                <a:path w="39973" h="25347">
                  <a:moveTo>
                    <a:pt x="39973" y="25347"/>
                  </a:moveTo>
                  <a:cubicBezTo>
                    <a:pt x="39973" y="25163"/>
                    <a:pt x="39973" y="25163"/>
                    <a:pt x="39973" y="25163"/>
                  </a:cubicBezTo>
                  <a:cubicBezTo>
                    <a:pt x="38832" y="3397"/>
                    <a:pt x="38832" y="3397"/>
                    <a:pt x="38832" y="3397"/>
                  </a:cubicBezTo>
                  <a:cubicBezTo>
                    <a:pt x="38832" y="3397"/>
                    <a:pt x="38654" y="0"/>
                    <a:pt x="35257" y="178"/>
                  </a:cubicBezTo>
                  <a:cubicBezTo>
                    <a:pt x="0" y="2025"/>
                    <a:pt x="0" y="2025"/>
                    <a:pt x="0" y="2025"/>
                  </a:cubicBezTo>
                  <a:cubicBezTo>
                    <a:pt x="0" y="25347"/>
                    <a:pt x="0" y="25347"/>
                    <a:pt x="0" y="25347"/>
                  </a:cubicBezTo>
                  <a:lnTo>
                    <a:pt x="39973" y="25347"/>
                  </a:ln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1" name="Freeform 6"/>
            <p:cNvSpPr>
              <a:spLocks/>
            </p:cNvSpPr>
            <p:nvPr/>
          </p:nvSpPr>
          <p:spPr bwMode="auto">
            <a:xfrm>
              <a:off x="0" y="773"/>
              <a:ext cx="5627" cy="3547"/>
            </a:xfrm>
            <a:custGeom>
              <a:avLst/>
              <a:gdLst/>
              <a:ahLst/>
              <a:cxnLst>
                <a:cxn ang="0">
                  <a:pos x="39833" y="2340"/>
                </a:cxn>
                <a:cxn ang="0">
                  <a:pos x="38569" y="535"/>
                </a:cxn>
                <a:cxn ang="0">
                  <a:pos x="36591" y="0"/>
                </a:cxn>
                <a:cxn ang="0">
                  <a:pos x="0" y="0"/>
                </a:cxn>
                <a:cxn ang="0">
                  <a:pos x="0" y="40"/>
                </a:cxn>
                <a:cxn ang="0">
                  <a:pos x="36591" y="40"/>
                </a:cxn>
                <a:cxn ang="0">
                  <a:pos x="38456" y="510"/>
                </a:cxn>
                <a:cxn ang="0">
                  <a:pos x="39465" y="1572"/>
                </a:cxn>
                <a:cxn ang="0">
                  <a:pos x="39972" y="3384"/>
                </a:cxn>
                <a:cxn ang="0">
                  <a:pos x="39973" y="3422"/>
                </a:cxn>
                <a:cxn ang="0">
                  <a:pos x="3997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40"/>
                    <a:pt x="0" y="40"/>
                    <a:pt x="0" y="40"/>
                  </a:cubicBezTo>
                  <a:cubicBezTo>
                    <a:pt x="36591" y="40"/>
                    <a:pt x="36591" y="40"/>
                    <a:pt x="36591" y="40"/>
                  </a:cubicBezTo>
                  <a:cubicBezTo>
                    <a:pt x="37385" y="40"/>
                    <a:pt x="37992" y="226"/>
                    <a:pt x="38456" y="510"/>
                  </a:cubicBezTo>
                  <a:cubicBezTo>
                    <a:pt x="38920" y="795"/>
                    <a:pt x="39242" y="1177"/>
                    <a:pt x="39465" y="1572"/>
                  </a:cubicBezTo>
                  <a:cubicBezTo>
                    <a:pt x="39913" y="2361"/>
                    <a:pt x="39966" y="3199"/>
                    <a:pt x="39972" y="3384"/>
                  </a:cubicBezTo>
                  <a:cubicBezTo>
                    <a:pt x="39973" y="3409"/>
                    <a:pt x="39973" y="3422"/>
                    <a:pt x="39973" y="3422"/>
                  </a:cubicBezTo>
                  <a:cubicBezTo>
                    <a:pt x="39973" y="25225"/>
                    <a:pt x="39973" y="25225"/>
                    <a:pt x="3997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2FB4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noEditPoints="1"/>
            </p:cNvSpPr>
            <p:nvPr/>
          </p:nvSpPr>
          <p:spPr bwMode="auto">
            <a:xfrm>
              <a:off x="4312" y="112"/>
              <a:ext cx="227" cy="353"/>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9"/>
            <p:cNvSpPr>
              <a:spLocks noEditPoints="1"/>
            </p:cNvSpPr>
            <p:nvPr/>
          </p:nvSpPr>
          <p:spPr bwMode="auto">
            <a:xfrm>
              <a:off x="5040" y="208"/>
              <a:ext cx="593" cy="256"/>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8"/>
            <p:cNvSpPr>
              <a:spLocks noEditPoints="1"/>
            </p:cNvSpPr>
            <p:nvPr/>
          </p:nvSpPr>
          <p:spPr bwMode="auto">
            <a:xfrm>
              <a:off x="4550" y="231"/>
              <a:ext cx="422" cy="234"/>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pic>
        <p:nvPicPr>
          <p:cNvPr id="3" name="Tijdelijke aanduiding voor inhoud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6800" y="4340781"/>
            <a:ext cx="1044332" cy="1051405"/>
          </a:xfrm>
          <a:prstGeom prst="rect">
            <a:avLst/>
          </a:prstGeom>
          <a:noFill/>
          <a:ln w="9525">
            <a:noFill/>
            <a:miter lim="800000"/>
            <a:headEnd/>
            <a:tailEnd/>
          </a:ln>
          <a:effectLst/>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5577" y="3132269"/>
            <a:ext cx="1050908" cy="1055641"/>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577" y="1904831"/>
            <a:ext cx="1050908" cy="1055642"/>
          </a:xfrm>
          <a:prstGeom prst="rect">
            <a:avLst/>
          </a:prstGeom>
        </p:spPr>
      </p:pic>
      <p:sp>
        <p:nvSpPr>
          <p:cNvPr id="6" name="Titel 1"/>
          <p:cNvSpPr txBox="1">
            <a:spLocks/>
          </p:cNvSpPr>
          <p:nvPr userDrawn="1"/>
        </p:nvSpPr>
        <p:spPr bwMode="auto">
          <a:xfrm>
            <a:off x="1816868" y="1909140"/>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kern="0" dirty="0">
                <a:solidFill>
                  <a:srgbClr val="006D8C"/>
                </a:solidFill>
                <a:latin typeface="Arial" pitchFamily="34" charset="0"/>
                <a:cs typeface="Arial" pitchFamily="34" charset="0"/>
              </a:rPr>
              <a:t>www.iknl.nl</a:t>
            </a:r>
          </a:p>
        </p:txBody>
      </p:sp>
      <p:sp>
        <p:nvSpPr>
          <p:cNvPr id="7" name="Titel 1"/>
          <p:cNvSpPr txBox="1">
            <a:spLocks/>
          </p:cNvSpPr>
          <p:nvPr userDrawn="1"/>
        </p:nvSpPr>
        <p:spPr bwMode="auto">
          <a:xfrm>
            <a:off x="1800392" y="3136577"/>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latin typeface="+mn-lt"/>
              </a:rPr>
              <a:t>www.linkedin.com/company/iknl</a:t>
            </a:r>
            <a:endParaRPr lang="nl-NL" kern="0" dirty="0">
              <a:solidFill>
                <a:srgbClr val="006D8C"/>
              </a:solidFill>
              <a:latin typeface="+mn-lt"/>
              <a:cs typeface="Arial" pitchFamily="34" charset="0"/>
            </a:endParaRPr>
          </a:p>
        </p:txBody>
      </p:sp>
      <p:sp>
        <p:nvSpPr>
          <p:cNvPr id="8" name="Titel 1"/>
          <p:cNvSpPr txBox="1">
            <a:spLocks/>
          </p:cNvSpPr>
          <p:nvPr userDrawn="1"/>
        </p:nvSpPr>
        <p:spPr bwMode="auto">
          <a:xfrm>
            <a:off x="1800391" y="4355776"/>
            <a:ext cx="6010275" cy="6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rtl="0" eaLnBrk="0" fontAlgn="base" hangingPunct="0">
              <a:lnSpc>
                <a:spcPts val="2500"/>
              </a:lnSpc>
              <a:spcBef>
                <a:spcPct val="0"/>
              </a:spcBef>
              <a:spcAft>
                <a:spcPct val="0"/>
              </a:spcAft>
              <a:defRPr sz="2500">
                <a:solidFill>
                  <a:schemeClr val="tx2"/>
                </a:solidFill>
                <a:latin typeface="+mj-lt"/>
                <a:ea typeface="+mj-ea"/>
                <a:cs typeface="+mj-cs"/>
              </a:defRPr>
            </a:lvl1pPr>
            <a:lvl2pPr algn="l" rtl="0" eaLnBrk="0" fontAlgn="base" hangingPunct="0">
              <a:lnSpc>
                <a:spcPts val="2500"/>
              </a:lnSpc>
              <a:spcBef>
                <a:spcPct val="0"/>
              </a:spcBef>
              <a:spcAft>
                <a:spcPct val="0"/>
              </a:spcAft>
              <a:defRPr sz="2500">
                <a:solidFill>
                  <a:schemeClr val="tx2"/>
                </a:solidFill>
                <a:latin typeface="Arial" charset="0"/>
              </a:defRPr>
            </a:lvl2pPr>
            <a:lvl3pPr algn="l" rtl="0" eaLnBrk="0" fontAlgn="base" hangingPunct="0">
              <a:lnSpc>
                <a:spcPts val="2500"/>
              </a:lnSpc>
              <a:spcBef>
                <a:spcPct val="0"/>
              </a:spcBef>
              <a:spcAft>
                <a:spcPct val="0"/>
              </a:spcAft>
              <a:defRPr sz="2500">
                <a:solidFill>
                  <a:schemeClr val="tx2"/>
                </a:solidFill>
                <a:latin typeface="Arial" charset="0"/>
              </a:defRPr>
            </a:lvl3pPr>
            <a:lvl4pPr algn="l" rtl="0" eaLnBrk="0" fontAlgn="base" hangingPunct="0">
              <a:lnSpc>
                <a:spcPts val="2500"/>
              </a:lnSpc>
              <a:spcBef>
                <a:spcPct val="0"/>
              </a:spcBef>
              <a:spcAft>
                <a:spcPct val="0"/>
              </a:spcAft>
              <a:defRPr sz="2500">
                <a:solidFill>
                  <a:schemeClr val="tx2"/>
                </a:solidFill>
                <a:latin typeface="Arial" charset="0"/>
              </a:defRPr>
            </a:lvl4pPr>
            <a:lvl5pPr algn="l" rtl="0" eaLnBrk="0" fontAlgn="base" hangingPunct="0">
              <a:lnSpc>
                <a:spcPts val="2500"/>
              </a:lnSpc>
              <a:spcBef>
                <a:spcPct val="0"/>
              </a:spcBef>
              <a:spcAft>
                <a:spcPct val="0"/>
              </a:spcAft>
              <a:defRPr sz="2500">
                <a:solidFill>
                  <a:schemeClr val="tx2"/>
                </a:solidFill>
                <a:latin typeface="Arial" charset="0"/>
              </a:defRPr>
            </a:lvl5pPr>
            <a:lvl6pPr marL="457200" algn="l" rtl="0" fontAlgn="base">
              <a:lnSpc>
                <a:spcPts val="2500"/>
              </a:lnSpc>
              <a:spcBef>
                <a:spcPct val="0"/>
              </a:spcBef>
              <a:spcAft>
                <a:spcPct val="0"/>
              </a:spcAft>
              <a:defRPr sz="2500">
                <a:solidFill>
                  <a:schemeClr val="tx2"/>
                </a:solidFill>
                <a:latin typeface="Arial" charset="0"/>
              </a:defRPr>
            </a:lvl6pPr>
            <a:lvl7pPr marL="914400" algn="l" rtl="0" fontAlgn="base">
              <a:lnSpc>
                <a:spcPts val="2500"/>
              </a:lnSpc>
              <a:spcBef>
                <a:spcPct val="0"/>
              </a:spcBef>
              <a:spcAft>
                <a:spcPct val="0"/>
              </a:spcAft>
              <a:defRPr sz="2500">
                <a:solidFill>
                  <a:schemeClr val="tx2"/>
                </a:solidFill>
                <a:latin typeface="Arial" charset="0"/>
              </a:defRPr>
            </a:lvl7pPr>
            <a:lvl8pPr marL="1371600" algn="l" rtl="0" fontAlgn="base">
              <a:lnSpc>
                <a:spcPts val="2500"/>
              </a:lnSpc>
              <a:spcBef>
                <a:spcPct val="0"/>
              </a:spcBef>
              <a:spcAft>
                <a:spcPct val="0"/>
              </a:spcAft>
              <a:defRPr sz="2500">
                <a:solidFill>
                  <a:schemeClr val="tx2"/>
                </a:solidFill>
                <a:latin typeface="Arial" charset="0"/>
              </a:defRPr>
            </a:lvl8pPr>
            <a:lvl9pPr marL="1828800" algn="l" rtl="0" fontAlgn="base">
              <a:lnSpc>
                <a:spcPts val="2500"/>
              </a:lnSpc>
              <a:spcBef>
                <a:spcPct val="0"/>
              </a:spcBef>
              <a:spcAft>
                <a:spcPct val="0"/>
              </a:spcAft>
              <a:defRPr sz="2500">
                <a:solidFill>
                  <a:schemeClr val="tx2"/>
                </a:solidFill>
                <a:latin typeface="Arial" charset="0"/>
              </a:defRPr>
            </a:lvl9pPr>
          </a:lstStyle>
          <a:p>
            <a:r>
              <a:rPr lang="nl-NL" dirty="0">
                <a:solidFill>
                  <a:srgbClr val="006D8C"/>
                </a:solidFill>
              </a:rPr>
              <a:t>twitter.com/</a:t>
            </a:r>
            <a:r>
              <a:rPr lang="nl-NL" dirty="0" err="1">
                <a:solidFill>
                  <a:srgbClr val="006D8C"/>
                </a:solidFill>
              </a:rPr>
              <a:t>iknl</a:t>
            </a:r>
            <a:endParaRPr lang="nl-NL" dirty="0">
              <a:solidFill>
                <a:srgbClr val="006D8C"/>
              </a:solidFill>
            </a:endParaRPr>
          </a:p>
        </p:txBody>
      </p:sp>
    </p:spTree>
    <p:extLst>
      <p:ext uri="{BB962C8B-B14F-4D97-AF65-F5344CB8AC3E}">
        <p14:creationId xmlns:p14="http://schemas.microsoft.com/office/powerpoint/2010/main" val="1834699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ekst met plaatje linkso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277200" y="1382400"/>
            <a:ext cx="7704000" cy="1465200"/>
          </a:xfrm>
        </p:spPr>
        <p:txBody>
          <a:bodyPr/>
          <a:lstStyle>
            <a:lvl1pPr marL="179388" indent="-179388">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21252" y="3052800"/>
            <a:ext cx="4122000" cy="2908800"/>
          </a:xfrm>
        </p:spPr>
        <p:txBody>
          <a:bodyPr lIns="0"/>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lvl1pPr>
              <a:defRPr>
                <a:latin typeface="Arial" charset="0"/>
                <a:cs typeface="+mn-cs"/>
              </a:defRPr>
            </a:lvl1pPr>
          </a:lstStyle>
          <a:p>
            <a:pPr>
              <a:defRPr/>
            </a:pPr>
            <a:fld id="{D5834E77-176E-4E81-858F-9DB9630AA776}" type="datetimeFigureOut">
              <a:rPr lang="nl-NL"/>
              <a:pPr>
                <a:defRPr/>
              </a:pPr>
              <a:t>24-3-2021</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lvl1pPr>
              <a:defRPr>
                <a:latin typeface="Arial" charset="0"/>
                <a:cs typeface="+mn-cs"/>
              </a:defRPr>
            </a:lvl1pPr>
          </a:lstStyle>
          <a:p>
            <a:pPr>
              <a:defRPr/>
            </a:pPr>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mn-cs"/>
              </a:defRPr>
            </a:lvl1pPr>
          </a:lstStyle>
          <a:p>
            <a:pPr>
              <a:defRPr/>
            </a:pPr>
            <a:fld id="{F3415262-B0FB-41B2-AED9-9D8AEC701311}" type="slidenum">
              <a:rPr lang="nl-NL"/>
              <a:pPr>
                <a:defRPr/>
              </a:pPr>
              <a:t>‹nr.›</a:t>
            </a:fld>
            <a:endParaRPr lang="nl-NL"/>
          </a:p>
        </p:txBody>
      </p:sp>
    </p:spTree>
    <p:extLst>
      <p:ext uri="{BB962C8B-B14F-4D97-AF65-F5344CB8AC3E}">
        <p14:creationId xmlns:p14="http://schemas.microsoft.com/office/powerpoint/2010/main" val="7012069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1343" y="261940"/>
            <a:ext cx="6074930" cy="75565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p>
            <a:pPr lvl="0"/>
            <a:r>
              <a:rPr lang="nl-NL" noProof="1"/>
              <a:t>Klik om titel te bewerken</a:t>
            </a:r>
          </a:p>
        </p:txBody>
      </p:sp>
      <p:sp>
        <p:nvSpPr>
          <p:cNvPr id="1027" name="Rectangle 3"/>
          <p:cNvSpPr>
            <a:spLocks noGrp="1" noChangeArrowheads="1"/>
          </p:cNvSpPr>
          <p:nvPr>
            <p:ph type="body" idx="1"/>
          </p:nvPr>
        </p:nvSpPr>
        <p:spPr bwMode="auto">
          <a:xfrm>
            <a:off x="292822" y="1625879"/>
            <a:ext cx="7704000" cy="4462463"/>
          </a:xfrm>
          <a:prstGeom prst="rect">
            <a:avLst/>
          </a:prstGeom>
          <a:noFill/>
          <a:ln w="9525">
            <a:noFill/>
            <a:miter lim="800000"/>
            <a:headEnd/>
            <a:tailEnd/>
          </a:ln>
          <a:effectLst/>
        </p:spPr>
        <p:txBody>
          <a:bodyPr vert="horz" wrap="square" lIns="72000" tIns="0" rIns="0" bIns="0" numCol="1" anchor="t" anchorCtr="0" compatLnSpc="1">
            <a:prstTxWarp prst="textNoShape">
              <a:avLst/>
            </a:prstTxWarp>
          </a:bodyPr>
          <a:lstStyle/>
          <a:p>
            <a:pPr lvl="0"/>
            <a:r>
              <a:rPr lang="nl-NL" noProof="1"/>
              <a:t>Klik om de opmaakprofielen van de modeltekst te bewerken</a:t>
            </a:r>
          </a:p>
          <a:p>
            <a:pPr lvl="1"/>
            <a:r>
              <a:rPr lang="nl-NL" noProof="1"/>
              <a:t>Tweede niveau</a:t>
            </a:r>
          </a:p>
          <a:p>
            <a:pPr lvl="2"/>
            <a:r>
              <a:rPr lang="nl-NL" noProof="1"/>
              <a:t>Derde niveau</a:t>
            </a:r>
          </a:p>
        </p:txBody>
      </p:sp>
      <p:grpSp>
        <p:nvGrpSpPr>
          <p:cNvPr id="5" name="Groep 4"/>
          <p:cNvGrpSpPr/>
          <p:nvPr/>
        </p:nvGrpSpPr>
        <p:grpSpPr>
          <a:xfrm>
            <a:off x="0" y="177800"/>
            <a:ext cx="8942388" cy="6680201"/>
            <a:chOff x="0" y="177800"/>
            <a:chExt cx="8942388" cy="6680201"/>
          </a:xfrm>
        </p:grpSpPr>
        <p:sp>
          <p:nvSpPr>
            <p:cNvPr id="6" name="Freeform 5"/>
            <p:cNvSpPr>
              <a:spLocks/>
            </p:cNvSpPr>
            <p:nvPr/>
          </p:nvSpPr>
          <p:spPr bwMode="auto">
            <a:xfrm>
              <a:off x="0" y="1227138"/>
              <a:ext cx="8932863" cy="5630863"/>
            </a:xfrm>
            <a:custGeom>
              <a:avLst/>
              <a:gdLst/>
              <a:ahLst/>
              <a:cxnLst>
                <a:cxn ang="0">
                  <a:pos x="39833" y="2340"/>
                </a:cxn>
                <a:cxn ang="0">
                  <a:pos x="38569" y="535"/>
                </a:cxn>
                <a:cxn ang="0">
                  <a:pos x="36591" y="0"/>
                </a:cxn>
                <a:cxn ang="0">
                  <a:pos x="0" y="0"/>
                </a:cxn>
                <a:cxn ang="0">
                  <a:pos x="0" y="20"/>
                </a:cxn>
                <a:cxn ang="0">
                  <a:pos x="0" y="40"/>
                </a:cxn>
                <a:cxn ang="0">
                  <a:pos x="0" y="1883"/>
                </a:cxn>
                <a:cxn ang="0">
                  <a:pos x="0" y="1924"/>
                </a:cxn>
                <a:cxn ang="0">
                  <a:pos x="35258" y="76"/>
                </a:cxn>
                <a:cxn ang="0">
                  <a:pos x="35511" y="69"/>
                </a:cxn>
                <a:cxn ang="0">
                  <a:pos x="37262" y="515"/>
                </a:cxn>
                <a:cxn ang="0">
                  <a:pos x="38250" y="1521"/>
                </a:cxn>
                <a:cxn ang="0">
                  <a:pos x="38809" y="3240"/>
                </a:cxn>
                <a:cxn ang="0">
                  <a:pos x="38812" y="3276"/>
                </a:cxn>
                <a:cxn ang="0">
                  <a:pos x="39962" y="25225"/>
                </a:cxn>
                <a:cxn ang="0">
                  <a:pos x="39973" y="25225"/>
                </a:cxn>
                <a:cxn ang="0">
                  <a:pos x="39993" y="25225"/>
                </a:cxn>
                <a:cxn ang="0">
                  <a:pos x="40003" y="25225"/>
                </a:cxn>
                <a:cxn ang="0">
                  <a:pos x="40013" y="25225"/>
                </a:cxn>
                <a:cxn ang="0">
                  <a:pos x="40013" y="3422"/>
                </a:cxn>
                <a:cxn ang="0">
                  <a:pos x="39833" y="2340"/>
                </a:cxn>
              </a:cxnLst>
              <a:rect l="0" t="0" r="r" b="b"/>
              <a:pathLst>
                <a:path w="40013" h="25225">
                  <a:moveTo>
                    <a:pt x="39833" y="2340"/>
                  </a:moveTo>
                  <a:cubicBezTo>
                    <a:pt x="39652" y="1739"/>
                    <a:pt x="39292" y="1017"/>
                    <a:pt x="38569" y="535"/>
                  </a:cubicBezTo>
                  <a:cubicBezTo>
                    <a:pt x="38087" y="214"/>
                    <a:pt x="37445" y="0"/>
                    <a:pt x="36591" y="0"/>
                  </a:cubicBezTo>
                  <a:cubicBezTo>
                    <a:pt x="0" y="0"/>
                    <a:pt x="0" y="0"/>
                    <a:pt x="0" y="0"/>
                  </a:cubicBezTo>
                  <a:cubicBezTo>
                    <a:pt x="0" y="20"/>
                    <a:pt x="0" y="20"/>
                    <a:pt x="0" y="20"/>
                  </a:cubicBezTo>
                  <a:cubicBezTo>
                    <a:pt x="0" y="40"/>
                    <a:pt x="0" y="40"/>
                    <a:pt x="0" y="40"/>
                  </a:cubicBezTo>
                  <a:cubicBezTo>
                    <a:pt x="0" y="1883"/>
                    <a:pt x="0" y="1883"/>
                    <a:pt x="0" y="1883"/>
                  </a:cubicBezTo>
                  <a:cubicBezTo>
                    <a:pt x="0" y="1924"/>
                    <a:pt x="0" y="1924"/>
                    <a:pt x="0" y="1924"/>
                  </a:cubicBezTo>
                  <a:cubicBezTo>
                    <a:pt x="35258" y="76"/>
                    <a:pt x="35258" y="76"/>
                    <a:pt x="35258" y="76"/>
                  </a:cubicBezTo>
                  <a:cubicBezTo>
                    <a:pt x="35345" y="71"/>
                    <a:pt x="35429" y="69"/>
                    <a:pt x="35511" y="69"/>
                  </a:cubicBezTo>
                  <a:cubicBezTo>
                    <a:pt x="36247" y="69"/>
                    <a:pt x="36818" y="245"/>
                    <a:pt x="37262" y="515"/>
                  </a:cubicBezTo>
                  <a:cubicBezTo>
                    <a:pt x="37706" y="784"/>
                    <a:pt x="38023" y="1147"/>
                    <a:pt x="38250" y="1521"/>
                  </a:cubicBezTo>
                  <a:cubicBezTo>
                    <a:pt x="38704" y="2270"/>
                    <a:pt x="38795" y="3065"/>
                    <a:pt x="38809" y="3240"/>
                  </a:cubicBezTo>
                  <a:cubicBezTo>
                    <a:pt x="38811" y="3264"/>
                    <a:pt x="38812" y="3276"/>
                    <a:pt x="38812" y="3276"/>
                  </a:cubicBezTo>
                  <a:cubicBezTo>
                    <a:pt x="39962" y="25225"/>
                    <a:pt x="39962" y="25225"/>
                    <a:pt x="39962" y="25225"/>
                  </a:cubicBezTo>
                  <a:cubicBezTo>
                    <a:pt x="39973" y="25225"/>
                    <a:pt x="39973" y="25225"/>
                    <a:pt x="39973" y="25225"/>
                  </a:cubicBezTo>
                  <a:cubicBezTo>
                    <a:pt x="39993" y="25225"/>
                    <a:pt x="39993" y="25225"/>
                    <a:pt x="39993" y="25225"/>
                  </a:cubicBezTo>
                  <a:cubicBezTo>
                    <a:pt x="40003" y="25225"/>
                    <a:pt x="40003" y="25225"/>
                    <a:pt x="40003" y="25225"/>
                  </a:cubicBezTo>
                  <a:cubicBezTo>
                    <a:pt x="40013" y="25225"/>
                    <a:pt x="40013" y="25225"/>
                    <a:pt x="40013" y="25225"/>
                  </a:cubicBezTo>
                  <a:cubicBezTo>
                    <a:pt x="40013" y="3422"/>
                    <a:pt x="40013" y="3422"/>
                    <a:pt x="40013" y="3422"/>
                  </a:cubicBezTo>
                  <a:cubicBezTo>
                    <a:pt x="40013" y="3421"/>
                    <a:pt x="40013" y="2941"/>
                    <a:pt x="39833" y="2340"/>
                  </a:cubicBezTo>
                  <a:close/>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7" name="Freeform 7"/>
            <p:cNvSpPr>
              <a:spLocks noEditPoints="1"/>
            </p:cNvSpPr>
            <p:nvPr/>
          </p:nvSpPr>
          <p:spPr bwMode="auto">
            <a:xfrm>
              <a:off x="6845300" y="177800"/>
              <a:ext cx="360363" cy="560388"/>
            </a:xfrm>
            <a:custGeom>
              <a:avLst/>
              <a:gdLst/>
              <a:ahLst/>
              <a:cxnLst>
                <a:cxn ang="0">
                  <a:pos x="502" y="559"/>
                </a:cxn>
                <a:cxn ang="0">
                  <a:pos x="280" y="300"/>
                </a:cxn>
                <a:cxn ang="0">
                  <a:pos x="286" y="258"/>
                </a:cxn>
                <a:cxn ang="0">
                  <a:pos x="583" y="1"/>
                </a:cxn>
                <a:cxn ang="0">
                  <a:pos x="806" y="261"/>
                </a:cxn>
                <a:cxn ang="0">
                  <a:pos x="799" y="302"/>
                </a:cxn>
                <a:cxn ang="0">
                  <a:pos x="502" y="559"/>
                </a:cxn>
                <a:cxn ang="0">
                  <a:pos x="1022" y="1738"/>
                </a:cxn>
                <a:cxn ang="0">
                  <a:pos x="1614" y="884"/>
                </a:cxn>
                <a:cxn ang="0">
                  <a:pos x="1433" y="849"/>
                </a:cxn>
                <a:cxn ang="0">
                  <a:pos x="745" y="1367"/>
                </a:cxn>
                <a:cxn ang="0">
                  <a:pos x="641" y="1619"/>
                </a:cxn>
                <a:cxn ang="0">
                  <a:pos x="744" y="862"/>
                </a:cxn>
                <a:cxn ang="0">
                  <a:pos x="222" y="862"/>
                </a:cxn>
                <a:cxn ang="0">
                  <a:pos x="0" y="2494"/>
                </a:cxn>
                <a:cxn ang="0">
                  <a:pos x="523" y="2494"/>
                </a:cxn>
                <a:cxn ang="0">
                  <a:pos x="627" y="1724"/>
                </a:cxn>
                <a:cxn ang="0">
                  <a:pos x="645" y="1815"/>
                </a:cxn>
                <a:cxn ang="0">
                  <a:pos x="1277" y="2511"/>
                </a:cxn>
                <a:cxn ang="0">
                  <a:pos x="1498" y="2485"/>
                </a:cxn>
                <a:cxn ang="0">
                  <a:pos x="1022" y="1738"/>
                </a:cxn>
              </a:cxnLst>
              <a:rect l="0" t="0" r="r" b="b"/>
              <a:pathLst>
                <a:path w="1614" h="2511">
                  <a:moveTo>
                    <a:pt x="502" y="559"/>
                  </a:moveTo>
                  <a:cubicBezTo>
                    <a:pt x="359" y="559"/>
                    <a:pt x="259" y="443"/>
                    <a:pt x="280" y="300"/>
                  </a:cubicBezTo>
                  <a:cubicBezTo>
                    <a:pt x="286" y="258"/>
                    <a:pt x="286" y="258"/>
                    <a:pt x="286" y="258"/>
                  </a:cubicBezTo>
                  <a:cubicBezTo>
                    <a:pt x="306" y="116"/>
                    <a:pt x="439" y="0"/>
                    <a:pt x="583" y="1"/>
                  </a:cubicBezTo>
                  <a:cubicBezTo>
                    <a:pt x="726" y="2"/>
                    <a:pt x="826" y="118"/>
                    <a:pt x="806" y="261"/>
                  </a:cubicBezTo>
                  <a:cubicBezTo>
                    <a:pt x="799" y="302"/>
                    <a:pt x="799" y="302"/>
                    <a:pt x="799" y="302"/>
                  </a:cubicBezTo>
                  <a:cubicBezTo>
                    <a:pt x="779" y="445"/>
                    <a:pt x="646" y="560"/>
                    <a:pt x="502" y="559"/>
                  </a:cubicBezTo>
                  <a:moveTo>
                    <a:pt x="1022" y="1738"/>
                  </a:moveTo>
                  <a:cubicBezTo>
                    <a:pt x="1376" y="1500"/>
                    <a:pt x="1614" y="884"/>
                    <a:pt x="1614" y="884"/>
                  </a:cubicBezTo>
                  <a:cubicBezTo>
                    <a:pt x="1614" y="884"/>
                    <a:pt x="1532" y="849"/>
                    <a:pt x="1433" y="849"/>
                  </a:cubicBezTo>
                  <a:cubicBezTo>
                    <a:pt x="1228" y="849"/>
                    <a:pt x="967" y="952"/>
                    <a:pt x="745" y="1367"/>
                  </a:cubicBezTo>
                  <a:cubicBezTo>
                    <a:pt x="698" y="1456"/>
                    <a:pt x="663" y="1550"/>
                    <a:pt x="641" y="1619"/>
                  </a:cubicBezTo>
                  <a:cubicBezTo>
                    <a:pt x="744" y="862"/>
                    <a:pt x="744" y="862"/>
                    <a:pt x="744" y="862"/>
                  </a:cubicBezTo>
                  <a:cubicBezTo>
                    <a:pt x="222" y="862"/>
                    <a:pt x="222" y="862"/>
                    <a:pt x="222" y="862"/>
                  </a:cubicBezTo>
                  <a:cubicBezTo>
                    <a:pt x="0" y="2494"/>
                    <a:pt x="0" y="2494"/>
                    <a:pt x="0" y="2494"/>
                  </a:cubicBezTo>
                  <a:cubicBezTo>
                    <a:pt x="523" y="2494"/>
                    <a:pt x="523" y="2494"/>
                    <a:pt x="523" y="2494"/>
                  </a:cubicBezTo>
                  <a:cubicBezTo>
                    <a:pt x="627" y="1724"/>
                    <a:pt x="627" y="1724"/>
                    <a:pt x="627" y="1724"/>
                  </a:cubicBezTo>
                  <a:cubicBezTo>
                    <a:pt x="645" y="1815"/>
                    <a:pt x="645" y="1815"/>
                    <a:pt x="645" y="1815"/>
                  </a:cubicBezTo>
                  <a:cubicBezTo>
                    <a:pt x="667" y="1916"/>
                    <a:pt x="827" y="2509"/>
                    <a:pt x="1277" y="2511"/>
                  </a:cubicBezTo>
                  <a:cubicBezTo>
                    <a:pt x="1362" y="2511"/>
                    <a:pt x="1435" y="2501"/>
                    <a:pt x="1498" y="2485"/>
                  </a:cubicBezTo>
                  <a:cubicBezTo>
                    <a:pt x="1498" y="2485"/>
                    <a:pt x="1554" y="1883"/>
                    <a:pt x="1022" y="1738"/>
                  </a:cubicBezTo>
                </a:path>
              </a:pathLst>
            </a:custGeom>
            <a:solidFill>
              <a:srgbClr val="006D8C"/>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8" name="Freeform 8"/>
            <p:cNvSpPr>
              <a:spLocks noEditPoints="1"/>
            </p:cNvSpPr>
            <p:nvPr/>
          </p:nvSpPr>
          <p:spPr bwMode="auto">
            <a:xfrm>
              <a:off x="7223125" y="366713"/>
              <a:ext cx="669925" cy="371475"/>
            </a:xfrm>
            <a:custGeom>
              <a:avLst/>
              <a:gdLst/>
              <a:ahLst/>
              <a:cxnLst>
                <a:cxn ang="0">
                  <a:pos x="1217" y="13"/>
                </a:cxn>
                <a:cxn ang="0">
                  <a:pos x="1682" y="13"/>
                </a:cxn>
                <a:cxn ang="0">
                  <a:pos x="1484" y="1400"/>
                </a:cxn>
                <a:cxn ang="0">
                  <a:pos x="1430" y="1552"/>
                </a:cxn>
                <a:cxn ang="0">
                  <a:pos x="1207" y="1663"/>
                </a:cxn>
                <a:cxn ang="0">
                  <a:pos x="931" y="1464"/>
                </a:cxn>
                <a:cxn ang="0">
                  <a:pos x="583" y="711"/>
                </a:cxn>
                <a:cxn ang="0">
                  <a:pos x="470" y="1646"/>
                </a:cxn>
                <a:cxn ang="0">
                  <a:pos x="0" y="1646"/>
                </a:cxn>
                <a:cxn ang="0">
                  <a:pos x="231" y="38"/>
                </a:cxn>
                <a:cxn ang="0">
                  <a:pos x="449" y="0"/>
                </a:cxn>
                <a:cxn ang="0">
                  <a:pos x="751" y="212"/>
                </a:cxn>
                <a:cxn ang="0">
                  <a:pos x="1122" y="985"/>
                </a:cxn>
                <a:cxn ang="0">
                  <a:pos x="1217" y="13"/>
                </a:cxn>
                <a:cxn ang="0">
                  <a:pos x="2360" y="1229"/>
                </a:cxn>
                <a:cxn ang="0">
                  <a:pos x="2496" y="265"/>
                </a:cxn>
                <a:cxn ang="0">
                  <a:pos x="2270" y="2"/>
                </a:cxn>
                <a:cxn ang="0">
                  <a:pos x="1971" y="265"/>
                </a:cxn>
                <a:cxn ang="0">
                  <a:pos x="1814" y="1386"/>
                </a:cxn>
                <a:cxn ang="0">
                  <a:pos x="2039" y="1648"/>
                </a:cxn>
                <a:cxn ang="0">
                  <a:pos x="2941" y="1648"/>
                </a:cxn>
                <a:cxn ang="0">
                  <a:pos x="3000" y="1229"/>
                </a:cxn>
                <a:cxn ang="0">
                  <a:pos x="2360" y="1229"/>
                </a:cxn>
              </a:cxnLst>
              <a:rect l="0" t="0" r="r" b="b"/>
              <a:pathLst>
                <a:path w="3000" h="1665">
                  <a:moveTo>
                    <a:pt x="1217" y="13"/>
                  </a:moveTo>
                  <a:cubicBezTo>
                    <a:pt x="1682" y="13"/>
                    <a:pt x="1682" y="13"/>
                    <a:pt x="1682" y="13"/>
                  </a:cubicBezTo>
                  <a:cubicBezTo>
                    <a:pt x="1484" y="1400"/>
                    <a:pt x="1484" y="1400"/>
                    <a:pt x="1484" y="1400"/>
                  </a:cubicBezTo>
                  <a:cubicBezTo>
                    <a:pt x="1480" y="1428"/>
                    <a:pt x="1470" y="1493"/>
                    <a:pt x="1430" y="1552"/>
                  </a:cubicBezTo>
                  <a:cubicBezTo>
                    <a:pt x="1390" y="1611"/>
                    <a:pt x="1327" y="1664"/>
                    <a:pt x="1207" y="1663"/>
                  </a:cubicBezTo>
                  <a:cubicBezTo>
                    <a:pt x="1127" y="1665"/>
                    <a:pt x="1025" y="1629"/>
                    <a:pt x="931" y="1464"/>
                  </a:cubicBezTo>
                  <a:cubicBezTo>
                    <a:pt x="871" y="1359"/>
                    <a:pt x="698" y="981"/>
                    <a:pt x="583" y="711"/>
                  </a:cubicBezTo>
                  <a:cubicBezTo>
                    <a:pt x="470" y="1646"/>
                    <a:pt x="470" y="1646"/>
                    <a:pt x="470" y="1646"/>
                  </a:cubicBezTo>
                  <a:cubicBezTo>
                    <a:pt x="0" y="1646"/>
                    <a:pt x="0" y="1646"/>
                    <a:pt x="0" y="1646"/>
                  </a:cubicBezTo>
                  <a:cubicBezTo>
                    <a:pt x="231" y="38"/>
                    <a:pt x="231" y="38"/>
                    <a:pt x="231" y="38"/>
                  </a:cubicBezTo>
                  <a:cubicBezTo>
                    <a:pt x="293" y="25"/>
                    <a:pt x="374" y="0"/>
                    <a:pt x="449" y="0"/>
                  </a:cubicBezTo>
                  <a:cubicBezTo>
                    <a:pt x="622" y="0"/>
                    <a:pt x="703" y="106"/>
                    <a:pt x="751" y="212"/>
                  </a:cubicBezTo>
                  <a:cubicBezTo>
                    <a:pt x="1122" y="985"/>
                    <a:pt x="1122" y="985"/>
                    <a:pt x="1122" y="985"/>
                  </a:cubicBezTo>
                  <a:cubicBezTo>
                    <a:pt x="1217" y="13"/>
                    <a:pt x="1217" y="13"/>
                    <a:pt x="1217" y="13"/>
                  </a:cubicBezTo>
                  <a:moveTo>
                    <a:pt x="2360" y="1229"/>
                  </a:moveTo>
                  <a:cubicBezTo>
                    <a:pt x="2496" y="265"/>
                    <a:pt x="2496" y="265"/>
                    <a:pt x="2496" y="265"/>
                  </a:cubicBezTo>
                  <a:cubicBezTo>
                    <a:pt x="2516" y="120"/>
                    <a:pt x="2415" y="2"/>
                    <a:pt x="2270" y="2"/>
                  </a:cubicBezTo>
                  <a:cubicBezTo>
                    <a:pt x="2126" y="2"/>
                    <a:pt x="1992" y="120"/>
                    <a:pt x="1971" y="265"/>
                  </a:cubicBezTo>
                  <a:cubicBezTo>
                    <a:pt x="1814" y="1386"/>
                    <a:pt x="1814" y="1386"/>
                    <a:pt x="1814" y="1386"/>
                  </a:cubicBezTo>
                  <a:cubicBezTo>
                    <a:pt x="1794" y="1531"/>
                    <a:pt x="1894" y="1648"/>
                    <a:pt x="2039" y="1648"/>
                  </a:cubicBezTo>
                  <a:cubicBezTo>
                    <a:pt x="2941" y="1648"/>
                    <a:pt x="2941" y="1648"/>
                    <a:pt x="2941" y="1648"/>
                  </a:cubicBezTo>
                  <a:cubicBezTo>
                    <a:pt x="3000" y="1229"/>
                    <a:pt x="3000" y="1229"/>
                    <a:pt x="3000" y="1229"/>
                  </a:cubicBezTo>
                  <a:cubicBezTo>
                    <a:pt x="2360" y="1229"/>
                    <a:pt x="2360" y="1229"/>
                    <a:pt x="2360" y="1229"/>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noEditPoints="1"/>
            </p:cNvSpPr>
            <p:nvPr/>
          </p:nvSpPr>
          <p:spPr bwMode="auto">
            <a:xfrm>
              <a:off x="8001000" y="330200"/>
              <a:ext cx="941388" cy="406400"/>
            </a:xfrm>
            <a:custGeom>
              <a:avLst/>
              <a:gdLst/>
              <a:ahLst/>
              <a:cxnLst>
                <a:cxn ang="0">
                  <a:pos x="9" y="189"/>
                </a:cxn>
                <a:cxn ang="0">
                  <a:pos x="200" y="338"/>
                </a:cxn>
                <a:cxn ang="0">
                  <a:pos x="200" y="238"/>
                </a:cxn>
                <a:cxn ang="0">
                  <a:pos x="484" y="189"/>
                </a:cxn>
                <a:cxn ang="0">
                  <a:pos x="592" y="409"/>
                </a:cxn>
                <a:cxn ang="0">
                  <a:pos x="724" y="342"/>
                </a:cxn>
                <a:cxn ang="0">
                  <a:pos x="979" y="319"/>
                </a:cxn>
                <a:cxn ang="0">
                  <a:pos x="1245" y="181"/>
                </a:cxn>
                <a:cxn ang="0">
                  <a:pos x="1128" y="558"/>
                </a:cxn>
                <a:cxn ang="0">
                  <a:pos x="1553" y="496"/>
                </a:cxn>
                <a:cxn ang="0">
                  <a:pos x="1550" y="189"/>
                </a:cxn>
                <a:cxn ang="0">
                  <a:pos x="1851" y="181"/>
                </a:cxn>
                <a:cxn ang="0">
                  <a:pos x="1708" y="414"/>
                </a:cxn>
                <a:cxn ang="0">
                  <a:pos x="1898" y="343"/>
                </a:cxn>
                <a:cxn ang="0">
                  <a:pos x="2304" y="427"/>
                </a:cxn>
                <a:cxn ang="0">
                  <a:pos x="2261" y="308"/>
                </a:cxn>
                <a:cxn ang="0">
                  <a:pos x="2414" y="0"/>
                </a:cxn>
                <a:cxn ang="0">
                  <a:pos x="51" y="991"/>
                </a:cxn>
                <a:cxn ang="0">
                  <a:pos x="521" y="964"/>
                </a:cxn>
                <a:cxn ang="0">
                  <a:pos x="570" y="1152"/>
                </a:cxn>
                <a:cxn ang="0">
                  <a:pos x="499" y="999"/>
                </a:cxn>
                <a:cxn ang="0">
                  <a:pos x="665" y="913"/>
                </a:cxn>
                <a:cxn ang="0">
                  <a:pos x="928" y="957"/>
                </a:cxn>
                <a:cxn ang="0">
                  <a:pos x="1073" y="1152"/>
                </a:cxn>
                <a:cxn ang="0">
                  <a:pos x="1073" y="656"/>
                </a:cxn>
                <a:cxn ang="0">
                  <a:pos x="1632" y="991"/>
                </a:cxn>
                <a:cxn ang="0">
                  <a:pos x="1715" y="1152"/>
                </a:cxn>
                <a:cxn ang="0">
                  <a:pos x="1755" y="902"/>
                </a:cxn>
                <a:cxn ang="0">
                  <a:pos x="2064" y="1160"/>
                </a:cxn>
                <a:cxn ang="0">
                  <a:pos x="2376" y="1121"/>
                </a:cxn>
                <a:cxn ang="0">
                  <a:pos x="2263" y="1010"/>
                </a:cxn>
                <a:cxn ang="0">
                  <a:pos x="2598" y="1152"/>
                </a:cxn>
                <a:cxn ang="0">
                  <a:pos x="2746" y="837"/>
                </a:cxn>
                <a:cxn ang="0">
                  <a:pos x="2990" y="758"/>
                </a:cxn>
                <a:cxn ang="0">
                  <a:pos x="3122" y="1109"/>
                </a:cxn>
                <a:cxn ang="0">
                  <a:pos x="3229" y="979"/>
                </a:cxn>
                <a:cxn ang="0">
                  <a:pos x="3183" y="845"/>
                </a:cxn>
                <a:cxn ang="0">
                  <a:pos x="3525" y="1121"/>
                </a:cxn>
                <a:cxn ang="0">
                  <a:pos x="3620" y="1152"/>
                </a:cxn>
                <a:cxn ang="0">
                  <a:pos x="4014" y="1152"/>
                </a:cxn>
                <a:cxn ang="0">
                  <a:pos x="4005" y="901"/>
                </a:cxn>
                <a:cxn ang="0">
                  <a:pos x="9" y="1344"/>
                </a:cxn>
                <a:cxn ang="0">
                  <a:pos x="346" y="1344"/>
                </a:cxn>
                <a:cxn ang="0">
                  <a:pos x="646" y="1816"/>
                </a:cxn>
                <a:cxn ang="0">
                  <a:pos x="535" y="1631"/>
                </a:cxn>
                <a:cxn ang="0">
                  <a:pos x="1011" y="1493"/>
                </a:cxn>
                <a:cxn ang="0">
                  <a:pos x="1011" y="1533"/>
                </a:cxn>
                <a:cxn ang="0">
                  <a:pos x="1253" y="1655"/>
                </a:cxn>
                <a:cxn ang="0">
                  <a:pos x="1508" y="1631"/>
                </a:cxn>
                <a:cxn ang="0">
                  <a:pos x="1778" y="1493"/>
                </a:cxn>
                <a:cxn ang="0">
                  <a:pos x="1862" y="1808"/>
                </a:cxn>
                <a:cxn ang="0">
                  <a:pos x="2137" y="1493"/>
                </a:cxn>
                <a:cxn ang="0">
                  <a:pos x="1994" y="1726"/>
                </a:cxn>
                <a:cxn ang="0">
                  <a:pos x="2184" y="1655"/>
                </a:cxn>
                <a:cxn ang="0">
                  <a:pos x="2570" y="1638"/>
                </a:cxn>
                <a:cxn ang="0">
                  <a:pos x="3021" y="1808"/>
                </a:cxn>
                <a:cxn ang="0">
                  <a:pos x="2978" y="1552"/>
                </a:cxn>
                <a:cxn ang="0">
                  <a:pos x="2857" y="1777"/>
                </a:cxn>
              </a:cxnLst>
              <a:rect l="0" t="0" r="r" b="b"/>
              <a:pathLst>
                <a:path w="4222" h="1816">
                  <a:moveTo>
                    <a:pt x="31" y="102"/>
                  </a:moveTo>
                  <a:cubicBezTo>
                    <a:pt x="15" y="102"/>
                    <a:pt x="0" y="89"/>
                    <a:pt x="0" y="71"/>
                  </a:cubicBezTo>
                  <a:cubicBezTo>
                    <a:pt x="0" y="52"/>
                    <a:pt x="15" y="39"/>
                    <a:pt x="31" y="39"/>
                  </a:cubicBezTo>
                  <a:cubicBezTo>
                    <a:pt x="47" y="39"/>
                    <a:pt x="63" y="52"/>
                    <a:pt x="63" y="71"/>
                  </a:cubicBezTo>
                  <a:cubicBezTo>
                    <a:pt x="63" y="89"/>
                    <a:pt x="47" y="102"/>
                    <a:pt x="31" y="102"/>
                  </a:cubicBezTo>
                  <a:moveTo>
                    <a:pt x="53" y="496"/>
                  </a:moveTo>
                  <a:cubicBezTo>
                    <a:pt x="9" y="496"/>
                    <a:pt x="9" y="496"/>
                    <a:pt x="9" y="496"/>
                  </a:cubicBezTo>
                  <a:cubicBezTo>
                    <a:pt x="9" y="189"/>
                    <a:pt x="9" y="189"/>
                    <a:pt x="9" y="189"/>
                  </a:cubicBezTo>
                  <a:cubicBezTo>
                    <a:pt x="53" y="189"/>
                    <a:pt x="53" y="189"/>
                    <a:pt x="53" y="189"/>
                  </a:cubicBezTo>
                  <a:lnTo>
                    <a:pt x="53" y="496"/>
                  </a:lnTo>
                  <a:close/>
                  <a:moveTo>
                    <a:pt x="198" y="189"/>
                  </a:moveTo>
                  <a:cubicBezTo>
                    <a:pt x="154" y="189"/>
                    <a:pt x="154" y="189"/>
                    <a:pt x="154" y="189"/>
                  </a:cubicBezTo>
                  <a:cubicBezTo>
                    <a:pt x="155" y="211"/>
                    <a:pt x="157" y="240"/>
                    <a:pt x="157" y="256"/>
                  </a:cubicBezTo>
                  <a:cubicBezTo>
                    <a:pt x="157" y="496"/>
                    <a:pt x="157" y="496"/>
                    <a:pt x="157" y="496"/>
                  </a:cubicBezTo>
                  <a:cubicBezTo>
                    <a:pt x="200" y="496"/>
                    <a:pt x="200" y="496"/>
                    <a:pt x="200" y="496"/>
                  </a:cubicBezTo>
                  <a:cubicBezTo>
                    <a:pt x="200" y="338"/>
                    <a:pt x="200" y="338"/>
                    <a:pt x="200" y="338"/>
                  </a:cubicBezTo>
                  <a:cubicBezTo>
                    <a:pt x="200" y="226"/>
                    <a:pt x="284" y="220"/>
                    <a:pt x="294" y="220"/>
                  </a:cubicBezTo>
                  <a:cubicBezTo>
                    <a:pt x="358" y="220"/>
                    <a:pt x="377" y="258"/>
                    <a:pt x="377" y="326"/>
                  </a:cubicBezTo>
                  <a:cubicBezTo>
                    <a:pt x="377" y="496"/>
                    <a:pt x="377" y="496"/>
                    <a:pt x="377" y="496"/>
                  </a:cubicBezTo>
                  <a:cubicBezTo>
                    <a:pt x="420" y="496"/>
                    <a:pt x="420" y="496"/>
                    <a:pt x="420" y="496"/>
                  </a:cubicBezTo>
                  <a:cubicBezTo>
                    <a:pt x="420" y="301"/>
                    <a:pt x="420" y="301"/>
                    <a:pt x="420" y="301"/>
                  </a:cubicBezTo>
                  <a:cubicBezTo>
                    <a:pt x="420" y="225"/>
                    <a:pt x="383" y="181"/>
                    <a:pt x="305" y="181"/>
                  </a:cubicBezTo>
                  <a:cubicBezTo>
                    <a:pt x="264" y="181"/>
                    <a:pt x="221" y="205"/>
                    <a:pt x="202" y="238"/>
                  </a:cubicBezTo>
                  <a:cubicBezTo>
                    <a:pt x="200" y="238"/>
                    <a:pt x="200" y="238"/>
                    <a:pt x="200" y="238"/>
                  </a:cubicBezTo>
                  <a:cubicBezTo>
                    <a:pt x="200" y="222"/>
                    <a:pt x="200" y="205"/>
                    <a:pt x="198" y="189"/>
                  </a:cubicBezTo>
                  <a:moveTo>
                    <a:pt x="681" y="228"/>
                  </a:moveTo>
                  <a:cubicBezTo>
                    <a:pt x="681" y="189"/>
                    <a:pt x="681" y="189"/>
                    <a:pt x="681" y="189"/>
                  </a:cubicBezTo>
                  <a:cubicBezTo>
                    <a:pt x="592" y="189"/>
                    <a:pt x="592" y="189"/>
                    <a:pt x="592" y="189"/>
                  </a:cubicBezTo>
                  <a:cubicBezTo>
                    <a:pt x="592" y="102"/>
                    <a:pt x="592" y="102"/>
                    <a:pt x="592" y="102"/>
                  </a:cubicBezTo>
                  <a:cubicBezTo>
                    <a:pt x="549" y="102"/>
                    <a:pt x="549" y="102"/>
                    <a:pt x="549" y="102"/>
                  </a:cubicBezTo>
                  <a:cubicBezTo>
                    <a:pt x="549" y="189"/>
                    <a:pt x="549" y="189"/>
                    <a:pt x="549" y="189"/>
                  </a:cubicBezTo>
                  <a:cubicBezTo>
                    <a:pt x="484" y="189"/>
                    <a:pt x="484" y="189"/>
                    <a:pt x="484" y="189"/>
                  </a:cubicBezTo>
                  <a:cubicBezTo>
                    <a:pt x="484" y="228"/>
                    <a:pt x="484" y="228"/>
                    <a:pt x="484" y="228"/>
                  </a:cubicBezTo>
                  <a:cubicBezTo>
                    <a:pt x="549" y="228"/>
                    <a:pt x="549" y="228"/>
                    <a:pt x="549" y="228"/>
                  </a:cubicBezTo>
                  <a:cubicBezTo>
                    <a:pt x="549" y="422"/>
                    <a:pt x="549" y="422"/>
                    <a:pt x="549" y="422"/>
                  </a:cubicBezTo>
                  <a:cubicBezTo>
                    <a:pt x="549" y="489"/>
                    <a:pt x="592" y="504"/>
                    <a:pt x="625" y="504"/>
                  </a:cubicBezTo>
                  <a:cubicBezTo>
                    <a:pt x="647" y="504"/>
                    <a:pt x="668" y="500"/>
                    <a:pt x="683" y="493"/>
                  </a:cubicBezTo>
                  <a:cubicBezTo>
                    <a:pt x="681" y="453"/>
                    <a:pt x="681" y="453"/>
                    <a:pt x="681" y="453"/>
                  </a:cubicBezTo>
                  <a:cubicBezTo>
                    <a:pt x="668" y="460"/>
                    <a:pt x="652" y="464"/>
                    <a:pt x="637" y="464"/>
                  </a:cubicBezTo>
                  <a:cubicBezTo>
                    <a:pt x="610" y="464"/>
                    <a:pt x="592" y="455"/>
                    <a:pt x="592" y="409"/>
                  </a:cubicBezTo>
                  <a:cubicBezTo>
                    <a:pt x="592" y="228"/>
                    <a:pt x="592" y="228"/>
                    <a:pt x="592" y="228"/>
                  </a:cubicBezTo>
                  <a:cubicBezTo>
                    <a:pt x="681" y="228"/>
                    <a:pt x="681" y="228"/>
                    <a:pt x="681" y="228"/>
                  </a:cubicBezTo>
                  <a:moveTo>
                    <a:pt x="770" y="354"/>
                  </a:moveTo>
                  <a:cubicBezTo>
                    <a:pt x="775" y="416"/>
                    <a:pt x="822" y="464"/>
                    <a:pt x="883" y="464"/>
                  </a:cubicBezTo>
                  <a:cubicBezTo>
                    <a:pt x="929" y="464"/>
                    <a:pt x="964" y="439"/>
                    <a:pt x="981" y="411"/>
                  </a:cubicBezTo>
                  <a:cubicBezTo>
                    <a:pt x="1015" y="439"/>
                    <a:pt x="1015" y="439"/>
                    <a:pt x="1015" y="439"/>
                  </a:cubicBezTo>
                  <a:cubicBezTo>
                    <a:pt x="979" y="485"/>
                    <a:pt x="933" y="504"/>
                    <a:pt x="883" y="504"/>
                  </a:cubicBezTo>
                  <a:cubicBezTo>
                    <a:pt x="792" y="504"/>
                    <a:pt x="724" y="435"/>
                    <a:pt x="724" y="342"/>
                  </a:cubicBezTo>
                  <a:cubicBezTo>
                    <a:pt x="724" y="250"/>
                    <a:pt x="792" y="181"/>
                    <a:pt x="879" y="181"/>
                  </a:cubicBezTo>
                  <a:cubicBezTo>
                    <a:pt x="972" y="182"/>
                    <a:pt x="1026" y="250"/>
                    <a:pt x="1026" y="334"/>
                  </a:cubicBezTo>
                  <a:cubicBezTo>
                    <a:pt x="1026" y="354"/>
                    <a:pt x="1026" y="354"/>
                    <a:pt x="1026" y="354"/>
                  </a:cubicBezTo>
                  <a:cubicBezTo>
                    <a:pt x="770" y="354"/>
                    <a:pt x="770" y="354"/>
                    <a:pt x="770" y="354"/>
                  </a:cubicBezTo>
                  <a:moveTo>
                    <a:pt x="979" y="319"/>
                  </a:moveTo>
                  <a:cubicBezTo>
                    <a:pt x="979" y="260"/>
                    <a:pt x="941" y="220"/>
                    <a:pt x="879" y="220"/>
                  </a:cubicBezTo>
                  <a:cubicBezTo>
                    <a:pt x="822" y="220"/>
                    <a:pt x="771" y="268"/>
                    <a:pt x="771" y="319"/>
                  </a:cubicBezTo>
                  <a:lnTo>
                    <a:pt x="979" y="319"/>
                  </a:lnTo>
                  <a:close/>
                  <a:moveTo>
                    <a:pt x="1128" y="558"/>
                  </a:moveTo>
                  <a:cubicBezTo>
                    <a:pt x="1154" y="592"/>
                    <a:pt x="1197" y="614"/>
                    <a:pt x="1246" y="614"/>
                  </a:cubicBezTo>
                  <a:cubicBezTo>
                    <a:pt x="1334" y="614"/>
                    <a:pt x="1365" y="560"/>
                    <a:pt x="1365" y="493"/>
                  </a:cubicBezTo>
                  <a:cubicBezTo>
                    <a:pt x="1365" y="438"/>
                    <a:pt x="1365" y="438"/>
                    <a:pt x="1365" y="438"/>
                  </a:cubicBezTo>
                  <a:cubicBezTo>
                    <a:pt x="1364" y="438"/>
                    <a:pt x="1364" y="438"/>
                    <a:pt x="1364" y="438"/>
                  </a:cubicBezTo>
                  <a:cubicBezTo>
                    <a:pt x="1336" y="479"/>
                    <a:pt x="1294" y="496"/>
                    <a:pt x="1249" y="496"/>
                  </a:cubicBezTo>
                  <a:cubicBezTo>
                    <a:pt x="1160" y="496"/>
                    <a:pt x="1089" y="430"/>
                    <a:pt x="1089" y="340"/>
                  </a:cubicBezTo>
                  <a:cubicBezTo>
                    <a:pt x="1089" y="251"/>
                    <a:pt x="1154" y="181"/>
                    <a:pt x="1245" y="181"/>
                  </a:cubicBezTo>
                  <a:cubicBezTo>
                    <a:pt x="1282" y="181"/>
                    <a:pt x="1328" y="192"/>
                    <a:pt x="1364" y="240"/>
                  </a:cubicBezTo>
                  <a:cubicBezTo>
                    <a:pt x="1365" y="240"/>
                    <a:pt x="1365" y="240"/>
                    <a:pt x="1365" y="240"/>
                  </a:cubicBezTo>
                  <a:cubicBezTo>
                    <a:pt x="1365" y="189"/>
                    <a:pt x="1365" y="189"/>
                    <a:pt x="1365" y="189"/>
                  </a:cubicBezTo>
                  <a:cubicBezTo>
                    <a:pt x="1408" y="189"/>
                    <a:pt x="1408" y="189"/>
                    <a:pt x="1408" y="189"/>
                  </a:cubicBezTo>
                  <a:cubicBezTo>
                    <a:pt x="1408" y="493"/>
                    <a:pt x="1408" y="493"/>
                    <a:pt x="1408" y="493"/>
                  </a:cubicBezTo>
                  <a:cubicBezTo>
                    <a:pt x="1408" y="560"/>
                    <a:pt x="1382" y="653"/>
                    <a:pt x="1244" y="653"/>
                  </a:cubicBezTo>
                  <a:cubicBezTo>
                    <a:pt x="1183" y="653"/>
                    <a:pt x="1136" y="634"/>
                    <a:pt x="1096" y="592"/>
                  </a:cubicBezTo>
                  <a:cubicBezTo>
                    <a:pt x="1128" y="558"/>
                    <a:pt x="1128" y="558"/>
                    <a:pt x="1128" y="558"/>
                  </a:cubicBezTo>
                  <a:moveTo>
                    <a:pt x="1250" y="457"/>
                  </a:moveTo>
                  <a:cubicBezTo>
                    <a:pt x="1313" y="457"/>
                    <a:pt x="1369" y="409"/>
                    <a:pt x="1366" y="338"/>
                  </a:cubicBezTo>
                  <a:cubicBezTo>
                    <a:pt x="1366" y="274"/>
                    <a:pt x="1322" y="220"/>
                    <a:pt x="1250" y="220"/>
                  </a:cubicBezTo>
                  <a:cubicBezTo>
                    <a:pt x="1186" y="220"/>
                    <a:pt x="1136" y="274"/>
                    <a:pt x="1136" y="338"/>
                  </a:cubicBezTo>
                  <a:cubicBezTo>
                    <a:pt x="1136" y="403"/>
                    <a:pt x="1186" y="457"/>
                    <a:pt x="1250" y="457"/>
                  </a:cubicBezTo>
                  <a:moveTo>
                    <a:pt x="1510" y="285"/>
                  </a:moveTo>
                  <a:cubicBezTo>
                    <a:pt x="1510" y="496"/>
                    <a:pt x="1510" y="496"/>
                    <a:pt x="1510" y="496"/>
                  </a:cubicBezTo>
                  <a:cubicBezTo>
                    <a:pt x="1553" y="496"/>
                    <a:pt x="1553" y="496"/>
                    <a:pt x="1553" y="496"/>
                  </a:cubicBezTo>
                  <a:cubicBezTo>
                    <a:pt x="1553" y="323"/>
                    <a:pt x="1553" y="323"/>
                    <a:pt x="1553" y="323"/>
                  </a:cubicBezTo>
                  <a:cubicBezTo>
                    <a:pt x="1553" y="281"/>
                    <a:pt x="1583" y="224"/>
                    <a:pt x="1649" y="224"/>
                  </a:cubicBezTo>
                  <a:cubicBezTo>
                    <a:pt x="1660" y="224"/>
                    <a:pt x="1668" y="226"/>
                    <a:pt x="1674" y="228"/>
                  </a:cubicBezTo>
                  <a:cubicBezTo>
                    <a:pt x="1682" y="185"/>
                    <a:pt x="1682" y="185"/>
                    <a:pt x="1682" y="185"/>
                  </a:cubicBezTo>
                  <a:cubicBezTo>
                    <a:pt x="1673" y="182"/>
                    <a:pt x="1662" y="181"/>
                    <a:pt x="1650" y="181"/>
                  </a:cubicBezTo>
                  <a:cubicBezTo>
                    <a:pt x="1596" y="181"/>
                    <a:pt x="1564" y="213"/>
                    <a:pt x="1552" y="246"/>
                  </a:cubicBezTo>
                  <a:cubicBezTo>
                    <a:pt x="1550" y="246"/>
                    <a:pt x="1550" y="246"/>
                    <a:pt x="1550" y="246"/>
                  </a:cubicBezTo>
                  <a:cubicBezTo>
                    <a:pt x="1550" y="189"/>
                    <a:pt x="1550" y="189"/>
                    <a:pt x="1550" y="189"/>
                  </a:cubicBezTo>
                  <a:cubicBezTo>
                    <a:pt x="1508" y="189"/>
                    <a:pt x="1508" y="189"/>
                    <a:pt x="1508" y="189"/>
                  </a:cubicBezTo>
                  <a:cubicBezTo>
                    <a:pt x="1509" y="233"/>
                    <a:pt x="1510" y="257"/>
                    <a:pt x="1510" y="285"/>
                  </a:cubicBezTo>
                  <a:moveTo>
                    <a:pt x="1920" y="308"/>
                  </a:moveTo>
                  <a:cubicBezTo>
                    <a:pt x="1920" y="300"/>
                    <a:pt x="1920" y="300"/>
                    <a:pt x="1920" y="300"/>
                  </a:cubicBezTo>
                  <a:cubicBezTo>
                    <a:pt x="1920" y="247"/>
                    <a:pt x="1895" y="220"/>
                    <a:pt x="1842" y="220"/>
                  </a:cubicBezTo>
                  <a:cubicBezTo>
                    <a:pt x="1805" y="220"/>
                    <a:pt x="1774" y="233"/>
                    <a:pt x="1748" y="256"/>
                  </a:cubicBezTo>
                  <a:cubicBezTo>
                    <a:pt x="1721" y="226"/>
                    <a:pt x="1721" y="226"/>
                    <a:pt x="1721" y="226"/>
                  </a:cubicBezTo>
                  <a:cubicBezTo>
                    <a:pt x="1750" y="197"/>
                    <a:pt x="1794" y="181"/>
                    <a:pt x="1851" y="181"/>
                  </a:cubicBezTo>
                  <a:cubicBezTo>
                    <a:pt x="1912" y="181"/>
                    <a:pt x="1964" y="215"/>
                    <a:pt x="1964" y="290"/>
                  </a:cubicBezTo>
                  <a:cubicBezTo>
                    <a:pt x="1964" y="427"/>
                    <a:pt x="1964" y="427"/>
                    <a:pt x="1964" y="427"/>
                  </a:cubicBezTo>
                  <a:cubicBezTo>
                    <a:pt x="1964" y="451"/>
                    <a:pt x="1966" y="480"/>
                    <a:pt x="1969" y="496"/>
                  </a:cubicBezTo>
                  <a:cubicBezTo>
                    <a:pt x="1927" y="496"/>
                    <a:pt x="1927" y="496"/>
                    <a:pt x="1927" y="496"/>
                  </a:cubicBezTo>
                  <a:cubicBezTo>
                    <a:pt x="1924" y="481"/>
                    <a:pt x="1923" y="462"/>
                    <a:pt x="1923" y="446"/>
                  </a:cubicBezTo>
                  <a:cubicBezTo>
                    <a:pt x="1922" y="446"/>
                    <a:pt x="1922" y="446"/>
                    <a:pt x="1922" y="446"/>
                  </a:cubicBezTo>
                  <a:cubicBezTo>
                    <a:pt x="1897" y="487"/>
                    <a:pt x="1863" y="504"/>
                    <a:pt x="1813" y="504"/>
                  </a:cubicBezTo>
                  <a:cubicBezTo>
                    <a:pt x="1759" y="504"/>
                    <a:pt x="1708" y="474"/>
                    <a:pt x="1708" y="414"/>
                  </a:cubicBezTo>
                  <a:cubicBezTo>
                    <a:pt x="1708" y="314"/>
                    <a:pt x="1825" y="308"/>
                    <a:pt x="1899" y="308"/>
                  </a:cubicBezTo>
                  <a:cubicBezTo>
                    <a:pt x="1920" y="308"/>
                    <a:pt x="1920" y="308"/>
                    <a:pt x="1920" y="308"/>
                  </a:cubicBezTo>
                  <a:moveTo>
                    <a:pt x="1898" y="343"/>
                  </a:moveTo>
                  <a:cubicBezTo>
                    <a:pt x="1854" y="343"/>
                    <a:pt x="1755" y="346"/>
                    <a:pt x="1755" y="408"/>
                  </a:cubicBezTo>
                  <a:cubicBezTo>
                    <a:pt x="1755" y="449"/>
                    <a:pt x="1792" y="464"/>
                    <a:pt x="1827" y="464"/>
                  </a:cubicBezTo>
                  <a:cubicBezTo>
                    <a:pt x="1890" y="464"/>
                    <a:pt x="1920" y="420"/>
                    <a:pt x="1920" y="365"/>
                  </a:cubicBezTo>
                  <a:cubicBezTo>
                    <a:pt x="1920" y="343"/>
                    <a:pt x="1920" y="343"/>
                    <a:pt x="1920" y="343"/>
                  </a:cubicBezTo>
                  <a:lnTo>
                    <a:pt x="1898" y="343"/>
                  </a:lnTo>
                  <a:close/>
                  <a:moveTo>
                    <a:pt x="2261" y="308"/>
                  </a:moveTo>
                  <a:cubicBezTo>
                    <a:pt x="2261" y="300"/>
                    <a:pt x="2261" y="300"/>
                    <a:pt x="2261" y="300"/>
                  </a:cubicBezTo>
                  <a:cubicBezTo>
                    <a:pt x="2261" y="247"/>
                    <a:pt x="2235" y="220"/>
                    <a:pt x="2182" y="220"/>
                  </a:cubicBezTo>
                  <a:cubicBezTo>
                    <a:pt x="2146" y="220"/>
                    <a:pt x="2115" y="233"/>
                    <a:pt x="2088" y="256"/>
                  </a:cubicBezTo>
                  <a:cubicBezTo>
                    <a:pt x="2062" y="226"/>
                    <a:pt x="2062" y="226"/>
                    <a:pt x="2062" y="226"/>
                  </a:cubicBezTo>
                  <a:cubicBezTo>
                    <a:pt x="2090" y="197"/>
                    <a:pt x="2134" y="181"/>
                    <a:pt x="2192" y="181"/>
                  </a:cubicBezTo>
                  <a:cubicBezTo>
                    <a:pt x="2252" y="181"/>
                    <a:pt x="2304" y="215"/>
                    <a:pt x="2304" y="290"/>
                  </a:cubicBezTo>
                  <a:cubicBezTo>
                    <a:pt x="2304" y="427"/>
                    <a:pt x="2304" y="427"/>
                    <a:pt x="2304" y="427"/>
                  </a:cubicBezTo>
                  <a:cubicBezTo>
                    <a:pt x="2304" y="451"/>
                    <a:pt x="2307" y="480"/>
                    <a:pt x="2309" y="496"/>
                  </a:cubicBezTo>
                  <a:cubicBezTo>
                    <a:pt x="2267" y="496"/>
                    <a:pt x="2267" y="496"/>
                    <a:pt x="2267" y="496"/>
                  </a:cubicBezTo>
                  <a:cubicBezTo>
                    <a:pt x="2265" y="481"/>
                    <a:pt x="2263" y="462"/>
                    <a:pt x="2263" y="446"/>
                  </a:cubicBezTo>
                  <a:cubicBezTo>
                    <a:pt x="2262" y="446"/>
                    <a:pt x="2262" y="446"/>
                    <a:pt x="2262" y="446"/>
                  </a:cubicBezTo>
                  <a:cubicBezTo>
                    <a:pt x="2237" y="487"/>
                    <a:pt x="2203" y="504"/>
                    <a:pt x="2154" y="504"/>
                  </a:cubicBezTo>
                  <a:cubicBezTo>
                    <a:pt x="2099" y="504"/>
                    <a:pt x="2048" y="474"/>
                    <a:pt x="2048" y="414"/>
                  </a:cubicBezTo>
                  <a:cubicBezTo>
                    <a:pt x="2048" y="314"/>
                    <a:pt x="2166" y="308"/>
                    <a:pt x="2239" y="308"/>
                  </a:cubicBezTo>
                  <a:cubicBezTo>
                    <a:pt x="2261" y="308"/>
                    <a:pt x="2261" y="308"/>
                    <a:pt x="2261" y="308"/>
                  </a:cubicBezTo>
                  <a:moveTo>
                    <a:pt x="2239" y="343"/>
                  </a:moveTo>
                  <a:cubicBezTo>
                    <a:pt x="2195" y="343"/>
                    <a:pt x="2095" y="346"/>
                    <a:pt x="2095" y="408"/>
                  </a:cubicBezTo>
                  <a:cubicBezTo>
                    <a:pt x="2095" y="449"/>
                    <a:pt x="2133" y="464"/>
                    <a:pt x="2168" y="464"/>
                  </a:cubicBezTo>
                  <a:cubicBezTo>
                    <a:pt x="2231" y="464"/>
                    <a:pt x="2261" y="420"/>
                    <a:pt x="2261" y="365"/>
                  </a:cubicBezTo>
                  <a:cubicBezTo>
                    <a:pt x="2261" y="343"/>
                    <a:pt x="2261" y="343"/>
                    <a:pt x="2261" y="343"/>
                  </a:cubicBezTo>
                  <a:lnTo>
                    <a:pt x="2239" y="343"/>
                  </a:lnTo>
                  <a:close/>
                  <a:moveTo>
                    <a:pt x="2458" y="0"/>
                  </a:moveTo>
                  <a:cubicBezTo>
                    <a:pt x="2414" y="0"/>
                    <a:pt x="2414" y="0"/>
                    <a:pt x="2414" y="0"/>
                  </a:cubicBezTo>
                  <a:cubicBezTo>
                    <a:pt x="2414" y="496"/>
                    <a:pt x="2414" y="496"/>
                    <a:pt x="2414" y="496"/>
                  </a:cubicBezTo>
                  <a:cubicBezTo>
                    <a:pt x="2458" y="496"/>
                    <a:pt x="2458" y="496"/>
                    <a:pt x="2458" y="496"/>
                  </a:cubicBezTo>
                  <a:lnTo>
                    <a:pt x="2458" y="0"/>
                  </a:lnTo>
                  <a:close/>
                  <a:moveTo>
                    <a:pt x="51" y="656"/>
                  </a:moveTo>
                  <a:cubicBezTo>
                    <a:pt x="8" y="656"/>
                    <a:pt x="8" y="656"/>
                    <a:pt x="8" y="656"/>
                  </a:cubicBezTo>
                  <a:cubicBezTo>
                    <a:pt x="8" y="1152"/>
                    <a:pt x="8" y="1152"/>
                    <a:pt x="8" y="1152"/>
                  </a:cubicBezTo>
                  <a:cubicBezTo>
                    <a:pt x="51" y="1152"/>
                    <a:pt x="51" y="1152"/>
                    <a:pt x="51" y="1152"/>
                  </a:cubicBezTo>
                  <a:cubicBezTo>
                    <a:pt x="51" y="991"/>
                    <a:pt x="51" y="991"/>
                    <a:pt x="51" y="991"/>
                  </a:cubicBezTo>
                  <a:cubicBezTo>
                    <a:pt x="211" y="1152"/>
                    <a:pt x="211" y="1152"/>
                    <a:pt x="211" y="1152"/>
                  </a:cubicBezTo>
                  <a:cubicBezTo>
                    <a:pt x="278" y="1152"/>
                    <a:pt x="278" y="1152"/>
                    <a:pt x="278" y="1152"/>
                  </a:cubicBezTo>
                  <a:cubicBezTo>
                    <a:pt x="108" y="985"/>
                    <a:pt x="108" y="985"/>
                    <a:pt x="108" y="985"/>
                  </a:cubicBezTo>
                  <a:cubicBezTo>
                    <a:pt x="261" y="845"/>
                    <a:pt x="261" y="845"/>
                    <a:pt x="261" y="845"/>
                  </a:cubicBezTo>
                  <a:cubicBezTo>
                    <a:pt x="196" y="845"/>
                    <a:pt x="196" y="845"/>
                    <a:pt x="196" y="845"/>
                  </a:cubicBezTo>
                  <a:cubicBezTo>
                    <a:pt x="51" y="983"/>
                    <a:pt x="51" y="983"/>
                    <a:pt x="51" y="983"/>
                  </a:cubicBezTo>
                  <a:lnTo>
                    <a:pt x="51" y="656"/>
                  </a:lnTo>
                  <a:close/>
                  <a:moveTo>
                    <a:pt x="521" y="964"/>
                  </a:moveTo>
                  <a:cubicBezTo>
                    <a:pt x="521" y="956"/>
                    <a:pt x="521" y="956"/>
                    <a:pt x="521" y="956"/>
                  </a:cubicBezTo>
                  <a:cubicBezTo>
                    <a:pt x="521" y="903"/>
                    <a:pt x="496" y="877"/>
                    <a:pt x="442" y="877"/>
                  </a:cubicBezTo>
                  <a:cubicBezTo>
                    <a:pt x="406" y="877"/>
                    <a:pt x="375" y="889"/>
                    <a:pt x="349" y="913"/>
                  </a:cubicBezTo>
                  <a:cubicBezTo>
                    <a:pt x="322" y="882"/>
                    <a:pt x="322" y="882"/>
                    <a:pt x="322" y="882"/>
                  </a:cubicBezTo>
                  <a:cubicBezTo>
                    <a:pt x="351" y="853"/>
                    <a:pt x="394" y="837"/>
                    <a:pt x="452" y="837"/>
                  </a:cubicBezTo>
                  <a:cubicBezTo>
                    <a:pt x="513" y="837"/>
                    <a:pt x="564" y="871"/>
                    <a:pt x="564" y="946"/>
                  </a:cubicBezTo>
                  <a:cubicBezTo>
                    <a:pt x="564" y="1083"/>
                    <a:pt x="564" y="1083"/>
                    <a:pt x="564" y="1083"/>
                  </a:cubicBezTo>
                  <a:cubicBezTo>
                    <a:pt x="564" y="1107"/>
                    <a:pt x="567" y="1136"/>
                    <a:pt x="570" y="1152"/>
                  </a:cubicBezTo>
                  <a:cubicBezTo>
                    <a:pt x="528" y="1152"/>
                    <a:pt x="528" y="1152"/>
                    <a:pt x="528" y="1152"/>
                  </a:cubicBezTo>
                  <a:cubicBezTo>
                    <a:pt x="525" y="1137"/>
                    <a:pt x="524" y="1119"/>
                    <a:pt x="524" y="1102"/>
                  </a:cubicBezTo>
                  <a:cubicBezTo>
                    <a:pt x="522" y="1102"/>
                    <a:pt x="522" y="1102"/>
                    <a:pt x="522" y="1102"/>
                  </a:cubicBezTo>
                  <a:cubicBezTo>
                    <a:pt x="498" y="1143"/>
                    <a:pt x="463" y="1160"/>
                    <a:pt x="414" y="1160"/>
                  </a:cubicBezTo>
                  <a:cubicBezTo>
                    <a:pt x="360" y="1160"/>
                    <a:pt x="309" y="1130"/>
                    <a:pt x="309" y="1070"/>
                  </a:cubicBezTo>
                  <a:cubicBezTo>
                    <a:pt x="309" y="970"/>
                    <a:pt x="426" y="964"/>
                    <a:pt x="499" y="964"/>
                  </a:cubicBezTo>
                  <a:cubicBezTo>
                    <a:pt x="521" y="964"/>
                    <a:pt x="521" y="964"/>
                    <a:pt x="521" y="964"/>
                  </a:cubicBezTo>
                  <a:moveTo>
                    <a:pt x="499" y="999"/>
                  </a:moveTo>
                  <a:cubicBezTo>
                    <a:pt x="455" y="999"/>
                    <a:pt x="356" y="1002"/>
                    <a:pt x="356" y="1064"/>
                  </a:cubicBezTo>
                  <a:cubicBezTo>
                    <a:pt x="356" y="1105"/>
                    <a:pt x="393" y="1121"/>
                    <a:pt x="428" y="1121"/>
                  </a:cubicBezTo>
                  <a:cubicBezTo>
                    <a:pt x="491" y="1121"/>
                    <a:pt x="521" y="1076"/>
                    <a:pt x="521" y="1022"/>
                  </a:cubicBezTo>
                  <a:cubicBezTo>
                    <a:pt x="521" y="999"/>
                    <a:pt x="521" y="999"/>
                    <a:pt x="521" y="999"/>
                  </a:cubicBezTo>
                  <a:lnTo>
                    <a:pt x="499" y="999"/>
                  </a:lnTo>
                  <a:close/>
                  <a:moveTo>
                    <a:pt x="706" y="845"/>
                  </a:moveTo>
                  <a:cubicBezTo>
                    <a:pt x="662" y="845"/>
                    <a:pt x="662" y="845"/>
                    <a:pt x="662" y="845"/>
                  </a:cubicBezTo>
                  <a:cubicBezTo>
                    <a:pt x="663" y="867"/>
                    <a:pt x="665" y="896"/>
                    <a:pt x="665" y="913"/>
                  </a:cubicBezTo>
                  <a:cubicBezTo>
                    <a:pt x="665" y="1152"/>
                    <a:pt x="665" y="1152"/>
                    <a:pt x="665" y="1152"/>
                  </a:cubicBezTo>
                  <a:cubicBezTo>
                    <a:pt x="708" y="1152"/>
                    <a:pt x="708" y="1152"/>
                    <a:pt x="708" y="1152"/>
                  </a:cubicBezTo>
                  <a:cubicBezTo>
                    <a:pt x="708" y="995"/>
                    <a:pt x="708" y="995"/>
                    <a:pt x="708" y="995"/>
                  </a:cubicBezTo>
                  <a:cubicBezTo>
                    <a:pt x="708" y="882"/>
                    <a:pt x="792" y="876"/>
                    <a:pt x="801" y="876"/>
                  </a:cubicBezTo>
                  <a:cubicBezTo>
                    <a:pt x="866" y="876"/>
                    <a:pt x="885" y="914"/>
                    <a:pt x="885" y="982"/>
                  </a:cubicBezTo>
                  <a:cubicBezTo>
                    <a:pt x="885" y="1152"/>
                    <a:pt x="885" y="1152"/>
                    <a:pt x="885" y="1152"/>
                  </a:cubicBezTo>
                  <a:cubicBezTo>
                    <a:pt x="928" y="1152"/>
                    <a:pt x="928" y="1152"/>
                    <a:pt x="928" y="1152"/>
                  </a:cubicBezTo>
                  <a:cubicBezTo>
                    <a:pt x="928" y="957"/>
                    <a:pt x="928" y="957"/>
                    <a:pt x="928" y="957"/>
                  </a:cubicBezTo>
                  <a:cubicBezTo>
                    <a:pt x="928" y="881"/>
                    <a:pt x="891" y="837"/>
                    <a:pt x="813" y="837"/>
                  </a:cubicBezTo>
                  <a:cubicBezTo>
                    <a:pt x="772" y="837"/>
                    <a:pt x="729" y="861"/>
                    <a:pt x="710" y="894"/>
                  </a:cubicBezTo>
                  <a:cubicBezTo>
                    <a:pt x="708" y="894"/>
                    <a:pt x="708" y="894"/>
                    <a:pt x="708" y="894"/>
                  </a:cubicBezTo>
                  <a:cubicBezTo>
                    <a:pt x="708" y="878"/>
                    <a:pt x="708" y="861"/>
                    <a:pt x="706" y="845"/>
                  </a:cubicBezTo>
                  <a:moveTo>
                    <a:pt x="1073" y="656"/>
                  </a:moveTo>
                  <a:cubicBezTo>
                    <a:pt x="1030" y="656"/>
                    <a:pt x="1030" y="656"/>
                    <a:pt x="1030" y="656"/>
                  </a:cubicBezTo>
                  <a:cubicBezTo>
                    <a:pt x="1030" y="1152"/>
                    <a:pt x="1030" y="1152"/>
                    <a:pt x="1030" y="1152"/>
                  </a:cubicBezTo>
                  <a:cubicBezTo>
                    <a:pt x="1073" y="1152"/>
                    <a:pt x="1073" y="1152"/>
                    <a:pt x="1073" y="1152"/>
                  </a:cubicBezTo>
                  <a:cubicBezTo>
                    <a:pt x="1073" y="991"/>
                    <a:pt x="1073" y="991"/>
                    <a:pt x="1073" y="991"/>
                  </a:cubicBezTo>
                  <a:cubicBezTo>
                    <a:pt x="1233" y="1152"/>
                    <a:pt x="1233" y="1152"/>
                    <a:pt x="1233" y="1152"/>
                  </a:cubicBezTo>
                  <a:cubicBezTo>
                    <a:pt x="1299" y="1152"/>
                    <a:pt x="1299" y="1152"/>
                    <a:pt x="1299" y="1152"/>
                  </a:cubicBezTo>
                  <a:cubicBezTo>
                    <a:pt x="1130" y="985"/>
                    <a:pt x="1130" y="985"/>
                    <a:pt x="1130" y="985"/>
                  </a:cubicBezTo>
                  <a:cubicBezTo>
                    <a:pt x="1283" y="845"/>
                    <a:pt x="1283" y="845"/>
                    <a:pt x="1283" y="845"/>
                  </a:cubicBezTo>
                  <a:cubicBezTo>
                    <a:pt x="1218" y="845"/>
                    <a:pt x="1218" y="845"/>
                    <a:pt x="1218" y="845"/>
                  </a:cubicBezTo>
                  <a:cubicBezTo>
                    <a:pt x="1073" y="983"/>
                    <a:pt x="1073" y="983"/>
                    <a:pt x="1073" y="983"/>
                  </a:cubicBezTo>
                  <a:lnTo>
                    <a:pt x="1073" y="656"/>
                  </a:lnTo>
                  <a:close/>
                  <a:moveTo>
                    <a:pt x="1376" y="1010"/>
                  </a:moveTo>
                  <a:cubicBezTo>
                    <a:pt x="1381" y="1072"/>
                    <a:pt x="1428" y="1121"/>
                    <a:pt x="1489" y="1121"/>
                  </a:cubicBezTo>
                  <a:cubicBezTo>
                    <a:pt x="1535" y="1121"/>
                    <a:pt x="1570" y="1095"/>
                    <a:pt x="1587" y="1067"/>
                  </a:cubicBezTo>
                  <a:cubicBezTo>
                    <a:pt x="1621" y="1095"/>
                    <a:pt x="1621" y="1095"/>
                    <a:pt x="1621" y="1095"/>
                  </a:cubicBezTo>
                  <a:cubicBezTo>
                    <a:pt x="1585" y="1141"/>
                    <a:pt x="1540" y="1160"/>
                    <a:pt x="1489" y="1160"/>
                  </a:cubicBezTo>
                  <a:cubicBezTo>
                    <a:pt x="1398" y="1160"/>
                    <a:pt x="1330" y="1091"/>
                    <a:pt x="1330" y="999"/>
                  </a:cubicBezTo>
                  <a:cubicBezTo>
                    <a:pt x="1330" y="906"/>
                    <a:pt x="1398" y="837"/>
                    <a:pt x="1485" y="837"/>
                  </a:cubicBezTo>
                  <a:cubicBezTo>
                    <a:pt x="1578" y="838"/>
                    <a:pt x="1632" y="907"/>
                    <a:pt x="1632" y="991"/>
                  </a:cubicBezTo>
                  <a:cubicBezTo>
                    <a:pt x="1632" y="1010"/>
                    <a:pt x="1632" y="1010"/>
                    <a:pt x="1632" y="1010"/>
                  </a:cubicBezTo>
                  <a:cubicBezTo>
                    <a:pt x="1376" y="1010"/>
                    <a:pt x="1376" y="1010"/>
                    <a:pt x="1376" y="1010"/>
                  </a:cubicBezTo>
                  <a:moveTo>
                    <a:pt x="1585" y="975"/>
                  </a:moveTo>
                  <a:cubicBezTo>
                    <a:pt x="1585" y="917"/>
                    <a:pt x="1547" y="877"/>
                    <a:pt x="1485" y="877"/>
                  </a:cubicBezTo>
                  <a:cubicBezTo>
                    <a:pt x="1429" y="877"/>
                    <a:pt x="1377" y="924"/>
                    <a:pt x="1377" y="975"/>
                  </a:cubicBezTo>
                  <a:lnTo>
                    <a:pt x="1585" y="975"/>
                  </a:lnTo>
                  <a:close/>
                  <a:moveTo>
                    <a:pt x="1715" y="941"/>
                  </a:moveTo>
                  <a:cubicBezTo>
                    <a:pt x="1715" y="1152"/>
                    <a:pt x="1715" y="1152"/>
                    <a:pt x="1715" y="1152"/>
                  </a:cubicBezTo>
                  <a:cubicBezTo>
                    <a:pt x="1759" y="1152"/>
                    <a:pt x="1759" y="1152"/>
                    <a:pt x="1759" y="1152"/>
                  </a:cubicBezTo>
                  <a:cubicBezTo>
                    <a:pt x="1759" y="979"/>
                    <a:pt x="1759" y="979"/>
                    <a:pt x="1759" y="979"/>
                  </a:cubicBezTo>
                  <a:cubicBezTo>
                    <a:pt x="1759" y="938"/>
                    <a:pt x="1788" y="880"/>
                    <a:pt x="1854" y="880"/>
                  </a:cubicBezTo>
                  <a:cubicBezTo>
                    <a:pt x="1866" y="880"/>
                    <a:pt x="1874" y="882"/>
                    <a:pt x="1879" y="884"/>
                  </a:cubicBezTo>
                  <a:cubicBezTo>
                    <a:pt x="1887" y="841"/>
                    <a:pt x="1887" y="841"/>
                    <a:pt x="1887" y="841"/>
                  </a:cubicBezTo>
                  <a:cubicBezTo>
                    <a:pt x="1878" y="838"/>
                    <a:pt x="1868" y="837"/>
                    <a:pt x="1855" y="837"/>
                  </a:cubicBezTo>
                  <a:cubicBezTo>
                    <a:pt x="1801" y="837"/>
                    <a:pt x="1769" y="869"/>
                    <a:pt x="1757" y="902"/>
                  </a:cubicBezTo>
                  <a:cubicBezTo>
                    <a:pt x="1755" y="902"/>
                    <a:pt x="1755" y="902"/>
                    <a:pt x="1755" y="902"/>
                  </a:cubicBezTo>
                  <a:cubicBezTo>
                    <a:pt x="1755" y="845"/>
                    <a:pt x="1755" y="845"/>
                    <a:pt x="1755" y="845"/>
                  </a:cubicBezTo>
                  <a:cubicBezTo>
                    <a:pt x="1713" y="845"/>
                    <a:pt x="1713" y="845"/>
                    <a:pt x="1713" y="845"/>
                  </a:cubicBezTo>
                  <a:cubicBezTo>
                    <a:pt x="1714" y="890"/>
                    <a:pt x="1715" y="913"/>
                    <a:pt x="1715" y="941"/>
                  </a:cubicBezTo>
                  <a:moveTo>
                    <a:pt x="2141" y="917"/>
                  </a:moveTo>
                  <a:cubicBezTo>
                    <a:pt x="2176" y="890"/>
                    <a:pt x="2176" y="890"/>
                    <a:pt x="2176" y="890"/>
                  </a:cubicBezTo>
                  <a:cubicBezTo>
                    <a:pt x="2146" y="855"/>
                    <a:pt x="2105" y="838"/>
                    <a:pt x="2064" y="837"/>
                  </a:cubicBezTo>
                  <a:cubicBezTo>
                    <a:pt x="1964" y="836"/>
                    <a:pt x="1901" y="906"/>
                    <a:pt x="1901" y="999"/>
                  </a:cubicBezTo>
                  <a:cubicBezTo>
                    <a:pt x="1901" y="1091"/>
                    <a:pt x="1964" y="1161"/>
                    <a:pt x="2064" y="1160"/>
                  </a:cubicBezTo>
                  <a:cubicBezTo>
                    <a:pt x="2105" y="1159"/>
                    <a:pt x="2146" y="1142"/>
                    <a:pt x="2176" y="1107"/>
                  </a:cubicBezTo>
                  <a:cubicBezTo>
                    <a:pt x="2141" y="1080"/>
                    <a:pt x="2141" y="1080"/>
                    <a:pt x="2141" y="1080"/>
                  </a:cubicBezTo>
                  <a:cubicBezTo>
                    <a:pt x="2126" y="1102"/>
                    <a:pt x="2098" y="1121"/>
                    <a:pt x="2064" y="1121"/>
                  </a:cubicBezTo>
                  <a:cubicBezTo>
                    <a:pt x="1992" y="1122"/>
                    <a:pt x="1949" y="1069"/>
                    <a:pt x="1949" y="999"/>
                  </a:cubicBezTo>
                  <a:cubicBezTo>
                    <a:pt x="1949" y="928"/>
                    <a:pt x="1992" y="875"/>
                    <a:pt x="2064" y="876"/>
                  </a:cubicBezTo>
                  <a:cubicBezTo>
                    <a:pt x="2098" y="876"/>
                    <a:pt x="2126" y="895"/>
                    <a:pt x="2141" y="917"/>
                  </a:cubicBezTo>
                  <a:moveTo>
                    <a:pt x="2263" y="1010"/>
                  </a:moveTo>
                  <a:cubicBezTo>
                    <a:pt x="2269" y="1072"/>
                    <a:pt x="2315" y="1121"/>
                    <a:pt x="2376" y="1121"/>
                  </a:cubicBezTo>
                  <a:cubicBezTo>
                    <a:pt x="2422" y="1121"/>
                    <a:pt x="2458" y="1095"/>
                    <a:pt x="2475" y="1067"/>
                  </a:cubicBezTo>
                  <a:cubicBezTo>
                    <a:pt x="2508" y="1095"/>
                    <a:pt x="2508" y="1095"/>
                    <a:pt x="2508" y="1095"/>
                  </a:cubicBezTo>
                  <a:cubicBezTo>
                    <a:pt x="2472" y="1141"/>
                    <a:pt x="2427" y="1160"/>
                    <a:pt x="2376" y="1160"/>
                  </a:cubicBezTo>
                  <a:cubicBezTo>
                    <a:pt x="2285" y="1160"/>
                    <a:pt x="2218" y="1091"/>
                    <a:pt x="2218" y="999"/>
                  </a:cubicBezTo>
                  <a:cubicBezTo>
                    <a:pt x="2218" y="906"/>
                    <a:pt x="2285" y="837"/>
                    <a:pt x="2372" y="837"/>
                  </a:cubicBezTo>
                  <a:cubicBezTo>
                    <a:pt x="2466" y="838"/>
                    <a:pt x="2519" y="907"/>
                    <a:pt x="2519" y="991"/>
                  </a:cubicBezTo>
                  <a:cubicBezTo>
                    <a:pt x="2519" y="1010"/>
                    <a:pt x="2519" y="1010"/>
                    <a:pt x="2519" y="1010"/>
                  </a:cubicBezTo>
                  <a:cubicBezTo>
                    <a:pt x="2263" y="1010"/>
                    <a:pt x="2263" y="1010"/>
                    <a:pt x="2263" y="1010"/>
                  </a:cubicBezTo>
                  <a:moveTo>
                    <a:pt x="2472" y="975"/>
                  </a:moveTo>
                  <a:cubicBezTo>
                    <a:pt x="2472" y="917"/>
                    <a:pt x="2435" y="877"/>
                    <a:pt x="2372" y="877"/>
                  </a:cubicBezTo>
                  <a:cubicBezTo>
                    <a:pt x="2316" y="877"/>
                    <a:pt x="2265" y="924"/>
                    <a:pt x="2265" y="975"/>
                  </a:cubicBezTo>
                  <a:lnTo>
                    <a:pt x="2472" y="975"/>
                  </a:lnTo>
                  <a:close/>
                  <a:moveTo>
                    <a:pt x="2639" y="845"/>
                  </a:moveTo>
                  <a:cubicBezTo>
                    <a:pt x="2595" y="845"/>
                    <a:pt x="2595" y="845"/>
                    <a:pt x="2595" y="845"/>
                  </a:cubicBezTo>
                  <a:cubicBezTo>
                    <a:pt x="2596" y="867"/>
                    <a:pt x="2598" y="896"/>
                    <a:pt x="2598" y="913"/>
                  </a:cubicBezTo>
                  <a:cubicBezTo>
                    <a:pt x="2598" y="1152"/>
                    <a:pt x="2598" y="1152"/>
                    <a:pt x="2598" y="1152"/>
                  </a:cubicBezTo>
                  <a:cubicBezTo>
                    <a:pt x="2641" y="1152"/>
                    <a:pt x="2641" y="1152"/>
                    <a:pt x="2641" y="1152"/>
                  </a:cubicBezTo>
                  <a:cubicBezTo>
                    <a:pt x="2641" y="995"/>
                    <a:pt x="2641" y="995"/>
                    <a:pt x="2641" y="995"/>
                  </a:cubicBezTo>
                  <a:cubicBezTo>
                    <a:pt x="2641" y="882"/>
                    <a:pt x="2725" y="876"/>
                    <a:pt x="2735" y="876"/>
                  </a:cubicBezTo>
                  <a:cubicBezTo>
                    <a:pt x="2799" y="876"/>
                    <a:pt x="2818" y="914"/>
                    <a:pt x="2818" y="982"/>
                  </a:cubicBezTo>
                  <a:cubicBezTo>
                    <a:pt x="2818" y="1152"/>
                    <a:pt x="2818" y="1152"/>
                    <a:pt x="2818" y="1152"/>
                  </a:cubicBezTo>
                  <a:cubicBezTo>
                    <a:pt x="2861" y="1152"/>
                    <a:pt x="2861" y="1152"/>
                    <a:pt x="2861" y="1152"/>
                  </a:cubicBezTo>
                  <a:cubicBezTo>
                    <a:pt x="2861" y="957"/>
                    <a:pt x="2861" y="957"/>
                    <a:pt x="2861" y="957"/>
                  </a:cubicBezTo>
                  <a:cubicBezTo>
                    <a:pt x="2861" y="881"/>
                    <a:pt x="2824" y="837"/>
                    <a:pt x="2746" y="837"/>
                  </a:cubicBezTo>
                  <a:cubicBezTo>
                    <a:pt x="2705" y="837"/>
                    <a:pt x="2662" y="861"/>
                    <a:pt x="2643" y="894"/>
                  </a:cubicBezTo>
                  <a:cubicBezTo>
                    <a:pt x="2641" y="894"/>
                    <a:pt x="2641" y="894"/>
                    <a:pt x="2641" y="894"/>
                  </a:cubicBezTo>
                  <a:cubicBezTo>
                    <a:pt x="2641" y="878"/>
                    <a:pt x="2641" y="861"/>
                    <a:pt x="2639" y="845"/>
                  </a:cubicBezTo>
                  <a:moveTo>
                    <a:pt x="3122" y="884"/>
                  </a:moveTo>
                  <a:cubicBezTo>
                    <a:pt x="3122" y="845"/>
                    <a:pt x="3122" y="845"/>
                    <a:pt x="3122" y="845"/>
                  </a:cubicBezTo>
                  <a:cubicBezTo>
                    <a:pt x="3033" y="845"/>
                    <a:pt x="3033" y="845"/>
                    <a:pt x="3033" y="845"/>
                  </a:cubicBezTo>
                  <a:cubicBezTo>
                    <a:pt x="3033" y="758"/>
                    <a:pt x="3033" y="758"/>
                    <a:pt x="3033" y="758"/>
                  </a:cubicBezTo>
                  <a:cubicBezTo>
                    <a:pt x="2990" y="758"/>
                    <a:pt x="2990" y="758"/>
                    <a:pt x="2990" y="758"/>
                  </a:cubicBezTo>
                  <a:cubicBezTo>
                    <a:pt x="2990" y="845"/>
                    <a:pt x="2990" y="845"/>
                    <a:pt x="2990" y="845"/>
                  </a:cubicBezTo>
                  <a:cubicBezTo>
                    <a:pt x="2925" y="845"/>
                    <a:pt x="2925" y="845"/>
                    <a:pt x="2925" y="845"/>
                  </a:cubicBezTo>
                  <a:cubicBezTo>
                    <a:pt x="2925" y="884"/>
                    <a:pt x="2925" y="884"/>
                    <a:pt x="2925" y="884"/>
                  </a:cubicBezTo>
                  <a:cubicBezTo>
                    <a:pt x="2990" y="884"/>
                    <a:pt x="2990" y="884"/>
                    <a:pt x="2990" y="884"/>
                  </a:cubicBezTo>
                  <a:cubicBezTo>
                    <a:pt x="2990" y="1078"/>
                    <a:pt x="2990" y="1078"/>
                    <a:pt x="2990" y="1078"/>
                  </a:cubicBezTo>
                  <a:cubicBezTo>
                    <a:pt x="2990" y="1146"/>
                    <a:pt x="3033" y="1160"/>
                    <a:pt x="3066" y="1160"/>
                  </a:cubicBezTo>
                  <a:cubicBezTo>
                    <a:pt x="3088" y="1160"/>
                    <a:pt x="3109" y="1156"/>
                    <a:pt x="3124" y="1149"/>
                  </a:cubicBezTo>
                  <a:cubicBezTo>
                    <a:pt x="3122" y="1109"/>
                    <a:pt x="3122" y="1109"/>
                    <a:pt x="3122" y="1109"/>
                  </a:cubicBezTo>
                  <a:cubicBezTo>
                    <a:pt x="3109" y="1116"/>
                    <a:pt x="3093" y="1121"/>
                    <a:pt x="3078" y="1121"/>
                  </a:cubicBezTo>
                  <a:cubicBezTo>
                    <a:pt x="3051" y="1121"/>
                    <a:pt x="3033" y="1111"/>
                    <a:pt x="3033" y="1065"/>
                  </a:cubicBezTo>
                  <a:cubicBezTo>
                    <a:pt x="3033" y="884"/>
                    <a:pt x="3033" y="884"/>
                    <a:pt x="3033" y="884"/>
                  </a:cubicBezTo>
                  <a:cubicBezTo>
                    <a:pt x="3122" y="884"/>
                    <a:pt x="3122" y="884"/>
                    <a:pt x="3122" y="884"/>
                  </a:cubicBezTo>
                  <a:moveTo>
                    <a:pt x="3185" y="941"/>
                  </a:moveTo>
                  <a:cubicBezTo>
                    <a:pt x="3185" y="1152"/>
                    <a:pt x="3185" y="1152"/>
                    <a:pt x="3185" y="1152"/>
                  </a:cubicBezTo>
                  <a:cubicBezTo>
                    <a:pt x="3229" y="1152"/>
                    <a:pt x="3229" y="1152"/>
                    <a:pt x="3229" y="1152"/>
                  </a:cubicBezTo>
                  <a:cubicBezTo>
                    <a:pt x="3229" y="979"/>
                    <a:pt x="3229" y="979"/>
                    <a:pt x="3229" y="979"/>
                  </a:cubicBezTo>
                  <a:cubicBezTo>
                    <a:pt x="3229" y="938"/>
                    <a:pt x="3258" y="880"/>
                    <a:pt x="3324" y="880"/>
                  </a:cubicBezTo>
                  <a:cubicBezTo>
                    <a:pt x="3336" y="880"/>
                    <a:pt x="3344" y="882"/>
                    <a:pt x="3349" y="884"/>
                  </a:cubicBezTo>
                  <a:cubicBezTo>
                    <a:pt x="3357" y="841"/>
                    <a:pt x="3357" y="841"/>
                    <a:pt x="3357" y="841"/>
                  </a:cubicBezTo>
                  <a:cubicBezTo>
                    <a:pt x="3348" y="838"/>
                    <a:pt x="3338" y="837"/>
                    <a:pt x="3325" y="837"/>
                  </a:cubicBezTo>
                  <a:cubicBezTo>
                    <a:pt x="3271" y="837"/>
                    <a:pt x="3239" y="869"/>
                    <a:pt x="3227" y="902"/>
                  </a:cubicBezTo>
                  <a:cubicBezTo>
                    <a:pt x="3225" y="902"/>
                    <a:pt x="3225" y="902"/>
                    <a:pt x="3225" y="902"/>
                  </a:cubicBezTo>
                  <a:cubicBezTo>
                    <a:pt x="3225" y="845"/>
                    <a:pt x="3225" y="845"/>
                    <a:pt x="3225" y="845"/>
                  </a:cubicBezTo>
                  <a:cubicBezTo>
                    <a:pt x="3183" y="845"/>
                    <a:pt x="3183" y="845"/>
                    <a:pt x="3183" y="845"/>
                  </a:cubicBezTo>
                  <a:cubicBezTo>
                    <a:pt x="3184" y="890"/>
                    <a:pt x="3185" y="913"/>
                    <a:pt x="3185" y="941"/>
                  </a:cubicBezTo>
                  <a:moveTo>
                    <a:pt x="3620" y="1152"/>
                  </a:moveTo>
                  <a:cubicBezTo>
                    <a:pt x="3665" y="1152"/>
                    <a:pt x="3665" y="1152"/>
                    <a:pt x="3665" y="1152"/>
                  </a:cubicBezTo>
                  <a:cubicBezTo>
                    <a:pt x="3664" y="1130"/>
                    <a:pt x="3662" y="1101"/>
                    <a:pt x="3662" y="1085"/>
                  </a:cubicBezTo>
                  <a:cubicBezTo>
                    <a:pt x="3662" y="845"/>
                    <a:pt x="3662" y="845"/>
                    <a:pt x="3662" y="845"/>
                  </a:cubicBezTo>
                  <a:cubicBezTo>
                    <a:pt x="3619" y="845"/>
                    <a:pt x="3619" y="845"/>
                    <a:pt x="3619" y="845"/>
                  </a:cubicBezTo>
                  <a:cubicBezTo>
                    <a:pt x="3619" y="1002"/>
                    <a:pt x="3619" y="1002"/>
                    <a:pt x="3619" y="1002"/>
                  </a:cubicBezTo>
                  <a:cubicBezTo>
                    <a:pt x="3619" y="1115"/>
                    <a:pt x="3534" y="1121"/>
                    <a:pt x="3525" y="1121"/>
                  </a:cubicBezTo>
                  <a:cubicBezTo>
                    <a:pt x="3461" y="1121"/>
                    <a:pt x="3442" y="1083"/>
                    <a:pt x="3442" y="1015"/>
                  </a:cubicBezTo>
                  <a:cubicBezTo>
                    <a:pt x="3442" y="845"/>
                    <a:pt x="3442" y="845"/>
                    <a:pt x="3442" y="845"/>
                  </a:cubicBezTo>
                  <a:cubicBezTo>
                    <a:pt x="3399" y="845"/>
                    <a:pt x="3399" y="845"/>
                    <a:pt x="3399" y="845"/>
                  </a:cubicBezTo>
                  <a:cubicBezTo>
                    <a:pt x="3399" y="1040"/>
                    <a:pt x="3399" y="1040"/>
                    <a:pt x="3399" y="1040"/>
                  </a:cubicBezTo>
                  <a:cubicBezTo>
                    <a:pt x="3399" y="1116"/>
                    <a:pt x="3436" y="1160"/>
                    <a:pt x="3514" y="1160"/>
                  </a:cubicBezTo>
                  <a:cubicBezTo>
                    <a:pt x="3555" y="1160"/>
                    <a:pt x="3598" y="1136"/>
                    <a:pt x="3617" y="1103"/>
                  </a:cubicBezTo>
                  <a:cubicBezTo>
                    <a:pt x="3619" y="1103"/>
                    <a:pt x="3619" y="1103"/>
                    <a:pt x="3619" y="1103"/>
                  </a:cubicBezTo>
                  <a:cubicBezTo>
                    <a:pt x="3619" y="1119"/>
                    <a:pt x="3619" y="1136"/>
                    <a:pt x="3620" y="1152"/>
                  </a:cubicBezTo>
                  <a:moveTo>
                    <a:pt x="3764" y="913"/>
                  </a:moveTo>
                  <a:cubicBezTo>
                    <a:pt x="3764" y="1152"/>
                    <a:pt x="3764" y="1152"/>
                    <a:pt x="3764" y="1152"/>
                  </a:cubicBezTo>
                  <a:cubicBezTo>
                    <a:pt x="3807" y="1152"/>
                    <a:pt x="3807" y="1152"/>
                    <a:pt x="3807" y="1152"/>
                  </a:cubicBezTo>
                  <a:cubicBezTo>
                    <a:pt x="3807" y="995"/>
                    <a:pt x="3807" y="995"/>
                    <a:pt x="3807" y="995"/>
                  </a:cubicBezTo>
                  <a:cubicBezTo>
                    <a:pt x="3807" y="882"/>
                    <a:pt x="3883" y="877"/>
                    <a:pt x="3893" y="877"/>
                  </a:cubicBezTo>
                  <a:cubicBezTo>
                    <a:pt x="3953" y="877"/>
                    <a:pt x="3971" y="911"/>
                    <a:pt x="3971" y="973"/>
                  </a:cubicBezTo>
                  <a:cubicBezTo>
                    <a:pt x="3971" y="1152"/>
                    <a:pt x="3971" y="1152"/>
                    <a:pt x="3971" y="1152"/>
                  </a:cubicBezTo>
                  <a:cubicBezTo>
                    <a:pt x="4014" y="1152"/>
                    <a:pt x="4014" y="1152"/>
                    <a:pt x="4014" y="1152"/>
                  </a:cubicBezTo>
                  <a:cubicBezTo>
                    <a:pt x="4014" y="989"/>
                    <a:pt x="4014" y="989"/>
                    <a:pt x="4014" y="989"/>
                  </a:cubicBezTo>
                  <a:cubicBezTo>
                    <a:pt x="4014" y="932"/>
                    <a:pt x="4036" y="877"/>
                    <a:pt x="4101" y="877"/>
                  </a:cubicBezTo>
                  <a:cubicBezTo>
                    <a:pt x="4161" y="877"/>
                    <a:pt x="4178" y="911"/>
                    <a:pt x="4178" y="973"/>
                  </a:cubicBezTo>
                  <a:cubicBezTo>
                    <a:pt x="4178" y="1152"/>
                    <a:pt x="4178" y="1152"/>
                    <a:pt x="4178" y="1152"/>
                  </a:cubicBezTo>
                  <a:cubicBezTo>
                    <a:pt x="4222" y="1152"/>
                    <a:pt x="4222" y="1152"/>
                    <a:pt x="4222" y="1152"/>
                  </a:cubicBezTo>
                  <a:cubicBezTo>
                    <a:pt x="4222" y="957"/>
                    <a:pt x="4222" y="957"/>
                    <a:pt x="4222" y="957"/>
                  </a:cubicBezTo>
                  <a:cubicBezTo>
                    <a:pt x="4222" y="881"/>
                    <a:pt x="4184" y="837"/>
                    <a:pt x="4106" y="837"/>
                  </a:cubicBezTo>
                  <a:cubicBezTo>
                    <a:pt x="4065" y="837"/>
                    <a:pt x="4023" y="861"/>
                    <a:pt x="4005" y="901"/>
                  </a:cubicBezTo>
                  <a:cubicBezTo>
                    <a:pt x="3985" y="848"/>
                    <a:pt x="3941" y="837"/>
                    <a:pt x="3907" y="837"/>
                  </a:cubicBezTo>
                  <a:cubicBezTo>
                    <a:pt x="3870" y="837"/>
                    <a:pt x="3829" y="856"/>
                    <a:pt x="3808" y="892"/>
                  </a:cubicBezTo>
                  <a:cubicBezTo>
                    <a:pt x="3807" y="892"/>
                    <a:pt x="3807" y="892"/>
                    <a:pt x="3807" y="892"/>
                  </a:cubicBezTo>
                  <a:cubicBezTo>
                    <a:pt x="3807" y="845"/>
                    <a:pt x="3807" y="845"/>
                    <a:pt x="3807" y="845"/>
                  </a:cubicBezTo>
                  <a:cubicBezTo>
                    <a:pt x="3760" y="845"/>
                    <a:pt x="3760" y="845"/>
                    <a:pt x="3760" y="845"/>
                  </a:cubicBezTo>
                  <a:cubicBezTo>
                    <a:pt x="3762" y="868"/>
                    <a:pt x="3764" y="890"/>
                    <a:pt x="3764" y="913"/>
                  </a:cubicBezTo>
                  <a:moveTo>
                    <a:pt x="68" y="1344"/>
                  </a:moveTo>
                  <a:cubicBezTo>
                    <a:pt x="9" y="1344"/>
                    <a:pt x="9" y="1344"/>
                    <a:pt x="9" y="1344"/>
                  </a:cubicBezTo>
                  <a:cubicBezTo>
                    <a:pt x="9" y="1808"/>
                    <a:pt x="9" y="1808"/>
                    <a:pt x="9" y="1808"/>
                  </a:cubicBezTo>
                  <a:cubicBezTo>
                    <a:pt x="56" y="1808"/>
                    <a:pt x="56" y="1808"/>
                    <a:pt x="56" y="1808"/>
                  </a:cubicBezTo>
                  <a:cubicBezTo>
                    <a:pt x="56" y="1411"/>
                    <a:pt x="56" y="1411"/>
                    <a:pt x="56" y="1411"/>
                  </a:cubicBezTo>
                  <a:cubicBezTo>
                    <a:pt x="57" y="1411"/>
                    <a:pt x="57" y="1411"/>
                    <a:pt x="57" y="1411"/>
                  </a:cubicBezTo>
                  <a:cubicBezTo>
                    <a:pt x="334" y="1808"/>
                    <a:pt x="334" y="1808"/>
                    <a:pt x="334" y="1808"/>
                  </a:cubicBezTo>
                  <a:cubicBezTo>
                    <a:pt x="393" y="1808"/>
                    <a:pt x="393" y="1808"/>
                    <a:pt x="393" y="1808"/>
                  </a:cubicBezTo>
                  <a:cubicBezTo>
                    <a:pt x="393" y="1344"/>
                    <a:pt x="393" y="1344"/>
                    <a:pt x="393" y="1344"/>
                  </a:cubicBezTo>
                  <a:cubicBezTo>
                    <a:pt x="346" y="1344"/>
                    <a:pt x="346" y="1344"/>
                    <a:pt x="346" y="1344"/>
                  </a:cubicBezTo>
                  <a:cubicBezTo>
                    <a:pt x="346" y="1737"/>
                    <a:pt x="346" y="1737"/>
                    <a:pt x="346" y="1737"/>
                  </a:cubicBezTo>
                  <a:cubicBezTo>
                    <a:pt x="345" y="1737"/>
                    <a:pt x="345" y="1737"/>
                    <a:pt x="345" y="1737"/>
                  </a:cubicBezTo>
                  <a:lnTo>
                    <a:pt x="68" y="1344"/>
                  </a:lnTo>
                  <a:close/>
                  <a:moveTo>
                    <a:pt x="534" y="1667"/>
                  </a:moveTo>
                  <a:cubicBezTo>
                    <a:pt x="539" y="1728"/>
                    <a:pt x="585" y="1777"/>
                    <a:pt x="646" y="1777"/>
                  </a:cubicBezTo>
                  <a:cubicBezTo>
                    <a:pt x="692" y="1777"/>
                    <a:pt x="728" y="1751"/>
                    <a:pt x="745" y="1724"/>
                  </a:cubicBezTo>
                  <a:cubicBezTo>
                    <a:pt x="778" y="1751"/>
                    <a:pt x="778" y="1751"/>
                    <a:pt x="778" y="1751"/>
                  </a:cubicBezTo>
                  <a:cubicBezTo>
                    <a:pt x="742" y="1797"/>
                    <a:pt x="697" y="1816"/>
                    <a:pt x="646" y="1816"/>
                  </a:cubicBezTo>
                  <a:cubicBezTo>
                    <a:pt x="555" y="1816"/>
                    <a:pt x="488" y="1747"/>
                    <a:pt x="488" y="1655"/>
                  </a:cubicBezTo>
                  <a:cubicBezTo>
                    <a:pt x="488" y="1562"/>
                    <a:pt x="555" y="1493"/>
                    <a:pt x="642" y="1493"/>
                  </a:cubicBezTo>
                  <a:cubicBezTo>
                    <a:pt x="736" y="1494"/>
                    <a:pt x="789" y="1563"/>
                    <a:pt x="789" y="1647"/>
                  </a:cubicBezTo>
                  <a:cubicBezTo>
                    <a:pt x="789" y="1667"/>
                    <a:pt x="789" y="1667"/>
                    <a:pt x="789" y="1667"/>
                  </a:cubicBezTo>
                  <a:cubicBezTo>
                    <a:pt x="534" y="1667"/>
                    <a:pt x="534" y="1667"/>
                    <a:pt x="534" y="1667"/>
                  </a:cubicBezTo>
                  <a:moveTo>
                    <a:pt x="742" y="1631"/>
                  </a:moveTo>
                  <a:cubicBezTo>
                    <a:pt x="742" y="1573"/>
                    <a:pt x="705" y="1533"/>
                    <a:pt x="642" y="1533"/>
                  </a:cubicBezTo>
                  <a:cubicBezTo>
                    <a:pt x="586" y="1533"/>
                    <a:pt x="535" y="1581"/>
                    <a:pt x="535" y="1631"/>
                  </a:cubicBezTo>
                  <a:lnTo>
                    <a:pt x="742" y="1631"/>
                  </a:lnTo>
                  <a:close/>
                  <a:moveTo>
                    <a:pt x="1175" y="1808"/>
                  </a:moveTo>
                  <a:cubicBezTo>
                    <a:pt x="1131" y="1808"/>
                    <a:pt x="1131" y="1808"/>
                    <a:pt x="1131" y="1808"/>
                  </a:cubicBezTo>
                  <a:cubicBezTo>
                    <a:pt x="1131" y="1757"/>
                    <a:pt x="1131" y="1757"/>
                    <a:pt x="1131" y="1757"/>
                  </a:cubicBezTo>
                  <a:cubicBezTo>
                    <a:pt x="1130" y="1757"/>
                    <a:pt x="1130" y="1757"/>
                    <a:pt x="1130" y="1757"/>
                  </a:cubicBezTo>
                  <a:cubicBezTo>
                    <a:pt x="1102" y="1798"/>
                    <a:pt x="1051" y="1816"/>
                    <a:pt x="1011" y="1816"/>
                  </a:cubicBezTo>
                  <a:cubicBezTo>
                    <a:pt x="915" y="1816"/>
                    <a:pt x="847" y="1747"/>
                    <a:pt x="847" y="1655"/>
                  </a:cubicBezTo>
                  <a:cubicBezTo>
                    <a:pt x="847" y="1562"/>
                    <a:pt x="915" y="1493"/>
                    <a:pt x="1011" y="1493"/>
                  </a:cubicBezTo>
                  <a:cubicBezTo>
                    <a:pt x="1051" y="1493"/>
                    <a:pt x="1102" y="1511"/>
                    <a:pt x="1130" y="1552"/>
                  </a:cubicBezTo>
                  <a:cubicBezTo>
                    <a:pt x="1131" y="1552"/>
                    <a:pt x="1131" y="1552"/>
                    <a:pt x="1131" y="1552"/>
                  </a:cubicBezTo>
                  <a:cubicBezTo>
                    <a:pt x="1131" y="1312"/>
                    <a:pt x="1131" y="1312"/>
                    <a:pt x="1131" y="1312"/>
                  </a:cubicBezTo>
                  <a:cubicBezTo>
                    <a:pt x="1175" y="1312"/>
                    <a:pt x="1175" y="1312"/>
                    <a:pt x="1175" y="1312"/>
                  </a:cubicBezTo>
                  <a:cubicBezTo>
                    <a:pt x="1175" y="1808"/>
                    <a:pt x="1175" y="1808"/>
                    <a:pt x="1175" y="1808"/>
                  </a:cubicBezTo>
                  <a:moveTo>
                    <a:pt x="1011" y="1777"/>
                  </a:moveTo>
                  <a:cubicBezTo>
                    <a:pt x="1081" y="1777"/>
                    <a:pt x="1133" y="1724"/>
                    <a:pt x="1133" y="1655"/>
                  </a:cubicBezTo>
                  <a:cubicBezTo>
                    <a:pt x="1133" y="1586"/>
                    <a:pt x="1081" y="1533"/>
                    <a:pt x="1011" y="1533"/>
                  </a:cubicBezTo>
                  <a:cubicBezTo>
                    <a:pt x="939" y="1533"/>
                    <a:pt x="894" y="1586"/>
                    <a:pt x="894" y="1655"/>
                  </a:cubicBezTo>
                  <a:cubicBezTo>
                    <a:pt x="894" y="1724"/>
                    <a:pt x="939" y="1777"/>
                    <a:pt x="1011" y="1777"/>
                  </a:cubicBezTo>
                  <a:moveTo>
                    <a:pt x="1299" y="1667"/>
                  </a:moveTo>
                  <a:cubicBezTo>
                    <a:pt x="1305" y="1728"/>
                    <a:pt x="1351" y="1777"/>
                    <a:pt x="1412" y="1777"/>
                  </a:cubicBezTo>
                  <a:cubicBezTo>
                    <a:pt x="1458" y="1777"/>
                    <a:pt x="1494" y="1751"/>
                    <a:pt x="1511" y="1724"/>
                  </a:cubicBezTo>
                  <a:cubicBezTo>
                    <a:pt x="1544" y="1751"/>
                    <a:pt x="1544" y="1751"/>
                    <a:pt x="1544" y="1751"/>
                  </a:cubicBezTo>
                  <a:cubicBezTo>
                    <a:pt x="1508" y="1797"/>
                    <a:pt x="1463" y="1816"/>
                    <a:pt x="1412" y="1816"/>
                  </a:cubicBezTo>
                  <a:cubicBezTo>
                    <a:pt x="1321" y="1816"/>
                    <a:pt x="1253" y="1747"/>
                    <a:pt x="1253" y="1655"/>
                  </a:cubicBezTo>
                  <a:cubicBezTo>
                    <a:pt x="1253" y="1562"/>
                    <a:pt x="1321" y="1493"/>
                    <a:pt x="1408" y="1493"/>
                  </a:cubicBezTo>
                  <a:cubicBezTo>
                    <a:pt x="1501" y="1494"/>
                    <a:pt x="1555" y="1563"/>
                    <a:pt x="1555" y="1647"/>
                  </a:cubicBezTo>
                  <a:cubicBezTo>
                    <a:pt x="1555" y="1667"/>
                    <a:pt x="1555" y="1667"/>
                    <a:pt x="1555" y="1667"/>
                  </a:cubicBezTo>
                  <a:cubicBezTo>
                    <a:pt x="1299" y="1667"/>
                    <a:pt x="1299" y="1667"/>
                    <a:pt x="1299" y="1667"/>
                  </a:cubicBezTo>
                  <a:moveTo>
                    <a:pt x="1508" y="1631"/>
                  </a:moveTo>
                  <a:cubicBezTo>
                    <a:pt x="1508" y="1573"/>
                    <a:pt x="1471" y="1533"/>
                    <a:pt x="1408" y="1533"/>
                  </a:cubicBezTo>
                  <a:cubicBezTo>
                    <a:pt x="1352" y="1533"/>
                    <a:pt x="1301" y="1581"/>
                    <a:pt x="1301" y="1631"/>
                  </a:cubicBezTo>
                  <a:lnTo>
                    <a:pt x="1508" y="1631"/>
                  </a:lnTo>
                  <a:close/>
                  <a:moveTo>
                    <a:pt x="1639" y="1597"/>
                  </a:moveTo>
                  <a:cubicBezTo>
                    <a:pt x="1639" y="1808"/>
                    <a:pt x="1639" y="1808"/>
                    <a:pt x="1639" y="1808"/>
                  </a:cubicBezTo>
                  <a:cubicBezTo>
                    <a:pt x="1682" y="1808"/>
                    <a:pt x="1682" y="1808"/>
                    <a:pt x="1682" y="1808"/>
                  </a:cubicBezTo>
                  <a:cubicBezTo>
                    <a:pt x="1682" y="1635"/>
                    <a:pt x="1682" y="1635"/>
                    <a:pt x="1682" y="1635"/>
                  </a:cubicBezTo>
                  <a:cubicBezTo>
                    <a:pt x="1682" y="1594"/>
                    <a:pt x="1711" y="1537"/>
                    <a:pt x="1777" y="1537"/>
                  </a:cubicBezTo>
                  <a:cubicBezTo>
                    <a:pt x="1789" y="1537"/>
                    <a:pt x="1797" y="1538"/>
                    <a:pt x="1802" y="1540"/>
                  </a:cubicBezTo>
                  <a:cubicBezTo>
                    <a:pt x="1810" y="1497"/>
                    <a:pt x="1810" y="1497"/>
                    <a:pt x="1810" y="1497"/>
                  </a:cubicBezTo>
                  <a:cubicBezTo>
                    <a:pt x="1801" y="1495"/>
                    <a:pt x="1791" y="1493"/>
                    <a:pt x="1778" y="1493"/>
                  </a:cubicBezTo>
                  <a:cubicBezTo>
                    <a:pt x="1724" y="1493"/>
                    <a:pt x="1692" y="1525"/>
                    <a:pt x="1680" y="1558"/>
                  </a:cubicBezTo>
                  <a:cubicBezTo>
                    <a:pt x="1679" y="1558"/>
                    <a:pt x="1679" y="1558"/>
                    <a:pt x="1679" y="1558"/>
                  </a:cubicBezTo>
                  <a:cubicBezTo>
                    <a:pt x="1679" y="1501"/>
                    <a:pt x="1679" y="1501"/>
                    <a:pt x="1679" y="1501"/>
                  </a:cubicBezTo>
                  <a:cubicBezTo>
                    <a:pt x="1636" y="1501"/>
                    <a:pt x="1636" y="1501"/>
                    <a:pt x="1636" y="1501"/>
                  </a:cubicBezTo>
                  <a:cubicBezTo>
                    <a:pt x="1637" y="1546"/>
                    <a:pt x="1639" y="1569"/>
                    <a:pt x="1639" y="1597"/>
                  </a:cubicBezTo>
                  <a:moveTo>
                    <a:pt x="1905" y="1312"/>
                  </a:moveTo>
                  <a:cubicBezTo>
                    <a:pt x="1862" y="1312"/>
                    <a:pt x="1862" y="1312"/>
                    <a:pt x="1862" y="1312"/>
                  </a:cubicBezTo>
                  <a:cubicBezTo>
                    <a:pt x="1862" y="1808"/>
                    <a:pt x="1862" y="1808"/>
                    <a:pt x="1862" y="1808"/>
                  </a:cubicBezTo>
                  <a:cubicBezTo>
                    <a:pt x="1905" y="1808"/>
                    <a:pt x="1905" y="1808"/>
                    <a:pt x="1905" y="1808"/>
                  </a:cubicBezTo>
                  <a:lnTo>
                    <a:pt x="1905" y="1312"/>
                  </a:lnTo>
                  <a:close/>
                  <a:moveTo>
                    <a:pt x="2206" y="1620"/>
                  </a:moveTo>
                  <a:cubicBezTo>
                    <a:pt x="2206" y="1612"/>
                    <a:pt x="2206" y="1612"/>
                    <a:pt x="2206" y="1612"/>
                  </a:cubicBezTo>
                  <a:cubicBezTo>
                    <a:pt x="2206" y="1559"/>
                    <a:pt x="2181" y="1533"/>
                    <a:pt x="2127" y="1533"/>
                  </a:cubicBezTo>
                  <a:cubicBezTo>
                    <a:pt x="2091" y="1533"/>
                    <a:pt x="2060" y="1545"/>
                    <a:pt x="2034" y="1569"/>
                  </a:cubicBezTo>
                  <a:cubicBezTo>
                    <a:pt x="2007" y="1538"/>
                    <a:pt x="2007" y="1538"/>
                    <a:pt x="2007" y="1538"/>
                  </a:cubicBezTo>
                  <a:cubicBezTo>
                    <a:pt x="2036" y="1509"/>
                    <a:pt x="2079" y="1493"/>
                    <a:pt x="2137" y="1493"/>
                  </a:cubicBezTo>
                  <a:cubicBezTo>
                    <a:pt x="2198" y="1493"/>
                    <a:pt x="2249" y="1527"/>
                    <a:pt x="2249" y="1602"/>
                  </a:cubicBezTo>
                  <a:cubicBezTo>
                    <a:pt x="2249" y="1739"/>
                    <a:pt x="2249" y="1739"/>
                    <a:pt x="2249" y="1739"/>
                  </a:cubicBezTo>
                  <a:cubicBezTo>
                    <a:pt x="2249" y="1763"/>
                    <a:pt x="2252" y="1792"/>
                    <a:pt x="2255" y="1808"/>
                  </a:cubicBezTo>
                  <a:cubicBezTo>
                    <a:pt x="2213" y="1808"/>
                    <a:pt x="2213" y="1808"/>
                    <a:pt x="2213" y="1808"/>
                  </a:cubicBezTo>
                  <a:cubicBezTo>
                    <a:pt x="2210" y="1793"/>
                    <a:pt x="2209" y="1775"/>
                    <a:pt x="2209" y="1758"/>
                  </a:cubicBezTo>
                  <a:cubicBezTo>
                    <a:pt x="2207" y="1758"/>
                    <a:pt x="2207" y="1758"/>
                    <a:pt x="2207" y="1758"/>
                  </a:cubicBezTo>
                  <a:cubicBezTo>
                    <a:pt x="2182" y="1799"/>
                    <a:pt x="2148" y="1816"/>
                    <a:pt x="2099" y="1816"/>
                  </a:cubicBezTo>
                  <a:cubicBezTo>
                    <a:pt x="2045" y="1816"/>
                    <a:pt x="1994" y="1786"/>
                    <a:pt x="1994" y="1726"/>
                  </a:cubicBezTo>
                  <a:cubicBezTo>
                    <a:pt x="1994" y="1627"/>
                    <a:pt x="2111" y="1620"/>
                    <a:pt x="2184" y="1620"/>
                  </a:cubicBezTo>
                  <a:cubicBezTo>
                    <a:pt x="2206" y="1620"/>
                    <a:pt x="2206" y="1620"/>
                    <a:pt x="2206" y="1620"/>
                  </a:cubicBezTo>
                  <a:moveTo>
                    <a:pt x="2184" y="1655"/>
                  </a:moveTo>
                  <a:cubicBezTo>
                    <a:pt x="2140" y="1655"/>
                    <a:pt x="2041" y="1659"/>
                    <a:pt x="2041" y="1720"/>
                  </a:cubicBezTo>
                  <a:cubicBezTo>
                    <a:pt x="2041" y="1761"/>
                    <a:pt x="2078" y="1777"/>
                    <a:pt x="2113" y="1777"/>
                  </a:cubicBezTo>
                  <a:cubicBezTo>
                    <a:pt x="2176" y="1777"/>
                    <a:pt x="2206" y="1732"/>
                    <a:pt x="2206" y="1678"/>
                  </a:cubicBezTo>
                  <a:cubicBezTo>
                    <a:pt x="2206" y="1655"/>
                    <a:pt x="2206" y="1655"/>
                    <a:pt x="2206" y="1655"/>
                  </a:cubicBezTo>
                  <a:lnTo>
                    <a:pt x="2184" y="1655"/>
                  </a:lnTo>
                  <a:close/>
                  <a:moveTo>
                    <a:pt x="2391" y="1501"/>
                  </a:moveTo>
                  <a:cubicBezTo>
                    <a:pt x="2346" y="1501"/>
                    <a:pt x="2346" y="1501"/>
                    <a:pt x="2346" y="1501"/>
                  </a:cubicBezTo>
                  <a:cubicBezTo>
                    <a:pt x="2348" y="1524"/>
                    <a:pt x="2350" y="1552"/>
                    <a:pt x="2350" y="1569"/>
                  </a:cubicBezTo>
                  <a:cubicBezTo>
                    <a:pt x="2350" y="1808"/>
                    <a:pt x="2350" y="1808"/>
                    <a:pt x="2350" y="1808"/>
                  </a:cubicBezTo>
                  <a:cubicBezTo>
                    <a:pt x="2393" y="1808"/>
                    <a:pt x="2393" y="1808"/>
                    <a:pt x="2393" y="1808"/>
                  </a:cubicBezTo>
                  <a:cubicBezTo>
                    <a:pt x="2393" y="1651"/>
                    <a:pt x="2393" y="1651"/>
                    <a:pt x="2393" y="1651"/>
                  </a:cubicBezTo>
                  <a:cubicBezTo>
                    <a:pt x="2393" y="1539"/>
                    <a:pt x="2477" y="1533"/>
                    <a:pt x="2486" y="1533"/>
                  </a:cubicBezTo>
                  <a:cubicBezTo>
                    <a:pt x="2551" y="1533"/>
                    <a:pt x="2570" y="1570"/>
                    <a:pt x="2570" y="1638"/>
                  </a:cubicBezTo>
                  <a:cubicBezTo>
                    <a:pt x="2570" y="1808"/>
                    <a:pt x="2570" y="1808"/>
                    <a:pt x="2570" y="1808"/>
                  </a:cubicBezTo>
                  <a:cubicBezTo>
                    <a:pt x="2613" y="1808"/>
                    <a:pt x="2613" y="1808"/>
                    <a:pt x="2613" y="1808"/>
                  </a:cubicBezTo>
                  <a:cubicBezTo>
                    <a:pt x="2613" y="1613"/>
                    <a:pt x="2613" y="1613"/>
                    <a:pt x="2613" y="1613"/>
                  </a:cubicBezTo>
                  <a:cubicBezTo>
                    <a:pt x="2613" y="1537"/>
                    <a:pt x="2576" y="1493"/>
                    <a:pt x="2497" y="1493"/>
                  </a:cubicBezTo>
                  <a:cubicBezTo>
                    <a:pt x="2457" y="1493"/>
                    <a:pt x="2413" y="1517"/>
                    <a:pt x="2394" y="1550"/>
                  </a:cubicBezTo>
                  <a:cubicBezTo>
                    <a:pt x="2393" y="1550"/>
                    <a:pt x="2393" y="1550"/>
                    <a:pt x="2393" y="1550"/>
                  </a:cubicBezTo>
                  <a:cubicBezTo>
                    <a:pt x="2393" y="1534"/>
                    <a:pt x="2393" y="1518"/>
                    <a:pt x="2391" y="1501"/>
                  </a:cubicBezTo>
                  <a:moveTo>
                    <a:pt x="3021" y="1808"/>
                  </a:moveTo>
                  <a:cubicBezTo>
                    <a:pt x="2978" y="1808"/>
                    <a:pt x="2978" y="1808"/>
                    <a:pt x="2978" y="1808"/>
                  </a:cubicBezTo>
                  <a:cubicBezTo>
                    <a:pt x="2978" y="1757"/>
                    <a:pt x="2978" y="1757"/>
                    <a:pt x="2978" y="1757"/>
                  </a:cubicBezTo>
                  <a:cubicBezTo>
                    <a:pt x="2976" y="1757"/>
                    <a:pt x="2976" y="1757"/>
                    <a:pt x="2976" y="1757"/>
                  </a:cubicBezTo>
                  <a:cubicBezTo>
                    <a:pt x="2948" y="1798"/>
                    <a:pt x="2898" y="1816"/>
                    <a:pt x="2857" y="1816"/>
                  </a:cubicBezTo>
                  <a:cubicBezTo>
                    <a:pt x="2761" y="1816"/>
                    <a:pt x="2694" y="1747"/>
                    <a:pt x="2694" y="1655"/>
                  </a:cubicBezTo>
                  <a:cubicBezTo>
                    <a:pt x="2694" y="1562"/>
                    <a:pt x="2761" y="1493"/>
                    <a:pt x="2857" y="1493"/>
                  </a:cubicBezTo>
                  <a:cubicBezTo>
                    <a:pt x="2898" y="1493"/>
                    <a:pt x="2948" y="1511"/>
                    <a:pt x="2976" y="1552"/>
                  </a:cubicBezTo>
                  <a:cubicBezTo>
                    <a:pt x="2978" y="1552"/>
                    <a:pt x="2978" y="1552"/>
                    <a:pt x="2978" y="1552"/>
                  </a:cubicBezTo>
                  <a:cubicBezTo>
                    <a:pt x="2978" y="1312"/>
                    <a:pt x="2978" y="1312"/>
                    <a:pt x="2978" y="1312"/>
                  </a:cubicBezTo>
                  <a:cubicBezTo>
                    <a:pt x="3021" y="1312"/>
                    <a:pt x="3021" y="1312"/>
                    <a:pt x="3021" y="1312"/>
                  </a:cubicBezTo>
                  <a:cubicBezTo>
                    <a:pt x="3021" y="1808"/>
                    <a:pt x="3021" y="1808"/>
                    <a:pt x="3021" y="1808"/>
                  </a:cubicBezTo>
                  <a:moveTo>
                    <a:pt x="2857" y="1777"/>
                  </a:moveTo>
                  <a:cubicBezTo>
                    <a:pt x="2928" y="1777"/>
                    <a:pt x="2980" y="1724"/>
                    <a:pt x="2980" y="1655"/>
                  </a:cubicBezTo>
                  <a:cubicBezTo>
                    <a:pt x="2980" y="1586"/>
                    <a:pt x="2928" y="1533"/>
                    <a:pt x="2857" y="1533"/>
                  </a:cubicBezTo>
                  <a:cubicBezTo>
                    <a:pt x="2786" y="1533"/>
                    <a:pt x="2741" y="1586"/>
                    <a:pt x="2741" y="1655"/>
                  </a:cubicBezTo>
                  <a:cubicBezTo>
                    <a:pt x="2741" y="1724"/>
                    <a:pt x="2786" y="1777"/>
                    <a:pt x="2857" y="1777"/>
                  </a:cubicBezTo>
                </a:path>
              </a:pathLst>
            </a:custGeom>
            <a:solidFill>
              <a:srgbClr val="11B5E9"/>
            </a:solidFill>
            <a:ln w="9525">
              <a:noFill/>
              <a:round/>
              <a:headEnd/>
              <a:tailEnd/>
            </a:ln>
          </p:spPr>
          <p:txBody>
            <a:bodyPr vert="horz" wrap="square" lIns="91440" tIns="45720" rIns="91440" bIns="45720" numCol="1" anchor="t" anchorCtr="0" compatLnSpc="1">
              <a:prstTxWarp prst="textNoShape">
                <a:avLst/>
              </a:prstTxWarp>
            </a:bodyPr>
            <a:lstStyle/>
            <a:p>
              <a:endParaRPr lang="nl-NL"/>
            </a:p>
          </p:txBody>
        </p:sp>
      </p:grpSp>
    </p:spTree>
  </p:cSld>
  <p:clrMap bg1="dk2" tx1="lt1" bg2="dk1"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78" r:id="rId5"/>
    <p:sldLayoutId id="2147483680" r:id="rId6"/>
  </p:sldLayoutIdLst>
  <p:hf sldNum="0" hdr="0" ftr="0" dt="0"/>
  <p:txStyles>
    <p:title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p:titleStyle>
    <p:bodyStyle>
      <a:lvl1pPr marL="144000" indent="-180000" algn="l" rtl="0" eaLnBrk="1" fontAlgn="base" hangingPunct="1">
        <a:lnSpc>
          <a:spcPts val="3500"/>
        </a:lnSpc>
        <a:spcBef>
          <a:spcPct val="0"/>
        </a:spcBef>
        <a:spcAft>
          <a:spcPct val="0"/>
        </a:spcAft>
        <a:buFont typeface="Arial" charset="0"/>
        <a:buChar char="•"/>
        <a:defRPr sz="2400" b="0">
          <a:solidFill>
            <a:srgbClr val="000000"/>
          </a:solidFill>
          <a:latin typeface="+mn-lt"/>
          <a:ea typeface="+mn-ea"/>
          <a:cs typeface="+mn-cs"/>
        </a:defRPr>
      </a:lvl1pPr>
      <a:lvl2pPr marL="423863" indent="-252000" algn="l" rtl="0" eaLnBrk="1" fontAlgn="base" hangingPunct="1">
        <a:lnSpc>
          <a:spcPts val="3500"/>
        </a:lnSpc>
        <a:spcBef>
          <a:spcPct val="0"/>
        </a:spcBef>
        <a:spcAft>
          <a:spcPct val="0"/>
        </a:spcAft>
        <a:buSzPct val="100000"/>
        <a:buFont typeface="Arial" panose="020B0604020202020204" pitchFamily="34" charset="0"/>
        <a:buChar char="-"/>
        <a:defRPr sz="2400" b="0">
          <a:solidFill>
            <a:srgbClr val="000000"/>
          </a:solidFill>
          <a:latin typeface="+mn-lt"/>
        </a:defRPr>
      </a:lvl2pPr>
      <a:lvl3pPr marL="179388" indent="0" algn="l" rtl="0" eaLnBrk="1" fontAlgn="base" hangingPunct="1">
        <a:lnSpc>
          <a:spcPts val="3500"/>
        </a:lnSpc>
        <a:spcBef>
          <a:spcPct val="0"/>
        </a:spcBef>
        <a:spcAft>
          <a:spcPct val="0"/>
        </a:spcAft>
        <a:buFontTx/>
        <a:buNone/>
        <a:defRPr sz="2400" b="0" baseline="0">
          <a:solidFill>
            <a:srgbClr val="000000"/>
          </a:solidFill>
          <a:latin typeface="+mn-lt"/>
        </a:defRPr>
      </a:lvl3pPr>
      <a:lvl4pPr marL="180000" indent="0" algn="l" rtl="0" eaLnBrk="1" fontAlgn="base" hangingPunct="1">
        <a:lnSpc>
          <a:spcPts val="3500"/>
        </a:lnSpc>
        <a:spcBef>
          <a:spcPct val="0"/>
        </a:spcBef>
        <a:spcAft>
          <a:spcPct val="0"/>
        </a:spcAft>
        <a:buFontTx/>
        <a:buNone/>
        <a:defRPr sz="2400" b="0">
          <a:solidFill>
            <a:srgbClr val="000000"/>
          </a:solidFill>
          <a:latin typeface="+mn-lt"/>
        </a:defRPr>
      </a:lvl4pPr>
      <a:lvl5pPr marL="180000" indent="0" algn="l" rtl="0" eaLnBrk="1" fontAlgn="base" hangingPunct="1">
        <a:lnSpc>
          <a:spcPts val="3500"/>
        </a:lnSpc>
        <a:spcBef>
          <a:spcPct val="0"/>
        </a:spcBef>
        <a:spcAft>
          <a:spcPct val="0"/>
        </a:spcAft>
        <a:buFontTx/>
        <a:buNone/>
        <a:defRPr sz="2400" b="0">
          <a:solidFill>
            <a:srgbClr val="000000"/>
          </a:solidFill>
          <a:latin typeface="+mn-lt"/>
        </a:defRPr>
      </a:lvl5pPr>
      <a:lvl6pPr marL="14366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6pPr>
      <a:lvl7pPr marL="18938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7pPr>
      <a:lvl8pPr marL="23510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8pPr>
      <a:lvl9pPr marL="2808288" indent="-184150" algn="l" rtl="0" eaLnBrk="1" fontAlgn="base" hangingPunct="1">
        <a:lnSpc>
          <a:spcPts val="3500"/>
        </a:lnSpc>
        <a:spcBef>
          <a:spcPct val="0"/>
        </a:spcBef>
        <a:spcAft>
          <a:spcPct val="0"/>
        </a:spcAft>
        <a:buFont typeface="Arial" charset="0"/>
        <a:buChar char="-"/>
        <a:defRPr sz="25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uc-powerpoint.officeapps.live.com/pods/CC%20BY-NC-SA%20%20https:/creativecommons.org/licenses/by-nc-sa/4.0/deed.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znlsawebprod.blob.core.windows.net/mediacontainer/pznl/media/afbeeldingen-overig/iknl_besluitvorming_2019_definitief.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uSf_kjvCa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palliaweb.nl/getmedia/02b81c30-d9be-4c51-83bf-deb1260ccf7b/Kwaliteitskader_web-240620.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pallialine.nl/algemene-principes-van-palliatieve-zorg"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F4A6C-1674-4061-A649-BCE02114F12D}"/>
              </a:ext>
            </a:extLst>
          </p:cNvPr>
          <p:cNvSpPr>
            <a:spLocks noGrp="1"/>
          </p:cNvSpPr>
          <p:nvPr>
            <p:ph type="ctrTitle"/>
          </p:nvPr>
        </p:nvSpPr>
        <p:spPr/>
        <p:txBody>
          <a:bodyPr/>
          <a:lstStyle/>
          <a:p>
            <a:r>
              <a:rPr lang="nl-NL">
                <a:cs typeface="Arial"/>
              </a:rPr>
              <a:t>Disclaimer</a:t>
            </a:r>
            <a:endParaRPr lang="nl-NL"/>
          </a:p>
        </p:txBody>
      </p:sp>
      <p:sp>
        <p:nvSpPr>
          <p:cNvPr id="3" name="Ondertitel 2">
            <a:extLst>
              <a:ext uri="{FF2B5EF4-FFF2-40B4-BE49-F238E27FC236}">
                <a16:creationId xmlns:a16="http://schemas.microsoft.com/office/drawing/2014/main" id="{93A5A965-D148-4931-B3B0-BDB2E068850E}"/>
              </a:ext>
            </a:extLst>
          </p:cNvPr>
          <p:cNvSpPr>
            <a:spLocks noGrp="1"/>
          </p:cNvSpPr>
          <p:nvPr>
            <p:ph type="subTitle" idx="1"/>
          </p:nvPr>
        </p:nvSpPr>
        <p:spPr>
          <a:xfrm>
            <a:off x="445942" y="2663301"/>
            <a:ext cx="7524000" cy="2760310"/>
          </a:xfrm>
        </p:spPr>
        <p:txBody>
          <a:bodyPr/>
          <a:lstStyle/>
          <a:p>
            <a:r>
              <a:rPr lang="nl-NL" dirty="0">
                <a:solidFill>
                  <a:srgbClr val="FFFFFF"/>
                </a:solidFill>
              </a:rPr>
              <a:t>IKNL is eigenaar van alle intellectuele eigendomsrechten op de PowerPointpresentaties als onderdeel van het lespakket Signalering in de palliatieve zorg, inclusief het daarop </a:t>
            </a:r>
            <a:r>
              <a:rPr lang="nl-NL">
                <a:solidFill>
                  <a:srgbClr val="FFFFFF"/>
                </a:solidFill>
              </a:rPr>
              <a:t>vermelde logo van IKNL. IKNL aanvaardt geen </a:t>
            </a:r>
            <a:r>
              <a:rPr lang="nl-NL" dirty="0">
                <a:solidFill>
                  <a:srgbClr val="FFFFFF"/>
                </a:solidFill>
              </a:rPr>
              <a:t>aansprakelijkheid voor eventuele onjuistheden en/of onvolledigheden in de inhoud van het lesmateriaal. </a:t>
            </a:r>
          </a:p>
          <a:p>
            <a:endParaRPr lang="nl-NL" dirty="0">
              <a:solidFill>
                <a:srgbClr val="FFFFFF"/>
              </a:solidFill>
            </a:endParaRPr>
          </a:p>
        </p:txBody>
      </p:sp>
      <p:sp>
        <p:nvSpPr>
          <p:cNvPr id="4" name="Tijdelijke aanduiding voor tekst 3">
            <a:extLst>
              <a:ext uri="{FF2B5EF4-FFF2-40B4-BE49-F238E27FC236}">
                <a16:creationId xmlns:a16="http://schemas.microsoft.com/office/drawing/2014/main" id="{CAA8E98F-9426-4D56-96CD-2AC094A640C5}"/>
              </a:ext>
            </a:extLst>
          </p:cNvPr>
          <p:cNvSpPr>
            <a:spLocks noGrp="1"/>
          </p:cNvSpPr>
          <p:nvPr>
            <p:ph type="body" sz="quarter" idx="10"/>
          </p:nvPr>
        </p:nvSpPr>
        <p:spPr/>
        <p:txBody>
          <a:bodyPr/>
          <a:lstStyle/>
          <a:p>
            <a:r>
              <a:rPr lang="nl-NL" dirty="0"/>
              <a:t>Versie maart 2021</a:t>
            </a:r>
          </a:p>
        </p:txBody>
      </p:sp>
      <p:sp>
        <p:nvSpPr>
          <p:cNvPr id="5" name="Rechthoek 4">
            <a:extLst>
              <a:ext uri="{FF2B5EF4-FFF2-40B4-BE49-F238E27FC236}">
                <a16:creationId xmlns:a16="http://schemas.microsoft.com/office/drawing/2014/main" id="{4D61E9AD-F512-4985-86A6-E3EE0BFD7C04}"/>
              </a:ext>
            </a:extLst>
          </p:cNvPr>
          <p:cNvSpPr/>
          <p:nvPr/>
        </p:nvSpPr>
        <p:spPr>
          <a:xfrm>
            <a:off x="466724" y="5100445"/>
            <a:ext cx="4572000" cy="923330"/>
          </a:xfrm>
          <a:prstGeom prst="rect">
            <a:avLst/>
          </a:prstGeom>
        </p:spPr>
        <p:txBody>
          <a:bodyPr lIns="91440" tIns="45720" rIns="91440" bIns="45720" anchor="t">
            <a:spAutoFit/>
          </a:bodyPr>
          <a:lstStyle/>
          <a:p>
            <a:r>
              <a:rPr lang="nl-NL" b="1" dirty="0">
                <a:solidFill>
                  <a:schemeClr val="bg1"/>
                </a:solidFill>
                <a:latin typeface="century-gothic"/>
              </a:rPr>
              <a:t>Licentie</a:t>
            </a:r>
          </a:p>
          <a:p>
            <a:r>
              <a:rPr lang="nl-NL" dirty="0">
                <a:latin typeface="Arial"/>
                <a:cs typeface="Arial"/>
                <a:hlinkClick r:id="rId2">
                  <a:extLst>
                    <a:ext uri="{A12FA001-AC4F-418D-AE19-62706E023703}">
                      <ahyp:hlinkClr xmlns:ahyp="http://schemas.microsoft.com/office/drawing/2018/hyperlinkcolor" val="tx"/>
                    </a:ext>
                  </a:extLst>
                </a:hlinkClick>
              </a:rPr>
              <a:t>Creative commons: by-nc-sa</a:t>
            </a:r>
            <a:endParaRPr lang="nl-NL"/>
          </a:p>
          <a:p>
            <a:endParaRPr lang="nl-NL" b="0" i="0" dirty="0">
              <a:solidFill>
                <a:schemeClr val="bg1"/>
              </a:solidFill>
              <a:effectLst/>
              <a:latin typeface="century-gothic"/>
            </a:endParaRPr>
          </a:p>
        </p:txBody>
      </p:sp>
    </p:spTree>
    <p:extLst>
      <p:ext uri="{BB962C8B-B14F-4D97-AF65-F5344CB8AC3E}">
        <p14:creationId xmlns:p14="http://schemas.microsoft.com/office/powerpoint/2010/main" val="305782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F9C85F-A5CA-4BA0-AA2A-58ADBDF79787}"/>
              </a:ext>
            </a:extLst>
          </p:cNvPr>
          <p:cNvSpPr>
            <a:spLocks noGrp="1"/>
          </p:cNvSpPr>
          <p:nvPr>
            <p:ph type="title"/>
          </p:nvPr>
        </p:nvSpPr>
        <p:spPr>
          <a:xfrm>
            <a:off x="471343" y="261940"/>
            <a:ext cx="6074930" cy="755650"/>
          </a:xfrm>
        </p:spPr>
        <p:txBody>
          <a:bodyPr/>
          <a:lstStyle/>
          <a:p>
            <a:r>
              <a:rPr lang="en-US" dirty="0" err="1"/>
              <a:t>Doodsoorzaak</a:t>
            </a:r>
            <a:r>
              <a:rPr lang="en-US" dirty="0"/>
              <a:t> en </a:t>
            </a:r>
            <a:r>
              <a:rPr lang="en-US" dirty="0" err="1"/>
              <a:t>locatie</a:t>
            </a:r>
            <a:r>
              <a:rPr lang="en-US" dirty="0"/>
              <a:t> </a:t>
            </a:r>
            <a:r>
              <a:rPr lang="en-US" dirty="0" err="1"/>
              <a:t>overlijden</a:t>
            </a:r>
            <a:endParaRPr lang="en-US" dirty="0"/>
          </a:p>
        </p:txBody>
      </p:sp>
      <p:pic>
        <p:nvPicPr>
          <p:cNvPr id="2" name="Afbeelding 1">
            <a:extLst>
              <a:ext uri="{FF2B5EF4-FFF2-40B4-BE49-F238E27FC236}">
                <a16:creationId xmlns:a16="http://schemas.microsoft.com/office/drawing/2014/main" id="{2986029E-2A8C-4FDB-BE9B-275055D96AE5}"/>
              </a:ext>
            </a:extLst>
          </p:cNvPr>
          <p:cNvPicPr>
            <a:picLocks noChangeAspect="1"/>
          </p:cNvPicPr>
          <p:nvPr/>
        </p:nvPicPr>
        <p:blipFill>
          <a:blip r:embed="rId3"/>
          <a:stretch>
            <a:fillRect/>
          </a:stretch>
        </p:blipFill>
        <p:spPr>
          <a:xfrm>
            <a:off x="292821" y="2383721"/>
            <a:ext cx="8436515" cy="3226966"/>
          </a:xfrm>
          <a:prstGeom prst="rect">
            <a:avLst/>
          </a:prstGeom>
          <a:noFill/>
        </p:spPr>
      </p:pic>
    </p:spTree>
    <p:extLst>
      <p:ext uri="{BB962C8B-B14F-4D97-AF65-F5344CB8AC3E}">
        <p14:creationId xmlns:p14="http://schemas.microsoft.com/office/powerpoint/2010/main" val="238721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0"/>
            <a:ext cx="7848600" cy="1143000"/>
          </a:xfrm>
        </p:spPr>
        <p:txBody>
          <a:bodyPr/>
          <a:lstStyle/>
          <a:p>
            <a:pPr eaLnBrk="1" hangingPunct="1"/>
            <a:r>
              <a:rPr lang="nl-NL" altLang="nl-NL">
                <a:ea typeface="Arial Unicode MS" pitchFamily="34" charset="-128"/>
                <a:cs typeface="Arial Unicode MS" pitchFamily="34" charset="-128"/>
              </a:rPr>
              <a:t>Praktijk: hulpmiddelen</a:t>
            </a:r>
          </a:p>
        </p:txBody>
      </p:sp>
      <p:sp>
        <p:nvSpPr>
          <p:cNvPr id="17411" name="Rectangle 3"/>
          <p:cNvSpPr>
            <a:spLocks noGrp="1" noChangeArrowheads="1"/>
          </p:cNvSpPr>
          <p:nvPr>
            <p:ph type="body" sz="half" idx="1"/>
          </p:nvPr>
        </p:nvSpPr>
        <p:spPr>
          <a:xfrm>
            <a:off x="488271" y="1091952"/>
            <a:ext cx="3923283" cy="4324859"/>
          </a:xfrm>
        </p:spPr>
        <p:txBody>
          <a:bodyPr/>
          <a:lstStyle/>
          <a:p>
            <a:pPr eaLnBrk="1" hangingPunct="1">
              <a:buFontTx/>
              <a:buNone/>
            </a:pPr>
            <a:endParaRPr lang="nl-NL" altLang="nl-NL" dirty="0">
              <a:ea typeface="Arial Unicode MS" pitchFamily="34" charset="-128"/>
              <a:cs typeface="Arial Unicode MS" pitchFamily="34" charset="-128"/>
            </a:endParaRPr>
          </a:p>
          <a:p>
            <a:pPr eaLnBrk="1" hangingPunct="1">
              <a:buFontTx/>
              <a:buNone/>
            </a:pPr>
            <a:r>
              <a:rPr lang="nl-NL" altLang="nl-NL" dirty="0">
                <a:ea typeface="Arial Unicode MS" pitchFamily="34" charset="-128"/>
                <a:cs typeface="Arial Unicode MS" pitchFamily="34" charset="-128"/>
              </a:rPr>
              <a:t>Beslisschijf</a:t>
            </a:r>
          </a:p>
        </p:txBody>
      </p:sp>
      <p:sp>
        <p:nvSpPr>
          <p:cNvPr id="17412" name="Rectangle 4"/>
          <p:cNvSpPr>
            <a:spLocks noGrp="1" noChangeArrowheads="1"/>
          </p:cNvSpPr>
          <p:nvPr>
            <p:ph type="body" sz="half" idx="2"/>
          </p:nvPr>
        </p:nvSpPr>
        <p:spPr>
          <a:xfrm>
            <a:off x="4696288" y="1020932"/>
            <a:ext cx="3990512" cy="4787730"/>
          </a:xfrm>
        </p:spPr>
        <p:txBody>
          <a:bodyPr/>
          <a:lstStyle/>
          <a:p>
            <a:pPr eaLnBrk="1" hangingPunct="1">
              <a:buFontTx/>
              <a:buNone/>
            </a:pPr>
            <a:endParaRPr lang="nl-NL" altLang="nl-NL" dirty="0">
              <a:ea typeface="Arial Unicode MS" pitchFamily="34" charset="-128"/>
              <a:cs typeface="Arial Unicode MS" pitchFamily="34" charset="-128"/>
            </a:endParaRPr>
          </a:p>
          <a:p>
            <a:pPr eaLnBrk="1" hangingPunct="1">
              <a:buFontTx/>
              <a:buNone/>
            </a:pPr>
            <a:r>
              <a:rPr lang="nl-NL" altLang="nl-NL" dirty="0">
                <a:ea typeface="Arial Unicode MS" pitchFamily="34" charset="-128"/>
                <a:cs typeface="Arial Unicode MS" pitchFamily="34" charset="-128"/>
              </a:rPr>
              <a:t>Toepassingskaarten</a:t>
            </a:r>
          </a:p>
        </p:txBody>
      </p:sp>
      <p:pic>
        <p:nvPicPr>
          <p:cNvPr id="17414" name="Picture 7" descr="H:\Desktop\noordhoff\IKNL_beslisset_2014_schijf_fase1_x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228850"/>
            <a:ext cx="301942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A5731C64-6BA6-4290-B957-AAB3DE8219D2}"/>
              </a:ext>
            </a:extLst>
          </p:cNvPr>
          <p:cNvPicPr>
            <a:picLocks noChangeAspect="1"/>
          </p:cNvPicPr>
          <p:nvPr/>
        </p:nvPicPr>
        <p:blipFill>
          <a:blip r:embed="rId4"/>
          <a:stretch>
            <a:fillRect/>
          </a:stretch>
        </p:blipFill>
        <p:spPr>
          <a:xfrm>
            <a:off x="4222455" y="2228850"/>
            <a:ext cx="4624697" cy="3301165"/>
          </a:xfrm>
          <a:prstGeom prst="rect">
            <a:avLst/>
          </a:prstGeom>
        </p:spPr>
      </p:pic>
    </p:spTree>
    <p:extLst>
      <p:ext uri="{BB962C8B-B14F-4D97-AF65-F5344CB8AC3E}">
        <p14:creationId xmlns:p14="http://schemas.microsoft.com/office/powerpoint/2010/main" val="4144239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Desktop\noordhoff\IKNL_beslisset_2014_schijf_fase1_x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981" y="2457450"/>
            <a:ext cx="3189184" cy="318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dirty="0"/>
              <a:t>Besluitvorming in de palliatieve fase</a:t>
            </a:r>
          </a:p>
        </p:txBody>
      </p:sp>
      <p:sp>
        <p:nvSpPr>
          <p:cNvPr id="3" name="Tijdelijke aanduiding voor inhoud 2"/>
          <p:cNvSpPr>
            <a:spLocks noGrp="1"/>
          </p:cNvSpPr>
          <p:nvPr>
            <p:ph idx="1"/>
          </p:nvPr>
        </p:nvSpPr>
        <p:spPr>
          <a:xfrm>
            <a:off x="292821" y="1625879"/>
            <a:ext cx="5287583" cy="4920200"/>
          </a:xfrm>
        </p:spPr>
        <p:txBody>
          <a:bodyPr/>
          <a:lstStyle/>
          <a:p>
            <a:pPr marL="0" indent="0">
              <a:lnSpc>
                <a:spcPts val="3300"/>
              </a:lnSpc>
              <a:buNone/>
            </a:pPr>
            <a:r>
              <a:rPr lang="nl-NL" dirty="0"/>
              <a:t>De beslisschijf – fases besluitvorming</a:t>
            </a:r>
          </a:p>
          <a:p>
            <a:pPr marL="342900" indent="-342900">
              <a:lnSpc>
                <a:spcPts val="3300"/>
              </a:lnSpc>
            </a:pPr>
            <a:r>
              <a:rPr lang="nl-NL" altLang="nl-NL" dirty="0">
                <a:ea typeface="Arial Unicode MS" pitchFamily="34" charset="-128"/>
                <a:cs typeface="Arial Unicode MS" pitchFamily="34" charset="-128"/>
              </a:rPr>
              <a:t>Houd de patiënt centraal</a:t>
            </a:r>
          </a:p>
          <a:p>
            <a:pPr marL="342900" indent="-342900">
              <a:lnSpc>
                <a:spcPts val="3300"/>
              </a:lnSpc>
            </a:pPr>
            <a:r>
              <a:rPr lang="nl-NL" altLang="nl-NL" dirty="0">
                <a:ea typeface="Arial Unicode MS" pitchFamily="34" charset="-128"/>
                <a:cs typeface="Arial Unicode MS" pitchFamily="34" charset="-128"/>
              </a:rPr>
              <a:t>Ondersteuning en structuur biedend bij besluitvorming</a:t>
            </a:r>
          </a:p>
          <a:p>
            <a:pPr marL="342900" indent="-342900">
              <a:lnSpc>
                <a:spcPts val="3300"/>
              </a:lnSpc>
            </a:pPr>
            <a:r>
              <a:rPr lang="nl-NL" altLang="nl-NL" dirty="0">
                <a:ea typeface="Arial Unicode MS" pitchFamily="34" charset="-128"/>
                <a:cs typeface="Arial Unicode MS" pitchFamily="34" charset="-128"/>
              </a:rPr>
              <a:t>Mono- en multidisciplinair</a:t>
            </a:r>
          </a:p>
          <a:p>
            <a:pPr marL="342900" indent="-342900">
              <a:lnSpc>
                <a:spcPts val="3600"/>
              </a:lnSpc>
            </a:pPr>
            <a:r>
              <a:rPr lang="nl-NL" altLang="nl-NL" dirty="0">
                <a:ea typeface="Arial Unicode MS" pitchFamily="34" charset="-128"/>
                <a:cs typeface="Arial Unicode MS" pitchFamily="34" charset="-128"/>
              </a:rPr>
              <a:t>Doorlopen fases kan per symptoom </a:t>
            </a:r>
          </a:p>
          <a:p>
            <a:pPr marL="0" indent="0">
              <a:lnSpc>
                <a:spcPts val="3600"/>
              </a:lnSpc>
              <a:buNone/>
            </a:pPr>
            <a:r>
              <a:rPr lang="nl-NL" altLang="nl-NL" dirty="0">
                <a:ea typeface="Arial Unicode MS" pitchFamily="34" charset="-128"/>
                <a:cs typeface="Arial Unicode MS" pitchFamily="34" charset="-128"/>
              </a:rPr>
              <a:t>    of voor meerdere symptomen  </a:t>
            </a:r>
          </a:p>
          <a:p>
            <a:pPr marL="0" indent="0">
              <a:lnSpc>
                <a:spcPts val="3600"/>
              </a:lnSpc>
              <a:buNone/>
            </a:pPr>
            <a:r>
              <a:rPr lang="nl-NL" altLang="nl-NL" dirty="0">
                <a:ea typeface="Arial Unicode MS" pitchFamily="34" charset="-128"/>
                <a:cs typeface="Arial Unicode MS" pitchFamily="34" charset="-128"/>
              </a:rPr>
              <a:t>    tegelijk</a:t>
            </a:r>
          </a:p>
          <a:p>
            <a:pPr marL="342900" indent="-342900">
              <a:lnSpc>
                <a:spcPts val="3300"/>
              </a:lnSpc>
            </a:pPr>
            <a:r>
              <a:rPr lang="nl-NL" altLang="nl-NL" dirty="0">
                <a:ea typeface="Arial Unicode MS" pitchFamily="34" charset="-128"/>
                <a:cs typeface="Arial Unicode MS" pitchFamily="34" charset="-128"/>
              </a:rPr>
              <a:t>Bruikbaar bij (patiënt)besprekingen </a:t>
            </a:r>
          </a:p>
          <a:p>
            <a:pPr marL="342900" indent="-342900">
              <a:lnSpc>
                <a:spcPts val="3300"/>
              </a:lnSpc>
            </a:pPr>
            <a:r>
              <a:rPr lang="nl-NL" altLang="nl-NL" dirty="0">
                <a:ea typeface="Arial Unicode MS" pitchFamily="34" charset="-128"/>
                <a:cs typeface="Arial Unicode MS" pitchFamily="34" charset="-128"/>
              </a:rPr>
              <a:t>Basis voor na- en bijscholing</a:t>
            </a:r>
          </a:p>
          <a:p>
            <a:pPr marL="0" indent="0">
              <a:buNone/>
            </a:pPr>
            <a:endParaRPr lang="nl-NL" dirty="0"/>
          </a:p>
        </p:txBody>
      </p:sp>
    </p:spTree>
    <p:extLst>
      <p:ext uri="{BB962C8B-B14F-4D97-AF65-F5344CB8AC3E}">
        <p14:creationId xmlns:p14="http://schemas.microsoft.com/office/powerpoint/2010/main" val="4243896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Besluitvorming in de palliatieve fase</a:t>
            </a:r>
          </a:p>
        </p:txBody>
      </p:sp>
      <p:sp>
        <p:nvSpPr>
          <p:cNvPr id="3" name="Tijdelijke aanduiding voor inhoud 2"/>
          <p:cNvSpPr>
            <a:spLocks noGrp="1"/>
          </p:cNvSpPr>
          <p:nvPr>
            <p:ph idx="1"/>
          </p:nvPr>
        </p:nvSpPr>
        <p:spPr/>
        <p:txBody>
          <a:bodyPr/>
          <a:lstStyle/>
          <a:p>
            <a:pPr marL="0" indent="0">
              <a:buNone/>
              <a:defRPr/>
            </a:pPr>
            <a:r>
              <a:rPr lang="nl-NL" dirty="0"/>
              <a:t>Richtlijnen palliatieve zorg zijn de basis voor de besluitvorming.</a:t>
            </a:r>
          </a:p>
          <a:p>
            <a:pPr marL="0" indent="0">
              <a:buNone/>
              <a:defRPr/>
            </a:pPr>
            <a:endParaRPr lang="nl-NL" dirty="0"/>
          </a:p>
          <a:p>
            <a:pPr marL="0" indent="0">
              <a:buNone/>
              <a:defRPr/>
            </a:pPr>
            <a:r>
              <a:rPr lang="nl-NL" dirty="0"/>
              <a:t>De </a:t>
            </a:r>
            <a:r>
              <a:rPr lang="nl-NL" dirty="0">
                <a:hlinkClick r:id="rId3"/>
              </a:rPr>
              <a:t>digitale toepassingskaarten </a:t>
            </a:r>
            <a:r>
              <a:rPr lang="nl-NL" dirty="0"/>
              <a:t>worden dan ook herzien als richtlijnen herziening heeft plaatsgevonden.</a:t>
            </a:r>
          </a:p>
          <a:p>
            <a:pPr marL="0" indent="0">
              <a:buNone/>
              <a:defRPr/>
            </a:pPr>
            <a:endParaRPr lang="nl-NL" dirty="0"/>
          </a:p>
          <a:p>
            <a:pPr marL="0" indent="0">
              <a:buNone/>
              <a:defRPr/>
            </a:pPr>
            <a:endParaRPr lang="nl-NL" dirty="0"/>
          </a:p>
          <a:p>
            <a:endParaRPr lang="nl-NL" dirty="0"/>
          </a:p>
        </p:txBody>
      </p:sp>
      <p:pic>
        <p:nvPicPr>
          <p:cNvPr id="7" name="Afbeelding 6">
            <a:extLst>
              <a:ext uri="{FF2B5EF4-FFF2-40B4-BE49-F238E27FC236}">
                <a16:creationId xmlns:a16="http://schemas.microsoft.com/office/drawing/2014/main" id="{F2F9A4D1-1AC3-47F6-8139-B5F39D230FFF}"/>
              </a:ext>
            </a:extLst>
          </p:cNvPr>
          <p:cNvPicPr>
            <a:picLocks noChangeAspect="1"/>
          </p:cNvPicPr>
          <p:nvPr/>
        </p:nvPicPr>
        <p:blipFill>
          <a:blip r:embed="rId4"/>
          <a:stretch>
            <a:fillRect/>
          </a:stretch>
        </p:blipFill>
        <p:spPr>
          <a:xfrm>
            <a:off x="5052493" y="4172506"/>
            <a:ext cx="3220652" cy="2327438"/>
          </a:xfrm>
          <a:prstGeom prst="rect">
            <a:avLst/>
          </a:prstGeom>
        </p:spPr>
      </p:pic>
    </p:spTree>
    <p:extLst>
      <p:ext uri="{BB962C8B-B14F-4D97-AF65-F5344CB8AC3E}">
        <p14:creationId xmlns:p14="http://schemas.microsoft.com/office/powerpoint/2010/main" val="288664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Besluitvorming in de palliatieve fase</a:t>
            </a:r>
          </a:p>
        </p:txBody>
      </p:sp>
      <p:sp>
        <p:nvSpPr>
          <p:cNvPr id="3" name="Tijdelijke aanduiding voor inhoud 2"/>
          <p:cNvSpPr>
            <a:spLocks noGrp="1"/>
          </p:cNvSpPr>
          <p:nvPr>
            <p:ph idx="1"/>
          </p:nvPr>
        </p:nvSpPr>
        <p:spPr>
          <a:xfrm>
            <a:off x="292822" y="1625879"/>
            <a:ext cx="8107694" cy="4462463"/>
          </a:xfrm>
        </p:spPr>
        <p:txBody>
          <a:bodyPr/>
          <a:lstStyle/>
          <a:p>
            <a:pPr>
              <a:buFontTx/>
              <a:buNone/>
            </a:pPr>
            <a:r>
              <a:rPr lang="nl-NL" altLang="nl-NL" dirty="0">
                <a:ea typeface="ＭＳ Ｐゴシック" pitchFamily="34" charset="-128"/>
              </a:rPr>
              <a:t>Vermoeidheid	74% 		Somberheid	      	39%</a:t>
            </a:r>
          </a:p>
          <a:p>
            <a:pPr>
              <a:buFontTx/>
              <a:buNone/>
            </a:pPr>
            <a:r>
              <a:rPr lang="nl-NL" altLang="nl-NL" dirty="0">
                <a:ea typeface="ＭＳ Ｐゴシック" pitchFamily="34" charset="-128"/>
              </a:rPr>
              <a:t>Pijn		    	71%		Obstipatie		37%</a:t>
            </a:r>
          </a:p>
          <a:p>
            <a:pPr>
              <a:buFontTx/>
              <a:buNone/>
            </a:pPr>
            <a:r>
              <a:rPr lang="nl-NL" altLang="nl-NL" dirty="0">
                <a:ea typeface="ＭＳ Ｐゴシック" pitchFamily="34" charset="-128"/>
              </a:rPr>
              <a:t>Energiegebrek	69%		Zorgen maken	36%</a:t>
            </a:r>
          </a:p>
          <a:p>
            <a:pPr>
              <a:buFontTx/>
              <a:buNone/>
            </a:pPr>
            <a:r>
              <a:rPr lang="nl-NL" altLang="nl-NL" dirty="0">
                <a:ea typeface="ＭＳ Ｐゴシック" pitchFamily="34" charset="-128"/>
              </a:rPr>
              <a:t>Zwakte		60%		Slapeloosheid	36%</a:t>
            </a:r>
          </a:p>
          <a:p>
            <a:pPr>
              <a:buFontTx/>
              <a:buNone/>
            </a:pPr>
            <a:r>
              <a:rPr lang="nl-NL" altLang="nl-NL" dirty="0">
                <a:ea typeface="ＭＳ Ｐゴシック" pitchFamily="34" charset="-128"/>
              </a:rPr>
              <a:t>Anorexie		53%		</a:t>
            </a:r>
            <a:r>
              <a:rPr lang="nl-NL" altLang="nl-NL" dirty="0" err="1">
                <a:ea typeface="ＭＳ Ｐゴシック" pitchFamily="34" charset="-128"/>
              </a:rPr>
              <a:t>Dyspnoe</a:t>
            </a:r>
            <a:r>
              <a:rPr lang="nl-NL" altLang="nl-NL" dirty="0">
                <a:ea typeface="ＭＳ Ｐゴシック" pitchFamily="34" charset="-128"/>
              </a:rPr>
              <a:t>		35%</a:t>
            </a:r>
          </a:p>
          <a:p>
            <a:pPr>
              <a:buFontTx/>
              <a:buNone/>
            </a:pPr>
            <a:r>
              <a:rPr lang="nl-NL" altLang="nl-NL" dirty="0">
                <a:ea typeface="ＭＳ Ｐゴシック" pitchFamily="34" charset="-128"/>
              </a:rPr>
              <a:t>Gespannenheid   	48%		Misselijkheid		31%</a:t>
            </a:r>
          </a:p>
          <a:p>
            <a:pPr>
              <a:buFontTx/>
              <a:buNone/>
            </a:pPr>
            <a:r>
              <a:rPr lang="nl-NL" altLang="nl-NL" dirty="0">
                <a:ea typeface="ＭＳ Ｐゴシック" pitchFamily="34" charset="-128"/>
              </a:rPr>
              <a:t>Gewichtsverlies   	46%		Angst			30%</a:t>
            </a:r>
          </a:p>
          <a:p>
            <a:pPr>
              <a:buFontTx/>
              <a:buNone/>
            </a:pPr>
            <a:r>
              <a:rPr lang="nl-NL" altLang="nl-NL" dirty="0">
                <a:ea typeface="ＭＳ Ｐゴシック" pitchFamily="34" charset="-128"/>
              </a:rPr>
              <a:t>Droge mond	    	40%		Prikkelbaarheid	30%</a:t>
            </a:r>
          </a:p>
          <a:p>
            <a:pPr marL="0" indent="0">
              <a:buNone/>
            </a:pPr>
            <a:endParaRPr lang="nl-NL" dirty="0"/>
          </a:p>
          <a:p>
            <a:pPr marL="0" indent="0">
              <a:buNone/>
            </a:pPr>
            <a:r>
              <a:rPr lang="nl-NL" sz="1200" dirty="0"/>
              <a:t>Bron: Symptoomprevalentie (Teunissen, 2007)</a:t>
            </a:r>
          </a:p>
          <a:p>
            <a:pPr marL="0" indent="0">
              <a:buNone/>
            </a:pPr>
            <a:endParaRPr lang="nl-NL" dirty="0"/>
          </a:p>
        </p:txBody>
      </p:sp>
    </p:spTree>
    <p:extLst>
      <p:ext uri="{BB962C8B-B14F-4D97-AF65-F5344CB8AC3E}">
        <p14:creationId xmlns:p14="http://schemas.microsoft.com/office/powerpoint/2010/main" val="157368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Besluitvorming in de palliatieve fase</a:t>
            </a:r>
          </a:p>
        </p:txBody>
      </p:sp>
      <p:sp>
        <p:nvSpPr>
          <p:cNvPr id="3" name="Tijdelijke aanduiding voor inhoud 2"/>
          <p:cNvSpPr>
            <a:spLocks noGrp="1"/>
          </p:cNvSpPr>
          <p:nvPr>
            <p:ph idx="1"/>
          </p:nvPr>
        </p:nvSpPr>
        <p:spPr>
          <a:xfrm>
            <a:off x="292822" y="1625879"/>
            <a:ext cx="7704000" cy="5031295"/>
          </a:xfrm>
        </p:spPr>
        <p:txBody>
          <a:bodyPr/>
          <a:lstStyle/>
          <a:p>
            <a:pPr marL="0" indent="0">
              <a:buNone/>
            </a:pPr>
            <a:r>
              <a:rPr lang="nl-NL" dirty="0"/>
              <a:t>De methodiek:</a:t>
            </a:r>
          </a:p>
          <a:p>
            <a:pPr>
              <a:lnSpc>
                <a:spcPct val="100000"/>
              </a:lnSpc>
              <a:spcBef>
                <a:spcPts val="1200"/>
              </a:spcBef>
            </a:pPr>
            <a:r>
              <a:rPr lang="nl-NL" altLang="nl-NL" dirty="0">
                <a:ea typeface="ＭＳ Ｐゴシック" pitchFamily="34" charset="-128"/>
              </a:rPr>
              <a:t>Geeft op praktijkgerichte wijze vorm aan integrale continue palliatieve zorg (definitie palliatieve zorg)</a:t>
            </a:r>
          </a:p>
          <a:p>
            <a:pPr>
              <a:lnSpc>
                <a:spcPct val="100000"/>
              </a:lnSpc>
              <a:spcBef>
                <a:spcPts val="1200"/>
              </a:spcBef>
            </a:pPr>
            <a:r>
              <a:rPr lang="nl-NL" altLang="nl-NL" dirty="0">
                <a:ea typeface="ＭＳ Ｐゴシック" pitchFamily="34" charset="-128"/>
              </a:rPr>
              <a:t>Creëert ruimte voor afwegingen in perspectief van beperkte tijd</a:t>
            </a:r>
          </a:p>
          <a:p>
            <a:pPr>
              <a:lnSpc>
                <a:spcPct val="100000"/>
              </a:lnSpc>
              <a:spcBef>
                <a:spcPts val="1200"/>
              </a:spcBef>
            </a:pPr>
            <a:r>
              <a:rPr lang="nl-NL" altLang="nl-NL" dirty="0">
                <a:ea typeface="ＭＳ Ｐゴシック" pitchFamily="34" charset="-128"/>
              </a:rPr>
              <a:t>Focus van model sluit aan bij focus van patiënt</a:t>
            </a:r>
          </a:p>
          <a:p>
            <a:pPr>
              <a:lnSpc>
                <a:spcPct val="100000"/>
              </a:lnSpc>
              <a:spcBef>
                <a:spcPts val="1200"/>
              </a:spcBef>
            </a:pPr>
            <a:r>
              <a:rPr lang="nl-NL" altLang="nl-NL" dirty="0">
                <a:ea typeface="ＭＳ Ｐゴシック" pitchFamily="34" charset="-128"/>
              </a:rPr>
              <a:t>Beoogt kwaliteit van de zorg en communicatie te verbeteren </a:t>
            </a:r>
          </a:p>
          <a:p>
            <a:pPr>
              <a:lnSpc>
                <a:spcPct val="100000"/>
              </a:lnSpc>
              <a:spcBef>
                <a:spcPts val="1200"/>
              </a:spcBef>
            </a:pPr>
            <a:r>
              <a:rPr lang="nl-NL" altLang="nl-NL" dirty="0">
                <a:ea typeface="ＭＳ Ｐゴシック" pitchFamily="34" charset="-128"/>
              </a:rPr>
              <a:t>Ondersteunt het multidisciplinair behandelteam </a:t>
            </a:r>
          </a:p>
          <a:p>
            <a:pPr>
              <a:lnSpc>
                <a:spcPct val="100000"/>
              </a:lnSpc>
              <a:spcBef>
                <a:spcPts val="1200"/>
              </a:spcBef>
            </a:pPr>
            <a:r>
              <a:rPr lang="nl-NL" altLang="nl-NL" dirty="0">
                <a:ea typeface="ＭＳ Ｐゴシック" pitchFamily="34" charset="-128"/>
              </a:rPr>
              <a:t>Maakt besluitvorming transparant voor patiënt, naasten en professionals</a:t>
            </a:r>
          </a:p>
          <a:p>
            <a:pPr marL="0" indent="0">
              <a:buNone/>
            </a:pPr>
            <a:endParaRPr lang="nl-NL" dirty="0"/>
          </a:p>
        </p:txBody>
      </p:sp>
    </p:spTree>
    <p:extLst>
      <p:ext uri="{BB962C8B-B14F-4D97-AF65-F5344CB8AC3E}">
        <p14:creationId xmlns:p14="http://schemas.microsoft.com/office/powerpoint/2010/main" val="892200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Besluitvorming in de palliatieve fase</a:t>
            </a:r>
          </a:p>
        </p:txBody>
      </p:sp>
      <p:sp>
        <p:nvSpPr>
          <p:cNvPr id="3" name="Tijdelijke aanduiding voor inhoud 2"/>
          <p:cNvSpPr>
            <a:spLocks noGrp="1"/>
          </p:cNvSpPr>
          <p:nvPr>
            <p:ph idx="1"/>
          </p:nvPr>
        </p:nvSpPr>
        <p:spPr/>
        <p:txBody>
          <a:bodyPr/>
          <a:lstStyle/>
          <a:p>
            <a:pPr marL="0" indent="0">
              <a:lnSpc>
                <a:spcPct val="150000"/>
              </a:lnSpc>
              <a:buNone/>
            </a:pPr>
            <a:r>
              <a:rPr lang="nl-NL" altLang="nl-NL" dirty="0">
                <a:ea typeface="ＭＳ Ｐゴシック" pitchFamily="34" charset="-128"/>
              </a:rPr>
              <a:t>De methodiek:</a:t>
            </a:r>
          </a:p>
          <a:p>
            <a:pPr>
              <a:lnSpc>
                <a:spcPct val="150000"/>
              </a:lnSpc>
            </a:pPr>
            <a:r>
              <a:rPr lang="nl-NL" altLang="nl-NL" dirty="0">
                <a:ea typeface="ＭＳ Ｐゴシック" pitchFamily="34" charset="-128"/>
              </a:rPr>
              <a:t>Spreken van één taal </a:t>
            </a:r>
          </a:p>
          <a:p>
            <a:pPr>
              <a:lnSpc>
                <a:spcPct val="150000"/>
              </a:lnSpc>
            </a:pPr>
            <a:r>
              <a:rPr lang="nl-NL" altLang="nl-NL" dirty="0">
                <a:ea typeface="ＭＳ Ｐゴシック" pitchFamily="34" charset="-128"/>
              </a:rPr>
              <a:t>Gebruik richtlijnen palliatieve zorg</a:t>
            </a:r>
          </a:p>
          <a:p>
            <a:pPr>
              <a:lnSpc>
                <a:spcPct val="150000"/>
              </a:lnSpc>
            </a:pPr>
            <a:r>
              <a:rPr lang="nl-NL" altLang="nl-NL" dirty="0">
                <a:ea typeface="ＭＳ Ｐゴシック" pitchFamily="34" charset="-128"/>
              </a:rPr>
              <a:t>Delen van kennis en gezamenlijk doel </a:t>
            </a:r>
          </a:p>
          <a:p>
            <a:pPr>
              <a:lnSpc>
                <a:spcPct val="150000"/>
              </a:lnSpc>
            </a:pPr>
            <a:r>
              <a:rPr lang="nl-NL" altLang="nl-NL" dirty="0">
                <a:ea typeface="ＭＳ Ｐゴシック" pitchFamily="34" charset="-128"/>
              </a:rPr>
              <a:t>Anticiperend beleid</a:t>
            </a:r>
          </a:p>
          <a:p>
            <a:pPr>
              <a:lnSpc>
                <a:spcPct val="150000"/>
              </a:lnSpc>
            </a:pPr>
            <a:r>
              <a:rPr lang="nl-NL" altLang="nl-NL" dirty="0">
                <a:ea typeface="ＭＳ Ｐゴシック" pitchFamily="34" charset="-128"/>
              </a:rPr>
              <a:t>Wens van de patiënt </a:t>
            </a:r>
          </a:p>
          <a:p>
            <a:pPr>
              <a:lnSpc>
                <a:spcPct val="150000"/>
              </a:lnSpc>
            </a:pPr>
            <a:r>
              <a:rPr lang="nl-NL" altLang="nl-NL" dirty="0">
                <a:ea typeface="ＭＳ Ｐゴシック" pitchFamily="34" charset="-128"/>
              </a:rPr>
              <a:t>Multidimensionale zorg</a:t>
            </a:r>
          </a:p>
          <a:p>
            <a:endParaRPr lang="nl-NL" dirty="0"/>
          </a:p>
        </p:txBody>
      </p:sp>
    </p:spTree>
    <p:extLst>
      <p:ext uri="{BB962C8B-B14F-4D97-AF65-F5344CB8AC3E}">
        <p14:creationId xmlns:p14="http://schemas.microsoft.com/office/powerpoint/2010/main" val="343620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Besluitvorming in de palliatieve fase</a:t>
            </a:r>
          </a:p>
        </p:txBody>
      </p:sp>
      <p:sp>
        <p:nvSpPr>
          <p:cNvPr id="3" name="Tijdelijke aanduiding voor inhoud 2"/>
          <p:cNvSpPr>
            <a:spLocks noGrp="1"/>
          </p:cNvSpPr>
          <p:nvPr>
            <p:ph idx="1"/>
          </p:nvPr>
        </p:nvSpPr>
        <p:spPr>
          <a:xfrm>
            <a:off x="292821" y="1625879"/>
            <a:ext cx="8218789" cy="4462463"/>
          </a:xfrm>
        </p:spPr>
        <p:txBody>
          <a:bodyPr/>
          <a:lstStyle/>
          <a:p>
            <a:pPr marL="0" indent="0">
              <a:buNone/>
            </a:pPr>
            <a:r>
              <a:rPr lang="nl-NL" dirty="0"/>
              <a:t>Meerwaarde van de methodiek is inzicht krijgen in:</a:t>
            </a:r>
          </a:p>
          <a:p>
            <a:r>
              <a:rPr lang="nl-NL" altLang="nl-NL" dirty="0">
                <a:solidFill>
                  <a:schemeClr val="tx2"/>
                </a:solidFill>
                <a:ea typeface="ＭＳ Ｐゴシック" pitchFamily="34" charset="-128"/>
              </a:rPr>
              <a:t>wat er (waarschijnlijk) aan de hand is</a:t>
            </a:r>
          </a:p>
          <a:p>
            <a:r>
              <a:rPr lang="nl-NL" altLang="nl-NL" dirty="0">
                <a:solidFill>
                  <a:schemeClr val="tx2"/>
                </a:solidFill>
                <a:ea typeface="ＭＳ Ｐゴシック" pitchFamily="34" charset="-128"/>
              </a:rPr>
              <a:t>wat de patiënt wil en/of kan</a:t>
            </a:r>
          </a:p>
          <a:p>
            <a:r>
              <a:rPr lang="nl-NL" altLang="nl-NL" dirty="0">
                <a:solidFill>
                  <a:schemeClr val="tx2"/>
                </a:solidFill>
                <a:ea typeface="ＭＳ Ｐゴシック" pitchFamily="34" charset="-128"/>
              </a:rPr>
              <a:t>wat de behandelaar/het behandelend team tot doel heeft</a:t>
            </a:r>
          </a:p>
          <a:p>
            <a:r>
              <a:rPr lang="nl-NL" altLang="nl-NL" dirty="0">
                <a:solidFill>
                  <a:schemeClr val="tx2"/>
                </a:solidFill>
                <a:ea typeface="ＭＳ Ｐゴシック" pitchFamily="34" charset="-128"/>
              </a:rPr>
              <a:t>wat de risico’</a:t>
            </a:r>
            <a:r>
              <a:rPr lang="nl-NL" altLang="ja-JP" dirty="0">
                <a:solidFill>
                  <a:schemeClr val="tx2"/>
                </a:solidFill>
                <a:ea typeface="ＭＳ Ｐゴシック" pitchFamily="34" charset="-128"/>
              </a:rPr>
              <a:t>s zijn die bij bepaalde keuzes horen</a:t>
            </a:r>
          </a:p>
          <a:p>
            <a:r>
              <a:rPr lang="nl-NL" altLang="nl-NL" dirty="0">
                <a:solidFill>
                  <a:schemeClr val="tx2"/>
                </a:solidFill>
                <a:ea typeface="ＭＳ Ｐゴシック" pitchFamily="34" charset="-128"/>
              </a:rPr>
              <a:t>wat de mogelijkheden voor aanpak en bijstelling zijn</a:t>
            </a:r>
          </a:p>
          <a:p>
            <a:pPr marL="0" indent="0">
              <a:buNone/>
            </a:pPr>
            <a:endParaRPr lang="nl-NL" dirty="0"/>
          </a:p>
        </p:txBody>
      </p:sp>
    </p:spTree>
    <p:extLst>
      <p:ext uri="{BB962C8B-B14F-4D97-AF65-F5344CB8AC3E}">
        <p14:creationId xmlns:p14="http://schemas.microsoft.com/office/powerpoint/2010/main" val="74749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nl-NL" altLang="nl-NL" dirty="0"/>
              <a:t> </a:t>
            </a:r>
          </a:p>
        </p:txBody>
      </p:sp>
      <p:pic>
        <p:nvPicPr>
          <p:cNvPr id="19459" name="Picture 4" descr="H:\Desktop\noordhoff\IKNL_beslisset_2014_schijf_fas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999" y="1666429"/>
            <a:ext cx="4481379" cy="448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46100" y="347663"/>
            <a:ext cx="7920038" cy="114300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altLang="nl-NL" kern="0" dirty="0"/>
              <a:t>Aan de slag</a:t>
            </a:r>
            <a:br>
              <a:rPr lang="nl-NL" altLang="nl-NL" sz="4000" kern="0" dirty="0"/>
            </a:br>
            <a:endParaRPr lang="nl-NL" altLang="nl-NL" sz="2000" kern="0" dirty="0"/>
          </a:p>
        </p:txBody>
      </p:sp>
    </p:spTree>
    <p:extLst>
      <p:ext uri="{BB962C8B-B14F-4D97-AF65-F5344CB8AC3E}">
        <p14:creationId xmlns:p14="http://schemas.microsoft.com/office/powerpoint/2010/main" val="3831796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nl-NL" altLang="nl-NL" dirty="0"/>
              <a:t> </a:t>
            </a:r>
          </a:p>
        </p:txBody>
      </p:sp>
      <p:sp>
        <p:nvSpPr>
          <p:cNvPr id="20483" name="Rectangle 3"/>
          <p:cNvSpPr>
            <a:spLocks noGrp="1" noChangeArrowheads="1"/>
          </p:cNvSpPr>
          <p:nvPr>
            <p:ph type="body" idx="1"/>
          </p:nvPr>
        </p:nvSpPr>
        <p:spPr/>
        <p:txBody>
          <a:bodyPr/>
          <a:lstStyle/>
          <a:p>
            <a:pPr algn="ctr"/>
            <a:endParaRPr lang="nl-NL" altLang="nl-NL" dirty="0"/>
          </a:p>
        </p:txBody>
      </p:sp>
      <p:pic>
        <p:nvPicPr>
          <p:cNvPr id="20484" name="Picture 5" descr="H:\Desktop\noordhoff\IKNL_beslisset_2014_schijf_fas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417" y="1649338"/>
            <a:ext cx="4447196" cy="444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46100" y="347663"/>
            <a:ext cx="7920038" cy="114300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altLang="nl-NL" kern="0" dirty="0"/>
              <a:t>Aan de slag</a:t>
            </a:r>
            <a:br>
              <a:rPr lang="nl-NL" altLang="nl-NL" sz="4000" kern="0" dirty="0"/>
            </a:br>
            <a:endParaRPr lang="nl-NL" altLang="nl-NL" sz="2000" kern="0" dirty="0"/>
          </a:p>
        </p:txBody>
      </p:sp>
    </p:spTree>
    <p:extLst>
      <p:ext uri="{BB962C8B-B14F-4D97-AF65-F5344CB8AC3E}">
        <p14:creationId xmlns:p14="http://schemas.microsoft.com/office/powerpoint/2010/main" val="251241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a:t>Besluitvorming in de palliatieve fase</a:t>
            </a:r>
          </a:p>
        </p:txBody>
      </p:sp>
      <p:sp>
        <p:nvSpPr>
          <p:cNvPr id="8" name="Ondertitel 7"/>
          <p:cNvSpPr>
            <a:spLocks noGrp="1"/>
          </p:cNvSpPr>
          <p:nvPr>
            <p:ph type="subTitle" idx="1"/>
          </p:nvPr>
        </p:nvSpPr>
        <p:spPr>
          <a:xfrm>
            <a:off x="461638" y="3142695"/>
            <a:ext cx="7508303" cy="1720250"/>
          </a:xfrm>
        </p:spPr>
        <p:txBody>
          <a:bodyPr/>
          <a:lstStyle/>
          <a:p>
            <a:endParaRPr lang="nl-NL" dirty="0"/>
          </a:p>
        </p:txBody>
      </p:sp>
      <p:sp>
        <p:nvSpPr>
          <p:cNvPr id="9" name="Tijdelijke aanduiding voor tekst 8"/>
          <p:cNvSpPr>
            <a:spLocks noGrp="1"/>
          </p:cNvSpPr>
          <p:nvPr>
            <p:ph type="body" sz="quarter" idx="10"/>
          </p:nvPr>
        </p:nvSpPr>
        <p:spPr/>
        <p:txBody>
          <a:bodyPr/>
          <a:lstStyle/>
          <a:p>
            <a:endParaRPr lang="nl-NL" dirty="0"/>
          </a:p>
        </p:txBody>
      </p:sp>
    </p:spTree>
    <p:extLst>
      <p:ext uri="{BB962C8B-B14F-4D97-AF65-F5344CB8AC3E}">
        <p14:creationId xmlns:p14="http://schemas.microsoft.com/office/powerpoint/2010/main" val="252272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NL" altLang="nl-NL" dirty="0"/>
              <a:t> </a:t>
            </a:r>
          </a:p>
        </p:txBody>
      </p:sp>
      <p:sp>
        <p:nvSpPr>
          <p:cNvPr id="21507" name="Rectangle 3"/>
          <p:cNvSpPr>
            <a:spLocks noGrp="1" noChangeArrowheads="1"/>
          </p:cNvSpPr>
          <p:nvPr>
            <p:ph type="body" idx="1"/>
          </p:nvPr>
        </p:nvSpPr>
        <p:spPr/>
        <p:txBody>
          <a:bodyPr/>
          <a:lstStyle/>
          <a:p>
            <a:pPr algn="ctr"/>
            <a:endParaRPr lang="nl-NL" altLang="nl-NL" dirty="0"/>
          </a:p>
        </p:txBody>
      </p:sp>
      <p:pic>
        <p:nvPicPr>
          <p:cNvPr id="21508" name="Picture 5" descr="H:\Desktop\noordhoff\IKNL_beslisset_2014_schijf_fase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049" y="1623699"/>
            <a:ext cx="4451113" cy="44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46100" y="347663"/>
            <a:ext cx="7920038" cy="114300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altLang="nl-NL" kern="0" dirty="0"/>
              <a:t>Aan de slag</a:t>
            </a:r>
            <a:br>
              <a:rPr lang="nl-NL" altLang="nl-NL" sz="4000" kern="0" dirty="0"/>
            </a:br>
            <a:endParaRPr lang="nl-NL" altLang="nl-NL" sz="2000" kern="0" dirty="0"/>
          </a:p>
        </p:txBody>
      </p:sp>
    </p:spTree>
    <p:extLst>
      <p:ext uri="{BB962C8B-B14F-4D97-AF65-F5344CB8AC3E}">
        <p14:creationId xmlns:p14="http://schemas.microsoft.com/office/powerpoint/2010/main" val="262483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nl-NL" altLang="nl-NL" dirty="0"/>
              <a:t> </a:t>
            </a:r>
          </a:p>
        </p:txBody>
      </p:sp>
      <p:sp>
        <p:nvSpPr>
          <p:cNvPr id="22531" name="Rectangle 3"/>
          <p:cNvSpPr>
            <a:spLocks noGrp="1" noChangeArrowheads="1"/>
          </p:cNvSpPr>
          <p:nvPr>
            <p:ph type="body" idx="1"/>
          </p:nvPr>
        </p:nvSpPr>
        <p:spPr/>
        <p:txBody>
          <a:bodyPr/>
          <a:lstStyle/>
          <a:p>
            <a:endParaRPr lang="nl-NL" altLang="nl-NL" dirty="0"/>
          </a:p>
        </p:txBody>
      </p:sp>
      <p:pic>
        <p:nvPicPr>
          <p:cNvPr id="22532" name="Picture 5" descr="H:\Desktop\noordhoff\IKNL_beslisset_2014_schijf_fase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454" y="1679425"/>
            <a:ext cx="4269871" cy="426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546100" y="347663"/>
            <a:ext cx="7920038" cy="1143000"/>
          </a:xfrm>
          <a:prstGeom prst="rect">
            <a:avLst/>
          </a:prstGeom>
          <a:noFill/>
          <a:ln w="9525">
            <a:noFill/>
            <a:miter lim="800000"/>
            <a:headEnd/>
            <a:tailEnd/>
          </a:ln>
          <a:effectLst/>
        </p:spPr>
        <p:txBody>
          <a:bodyPr vert="horz" wrap="square" lIns="72000" tIns="0" rIns="0" bIns="0" numCol="1" anchor="b" anchorCtr="0" compatLnSpc="1">
            <a:prstTxWarp prst="textNoShape">
              <a:avLst/>
            </a:prstTxWarp>
          </a:bodyPr>
          <a:lstStyle>
            <a:lvl1pPr marL="0" indent="0" algn="l" rtl="0" eaLnBrk="1" fontAlgn="base" hangingPunct="1">
              <a:lnSpc>
                <a:spcPts val="2500"/>
              </a:lnSpc>
              <a:spcBef>
                <a:spcPct val="0"/>
              </a:spcBef>
              <a:spcAft>
                <a:spcPct val="0"/>
              </a:spcAft>
              <a:defRPr sz="2500">
                <a:solidFill>
                  <a:srgbClr val="006D8C"/>
                </a:solidFill>
                <a:latin typeface="+mj-lt"/>
                <a:ea typeface="+mj-ea"/>
                <a:cs typeface="+mj-cs"/>
              </a:defRPr>
            </a:lvl1pPr>
            <a:lvl2pPr algn="l" rtl="0" eaLnBrk="1" fontAlgn="base" hangingPunct="1">
              <a:lnSpc>
                <a:spcPts val="2500"/>
              </a:lnSpc>
              <a:spcBef>
                <a:spcPct val="0"/>
              </a:spcBef>
              <a:spcAft>
                <a:spcPct val="0"/>
              </a:spcAft>
              <a:defRPr sz="2500">
                <a:solidFill>
                  <a:schemeClr val="tx2"/>
                </a:solidFill>
                <a:latin typeface="Arial" charset="0"/>
              </a:defRPr>
            </a:lvl2pPr>
            <a:lvl3pPr algn="l" rtl="0" eaLnBrk="1" fontAlgn="base" hangingPunct="1">
              <a:lnSpc>
                <a:spcPts val="2500"/>
              </a:lnSpc>
              <a:spcBef>
                <a:spcPct val="0"/>
              </a:spcBef>
              <a:spcAft>
                <a:spcPct val="0"/>
              </a:spcAft>
              <a:defRPr sz="2500">
                <a:solidFill>
                  <a:schemeClr val="tx2"/>
                </a:solidFill>
                <a:latin typeface="Arial" charset="0"/>
              </a:defRPr>
            </a:lvl3pPr>
            <a:lvl4pPr algn="l" rtl="0" eaLnBrk="1" fontAlgn="base" hangingPunct="1">
              <a:lnSpc>
                <a:spcPts val="2500"/>
              </a:lnSpc>
              <a:spcBef>
                <a:spcPct val="0"/>
              </a:spcBef>
              <a:spcAft>
                <a:spcPct val="0"/>
              </a:spcAft>
              <a:defRPr sz="2500">
                <a:solidFill>
                  <a:schemeClr val="tx2"/>
                </a:solidFill>
                <a:latin typeface="Arial" charset="0"/>
              </a:defRPr>
            </a:lvl4pPr>
            <a:lvl5pPr algn="l" rtl="0" eaLnBrk="1" fontAlgn="base" hangingPunct="1">
              <a:lnSpc>
                <a:spcPts val="2500"/>
              </a:lnSpc>
              <a:spcBef>
                <a:spcPct val="0"/>
              </a:spcBef>
              <a:spcAft>
                <a:spcPct val="0"/>
              </a:spcAft>
              <a:defRPr sz="2500">
                <a:solidFill>
                  <a:schemeClr val="tx2"/>
                </a:solidFill>
                <a:latin typeface="Arial" charset="0"/>
              </a:defRPr>
            </a:lvl5pPr>
            <a:lvl6pPr marL="457200" algn="l" rtl="0" eaLnBrk="1" fontAlgn="base" hangingPunct="1">
              <a:lnSpc>
                <a:spcPts val="2500"/>
              </a:lnSpc>
              <a:spcBef>
                <a:spcPct val="0"/>
              </a:spcBef>
              <a:spcAft>
                <a:spcPct val="0"/>
              </a:spcAft>
              <a:defRPr sz="2500">
                <a:solidFill>
                  <a:schemeClr val="tx2"/>
                </a:solidFill>
                <a:latin typeface="Arial" charset="0"/>
              </a:defRPr>
            </a:lvl6pPr>
            <a:lvl7pPr marL="914400" algn="l" rtl="0" eaLnBrk="1" fontAlgn="base" hangingPunct="1">
              <a:lnSpc>
                <a:spcPts val="2500"/>
              </a:lnSpc>
              <a:spcBef>
                <a:spcPct val="0"/>
              </a:spcBef>
              <a:spcAft>
                <a:spcPct val="0"/>
              </a:spcAft>
              <a:defRPr sz="2500">
                <a:solidFill>
                  <a:schemeClr val="tx2"/>
                </a:solidFill>
                <a:latin typeface="Arial" charset="0"/>
              </a:defRPr>
            </a:lvl7pPr>
            <a:lvl8pPr marL="1371600" algn="l" rtl="0" eaLnBrk="1" fontAlgn="base" hangingPunct="1">
              <a:lnSpc>
                <a:spcPts val="2500"/>
              </a:lnSpc>
              <a:spcBef>
                <a:spcPct val="0"/>
              </a:spcBef>
              <a:spcAft>
                <a:spcPct val="0"/>
              </a:spcAft>
              <a:defRPr sz="2500">
                <a:solidFill>
                  <a:schemeClr val="tx2"/>
                </a:solidFill>
                <a:latin typeface="Arial" charset="0"/>
              </a:defRPr>
            </a:lvl8pPr>
            <a:lvl9pPr marL="1828800" algn="l" rtl="0" eaLnBrk="1" fontAlgn="base" hangingPunct="1">
              <a:lnSpc>
                <a:spcPts val="2500"/>
              </a:lnSpc>
              <a:spcBef>
                <a:spcPct val="0"/>
              </a:spcBef>
              <a:spcAft>
                <a:spcPct val="0"/>
              </a:spcAft>
              <a:defRPr sz="2500">
                <a:solidFill>
                  <a:schemeClr val="tx2"/>
                </a:solidFill>
                <a:latin typeface="Arial" charset="0"/>
              </a:defRPr>
            </a:lvl9pPr>
          </a:lstStyle>
          <a:p>
            <a:r>
              <a:rPr lang="nl-NL" altLang="nl-NL" kern="0" dirty="0"/>
              <a:t>Aan de slag</a:t>
            </a:r>
            <a:br>
              <a:rPr lang="nl-NL" altLang="nl-NL" sz="4000" kern="0" dirty="0"/>
            </a:br>
            <a:endParaRPr lang="nl-NL" altLang="nl-NL" sz="2000" kern="0" dirty="0"/>
          </a:p>
        </p:txBody>
      </p:sp>
    </p:spTree>
    <p:extLst>
      <p:ext uri="{BB962C8B-B14F-4D97-AF65-F5344CB8AC3E}">
        <p14:creationId xmlns:p14="http://schemas.microsoft.com/office/powerpoint/2010/main" val="311396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0225" y="436563"/>
            <a:ext cx="8434388" cy="554037"/>
          </a:xfrm>
        </p:spPr>
        <p:txBody>
          <a:bodyPr/>
          <a:lstStyle/>
          <a:p>
            <a:pPr eaLnBrk="1" hangingPunct="1"/>
            <a:br>
              <a:rPr lang="nl-NL" altLang="nl-NL" dirty="0"/>
            </a:br>
            <a:r>
              <a:rPr lang="nl-NL" altLang="nl-NL" dirty="0"/>
              <a:t> </a:t>
            </a:r>
            <a:br>
              <a:rPr lang="nl-NL" altLang="nl-NL" dirty="0"/>
            </a:br>
            <a:r>
              <a:rPr lang="nl-NL" altLang="nl-NL" dirty="0"/>
              <a:t>Toepassingskaarten</a:t>
            </a:r>
          </a:p>
        </p:txBody>
      </p:sp>
      <p:sp>
        <p:nvSpPr>
          <p:cNvPr id="23555" name="Rectangle 3"/>
          <p:cNvSpPr>
            <a:spLocks noGrp="1" noChangeArrowheads="1"/>
          </p:cNvSpPr>
          <p:nvPr>
            <p:ph type="body" idx="1"/>
          </p:nvPr>
        </p:nvSpPr>
        <p:spPr>
          <a:xfrm>
            <a:off x="301841" y="1704513"/>
            <a:ext cx="5098834" cy="3364375"/>
          </a:xfrm>
        </p:spPr>
        <p:txBody>
          <a:bodyPr/>
          <a:lstStyle/>
          <a:p>
            <a:pPr eaLnBrk="1" hangingPunct="1">
              <a:lnSpc>
                <a:spcPts val="3600"/>
              </a:lnSpc>
            </a:pPr>
            <a:r>
              <a:rPr lang="nl-NL" altLang="nl-NL" dirty="0">
                <a:ea typeface="Arial Unicode MS" pitchFamily="34" charset="-128"/>
                <a:cs typeface="Arial Unicode MS" pitchFamily="34" charset="-128"/>
              </a:rPr>
              <a:t>toepassing richtlijnen </a:t>
            </a:r>
            <a:r>
              <a:rPr lang="nl-NL" altLang="nl-NL" dirty="0" err="1">
                <a:ea typeface="Arial Unicode MS" pitchFamily="34" charset="-128"/>
                <a:cs typeface="Arial Unicode MS" pitchFamily="34" charset="-128"/>
              </a:rPr>
              <a:t>a.h.v</a:t>
            </a:r>
            <a:r>
              <a:rPr lang="nl-NL" altLang="nl-NL" dirty="0">
                <a:ea typeface="Arial Unicode MS" pitchFamily="34" charset="-128"/>
                <a:cs typeface="Arial Unicode MS" pitchFamily="34" charset="-128"/>
              </a:rPr>
              <a:t>.</a:t>
            </a:r>
          </a:p>
          <a:p>
            <a:pPr marL="0" indent="0" eaLnBrk="1" hangingPunct="1">
              <a:lnSpc>
                <a:spcPts val="3600"/>
              </a:lnSpc>
              <a:buNone/>
            </a:pPr>
            <a:r>
              <a:rPr lang="nl-NL" altLang="nl-NL" dirty="0">
                <a:ea typeface="Arial Unicode MS" pitchFamily="34" charset="-128"/>
                <a:cs typeface="Arial Unicode MS" pitchFamily="34" charset="-128"/>
              </a:rPr>
              <a:t>  4 fases ‘Besluitvorming’</a:t>
            </a:r>
          </a:p>
          <a:p>
            <a:pPr eaLnBrk="1" hangingPunct="1">
              <a:lnSpc>
                <a:spcPts val="3600"/>
              </a:lnSpc>
            </a:pPr>
            <a:r>
              <a:rPr lang="nl-NL" altLang="nl-NL" dirty="0">
                <a:ea typeface="Arial Unicode MS" pitchFamily="34" charset="-128"/>
                <a:cs typeface="Arial Unicode MS" pitchFamily="34" charset="-128"/>
              </a:rPr>
              <a:t>symptomen (13): angst, anorexie en gewichtsverlies, dehydratie, delier, depressie, droge mond, </a:t>
            </a:r>
            <a:r>
              <a:rPr lang="nl-NL" altLang="nl-NL" dirty="0" err="1">
                <a:ea typeface="Arial Unicode MS" pitchFamily="34" charset="-128"/>
                <a:cs typeface="Arial Unicode MS" pitchFamily="34" charset="-128"/>
              </a:rPr>
              <a:t>dyspnoe</a:t>
            </a:r>
            <a:r>
              <a:rPr lang="nl-NL" altLang="nl-NL" dirty="0">
                <a:ea typeface="Arial Unicode MS" pitchFamily="34" charset="-128"/>
                <a:cs typeface="Arial Unicode MS" pitchFamily="34" charset="-128"/>
              </a:rPr>
              <a:t>, </a:t>
            </a:r>
            <a:r>
              <a:rPr lang="nl-NL" altLang="nl-NL" dirty="0" err="1">
                <a:ea typeface="Arial Unicode MS" pitchFamily="34" charset="-128"/>
                <a:cs typeface="Arial Unicode MS" pitchFamily="34" charset="-128"/>
              </a:rPr>
              <a:t>ileus</a:t>
            </a:r>
            <a:r>
              <a:rPr lang="nl-NL" altLang="nl-NL" dirty="0">
                <a:ea typeface="Arial Unicode MS" pitchFamily="34" charset="-128"/>
                <a:cs typeface="Arial Unicode MS" pitchFamily="34" charset="-128"/>
              </a:rPr>
              <a:t>, misselijkheid en braken, obstipatie, pijn, slaapproblemen, vermoeidheid</a:t>
            </a:r>
          </a:p>
          <a:p>
            <a:pPr eaLnBrk="1" hangingPunct="1">
              <a:lnSpc>
                <a:spcPts val="3600"/>
              </a:lnSpc>
            </a:pPr>
            <a:r>
              <a:rPr lang="nl-NL" altLang="nl-NL" dirty="0">
                <a:ea typeface="Arial Unicode MS" pitchFamily="34" charset="-128"/>
                <a:cs typeface="Arial Unicode MS" pitchFamily="34" charset="-128"/>
              </a:rPr>
              <a:t>thema gerichte zorg (1): spirituele zorg </a:t>
            </a:r>
          </a:p>
        </p:txBody>
      </p:sp>
      <p:sp>
        <p:nvSpPr>
          <p:cNvPr id="23556" name="Text Box 4"/>
          <p:cNvSpPr txBox="1">
            <a:spLocks noChangeArrowheads="1"/>
          </p:cNvSpPr>
          <p:nvPr/>
        </p:nvSpPr>
        <p:spPr bwMode="auto">
          <a:xfrm>
            <a:off x="1095375" y="32321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ts val="3500"/>
              </a:lnSpc>
              <a:buFont typeface="Arial" charset="0"/>
              <a:buChar char="•"/>
              <a:defRPr sz="2400">
                <a:solidFill>
                  <a:schemeClr val="bg1"/>
                </a:solidFill>
                <a:latin typeface="Arial" charset="0"/>
              </a:defRPr>
            </a:lvl1pPr>
            <a:lvl2pPr marL="742950" indent="-285750" eaLnBrk="0" hangingPunct="0">
              <a:lnSpc>
                <a:spcPts val="3500"/>
              </a:lnSpc>
              <a:buSzPct val="110000"/>
              <a:buFont typeface="Arial" charset="0"/>
              <a:defRPr sz="2400">
                <a:solidFill>
                  <a:schemeClr val="bg1"/>
                </a:solidFill>
                <a:latin typeface="Arial" charset="0"/>
              </a:defRPr>
            </a:lvl2pPr>
            <a:lvl3pPr marL="1143000" indent="-228600" eaLnBrk="0" hangingPunct="0">
              <a:lnSpc>
                <a:spcPts val="3500"/>
              </a:lnSpc>
              <a:buFont typeface="Arial" charset="0"/>
              <a:buChar char="-"/>
              <a:defRPr sz="2400">
                <a:solidFill>
                  <a:schemeClr val="bg1"/>
                </a:solidFill>
                <a:latin typeface="Arial" charset="0"/>
              </a:defRPr>
            </a:lvl3pPr>
            <a:lvl4pPr marL="1600200" indent="-228600" eaLnBrk="0" hangingPunct="0">
              <a:lnSpc>
                <a:spcPts val="3500"/>
              </a:lnSpc>
              <a:buFont typeface="Arial" charset="0"/>
              <a:buChar char="-"/>
              <a:defRPr sz="2400">
                <a:solidFill>
                  <a:schemeClr val="bg1"/>
                </a:solidFill>
                <a:latin typeface="Arial" charset="0"/>
              </a:defRPr>
            </a:lvl4pPr>
            <a:lvl5pPr marL="2057400" indent="-228600" eaLnBrk="0" hangingPunct="0">
              <a:lnSpc>
                <a:spcPts val="3500"/>
              </a:lnSpc>
              <a:buFont typeface="Arial" charset="0"/>
              <a:buChar char="-"/>
              <a:defRPr sz="2400">
                <a:solidFill>
                  <a:schemeClr val="bg1"/>
                </a:solidFill>
                <a:latin typeface="Arial" charset="0"/>
              </a:defRPr>
            </a:lvl5pPr>
            <a:lvl6pPr marL="2514600" indent="-228600" eaLnBrk="0" fontAlgn="base" hangingPunct="0">
              <a:lnSpc>
                <a:spcPts val="3500"/>
              </a:lnSpc>
              <a:spcBef>
                <a:spcPct val="0"/>
              </a:spcBef>
              <a:spcAft>
                <a:spcPct val="0"/>
              </a:spcAft>
              <a:buFont typeface="Arial" charset="0"/>
              <a:buChar char="-"/>
              <a:defRPr sz="2400">
                <a:solidFill>
                  <a:schemeClr val="bg1"/>
                </a:solidFill>
                <a:latin typeface="Arial" charset="0"/>
              </a:defRPr>
            </a:lvl6pPr>
            <a:lvl7pPr marL="2971800" indent="-228600" eaLnBrk="0" fontAlgn="base" hangingPunct="0">
              <a:lnSpc>
                <a:spcPts val="3500"/>
              </a:lnSpc>
              <a:spcBef>
                <a:spcPct val="0"/>
              </a:spcBef>
              <a:spcAft>
                <a:spcPct val="0"/>
              </a:spcAft>
              <a:buFont typeface="Arial" charset="0"/>
              <a:buChar char="-"/>
              <a:defRPr sz="2400">
                <a:solidFill>
                  <a:schemeClr val="bg1"/>
                </a:solidFill>
                <a:latin typeface="Arial" charset="0"/>
              </a:defRPr>
            </a:lvl7pPr>
            <a:lvl8pPr marL="3429000" indent="-228600" eaLnBrk="0" fontAlgn="base" hangingPunct="0">
              <a:lnSpc>
                <a:spcPts val="3500"/>
              </a:lnSpc>
              <a:spcBef>
                <a:spcPct val="0"/>
              </a:spcBef>
              <a:spcAft>
                <a:spcPct val="0"/>
              </a:spcAft>
              <a:buFont typeface="Arial" charset="0"/>
              <a:buChar char="-"/>
              <a:defRPr sz="2400">
                <a:solidFill>
                  <a:schemeClr val="bg1"/>
                </a:solidFill>
                <a:latin typeface="Arial" charset="0"/>
              </a:defRPr>
            </a:lvl8pPr>
            <a:lvl9pPr marL="3886200" indent="-228600" eaLnBrk="0" fontAlgn="base" hangingPunct="0">
              <a:lnSpc>
                <a:spcPts val="3500"/>
              </a:lnSpc>
              <a:spcBef>
                <a:spcPct val="0"/>
              </a:spcBef>
              <a:spcAft>
                <a:spcPct val="0"/>
              </a:spcAft>
              <a:buFont typeface="Arial" charset="0"/>
              <a:buChar char="-"/>
              <a:defRPr sz="2400">
                <a:solidFill>
                  <a:schemeClr val="bg1"/>
                </a:solidFill>
                <a:latin typeface="Arial" charset="0"/>
              </a:defRPr>
            </a:lvl9pPr>
          </a:lstStyle>
          <a:p>
            <a:pPr eaLnBrk="1" hangingPunct="1">
              <a:lnSpc>
                <a:spcPct val="100000"/>
              </a:lnSpc>
              <a:buFontTx/>
              <a:buNone/>
            </a:pPr>
            <a:endParaRPr lang="nl-NL" altLang="nl-NL">
              <a:solidFill>
                <a:schemeClr val="tx1"/>
              </a:solidFill>
              <a:latin typeface="GillSans" pitchFamily="2" charset="0"/>
            </a:endParaRPr>
          </a:p>
        </p:txBody>
      </p:sp>
      <p:pic>
        <p:nvPicPr>
          <p:cNvPr id="7" name="Afbeelding 6">
            <a:extLst>
              <a:ext uri="{FF2B5EF4-FFF2-40B4-BE49-F238E27FC236}">
                <a16:creationId xmlns:a16="http://schemas.microsoft.com/office/drawing/2014/main" id="{091987F9-B071-4746-AADC-83B23EE30E68}"/>
              </a:ext>
            </a:extLst>
          </p:cNvPr>
          <p:cNvPicPr>
            <a:picLocks noChangeAspect="1"/>
          </p:cNvPicPr>
          <p:nvPr/>
        </p:nvPicPr>
        <p:blipFill>
          <a:blip r:embed="rId3"/>
          <a:stretch>
            <a:fillRect/>
          </a:stretch>
        </p:blipFill>
        <p:spPr>
          <a:xfrm>
            <a:off x="5220069" y="2434626"/>
            <a:ext cx="3515557" cy="2509447"/>
          </a:xfrm>
          <a:prstGeom prst="rect">
            <a:avLst/>
          </a:prstGeom>
        </p:spPr>
      </p:pic>
    </p:spTree>
    <p:extLst>
      <p:ext uri="{BB962C8B-B14F-4D97-AF65-F5344CB8AC3E}">
        <p14:creationId xmlns:p14="http://schemas.microsoft.com/office/powerpoint/2010/main" val="341519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nl-NL" dirty="0"/>
              <a:t>Casus Meneer D. </a:t>
            </a:r>
          </a:p>
        </p:txBody>
      </p:sp>
      <p:sp>
        <p:nvSpPr>
          <p:cNvPr id="8" name="Ondertitel 7"/>
          <p:cNvSpPr>
            <a:spLocks noGrp="1"/>
          </p:cNvSpPr>
          <p:nvPr>
            <p:ph type="subTitle" idx="1"/>
          </p:nvPr>
        </p:nvSpPr>
        <p:spPr/>
        <p:txBody>
          <a:bodyPr/>
          <a:lstStyle/>
          <a:p>
            <a:r>
              <a:rPr lang="nl-NL" dirty="0"/>
              <a:t>Casus over een meneer met dementie voor het aanleren van de methodiek Besluitvorming in de palliatieve fase</a:t>
            </a:r>
          </a:p>
        </p:txBody>
      </p:sp>
      <p:sp>
        <p:nvSpPr>
          <p:cNvPr id="9" name="Tijdelijke aanduiding voor tekst 8"/>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8664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lstStyle/>
          <a:p>
            <a:r>
              <a:rPr lang="nl-NL" dirty="0"/>
              <a:t>december 2018</a:t>
            </a:r>
          </a:p>
        </p:txBody>
      </p:sp>
      <p:sp>
        <p:nvSpPr>
          <p:cNvPr id="5127" name="Rectangle 7"/>
          <p:cNvSpPr>
            <a:spLocks noGrp="1" noChangeArrowheads="1"/>
          </p:cNvSpPr>
          <p:nvPr>
            <p:ph idx="1"/>
          </p:nvPr>
        </p:nvSpPr>
        <p:spPr/>
        <p:txBody>
          <a:bodyPr/>
          <a:lstStyle/>
          <a:p>
            <a:pPr marL="0" indent="0">
              <a:lnSpc>
                <a:spcPct val="90000"/>
              </a:lnSpc>
              <a:spcBef>
                <a:spcPts val="1000"/>
              </a:spcBef>
              <a:spcAft>
                <a:spcPts val="1425"/>
              </a:spcAft>
              <a:buNone/>
            </a:pPr>
            <a:endParaRPr lang="nl-NL" altLang="nl-NL" dirty="0"/>
          </a:p>
          <a:p>
            <a:pPr marL="0" indent="0">
              <a:lnSpc>
                <a:spcPct val="90000"/>
              </a:lnSpc>
              <a:spcBef>
                <a:spcPts val="1000"/>
              </a:spcBef>
              <a:spcAft>
                <a:spcPts val="1425"/>
              </a:spcAft>
              <a:buNone/>
            </a:pPr>
            <a:r>
              <a:rPr lang="nl-NL" altLang="nl-NL" dirty="0"/>
              <a:t>Meneer D. woont samen met zijn vrouw in een eengezinswoning. Meneer heeft de diagnose </a:t>
            </a:r>
            <a:r>
              <a:rPr lang="nl-NL" altLang="nl-NL" b="1" dirty="0"/>
              <a:t>vasculaire dementie </a:t>
            </a:r>
            <a:r>
              <a:rPr lang="nl-NL" altLang="nl-NL" dirty="0"/>
              <a:t>en heeft depressieve perioden. Meneer heeft </a:t>
            </a:r>
            <a:r>
              <a:rPr lang="nl-NL" altLang="nl-NL" b="1" dirty="0"/>
              <a:t>hartproblemen</a:t>
            </a:r>
            <a:r>
              <a:rPr lang="nl-NL" altLang="nl-NL" dirty="0"/>
              <a:t> waardoor hij </a:t>
            </a:r>
            <a:r>
              <a:rPr lang="nl-NL" altLang="nl-NL" b="1" dirty="0"/>
              <a:t>kortademig</a:t>
            </a:r>
            <a:r>
              <a:rPr lang="nl-NL" altLang="nl-NL" dirty="0"/>
              <a:t> is. </a:t>
            </a:r>
          </a:p>
          <a:p>
            <a:pPr marL="0" indent="0">
              <a:lnSpc>
                <a:spcPct val="90000"/>
              </a:lnSpc>
              <a:spcBef>
                <a:spcPts val="1000"/>
              </a:spcBef>
              <a:spcAft>
                <a:spcPts val="1425"/>
              </a:spcAft>
              <a:buNone/>
            </a:pPr>
            <a:r>
              <a:rPr lang="nl-NL" altLang="nl-NL" dirty="0"/>
              <a:t>Lopen gaat moeizaam, maar korte stukken lukt wel.</a:t>
            </a:r>
            <a:br>
              <a:rPr lang="nl-NL" altLang="nl-NL" dirty="0">
                <a:cs typeface="Calibri" panose="020F0502020204030204" pitchFamily="34" charset="0"/>
              </a:rPr>
            </a:br>
            <a:r>
              <a:rPr lang="nl-NL" altLang="nl-NL" dirty="0">
                <a:cs typeface="Calibri" panose="020F0502020204030204" pitchFamily="34" charset="0"/>
              </a:rPr>
              <a:t>Meneer valt vaak in herhaling. Mevrouw </a:t>
            </a:r>
            <a:r>
              <a:rPr lang="nl-NL" altLang="nl-NL" b="1" dirty="0">
                <a:cs typeface="Calibri" panose="020F0502020204030204" pitchFamily="34" charset="0"/>
              </a:rPr>
              <a:t>dreigt overbelast</a:t>
            </a:r>
            <a:r>
              <a:rPr lang="nl-NL" altLang="nl-NL" dirty="0">
                <a:cs typeface="Calibri" panose="020F0502020204030204" pitchFamily="34" charset="0"/>
              </a:rPr>
              <a:t> te raken.</a:t>
            </a:r>
          </a:p>
          <a:p>
            <a:endParaRPr lang="nl-NL" dirty="0"/>
          </a:p>
        </p:txBody>
      </p:sp>
    </p:spTree>
    <p:extLst>
      <p:ext uri="{BB962C8B-B14F-4D97-AF65-F5344CB8AC3E}">
        <p14:creationId xmlns:p14="http://schemas.microsoft.com/office/powerpoint/2010/main" val="27825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december 2018</a:t>
            </a:r>
          </a:p>
        </p:txBody>
      </p:sp>
      <p:sp>
        <p:nvSpPr>
          <p:cNvPr id="3" name="Tijdelijke aanduiding voor inhoud 2"/>
          <p:cNvSpPr>
            <a:spLocks noGrp="1"/>
          </p:cNvSpPr>
          <p:nvPr>
            <p:ph idx="1"/>
          </p:nvPr>
        </p:nvSpPr>
        <p:spPr/>
        <p:txBody>
          <a:bodyPr/>
          <a:lstStyle/>
          <a:p>
            <a:pPr marL="0" indent="0">
              <a:lnSpc>
                <a:spcPct val="90000"/>
              </a:lnSpc>
              <a:spcBef>
                <a:spcPts val="1000"/>
              </a:spcBef>
              <a:spcAft>
                <a:spcPts val="1425"/>
              </a:spcAft>
              <a:buNone/>
            </a:pPr>
            <a:endParaRPr lang="nl-NL" altLang="nl-NL" dirty="0">
              <a:latin typeface="Calibri" panose="020F0502020204030204" pitchFamily="34" charset="0"/>
            </a:endParaRPr>
          </a:p>
          <a:p>
            <a:pPr marL="0" indent="0">
              <a:lnSpc>
                <a:spcPct val="90000"/>
              </a:lnSpc>
              <a:spcBef>
                <a:spcPts val="1000"/>
              </a:spcBef>
              <a:spcAft>
                <a:spcPts val="1425"/>
              </a:spcAft>
              <a:buNone/>
            </a:pPr>
            <a:r>
              <a:rPr lang="nl-NL" altLang="nl-NL" dirty="0"/>
              <a:t>Thuis zit meneer veel in zijn stoel. Hij onderneemt weinig. </a:t>
            </a:r>
          </a:p>
          <a:p>
            <a:pPr marL="0" indent="0">
              <a:lnSpc>
                <a:spcPct val="90000"/>
              </a:lnSpc>
              <a:spcBef>
                <a:spcPts val="1000"/>
              </a:spcBef>
              <a:spcAft>
                <a:spcPts val="1425"/>
              </a:spcAft>
              <a:buNone/>
            </a:pPr>
            <a:r>
              <a:rPr lang="nl-NL" altLang="nl-NL" dirty="0"/>
              <a:t>In het dorp rijdt hij met zijn </a:t>
            </a:r>
            <a:r>
              <a:rPr lang="nl-NL" altLang="nl-NL" dirty="0" err="1"/>
              <a:t>scootmobiel</a:t>
            </a:r>
            <a:r>
              <a:rPr lang="nl-NL" altLang="nl-NL" dirty="0"/>
              <a:t>. </a:t>
            </a:r>
          </a:p>
          <a:p>
            <a:pPr marL="0" indent="0">
              <a:lnSpc>
                <a:spcPct val="90000"/>
              </a:lnSpc>
              <a:spcBef>
                <a:spcPts val="1000"/>
              </a:spcBef>
              <a:spcAft>
                <a:spcPts val="1425"/>
              </a:spcAft>
              <a:buNone/>
            </a:pPr>
            <a:r>
              <a:rPr lang="nl-NL" altLang="nl-NL" dirty="0"/>
              <a:t>Zijn vrouw helpt waar zij kan en probeert haar man te motiveren. Meneer heeft geen thuiszorg</a:t>
            </a:r>
          </a:p>
          <a:p>
            <a:pPr marL="0" indent="0">
              <a:lnSpc>
                <a:spcPct val="90000"/>
              </a:lnSpc>
              <a:spcBef>
                <a:spcPts val="1000"/>
              </a:spcBef>
              <a:spcAft>
                <a:spcPts val="1425"/>
              </a:spcAft>
              <a:buNone/>
            </a:pPr>
            <a:r>
              <a:rPr lang="nl-NL" altLang="nl-NL" dirty="0"/>
              <a:t>Ook is zo nu en dan zijn dochter thuis en ook die helpt waar kan.</a:t>
            </a:r>
          </a:p>
          <a:p>
            <a:pPr marL="0" indent="0">
              <a:buNone/>
            </a:pPr>
            <a:endParaRPr lang="nl-NL" dirty="0"/>
          </a:p>
        </p:txBody>
      </p:sp>
    </p:spTree>
    <p:extLst>
      <p:ext uri="{BB962C8B-B14F-4D97-AF65-F5344CB8AC3E}">
        <p14:creationId xmlns:p14="http://schemas.microsoft.com/office/powerpoint/2010/main" val="4257255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7357F-BB5D-4E53-B81F-10557668A424}"/>
              </a:ext>
            </a:extLst>
          </p:cNvPr>
          <p:cNvSpPr>
            <a:spLocks noGrp="1"/>
          </p:cNvSpPr>
          <p:nvPr>
            <p:ph type="title"/>
          </p:nvPr>
        </p:nvSpPr>
        <p:spPr/>
        <p:txBody>
          <a:bodyPr/>
          <a:lstStyle/>
          <a:p>
            <a:r>
              <a:rPr lang="nl-NL" dirty="0"/>
              <a:t>december 2018</a:t>
            </a:r>
          </a:p>
        </p:txBody>
      </p:sp>
      <p:sp>
        <p:nvSpPr>
          <p:cNvPr id="3" name="Tijdelijke aanduiding voor inhoud 2">
            <a:extLst>
              <a:ext uri="{FF2B5EF4-FFF2-40B4-BE49-F238E27FC236}">
                <a16:creationId xmlns:a16="http://schemas.microsoft.com/office/drawing/2014/main" id="{A8BD1F67-92AB-4635-B4A5-EACC23002278}"/>
              </a:ext>
            </a:extLst>
          </p:cNvPr>
          <p:cNvSpPr>
            <a:spLocks noGrp="1"/>
          </p:cNvSpPr>
          <p:nvPr>
            <p:ph idx="1"/>
          </p:nvPr>
        </p:nvSpPr>
        <p:spPr>
          <a:xfrm>
            <a:off x="292822" y="1625879"/>
            <a:ext cx="7704000" cy="5436658"/>
          </a:xfrm>
        </p:spPr>
        <p:txBody>
          <a:bodyPr/>
          <a:lstStyle/>
          <a:p>
            <a:pPr marL="0" indent="0">
              <a:buNone/>
            </a:pPr>
            <a:r>
              <a:rPr lang="nl-NL" altLang="nl-NL" dirty="0"/>
              <a:t>De casemanager dementie komt voor ondersteuning van meneer, zijn vrouw en dochter.</a:t>
            </a:r>
            <a:br>
              <a:rPr lang="nl-NL" altLang="nl-NL" dirty="0"/>
            </a:br>
            <a:r>
              <a:rPr lang="nl-NL" altLang="nl-NL" dirty="0"/>
              <a:t>De casemanager loopt een rondje met meneer en meneer laat zijn schuur zien en de straat waarin hij woont. De casemanager vraagt aan de dochter om ook regelmatig een rondje te lopen. Dit krijgt de dochter niet voor elkaar. </a:t>
            </a:r>
          </a:p>
          <a:p>
            <a:pPr marL="0" indent="0">
              <a:buNone/>
            </a:pPr>
            <a:r>
              <a:rPr lang="nl-NL" altLang="nl-NL" dirty="0"/>
              <a:t>Verder stelt de casemanager voor aan meneer om naar de groepsbegeleiding in het verpleeghuis te gaan. Meneer kan in gesprek met andere mensen en zijn vrouw kan deze dag(en) uitrusten</a:t>
            </a:r>
            <a:endParaRPr lang="nl-NL" dirty="0"/>
          </a:p>
        </p:txBody>
      </p:sp>
    </p:spTree>
    <p:extLst>
      <p:ext uri="{BB962C8B-B14F-4D97-AF65-F5344CB8AC3E}">
        <p14:creationId xmlns:p14="http://schemas.microsoft.com/office/powerpoint/2010/main" val="192880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B893BD-58C8-4C05-9291-1B26F57DE9F7}"/>
              </a:ext>
            </a:extLst>
          </p:cNvPr>
          <p:cNvSpPr>
            <a:spLocks noGrp="1"/>
          </p:cNvSpPr>
          <p:nvPr>
            <p:ph type="title"/>
          </p:nvPr>
        </p:nvSpPr>
        <p:spPr/>
        <p:txBody>
          <a:bodyPr/>
          <a:lstStyle/>
          <a:p>
            <a:r>
              <a:rPr lang="nl-NL" dirty="0"/>
              <a:t>december 2018</a:t>
            </a:r>
          </a:p>
        </p:txBody>
      </p:sp>
      <p:sp>
        <p:nvSpPr>
          <p:cNvPr id="3" name="Tijdelijke aanduiding voor inhoud 2">
            <a:extLst>
              <a:ext uri="{FF2B5EF4-FFF2-40B4-BE49-F238E27FC236}">
                <a16:creationId xmlns:a16="http://schemas.microsoft.com/office/drawing/2014/main" id="{F019CDEF-0D16-444C-A37C-85F29C3B537A}"/>
              </a:ext>
            </a:extLst>
          </p:cNvPr>
          <p:cNvSpPr>
            <a:spLocks noGrp="1"/>
          </p:cNvSpPr>
          <p:nvPr>
            <p:ph idx="1"/>
          </p:nvPr>
        </p:nvSpPr>
        <p:spPr>
          <a:xfrm>
            <a:off x="292822" y="1625879"/>
            <a:ext cx="7704000" cy="4462463"/>
          </a:xfrm>
        </p:spPr>
        <p:txBody>
          <a:bodyPr/>
          <a:lstStyle/>
          <a:p>
            <a:pPr marL="0" indent="0">
              <a:lnSpc>
                <a:spcPct val="90000"/>
              </a:lnSpc>
              <a:spcBef>
                <a:spcPts val="1000"/>
              </a:spcBef>
              <a:spcAft>
                <a:spcPts val="1425"/>
              </a:spcAft>
              <a:buNone/>
            </a:pPr>
            <a:r>
              <a:rPr lang="nl-NL" altLang="nl-NL" dirty="0"/>
              <a:t>In de straat waar het echtpaar woont, worden levensloopbestendige woningen gebouwd. </a:t>
            </a:r>
          </a:p>
          <a:p>
            <a:pPr marL="0" indent="0">
              <a:lnSpc>
                <a:spcPct val="90000"/>
              </a:lnSpc>
              <a:spcBef>
                <a:spcPts val="1000"/>
              </a:spcBef>
              <a:spcAft>
                <a:spcPts val="1425"/>
              </a:spcAft>
              <a:buNone/>
            </a:pPr>
            <a:r>
              <a:rPr lang="nl-NL" altLang="nl-NL" dirty="0"/>
              <a:t>Meneer en mevrouw gaan hier over een aantal maanden in wonen. Hun huidige woning wordt dan gesloopt. </a:t>
            </a:r>
          </a:p>
          <a:p>
            <a:endParaRPr lang="nl-NL" dirty="0"/>
          </a:p>
        </p:txBody>
      </p:sp>
      <p:pic>
        <p:nvPicPr>
          <p:cNvPr id="1028" name="Picture 4" descr="Image result for levensbestendige woningen">
            <a:extLst>
              <a:ext uri="{FF2B5EF4-FFF2-40B4-BE49-F238E27FC236}">
                <a16:creationId xmlns:a16="http://schemas.microsoft.com/office/drawing/2014/main" id="{83C0C6FE-7DF5-4429-A501-6A73357BA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2825" y="3932752"/>
            <a:ext cx="4572000" cy="25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54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1F992D-D66B-47E2-AB7C-5B188FAC0B33}"/>
              </a:ext>
            </a:extLst>
          </p:cNvPr>
          <p:cNvSpPr>
            <a:spLocks noGrp="1"/>
          </p:cNvSpPr>
          <p:nvPr>
            <p:ph type="title"/>
          </p:nvPr>
        </p:nvSpPr>
        <p:spPr/>
        <p:txBody>
          <a:bodyPr/>
          <a:lstStyle/>
          <a:p>
            <a:r>
              <a:rPr lang="nl-NL" dirty="0"/>
              <a:t>oktober 2019</a:t>
            </a:r>
          </a:p>
        </p:txBody>
      </p:sp>
      <p:sp>
        <p:nvSpPr>
          <p:cNvPr id="3" name="Tijdelijke aanduiding voor inhoud 2">
            <a:extLst>
              <a:ext uri="{FF2B5EF4-FFF2-40B4-BE49-F238E27FC236}">
                <a16:creationId xmlns:a16="http://schemas.microsoft.com/office/drawing/2014/main" id="{C07C0872-71FE-4FBF-A0C6-4D541B0C7507}"/>
              </a:ext>
            </a:extLst>
          </p:cNvPr>
          <p:cNvSpPr>
            <a:spLocks noGrp="1"/>
          </p:cNvSpPr>
          <p:nvPr>
            <p:ph idx="1"/>
          </p:nvPr>
        </p:nvSpPr>
        <p:spPr/>
        <p:txBody>
          <a:bodyPr/>
          <a:lstStyle/>
          <a:p>
            <a:pPr marL="0" indent="0">
              <a:buNone/>
            </a:pPr>
            <a:r>
              <a:rPr lang="nl-NL" altLang="nl-NL" dirty="0"/>
              <a:t>Meneer krijgt een longontsteking en wordt opgenomen</a:t>
            </a:r>
            <a:r>
              <a:rPr lang="nl-NL" altLang="nl-NL" dirty="0">
                <a:cs typeface="Calibri" panose="020F0502020204030204" pitchFamily="34" charset="0"/>
              </a:rPr>
              <a:t> in het ziekenhuis. Na de ziekenhuisopname gaat meneer naar het zorghotel.</a:t>
            </a:r>
          </a:p>
          <a:p>
            <a:pPr marL="0" indent="0">
              <a:buNone/>
            </a:pPr>
            <a:endParaRPr lang="nl-NL" dirty="0">
              <a:cs typeface="Calibri" panose="020F0502020204030204" pitchFamily="34" charset="0"/>
            </a:endParaRPr>
          </a:p>
          <a:p>
            <a:pPr marL="0" indent="0">
              <a:buNone/>
            </a:pPr>
            <a:r>
              <a:rPr lang="nl-NL" dirty="0">
                <a:cs typeface="Calibri" panose="020F0502020204030204" pitchFamily="34" charset="0"/>
              </a:rPr>
              <a:t>De mobiliteit van meneer gaat achteruit.</a:t>
            </a:r>
            <a:endParaRPr lang="nl-NL" dirty="0"/>
          </a:p>
        </p:txBody>
      </p:sp>
    </p:spTree>
    <p:extLst>
      <p:ext uri="{BB962C8B-B14F-4D97-AF65-F5344CB8AC3E}">
        <p14:creationId xmlns:p14="http://schemas.microsoft.com/office/powerpoint/2010/main" val="1383039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8868A-BA11-48D9-8ED7-E9F12FD743B0}"/>
              </a:ext>
            </a:extLst>
          </p:cNvPr>
          <p:cNvSpPr>
            <a:spLocks noGrp="1"/>
          </p:cNvSpPr>
          <p:nvPr>
            <p:ph type="title"/>
          </p:nvPr>
        </p:nvSpPr>
        <p:spPr/>
        <p:txBody>
          <a:bodyPr/>
          <a:lstStyle/>
          <a:p>
            <a:r>
              <a:rPr lang="nl-NL" dirty="0"/>
              <a:t>oktober 2019</a:t>
            </a:r>
          </a:p>
        </p:txBody>
      </p:sp>
      <p:sp>
        <p:nvSpPr>
          <p:cNvPr id="3" name="Tijdelijke aanduiding voor inhoud 2">
            <a:extLst>
              <a:ext uri="{FF2B5EF4-FFF2-40B4-BE49-F238E27FC236}">
                <a16:creationId xmlns:a16="http://schemas.microsoft.com/office/drawing/2014/main" id="{FF19CF83-CADC-4CF1-8899-D196A857C765}"/>
              </a:ext>
            </a:extLst>
          </p:cNvPr>
          <p:cNvSpPr>
            <a:spLocks noGrp="1"/>
          </p:cNvSpPr>
          <p:nvPr>
            <p:ph idx="1"/>
          </p:nvPr>
        </p:nvSpPr>
        <p:spPr/>
        <p:txBody>
          <a:bodyPr/>
          <a:lstStyle/>
          <a:p>
            <a:pPr marL="0" indent="0">
              <a:lnSpc>
                <a:spcPct val="100000"/>
              </a:lnSpc>
              <a:spcBef>
                <a:spcPts val="1000"/>
              </a:spcBef>
              <a:spcAft>
                <a:spcPts val="1425"/>
              </a:spcAft>
              <a:buNone/>
            </a:pPr>
            <a:r>
              <a:rPr lang="nl-NL" altLang="nl-NL" dirty="0"/>
              <a:t>Familie bezoekt </a:t>
            </a:r>
            <a:r>
              <a:rPr lang="nl-NL" altLang="nl-NL" b="1" dirty="0"/>
              <a:t>meneer</a:t>
            </a:r>
            <a:r>
              <a:rPr lang="nl-NL" altLang="nl-NL" dirty="0"/>
              <a:t> dagelijks. Na een aantal weken hoort de </a:t>
            </a:r>
            <a:r>
              <a:rPr lang="nl-NL" altLang="nl-NL" b="1" dirty="0"/>
              <a:t>casemanager</a:t>
            </a:r>
            <a:r>
              <a:rPr lang="nl-NL" altLang="nl-NL" dirty="0"/>
              <a:t> dat </a:t>
            </a:r>
            <a:r>
              <a:rPr lang="nl-NL" altLang="nl-NL" b="1" dirty="0"/>
              <a:t>meneer</a:t>
            </a:r>
            <a:r>
              <a:rPr lang="nl-NL" altLang="nl-NL" dirty="0"/>
              <a:t> opknapt, meer uit bed komt en wat stappen loopt. Meneer geeft aan graag naar huis te willen en samen te zijn met zijn vrouw en dochter.</a:t>
            </a:r>
          </a:p>
          <a:p>
            <a:pPr marL="0" indent="0">
              <a:lnSpc>
                <a:spcPct val="100000"/>
              </a:lnSpc>
              <a:spcBef>
                <a:spcPts val="1000"/>
              </a:spcBef>
              <a:spcAft>
                <a:spcPts val="1425"/>
              </a:spcAft>
              <a:buNone/>
            </a:pPr>
            <a:r>
              <a:rPr lang="nl-NL" altLang="nl-NL" dirty="0"/>
              <a:t>In het volgende overleg wordt dit besproken aan de hand van de besluitvormingsmethodiek.</a:t>
            </a:r>
          </a:p>
          <a:p>
            <a:pPr marL="0" indent="0">
              <a:buNone/>
            </a:pPr>
            <a:endParaRPr lang="nl-NL" dirty="0"/>
          </a:p>
        </p:txBody>
      </p:sp>
    </p:spTree>
    <p:extLst>
      <p:ext uri="{BB962C8B-B14F-4D97-AF65-F5344CB8AC3E}">
        <p14:creationId xmlns:p14="http://schemas.microsoft.com/office/powerpoint/2010/main" val="11061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NL" altLang="nl-NL" dirty="0">
                <a:solidFill>
                  <a:schemeClr val="bg2">
                    <a:lumMod val="50000"/>
                  </a:schemeClr>
                </a:solidFill>
              </a:rPr>
              <a:t>Besluitvorming in de palliatieve fase</a:t>
            </a:r>
          </a:p>
        </p:txBody>
      </p:sp>
      <p:sp>
        <p:nvSpPr>
          <p:cNvPr id="7171" name="Tijdelijke aanduiding voor inhoud 2"/>
          <p:cNvSpPr>
            <a:spLocks noGrp="1"/>
          </p:cNvSpPr>
          <p:nvPr>
            <p:ph idx="1"/>
          </p:nvPr>
        </p:nvSpPr>
        <p:spPr/>
        <p:txBody>
          <a:bodyPr/>
          <a:lstStyle/>
          <a:p>
            <a:pPr>
              <a:buFontTx/>
              <a:buNone/>
              <a:defRPr/>
            </a:pPr>
            <a:endParaRPr lang="nl-NL" dirty="0">
              <a:latin typeface="Gill Sans MT" pitchFamily="34" charset="0"/>
            </a:endParaRPr>
          </a:p>
          <a:p>
            <a:pPr marL="0" indent="0" eaLnBrk="1" hangingPunct="1">
              <a:buFont typeface="Arial" charset="0"/>
              <a:buNone/>
              <a:defRPr/>
            </a:pPr>
            <a:endParaRPr lang="nl-NL" dirty="0"/>
          </a:p>
        </p:txBody>
      </p:sp>
      <p:pic>
        <p:nvPicPr>
          <p:cNvPr id="5" name="Picture 7" descr="H:\Desktop\noordhoff\IKNL_beslisset_2014_schijf_fase1_x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902" y="2394104"/>
            <a:ext cx="36766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86025" y="4968081"/>
            <a:ext cx="1012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639191" y="3105835"/>
            <a:ext cx="2024110" cy="1477328"/>
          </a:xfrm>
          <a:prstGeom prst="rect">
            <a:avLst/>
          </a:prstGeom>
        </p:spPr>
        <p:txBody>
          <a:bodyPr wrap="square">
            <a:spAutoFit/>
          </a:bodyPr>
          <a:lstStyle/>
          <a:p>
            <a:pPr eaLnBrk="1" hangingPunct="1">
              <a:lnSpc>
                <a:spcPct val="100000"/>
              </a:lnSpc>
              <a:buFontTx/>
              <a:buNone/>
            </a:pPr>
            <a:endParaRPr lang="nl-NL" altLang="nl-NL" dirty="0">
              <a:solidFill>
                <a:schemeClr val="tx1">
                  <a:lumMod val="50000"/>
                </a:schemeClr>
              </a:solidFill>
            </a:endParaRPr>
          </a:p>
          <a:p>
            <a:pPr eaLnBrk="1" hangingPunct="1">
              <a:lnSpc>
                <a:spcPct val="100000"/>
              </a:lnSpc>
              <a:buFontTx/>
              <a:buNone/>
            </a:pPr>
            <a:endParaRPr lang="nl-NL" altLang="nl-NL" dirty="0">
              <a:solidFill>
                <a:schemeClr val="tx1">
                  <a:lumMod val="50000"/>
                </a:schemeClr>
              </a:solidFill>
            </a:endParaRPr>
          </a:p>
          <a:p>
            <a:pPr eaLnBrk="1" hangingPunct="1">
              <a:lnSpc>
                <a:spcPct val="100000"/>
              </a:lnSpc>
              <a:buFontTx/>
              <a:buNone/>
            </a:pPr>
            <a:r>
              <a:rPr lang="nl-NL" altLang="nl-NL" dirty="0">
                <a:solidFill>
                  <a:schemeClr val="tx1">
                    <a:lumMod val="50000"/>
                  </a:schemeClr>
                </a:solidFill>
              </a:rPr>
              <a:t>Expertisecentrum palliatieve zorg </a:t>
            </a:r>
          </a:p>
          <a:p>
            <a:pPr eaLnBrk="1" hangingPunct="1">
              <a:lnSpc>
                <a:spcPct val="100000"/>
              </a:lnSpc>
              <a:buFontTx/>
              <a:buNone/>
            </a:pPr>
            <a:r>
              <a:rPr lang="nl-NL" altLang="nl-NL" dirty="0">
                <a:solidFill>
                  <a:schemeClr val="tx1">
                    <a:lumMod val="50000"/>
                  </a:schemeClr>
                </a:solidFill>
              </a:rPr>
              <a:t>UMC Utrecht</a:t>
            </a:r>
          </a:p>
        </p:txBody>
      </p:sp>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66" y="2514678"/>
            <a:ext cx="18478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1350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2869E-0AA9-458F-BE0A-FD3069723A00}"/>
              </a:ext>
            </a:extLst>
          </p:cNvPr>
          <p:cNvSpPr>
            <a:spLocks noGrp="1"/>
          </p:cNvSpPr>
          <p:nvPr>
            <p:ph type="title"/>
          </p:nvPr>
        </p:nvSpPr>
        <p:spPr/>
        <p:txBody>
          <a:bodyPr/>
          <a:lstStyle/>
          <a:p>
            <a:r>
              <a:rPr lang="nl-NL" dirty="0"/>
              <a:t>Aan de slag met de methodiek</a:t>
            </a:r>
          </a:p>
        </p:txBody>
      </p:sp>
      <p:sp>
        <p:nvSpPr>
          <p:cNvPr id="3" name="Tijdelijke aanduiding voor inhoud 2">
            <a:extLst>
              <a:ext uri="{FF2B5EF4-FFF2-40B4-BE49-F238E27FC236}">
                <a16:creationId xmlns:a16="http://schemas.microsoft.com/office/drawing/2014/main" id="{FA99BEC7-D489-4E82-822C-D8E28DC2E3DB}"/>
              </a:ext>
            </a:extLst>
          </p:cNvPr>
          <p:cNvSpPr>
            <a:spLocks noGrp="1"/>
          </p:cNvSpPr>
          <p:nvPr>
            <p:ph idx="1"/>
          </p:nvPr>
        </p:nvSpPr>
        <p:spPr/>
        <p:txBody>
          <a:bodyPr/>
          <a:lstStyle/>
          <a:p>
            <a:pPr marL="0" indent="0">
              <a:buNone/>
            </a:pPr>
            <a:r>
              <a:rPr lang="nl-NL" dirty="0"/>
              <a:t>De casus staat in de lesmodule.</a:t>
            </a:r>
          </a:p>
          <a:p>
            <a:pPr marL="0" indent="0">
              <a:buNone/>
            </a:pPr>
            <a:endParaRPr lang="nl-NL" dirty="0"/>
          </a:p>
          <a:p>
            <a:pPr marL="0" indent="0">
              <a:buNone/>
            </a:pPr>
            <a:r>
              <a:rPr lang="nl-NL" dirty="0"/>
              <a:t>Loop samen de 4 fasen door van de methodiek besluitvorming in de palliatieve fase en noteer de antwoorden in de lesmodule.</a:t>
            </a:r>
          </a:p>
          <a:p>
            <a:pPr marL="0" indent="0">
              <a:buNone/>
            </a:pPr>
            <a:endParaRPr lang="en-US" dirty="0"/>
          </a:p>
        </p:txBody>
      </p:sp>
      <p:pic>
        <p:nvPicPr>
          <p:cNvPr id="5" name="Picture 2">
            <a:extLst>
              <a:ext uri="{FF2B5EF4-FFF2-40B4-BE49-F238E27FC236}">
                <a16:creationId xmlns:a16="http://schemas.microsoft.com/office/drawing/2014/main" id="{C0988300-718E-4EA5-8BCD-9C65268B61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599" y="4619128"/>
            <a:ext cx="1884443" cy="1856901"/>
          </a:xfrm>
          <a:prstGeom prst="rect">
            <a:avLst/>
          </a:prstGeom>
          <a:noFill/>
          <a:ln>
            <a:noFill/>
          </a:ln>
          <a:effectLst>
            <a:outerShdw dist="35921" dir="2700000" algn="ctr" rotWithShape="0">
              <a:srgbClr val="808080"/>
            </a:outerShdw>
            <a:reflection endPos="0" dist="508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pic>
        <p:nvPicPr>
          <p:cNvPr id="7" name="Picture 3">
            <a:extLst>
              <a:ext uri="{FF2B5EF4-FFF2-40B4-BE49-F238E27FC236}">
                <a16:creationId xmlns:a16="http://schemas.microsoft.com/office/drawing/2014/main" id="{06016AA0-CF5A-40A3-B06F-7C5381E932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2490" y="4622305"/>
            <a:ext cx="1886954" cy="1900726"/>
          </a:xfrm>
          <a:prstGeom prst="rect">
            <a:avLst/>
          </a:prstGeom>
          <a:noFill/>
          <a:ln w="9525">
            <a:no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
            <a:extLst>
              <a:ext uri="{FF2B5EF4-FFF2-40B4-BE49-F238E27FC236}">
                <a16:creationId xmlns:a16="http://schemas.microsoft.com/office/drawing/2014/main" id="{F84D53C0-4E09-4EA3-9814-C7A9C217A0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7207" y="4574093"/>
            <a:ext cx="1926659" cy="19542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2">
            <a:extLst>
              <a:ext uri="{FF2B5EF4-FFF2-40B4-BE49-F238E27FC236}">
                <a16:creationId xmlns:a16="http://schemas.microsoft.com/office/drawing/2014/main" id="{5F4E8003-6906-418C-81E7-5DB76468B7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94756" y="4568955"/>
            <a:ext cx="1918749" cy="196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233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BBA37-107A-4FC9-9599-E9C9165844C7}"/>
              </a:ext>
            </a:extLst>
          </p:cNvPr>
          <p:cNvSpPr>
            <a:spLocks noGrp="1"/>
          </p:cNvSpPr>
          <p:nvPr>
            <p:ph type="title"/>
          </p:nvPr>
        </p:nvSpPr>
        <p:spPr/>
        <p:txBody>
          <a:bodyPr/>
          <a:lstStyle/>
          <a:p>
            <a:r>
              <a:rPr lang="nl-NL" dirty="0"/>
              <a:t>Plenaire terugkoppeling – fase 1</a:t>
            </a:r>
          </a:p>
        </p:txBody>
      </p:sp>
      <p:sp>
        <p:nvSpPr>
          <p:cNvPr id="3" name="Tijdelijke aanduiding voor inhoud 2">
            <a:extLst>
              <a:ext uri="{FF2B5EF4-FFF2-40B4-BE49-F238E27FC236}">
                <a16:creationId xmlns:a16="http://schemas.microsoft.com/office/drawing/2014/main" id="{81A50752-5663-4121-8DB4-4C7E9D2C1EC6}"/>
              </a:ext>
            </a:extLst>
          </p:cNvPr>
          <p:cNvSpPr>
            <a:spLocks noGrp="1"/>
          </p:cNvSpPr>
          <p:nvPr>
            <p:ph idx="1"/>
          </p:nvPr>
        </p:nvSpPr>
        <p:spPr/>
        <p:txBody>
          <a:bodyPr/>
          <a:lstStyle/>
          <a:p>
            <a:pPr marL="0" indent="0">
              <a:buNone/>
            </a:pPr>
            <a:endParaRPr lang="nl-NL" dirty="0"/>
          </a:p>
        </p:txBody>
      </p:sp>
      <p:pic>
        <p:nvPicPr>
          <p:cNvPr id="4" name="Picture 2">
            <a:extLst>
              <a:ext uri="{FF2B5EF4-FFF2-40B4-BE49-F238E27FC236}">
                <a16:creationId xmlns:a16="http://schemas.microsoft.com/office/drawing/2014/main" id="{F856642A-83B3-405B-BED2-8AFF2A207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43" y="1705253"/>
            <a:ext cx="4303713" cy="430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9699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32219-4F08-43FA-A386-363565DAD3A3}"/>
              </a:ext>
            </a:extLst>
          </p:cNvPr>
          <p:cNvSpPr>
            <a:spLocks noGrp="1"/>
          </p:cNvSpPr>
          <p:nvPr>
            <p:ph type="title"/>
          </p:nvPr>
        </p:nvSpPr>
        <p:spPr/>
        <p:txBody>
          <a:bodyPr/>
          <a:lstStyle/>
          <a:p>
            <a:r>
              <a:rPr lang="nl-NL" dirty="0"/>
              <a:t>Plenaire terugkoppeling – fase 1</a:t>
            </a:r>
          </a:p>
        </p:txBody>
      </p:sp>
      <p:sp>
        <p:nvSpPr>
          <p:cNvPr id="3" name="Tijdelijke aanduiding voor inhoud 2">
            <a:extLst>
              <a:ext uri="{FF2B5EF4-FFF2-40B4-BE49-F238E27FC236}">
                <a16:creationId xmlns:a16="http://schemas.microsoft.com/office/drawing/2014/main" id="{56C64E66-FC8D-4B81-B3C2-1EF6DB55FAA0}"/>
              </a:ext>
            </a:extLst>
          </p:cNvPr>
          <p:cNvSpPr>
            <a:spLocks noGrp="1"/>
          </p:cNvSpPr>
          <p:nvPr>
            <p:ph idx="1"/>
          </p:nvPr>
        </p:nvSpPr>
        <p:spPr/>
        <p:txBody>
          <a:bodyPr/>
          <a:lstStyle/>
          <a:p>
            <a:pPr marL="0" indent="0">
              <a:lnSpc>
                <a:spcPct val="90000"/>
              </a:lnSpc>
              <a:spcBef>
                <a:spcPts val="1000"/>
              </a:spcBef>
              <a:spcAft>
                <a:spcPts val="1425"/>
              </a:spcAft>
              <a:buNone/>
            </a:pPr>
            <a:r>
              <a:rPr lang="nl-NL" altLang="nl-NL" b="1" dirty="0"/>
              <a:t>Medische gegevens</a:t>
            </a:r>
            <a:r>
              <a:rPr lang="nl-NL" altLang="nl-NL" dirty="0"/>
              <a:t>: </a:t>
            </a:r>
          </a:p>
          <a:p>
            <a:pPr marL="0" indent="0">
              <a:lnSpc>
                <a:spcPct val="90000"/>
              </a:lnSpc>
              <a:spcBef>
                <a:spcPts val="1000"/>
              </a:spcBef>
              <a:spcAft>
                <a:spcPts val="1425"/>
              </a:spcAft>
              <a:buNone/>
            </a:pPr>
            <a:endParaRPr lang="nl-NL" altLang="nl-NL" b="1" dirty="0"/>
          </a:p>
          <a:p>
            <a:pPr marL="0" indent="0">
              <a:lnSpc>
                <a:spcPct val="90000"/>
              </a:lnSpc>
              <a:spcBef>
                <a:spcPts val="1000"/>
              </a:spcBef>
              <a:spcAft>
                <a:spcPts val="1425"/>
              </a:spcAft>
              <a:buNone/>
            </a:pPr>
            <a:r>
              <a:rPr lang="nl-NL" altLang="nl-NL" b="1" dirty="0"/>
              <a:t>Beeld patiënt op 4 dimensies:</a:t>
            </a:r>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nl-NL" altLang="nl-NL" b="1" dirty="0"/>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b="1" dirty="0"/>
              <a:t>Levensverwachting: </a:t>
            </a:r>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nl-NL" altLang="nl-NL" b="1" dirty="0"/>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b="1" dirty="0"/>
              <a:t>Medicatie: </a:t>
            </a:r>
          </a:p>
          <a:p>
            <a:pPr marL="0" indent="0">
              <a:buNone/>
            </a:pPr>
            <a:endParaRPr lang="nl-NL" dirty="0"/>
          </a:p>
        </p:txBody>
      </p:sp>
      <p:pic>
        <p:nvPicPr>
          <p:cNvPr id="4" name="Picture 2">
            <a:extLst>
              <a:ext uri="{FF2B5EF4-FFF2-40B4-BE49-F238E27FC236}">
                <a16:creationId xmlns:a16="http://schemas.microsoft.com/office/drawing/2014/main" id="{ECCED75C-0590-4B9A-83C9-F26F63D11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274" y="4426333"/>
            <a:ext cx="2132322" cy="2132322"/>
          </a:xfrm>
          <a:prstGeom prst="rect">
            <a:avLst/>
          </a:prstGeom>
          <a:noFill/>
          <a:ln>
            <a:noFill/>
          </a:ln>
          <a:effectLst>
            <a:outerShdw dist="35921" dir="2700000" algn="ctr" rotWithShape="0">
              <a:srgbClr val="808080"/>
            </a:outerShdw>
            <a:reflection endPos="0" dist="508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Tree>
    <p:extLst>
      <p:ext uri="{BB962C8B-B14F-4D97-AF65-F5344CB8AC3E}">
        <p14:creationId xmlns:p14="http://schemas.microsoft.com/office/powerpoint/2010/main" val="200486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32219-4F08-43FA-A386-363565DAD3A3}"/>
              </a:ext>
            </a:extLst>
          </p:cNvPr>
          <p:cNvSpPr>
            <a:spLocks noGrp="1"/>
          </p:cNvSpPr>
          <p:nvPr>
            <p:ph type="title"/>
          </p:nvPr>
        </p:nvSpPr>
        <p:spPr/>
        <p:txBody>
          <a:bodyPr/>
          <a:lstStyle/>
          <a:p>
            <a:r>
              <a:rPr lang="nl-NL" dirty="0"/>
              <a:t>Plenaire terugkoppeling – fase 1</a:t>
            </a:r>
          </a:p>
        </p:txBody>
      </p:sp>
      <p:sp>
        <p:nvSpPr>
          <p:cNvPr id="3" name="Tijdelijke aanduiding voor inhoud 2">
            <a:extLst>
              <a:ext uri="{FF2B5EF4-FFF2-40B4-BE49-F238E27FC236}">
                <a16:creationId xmlns:a16="http://schemas.microsoft.com/office/drawing/2014/main" id="{56C64E66-FC8D-4B81-B3C2-1EF6DB55FAA0}"/>
              </a:ext>
            </a:extLst>
          </p:cNvPr>
          <p:cNvSpPr>
            <a:spLocks noGrp="1"/>
          </p:cNvSpPr>
          <p:nvPr>
            <p:ph idx="1"/>
          </p:nvPr>
        </p:nvSpPr>
        <p:spPr>
          <a:xfrm>
            <a:off x="292822" y="1625879"/>
            <a:ext cx="7704000" cy="4462463"/>
          </a:xfrm>
        </p:spPr>
        <p:txBody>
          <a:bodyPr/>
          <a:lstStyle/>
          <a:p>
            <a:pPr marL="0" indent="0">
              <a:lnSpc>
                <a:spcPct val="90000"/>
              </a:lnSpc>
              <a:spcBef>
                <a:spcPts val="1000"/>
              </a:spcBef>
              <a:spcAft>
                <a:spcPts val="1425"/>
              </a:spcAft>
              <a:buNone/>
            </a:pPr>
            <a:r>
              <a:rPr lang="nl-NL" altLang="nl-NL" b="1" dirty="0"/>
              <a:t>Symptoomanalyse</a:t>
            </a:r>
            <a:r>
              <a:rPr lang="nl-NL" altLang="nl-NL" dirty="0"/>
              <a:t>: </a:t>
            </a:r>
          </a:p>
          <a:p>
            <a:pPr marL="0" indent="0">
              <a:lnSpc>
                <a:spcPct val="90000"/>
              </a:lnSpc>
              <a:spcBef>
                <a:spcPts val="1000"/>
              </a:spcBef>
              <a:spcAft>
                <a:spcPts val="1425"/>
              </a:spcAft>
              <a:buNone/>
            </a:pPr>
            <a:endParaRPr lang="nl-NL" altLang="nl-NL" dirty="0"/>
          </a:p>
          <a:p>
            <a:pPr marL="0" indent="0">
              <a:lnSpc>
                <a:spcPct val="90000"/>
              </a:lnSpc>
              <a:spcBef>
                <a:spcPts val="1000"/>
              </a:spcBef>
              <a:spcAft>
                <a:spcPts val="1425"/>
              </a:spcAft>
              <a:buNone/>
            </a:pPr>
            <a:r>
              <a:rPr lang="nl-NL" altLang="nl-NL" b="1" dirty="0"/>
              <a:t>Betekenisgeving door de patiënt: </a:t>
            </a:r>
          </a:p>
          <a:p>
            <a:pPr marL="0" indent="0">
              <a:lnSpc>
                <a:spcPct val="90000"/>
              </a:lnSpc>
              <a:spcBef>
                <a:spcPts val="1000"/>
              </a:spcBef>
              <a:spcAft>
                <a:spcPts val="1425"/>
              </a:spcAft>
              <a:buNone/>
            </a:pPr>
            <a:endParaRPr lang="nl-NL" altLang="nl-NL" b="1" dirty="0"/>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nl-NL" altLang="nl-NL" b="1" dirty="0"/>
              <a:t>Prioriteiten en wensen patiënt:</a:t>
            </a:r>
          </a:p>
          <a:p>
            <a:pPr marL="0" indent="0">
              <a:lnSpc>
                <a:spcPct val="90000"/>
              </a:lnSpc>
              <a:spcBef>
                <a:spcPts val="1000"/>
              </a:spcBef>
              <a:spcAft>
                <a:spcPts val="1425"/>
              </a:spcAft>
              <a:buSzPct val="4500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endParaRPr lang="nl-NL" altLang="nl-NL" dirty="0">
              <a:latin typeface="Calibri" panose="020F0502020204030204" pitchFamily="34" charset="0"/>
            </a:endParaRPr>
          </a:p>
          <a:p>
            <a:pPr marL="0" indent="0">
              <a:buNone/>
            </a:pPr>
            <a:endParaRPr lang="nl-NL" dirty="0"/>
          </a:p>
        </p:txBody>
      </p:sp>
      <p:pic>
        <p:nvPicPr>
          <p:cNvPr id="4" name="Picture 2">
            <a:extLst>
              <a:ext uri="{FF2B5EF4-FFF2-40B4-BE49-F238E27FC236}">
                <a16:creationId xmlns:a16="http://schemas.microsoft.com/office/drawing/2014/main" id="{ECCED75C-0590-4B9A-83C9-F26F63D116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273" y="4346820"/>
            <a:ext cx="2132322" cy="2132322"/>
          </a:xfrm>
          <a:prstGeom prst="rect">
            <a:avLst/>
          </a:prstGeom>
          <a:noFill/>
          <a:ln>
            <a:noFill/>
          </a:ln>
          <a:effectLst>
            <a:outerShdw dist="35921" dir="2700000" algn="ctr" rotWithShape="0">
              <a:srgbClr val="808080"/>
            </a:outerShdw>
            <a:reflection endPos="0" dist="50800" dir="5400000" sy="-100000" algn="bl" rotWithShape="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Lst>
        </p:spPr>
      </p:pic>
    </p:spTree>
    <p:extLst>
      <p:ext uri="{BB962C8B-B14F-4D97-AF65-F5344CB8AC3E}">
        <p14:creationId xmlns:p14="http://schemas.microsoft.com/office/powerpoint/2010/main" val="4271072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C0AA4-B4EB-4AFB-82E6-69B12DE98414}"/>
              </a:ext>
            </a:extLst>
          </p:cNvPr>
          <p:cNvSpPr>
            <a:spLocks noGrp="1"/>
          </p:cNvSpPr>
          <p:nvPr>
            <p:ph type="title"/>
          </p:nvPr>
        </p:nvSpPr>
        <p:spPr/>
        <p:txBody>
          <a:bodyPr/>
          <a:lstStyle/>
          <a:p>
            <a:r>
              <a:rPr lang="nl-NL" dirty="0"/>
              <a:t>Plenaire terugkoppeling – fase 2</a:t>
            </a:r>
          </a:p>
        </p:txBody>
      </p:sp>
      <p:pic>
        <p:nvPicPr>
          <p:cNvPr id="4" name="Picture 3">
            <a:extLst>
              <a:ext uri="{FF2B5EF4-FFF2-40B4-BE49-F238E27FC236}">
                <a16:creationId xmlns:a16="http://schemas.microsoft.com/office/drawing/2014/main" id="{13C16884-06E2-410B-B9C0-F886CC111E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0462" y="1639026"/>
            <a:ext cx="4462463" cy="446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26584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3A89E-BF7D-4D07-A846-2A32806D482E}"/>
              </a:ext>
            </a:extLst>
          </p:cNvPr>
          <p:cNvSpPr>
            <a:spLocks noGrp="1"/>
          </p:cNvSpPr>
          <p:nvPr>
            <p:ph type="title"/>
          </p:nvPr>
        </p:nvSpPr>
        <p:spPr/>
        <p:txBody>
          <a:bodyPr/>
          <a:lstStyle/>
          <a:p>
            <a:r>
              <a:rPr lang="nl-NL" dirty="0"/>
              <a:t>Plenaire terugkoppeling – fase 2</a:t>
            </a:r>
          </a:p>
        </p:txBody>
      </p:sp>
      <p:sp>
        <p:nvSpPr>
          <p:cNvPr id="3" name="Tijdelijke aanduiding voor inhoud 2">
            <a:extLst>
              <a:ext uri="{FF2B5EF4-FFF2-40B4-BE49-F238E27FC236}">
                <a16:creationId xmlns:a16="http://schemas.microsoft.com/office/drawing/2014/main" id="{9306B278-4E6E-499F-B323-6EDD9CD6F8E5}"/>
              </a:ext>
            </a:extLst>
          </p:cNvPr>
          <p:cNvSpPr>
            <a:spLocks noGrp="1"/>
          </p:cNvSpPr>
          <p:nvPr>
            <p:ph idx="1"/>
          </p:nvPr>
        </p:nvSpPr>
        <p:spPr/>
        <p:txBody>
          <a:bodyPr/>
          <a:lstStyle/>
          <a:p>
            <a:pPr marL="0" indent="0">
              <a:lnSpc>
                <a:spcPct val="90000"/>
              </a:lnSpc>
              <a:spcAft>
                <a:spcPts val="1425"/>
              </a:spcAft>
              <a:buSzPct val="45000"/>
              <a:buNone/>
            </a:pPr>
            <a:r>
              <a:rPr lang="nl-NL" altLang="nl-NL" b="1" dirty="0"/>
              <a:t>Benoem problemen en stel werkhypothesen op:</a:t>
            </a:r>
          </a:p>
          <a:p>
            <a:pPr marL="0" indent="0">
              <a:lnSpc>
                <a:spcPct val="90000"/>
              </a:lnSpc>
              <a:spcAft>
                <a:spcPts val="1425"/>
              </a:spcAft>
              <a:buSzPct val="45000"/>
              <a:buNone/>
            </a:pPr>
            <a:endParaRPr lang="nl-NL" altLang="nl-NL" b="1" dirty="0"/>
          </a:p>
          <a:p>
            <a:pPr marL="0" indent="0">
              <a:lnSpc>
                <a:spcPct val="90000"/>
              </a:lnSpc>
              <a:spcAft>
                <a:spcPts val="1425"/>
              </a:spcAft>
              <a:buSzPct val="45000"/>
              <a:buNone/>
            </a:pPr>
            <a:r>
              <a:rPr lang="nl-NL" altLang="nl-NL" b="1" dirty="0"/>
              <a:t>Maak beleidsafwegingen: </a:t>
            </a:r>
          </a:p>
          <a:p>
            <a:pPr marL="0" indent="0">
              <a:lnSpc>
                <a:spcPct val="90000"/>
              </a:lnSpc>
              <a:spcAft>
                <a:spcPts val="1425"/>
              </a:spcAft>
              <a:buSzPct val="45000"/>
              <a:buNone/>
            </a:pPr>
            <a:endParaRPr lang="nl-NL" altLang="nl-NL" b="1" dirty="0"/>
          </a:p>
          <a:p>
            <a:pPr marL="0" indent="0">
              <a:lnSpc>
                <a:spcPct val="90000"/>
              </a:lnSpc>
              <a:spcAft>
                <a:spcPts val="1425"/>
              </a:spcAft>
              <a:buSzPct val="45000"/>
              <a:buNone/>
            </a:pPr>
            <a:r>
              <a:rPr lang="nl-NL" altLang="nl-NL" b="1" dirty="0"/>
              <a:t>Formuleer doel beleid:</a:t>
            </a:r>
          </a:p>
          <a:p>
            <a:pPr>
              <a:lnSpc>
                <a:spcPct val="90000"/>
              </a:lnSpc>
              <a:spcAft>
                <a:spcPts val="1425"/>
              </a:spcAft>
              <a:buSzPct val="45000"/>
              <a:buFont typeface="Wingdings" panose="05000000000000000000" pitchFamily="2" charset="2"/>
              <a:buChar char=""/>
            </a:pPr>
            <a:endParaRPr lang="nl-NL" altLang="nl-NL" b="1" dirty="0"/>
          </a:p>
          <a:p>
            <a:pPr marL="0" indent="0">
              <a:lnSpc>
                <a:spcPct val="90000"/>
              </a:lnSpc>
              <a:spcAft>
                <a:spcPts val="1425"/>
              </a:spcAft>
              <a:buSzPct val="45000"/>
              <a:buNone/>
            </a:pPr>
            <a:r>
              <a:rPr lang="nl-NL" altLang="nl-NL" b="1" dirty="0"/>
              <a:t>Plan van aanpak opstellen: </a:t>
            </a:r>
          </a:p>
          <a:p>
            <a:pPr marL="0" indent="0">
              <a:lnSpc>
                <a:spcPct val="90000"/>
              </a:lnSpc>
              <a:spcAft>
                <a:spcPts val="1425"/>
              </a:spcAft>
              <a:buSzPct val="45000"/>
              <a:buNone/>
            </a:pPr>
            <a:endParaRPr lang="nl-NL" altLang="nl-NL" b="1" dirty="0"/>
          </a:p>
          <a:p>
            <a:pPr marL="0" indent="0">
              <a:lnSpc>
                <a:spcPct val="90000"/>
              </a:lnSpc>
              <a:spcAft>
                <a:spcPts val="1425"/>
              </a:spcAft>
              <a:buSzPct val="45000"/>
              <a:buNone/>
            </a:pPr>
            <a:r>
              <a:rPr lang="nl-NL" altLang="nl-NL" b="1" dirty="0"/>
              <a:t>Toekomstgericht? </a:t>
            </a:r>
          </a:p>
          <a:p>
            <a:pPr marL="0" indent="0">
              <a:lnSpc>
                <a:spcPct val="90000"/>
              </a:lnSpc>
              <a:spcAft>
                <a:spcPts val="1425"/>
              </a:spcAft>
              <a:buSzPct val="45000"/>
              <a:buNone/>
            </a:pPr>
            <a:endParaRPr lang="nl-NL" altLang="nl-NL" b="1" dirty="0">
              <a:latin typeface="Calibri" panose="020F0502020204030204" pitchFamily="34" charset="0"/>
            </a:endParaRPr>
          </a:p>
          <a:p>
            <a:pPr marL="0" indent="0">
              <a:buNone/>
            </a:pPr>
            <a:endParaRPr lang="nl-NL" dirty="0"/>
          </a:p>
        </p:txBody>
      </p:sp>
      <p:pic>
        <p:nvPicPr>
          <p:cNvPr id="4" name="Picture 3">
            <a:extLst>
              <a:ext uri="{FF2B5EF4-FFF2-40B4-BE49-F238E27FC236}">
                <a16:creationId xmlns:a16="http://schemas.microsoft.com/office/drawing/2014/main" id="{2D0D888F-FBB3-4299-8C15-839F15EDAC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6273" y="4002606"/>
            <a:ext cx="2231231" cy="2231231"/>
          </a:xfrm>
          <a:prstGeom prst="rect">
            <a:avLst/>
          </a:prstGeom>
          <a:noFill/>
          <a:ln w="9525">
            <a:no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28087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108F3-099B-4C74-98A9-0778E6860447}"/>
              </a:ext>
            </a:extLst>
          </p:cNvPr>
          <p:cNvSpPr>
            <a:spLocks noGrp="1"/>
          </p:cNvSpPr>
          <p:nvPr>
            <p:ph type="title"/>
          </p:nvPr>
        </p:nvSpPr>
        <p:spPr/>
        <p:txBody>
          <a:bodyPr/>
          <a:lstStyle/>
          <a:p>
            <a:r>
              <a:rPr lang="nl-NL" dirty="0"/>
              <a:t>Plenaire terugkoppeling – fase 3</a:t>
            </a:r>
          </a:p>
        </p:txBody>
      </p:sp>
      <p:sp>
        <p:nvSpPr>
          <p:cNvPr id="3" name="Tijdelijke aanduiding voor inhoud 2">
            <a:extLst>
              <a:ext uri="{FF2B5EF4-FFF2-40B4-BE49-F238E27FC236}">
                <a16:creationId xmlns:a16="http://schemas.microsoft.com/office/drawing/2014/main" id="{845D0FB2-B790-4A58-B67B-7BEE121E3E30}"/>
              </a:ext>
            </a:extLst>
          </p:cNvPr>
          <p:cNvSpPr>
            <a:spLocks noGrp="1"/>
          </p:cNvSpPr>
          <p:nvPr>
            <p:ph idx="1"/>
          </p:nvPr>
        </p:nvSpPr>
        <p:spPr/>
        <p:txBody>
          <a:bodyPr/>
          <a:lstStyle/>
          <a:p>
            <a:pPr marL="0" indent="0">
              <a:buNone/>
            </a:pPr>
            <a:endParaRPr lang="nl-NL" dirty="0"/>
          </a:p>
        </p:txBody>
      </p:sp>
      <p:pic>
        <p:nvPicPr>
          <p:cNvPr id="4" name="Picture 2">
            <a:extLst>
              <a:ext uri="{FF2B5EF4-FFF2-40B4-BE49-F238E27FC236}">
                <a16:creationId xmlns:a16="http://schemas.microsoft.com/office/drawing/2014/main" id="{5C297DB1-1A08-465E-840F-3F5907C48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1625879"/>
            <a:ext cx="4400550" cy="440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52149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ED7FA-90A2-49B8-93A4-1EFF4023F9DA}"/>
              </a:ext>
            </a:extLst>
          </p:cNvPr>
          <p:cNvSpPr>
            <a:spLocks noGrp="1"/>
          </p:cNvSpPr>
          <p:nvPr>
            <p:ph type="title"/>
          </p:nvPr>
        </p:nvSpPr>
        <p:spPr/>
        <p:txBody>
          <a:bodyPr/>
          <a:lstStyle/>
          <a:p>
            <a:r>
              <a:rPr lang="nl-NL" dirty="0"/>
              <a:t>Plenaire terugkoppeling – fase 3</a:t>
            </a:r>
          </a:p>
        </p:txBody>
      </p:sp>
      <p:sp>
        <p:nvSpPr>
          <p:cNvPr id="3" name="Tijdelijke aanduiding voor inhoud 2">
            <a:extLst>
              <a:ext uri="{FF2B5EF4-FFF2-40B4-BE49-F238E27FC236}">
                <a16:creationId xmlns:a16="http://schemas.microsoft.com/office/drawing/2014/main" id="{FDD66ADD-33D2-4F9B-B85D-3F1CDF10C667}"/>
              </a:ext>
            </a:extLst>
          </p:cNvPr>
          <p:cNvSpPr>
            <a:spLocks noGrp="1"/>
          </p:cNvSpPr>
          <p:nvPr>
            <p:ph idx="1"/>
          </p:nvPr>
        </p:nvSpPr>
        <p:spPr/>
        <p:txBody>
          <a:bodyPr/>
          <a:lstStyle/>
          <a:p>
            <a:r>
              <a:rPr lang="nl-NL" dirty="0"/>
              <a:t>Evalueer:</a:t>
            </a:r>
          </a:p>
          <a:p>
            <a:pPr lvl="1"/>
            <a:r>
              <a:rPr lang="nl-NL" dirty="0"/>
              <a:t>Spreek af hoe, door wie en wanneer het effect gemeten en besproken wordt</a:t>
            </a:r>
          </a:p>
          <a:p>
            <a:pPr lvl="1"/>
            <a:endParaRPr lang="nl-NL" dirty="0"/>
          </a:p>
          <a:p>
            <a:pPr lvl="1"/>
            <a:r>
              <a:rPr lang="nl-NL" dirty="0"/>
              <a:t>Meer effect aan de hand van klachten en problemen, de beleving ervan, functioneren en welbevinden</a:t>
            </a:r>
          </a:p>
          <a:p>
            <a:pPr lvl="1"/>
            <a:endParaRPr lang="nl-NL" dirty="0"/>
          </a:p>
          <a:p>
            <a:pPr lvl="1"/>
            <a:endParaRPr lang="nl-NL" dirty="0"/>
          </a:p>
          <a:p>
            <a:pPr marL="171863" lvl="1" indent="0">
              <a:buNone/>
            </a:pPr>
            <a:r>
              <a:rPr lang="nl-NL" dirty="0"/>
              <a:t>Stem af met patiënt en naasten. </a:t>
            </a:r>
          </a:p>
          <a:p>
            <a:pPr marL="171863" lvl="1" indent="0">
              <a:buNone/>
            </a:pPr>
            <a:r>
              <a:rPr lang="nl-NL" dirty="0"/>
              <a:t>Overweeg gebruik meetinstrumenten.</a:t>
            </a:r>
          </a:p>
        </p:txBody>
      </p:sp>
      <p:pic>
        <p:nvPicPr>
          <p:cNvPr id="4" name="Picture 2">
            <a:extLst>
              <a:ext uri="{FF2B5EF4-FFF2-40B4-BE49-F238E27FC236}">
                <a16:creationId xmlns:a16="http://schemas.microsoft.com/office/drawing/2014/main" id="{17BB34E3-21F8-48CD-9465-499F0CA0F2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495" y="4326213"/>
            <a:ext cx="2091912" cy="2091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5374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16852-29AD-42F1-8398-7D1AEE3EF49E}"/>
              </a:ext>
            </a:extLst>
          </p:cNvPr>
          <p:cNvSpPr>
            <a:spLocks noGrp="1"/>
          </p:cNvSpPr>
          <p:nvPr>
            <p:ph type="title"/>
          </p:nvPr>
        </p:nvSpPr>
        <p:spPr>
          <a:xfrm>
            <a:off x="471343" y="163085"/>
            <a:ext cx="6028311" cy="800741"/>
          </a:xfrm>
        </p:spPr>
        <p:txBody>
          <a:bodyPr/>
          <a:lstStyle/>
          <a:p>
            <a:r>
              <a:rPr lang="nl-NL" dirty="0"/>
              <a:t>Vervolg Casus november 2019</a:t>
            </a:r>
          </a:p>
        </p:txBody>
      </p:sp>
      <p:sp>
        <p:nvSpPr>
          <p:cNvPr id="3" name="Tijdelijke aanduiding voor inhoud 2">
            <a:extLst>
              <a:ext uri="{FF2B5EF4-FFF2-40B4-BE49-F238E27FC236}">
                <a16:creationId xmlns:a16="http://schemas.microsoft.com/office/drawing/2014/main" id="{3059C3EB-678F-4B77-93F1-D42A9288C52A}"/>
              </a:ext>
            </a:extLst>
          </p:cNvPr>
          <p:cNvSpPr>
            <a:spLocks noGrp="1"/>
          </p:cNvSpPr>
          <p:nvPr>
            <p:ph idx="1"/>
          </p:nvPr>
        </p:nvSpPr>
        <p:spPr/>
        <p:txBody>
          <a:bodyPr/>
          <a:lstStyle/>
          <a:p>
            <a:pPr marL="0" indent="0">
              <a:lnSpc>
                <a:spcPct val="90000"/>
              </a:lnSpc>
              <a:spcBef>
                <a:spcPts val="1000"/>
              </a:spcBef>
              <a:spcAft>
                <a:spcPts val="1425"/>
              </a:spcAft>
              <a:buNone/>
            </a:pPr>
            <a:r>
              <a:rPr lang="nl-NL" altLang="nl-NL" dirty="0"/>
              <a:t>De ergotherapeut en casemanager zijn op huisbezoek geweest en hebben aangegeven dat meneer naar huis kan onder de volgende voorwaarden: </a:t>
            </a:r>
          </a:p>
          <a:p>
            <a:pPr>
              <a:lnSpc>
                <a:spcPct val="90000"/>
              </a:lnSpc>
              <a:spcBef>
                <a:spcPts val="1000"/>
              </a:spcBef>
              <a:spcAft>
                <a:spcPts val="1425"/>
              </a:spcAft>
            </a:pPr>
            <a:r>
              <a:rPr lang="nl-NL" altLang="nl-NL" dirty="0"/>
              <a:t>hoog-laag bed aanwezig</a:t>
            </a:r>
          </a:p>
          <a:p>
            <a:pPr>
              <a:lnSpc>
                <a:spcPct val="90000"/>
              </a:lnSpc>
              <a:spcBef>
                <a:spcPts val="1000"/>
              </a:spcBef>
              <a:spcAft>
                <a:spcPts val="1425"/>
              </a:spcAft>
            </a:pPr>
            <a:r>
              <a:rPr lang="nl-NL" altLang="nl-NL" dirty="0"/>
              <a:t>tillift aanwezig</a:t>
            </a:r>
          </a:p>
          <a:p>
            <a:pPr>
              <a:lnSpc>
                <a:spcPct val="90000"/>
              </a:lnSpc>
              <a:spcBef>
                <a:spcPts val="1000"/>
              </a:spcBef>
              <a:spcAft>
                <a:spcPts val="1425"/>
              </a:spcAft>
            </a:pPr>
            <a:r>
              <a:rPr lang="nl-NL" altLang="nl-NL" dirty="0"/>
              <a:t>thuiszorg komt 4 keer per dag</a:t>
            </a:r>
          </a:p>
          <a:p>
            <a:pPr>
              <a:lnSpc>
                <a:spcPct val="90000"/>
              </a:lnSpc>
              <a:spcBef>
                <a:spcPts val="1000"/>
              </a:spcBef>
              <a:spcAft>
                <a:spcPts val="1425"/>
              </a:spcAft>
            </a:pPr>
            <a:r>
              <a:rPr lang="nl-NL" altLang="nl-NL" dirty="0"/>
              <a:t>een makkelijke stoel die in de ligstand kan is reeds aanwezig. </a:t>
            </a:r>
          </a:p>
          <a:p>
            <a:pPr>
              <a:lnSpc>
                <a:spcPct val="90000"/>
              </a:lnSpc>
              <a:spcBef>
                <a:spcPts val="1000"/>
              </a:spcBef>
              <a:spcAft>
                <a:spcPts val="1425"/>
              </a:spcAft>
            </a:pPr>
            <a:endParaRPr lang="nl-NL" altLang="nl-NL" dirty="0">
              <a:latin typeface="Calibri" panose="020F0502020204030204" pitchFamily="34" charset="0"/>
            </a:endParaRPr>
          </a:p>
          <a:p>
            <a:pPr>
              <a:lnSpc>
                <a:spcPct val="90000"/>
              </a:lnSpc>
              <a:spcBef>
                <a:spcPts val="1000"/>
              </a:spcBef>
              <a:spcAft>
                <a:spcPts val="1425"/>
              </a:spcAft>
            </a:pPr>
            <a:endParaRPr lang="nl-NL" altLang="nl-NL" dirty="0">
              <a:latin typeface="Calibri" panose="020F0502020204030204" pitchFamily="34" charset="0"/>
            </a:endParaRPr>
          </a:p>
          <a:p>
            <a:pPr>
              <a:lnSpc>
                <a:spcPct val="90000"/>
              </a:lnSpc>
              <a:spcBef>
                <a:spcPts val="1000"/>
              </a:spcBef>
              <a:spcAft>
                <a:spcPts val="1425"/>
              </a:spcAft>
            </a:pPr>
            <a:endParaRPr lang="nl-NL" altLang="nl-NL" dirty="0">
              <a:latin typeface="Calibri" panose="020F0502020204030204" pitchFamily="34" charset="0"/>
            </a:endParaRPr>
          </a:p>
          <a:p>
            <a:pPr>
              <a:lnSpc>
                <a:spcPct val="90000"/>
              </a:lnSpc>
              <a:spcBef>
                <a:spcPts val="1000"/>
              </a:spcBef>
              <a:spcAft>
                <a:spcPts val="1425"/>
              </a:spcAft>
            </a:pPr>
            <a:endParaRPr lang="nl-NL" altLang="nl-NL" dirty="0">
              <a:latin typeface="Calibri" panose="020F0502020204030204" pitchFamily="34" charset="0"/>
            </a:endParaRPr>
          </a:p>
          <a:p>
            <a:endParaRPr lang="nl-NL" dirty="0"/>
          </a:p>
        </p:txBody>
      </p:sp>
    </p:spTree>
    <p:extLst>
      <p:ext uri="{BB962C8B-B14F-4D97-AF65-F5344CB8AC3E}">
        <p14:creationId xmlns:p14="http://schemas.microsoft.com/office/powerpoint/2010/main" val="3444751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49F7F-32CF-4840-85FB-42BAA578D29E}"/>
              </a:ext>
            </a:extLst>
          </p:cNvPr>
          <p:cNvSpPr>
            <a:spLocks noGrp="1"/>
          </p:cNvSpPr>
          <p:nvPr>
            <p:ph type="title"/>
          </p:nvPr>
        </p:nvSpPr>
        <p:spPr/>
        <p:txBody>
          <a:bodyPr/>
          <a:lstStyle/>
          <a:p>
            <a:r>
              <a:rPr lang="nl-NL" dirty="0"/>
              <a:t>Fase 4</a:t>
            </a:r>
          </a:p>
        </p:txBody>
      </p:sp>
      <p:sp>
        <p:nvSpPr>
          <p:cNvPr id="3" name="Tijdelijke aanduiding voor inhoud 2">
            <a:extLst>
              <a:ext uri="{FF2B5EF4-FFF2-40B4-BE49-F238E27FC236}">
                <a16:creationId xmlns:a16="http://schemas.microsoft.com/office/drawing/2014/main" id="{3C068AD9-E1DD-4AF6-BE69-471DD090B696}"/>
              </a:ext>
            </a:extLst>
          </p:cNvPr>
          <p:cNvSpPr>
            <a:spLocks noGrp="1"/>
          </p:cNvSpPr>
          <p:nvPr>
            <p:ph idx="1"/>
          </p:nvPr>
        </p:nvSpPr>
        <p:spPr/>
        <p:txBody>
          <a:bodyPr/>
          <a:lstStyle/>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nl-NL" altLang="nl-NL" dirty="0"/>
              <a:t>Evaluatie vindt plaats .</a:t>
            </a:r>
          </a:p>
          <a:p>
            <a:pPr marL="431800" indent="-323850">
              <a:buSzPct val="45000"/>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Lst>
            </a:pPr>
            <a:r>
              <a:rPr lang="nl-NL" altLang="nl-NL" dirty="0"/>
              <a:t>Wanneer is het effect goed/ wanneer niet goed ?</a:t>
            </a:r>
          </a:p>
          <a:p>
            <a:pPr marL="0" indent="0">
              <a:buNone/>
            </a:pPr>
            <a:endParaRPr lang="nl-NL" dirty="0"/>
          </a:p>
        </p:txBody>
      </p:sp>
      <p:pic>
        <p:nvPicPr>
          <p:cNvPr id="4" name="Picture 2">
            <a:extLst>
              <a:ext uri="{FF2B5EF4-FFF2-40B4-BE49-F238E27FC236}">
                <a16:creationId xmlns:a16="http://schemas.microsoft.com/office/drawing/2014/main" id="{1CF1E7D2-2EDB-4406-815B-CE0103E42A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394" y="3902045"/>
            <a:ext cx="2186298" cy="21862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947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Programma</a:t>
            </a:r>
          </a:p>
        </p:txBody>
      </p:sp>
      <p:sp>
        <p:nvSpPr>
          <p:cNvPr id="3" name="Tijdelijke aanduiding voor inhoud 2"/>
          <p:cNvSpPr>
            <a:spLocks noGrp="1"/>
          </p:cNvSpPr>
          <p:nvPr>
            <p:ph idx="1"/>
          </p:nvPr>
        </p:nvSpPr>
        <p:spPr/>
        <p:txBody>
          <a:bodyPr/>
          <a:lstStyle/>
          <a:p>
            <a:pPr>
              <a:defRPr/>
            </a:pPr>
            <a:r>
              <a:rPr lang="nl-NL" dirty="0">
                <a:latin typeface="+mj-lt"/>
              </a:rPr>
              <a:t>Inleiding palliatieve zorg</a:t>
            </a:r>
          </a:p>
          <a:p>
            <a:pPr>
              <a:defRPr/>
            </a:pPr>
            <a:r>
              <a:rPr lang="nl-NL" dirty="0">
                <a:latin typeface="+mj-lt"/>
              </a:rPr>
              <a:t>Besluitvorming in de palliatieve fase</a:t>
            </a:r>
          </a:p>
          <a:p>
            <a:pPr>
              <a:defRPr/>
            </a:pPr>
            <a:r>
              <a:rPr lang="nl-NL" dirty="0">
                <a:solidFill>
                  <a:schemeClr val="tx2"/>
                </a:solidFill>
                <a:latin typeface="+mj-lt"/>
              </a:rPr>
              <a:t>Casuïstiek</a:t>
            </a:r>
          </a:p>
          <a:p>
            <a:endParaRPr lang="nl-NL" dirty="0"/>
          </a:p>
        </p:txBody>
      </p:sp>
    </p:spTree>
    <p:extLst>
      <p:ext uri="{BB962C8B-B14F-4D97-AF65-F5344CB8AC3E}">
        <p14:creationId xmlns:p14="http://schemas.microsoft.com/office/powerpoint/2010/main" val="827290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BBA37-107A-4FC9-9599-E9C9165844C7}"/>
              </a:ext>
            </a:extLst>
          </p:cNvPr>
          <p:cNvSpPr>
            <a:spLocks noGrp="1"/>
          </p:cNvSpPr>
          <p:nvPr>
            <p:ph type="title"/>
          </p:nvPr>
        </p:nvSpPr>
        <p:spPr/>
        <p:txBody>
          <a:bodyPr/>
          <a:lstStyle/>
          <a:p>
            <a:r>
              <a:rPr lang="nl-NL" dirty="0"/>
              <a:t>Fase 1</a:t>
            </a:r>
          </a:p>
        </p:txBody>
      </p:sp>
      <p:sp>
        <p:nvSpPr>
          <p:cNvPr id="3" name="Tijdelijke aanduiding voor inhoud 2">
            <a:extLst>
              <a:ext uri="{FF2B5EF4-FFF2-40B4-BE49-F238E27FC236}">
                <a16:creationId xmlns:a16="http://schemas.microsoft.com/office/drawing/2014/main" id="{81A50752-5663-4121-8DB4-4C7E9D2C1EC6}"/>
              </a:ext>
            </a:extLst>
          </p:cNvPr>
          <p:cNvSpPr>
            <a:spLocks noGrp="1"/>
          </p:cNvSpPr>
          <p:nvPr>
            <p:ph idx="1"/>
          </p:nvPr>
        </p:nvSpPr>
        <p:spPr>
          <a:xfrm>
            <a:off x="292822" y="1625879"/>
            <a:ext cx="3710767" cy="4462463"/>
          </a:xfrm>
        </p:spPr>
        <p:txBody>
          <a:bodyPr/>
          <a:lstStyle/>
          <a:p>
            <a:pPr marL="0" indent="0">
              <a:buNone/>
            </a:pPr>
            <a:endParaRPr lang="nl-NL" dirty="0"/>
          </a:p>
        </p:txBody>
      </p:sp>
      <p:pic>
        <p:nvPicPr>
          <p:cNvPr id="4" name="Picture 2">
            <a:extLst>
              <a:ext uri="{FF2B5EF4-FFF2-40B4-BE49-F238E27FC236}">
                <a16:creationId xmlns:a16="http://schemas.microsoft.com/office/drawing/2014/main" id="{F856642A-83B3-405B-BED2-8AFF2A207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7465" y="1784629"/>
            <a:ext cx="4303713" cy="430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753698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2C0AA4-B4EB-4AFB-82E6-69B12DE98414}"/>
              </a:ext>
            </a:extLst>
          </p:cNvPr>
          <p:cNvSpPr>
            <a:spLocks noGrp="1"/>
          </p:cNvSpPr>
          <p:nvPr>
            <p:ph type="title"/>
          </p:nvPr>
        </p:nvSpPr>
        <p:spPr/>
        <p:txBody>
          <a:bodyPr/>
          <a:lstStyle/>
          <a:p>
            <a:r>
              <a:rPr lang="nl-NL" dirty="0"/>
              <a:t>Fase 2</a:t>
            </a:r>
          </a:p>
        </p:txBody>
      </p:sp>
      <p:pic>
        <p:nvPicPr>
          <p:cNvPr id="4" name="Picture 3">
            <a:extLst>
              <a:ext uri="{FF2B5EF4-FFF2-40B4-BE49-F238E27FC236}">
                <a16:creationId xmlns:a16="http://schemas.microsoft.com/office/drawing/2014/main" id="{13C16884-06E2-410B-B9C0-F886CC111E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70198" y="1771374"/>
            <a:ext cx="4462463" cy="4462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8364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108F3-099B-4C74-98A9-0778E6860447}"/>
              </a:ext>
            </a:extLst>
          </p:cNvPr>
          <p:cNvSpPr>
            <a:spLocks noGrp="1"/>
          </p:cNvSpPr>
          <p:nvPr>
            <p:ph type="title"/>
          </p:nvPr>
        </p:nvSpPr>
        <p:spPr/>
        <p:txBody>
          <a:bodyPr/>
          <a:lstStyle/>
          <a:p>
            <a:r>
              <a:rPr lang="nl-NL" dirty="0"/>
              <a:t>Fase 3</a:t>
            </a:r>
          </a:p>
        </p:txBody>
      </p:sp>
      <p:sp>
        <p:nvSpPr>
          <p:cNvPr id="3" name="Tijdelijke aanduiding voor inhoud 2">
            <a:extLst>
              <a:ext uri="{FF2B5EF4-FFF2-40B4-BE49-F238E27FC236}">
                <a16:creationId xmlns:a16="http://schemas.microsoft.com/office/drawing/2014/main" id="{845D0FB2-B790-4A58-B67B-7BEE121E3E30}"/>
              </a:ext>
            </a:extLst>
          </p:cNvPr>
          <p:cNvSpPr>
            <a:spLocks noGrp="1"/>
          </p:cNvSpPr>
          <p:nvPr>
            <p:ph idx="1"/>
          </p:nvPr>
        </p:nvSpPr>
        <p:spPr>
          <a:xfrm>
            <a:off x="172996" y="1792288"/>
            <a:ext cx="3484604" cy="4234141"/>
          </a:xfrm>
        </p:spPr>
        <p:txBody>
          <a:bodyPr/>
          <a:lstStyle/>
          <a:p>
            <a:endParaRPr lang="nl-NL" dirty="0"/>
          </a:p>
        </p:txBody>
      </p:sp>
      <p:pic>
        <p:nvPicPr>
          <p:cNvPr id="4" name="Picture 2">
            <a:extLst>
              <a:ext uri="{FF2B5EF4-FFF2-40B4-BE49-F238E27FC236}">
                <a16:creationId xmlns:a16="http://schemas.microsoft.com/office/drawing/2014/main" id="{5C297DB1-1A08-465E-840F-3F5907C48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822" y="1792288"/>
            <a:ext cx="4400550" cy="4400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3413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4B473-FC22-4A64-9E22-2F74FE7D4039}"/>
              </a:ext>
            </a:extLst>
          </p:cNvPr>
          <p:cNvSpPr>
            <a:spLocks noGrp="1"/>
          </p:cNvSpPr>
          <p:nvPr>
            <p:ph type="title"/>
          </p:nvPr>
        </p:nvSpPr>
        <p:spPr/>
        <p:txBody>
          <a:bodyPr/>
          <a:lstStyle/>
          <a:p>
            <a:r>
              <a:rPr lang="en-US" dirty="0"/>
              <a:t>Vervolg Casus december 2019</a:t>
            </a:r>
            <a:endParaRPr lang="nl-NL" dirty="0"/>
          </a:p>
        </p:txBody>
      </p:sp>
      <p:sp>
        <p:nvSpPr>
          <p:cNvPr id="3" name="Tijdelijke aanduiding voor inhoud 2">
            <a:extLst>
              <a:ext uri="{FF2B5EF4-FFF2-40B4-BE49-F238E27FC236}">
                <a16:creationId xmlns:a16="http://schemas.microsoft.com/office/drawing/2014/main" id="{B51C7D17-8D99-4D42-AEED-988E06802BD2}"/>
              </a:ext>
            </a:extLst>
          </p:cNvPr>
          <p:cNvSpPr>
            <a:spLocks noGrp="1"/>
          </p:cNvSpPr>
          <p:nvPr>
            <p:ph idx="1"/>
          </p:nvPr>
        </p:nvSpPr>
        <p:spPr/>
        <p:txBody>
          <a:bodyPr/>
          <a:lstStyle/>
          <a:p>
            <a:pPr marL="0" indent="0">
              <a:lnSpc>
                <a:spcPct val="90000"/>
              </a:lnSpc>
              <a:spcBef>
                <a:spcPts val="1000"/>
              </a:spcBef>
              <a:spcAft>
                <a:spcPts val="1425"/>
              </a:spcAft>
              <a:buNone/>
            </a:pPr>
            <a:r>
              <a:rPr lang="nl-NL" altLang="nl-NL" b="1" dirty="0"/>
              <a:t>Enkele weken later</a:t>
            </a:r>
          </a:p>
          <a:p>
            <a:pPr marL="142875" indent="-142875">
              <a:lnSpc>
                <a:spcPct val="90000"/>
              </a:lnSpc>
              <a:spcBef>
                <a:spcPts val="1000"/>
              </a:spcBef>
              <a:spcAft>
                <a:spcPts val="1425"/>
              </a:spcAft>
            </a:pPr>
            <a:endParaRPr lang="nl-NL" altLang="nl-NL" b="1" dirty="0"/>
          </a:p>
          <a:p>
            <a:pPr marL="0" indent="0">
              <a:lnSpc>
                <a:spcPct val="90000"/>
              </a:lnSpc>
              <a:spcBef>
                <a:spcPts val="1000"/>
              </a:spcBef>
              <a:spcAft>
                <a:spcPts val="1425"/>
              </a:spcAft>
              <a:buNone/>
            </a:pPr>
            <a:r>
              <a:rPr lang="nl-NL" altLang="nl-NL" dirty="0"/>
              <a:t>Thuis gaat het minder goed dan verwacht. Meneer is ‘s </a:t>
            </a:r>
          </a:p>
          <a:p>
            <a:pPr marL="0" indent="0">
              <a:lnSpc>
                <a:spcPct val="90000"/>
              </a:lnSpc>
              <a:spcBef>
                <a:spcPts val="1000"/>
              </a:spcBef>
              <a:spcAft>
                <a:spcPts val="1425"/>
              </a:spcAft>
              <a:buNone/>
            </a:pPr>
            <a:r>
              <a:rPr lang="nl-NL" altLang="nl-NL" dirty="0"/>
              <a:t>nachts onrustig waarbij hij zijn vrouw heel vaak roept. </a:t>
            </a:r>
          </a:p>
          <a:p>
            <a:pPr marL="0" indent="0">
              <a:lnSpc>
                <a:spcPct val="90000"/>
              </a:lnSpc>
              <a:spcBef>
                <a:spcPts val="1000"/>
              </a:spcBef>
              <a:spcAft>
                <a:spcPts val="1425"/>
              </a:spcAft>
              <a:buNone/>
            </a:pPr>
            <a:r>
              <a:rPr lang="nl-NL" altLang="nl-NL" dirty="0"/>
              <a:t>Zijn vrouw maakt zich zorgen omdat meneer nauwelijks drinkt.</a:t>
            </a:r>
          </a:p>
          <a:p>
            <a:pPr marL="0" indent="0">
              <a:buNone/>
            </a:pPr>
            <a:endParaRPr lang="nl-NL" dirty="0"/>
          </a:p>
        </p:txBody>
      </p:sp>
    </p:spTree>
    <p:extLst>
      <p:ext uri="{BB962C8B-B14F-4D97-AF65-F5344CB8AC3E}">
        <p14:creationId xmlns:p14="http://schemas.microsoft.com/office/powerpoint/2010/main" val="726799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BF971C6D-3636-40B0-AB6F-F7CD5038CB20}"/>
              </a:ext>
            </a:extLst>
          </p:cNvPr>
          <p:cNvSpPr>
            <a:spLocks noGrp="1" noChangeArrowheads="1"/>
          </p:cNvSpPr>
          <p:nvPr>
            <p:ph type="title" idx="4294967295"/>
          </p:nvPr>
        </p:nvSpPr>
        <p:spPr>
          <a:xfrm>
            <a:off x="470298" y="190190"/>
            <a:ext cx="7886700" cy="750714"/>
          </a:xfrm>
          <a:ln/>
        </p:spPr>
        <p:txBody>
          <a:bodyPr/>
          <a:lstStyle/>
          <a:p>
            <a:pPr>
              <a:lnSpc>
                <a:spcPct val="90000"/>
              </a:lnSpc>
              <a:tabLst>
                <a:tab pos="542925" algn="l"/>
                <a:tab pos="1085850" algn="l"/>
                <a:tab pos="1628775" algn="l"/>
                <a:tab pos="2171700" algn="l"/>
                <a:tab pos="2714625" algn="l"/>
                <a:tab pos="3257550" algn="l"/>
                <a:tab pos="3800475" algn="l"/>
                <a:tab pos="4343400" algn="l"/>
                <a:tab pos="4886325" algn="l"/>
                <a:tab pos="5429250" algn="l"/>
                <a:tab pos="5972175" algn="l"/>
                <a:tab pos="6515100" algn="l"/>
                <a:tab pos="7058025" algn="l"/>
                <a:tab pos="7600950" algn="l"/>
              </a:tabLst>
            </a:pPr>
            <a:r>
              <a:rPr lang="nl-NL" altLang="nl-NL" dirty="0">
                <a:ea typeface="ＭＳ Ｐゴシック" panose="020B0600070205080204" pitchFamily="34" charset="-128"/>
              </a:rPr>
              <a:t>Werk in tweetallen fase 1 en 2 uit</a:t>
            </a:r>
          </a:p>
        </p:txBody>
      </p:sp>
      <p:pic>
        <p:nvPicPr>
          <p:cNvPr id="27650" name="Picture 2">
            <a:extLst>
              <a:ext uri="{FF2B5EF4-FFF2-40B4-BE49-F238E27FC236}">
                <a16:creationId xmlns:a16="http://schemas.microsoft.com/office/drawing/2014/main" id="{9A31E851-D96C-40A7-8891-89153FF7D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5008" y="2351798"/>
            <a:ext cx="2978944" cy="29789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1" name="Picture 3">
            <a:extLst>
              <a:ext uri="{FF2B5EF4-FFF2-40B4-BE49-F238E27FC236}">
                <a16:creationId xmlns:a16="http://schemas.microsoft.com/office/drawing/2014/main" id="{10B026D8-89D2-4529-AE41-14654514C5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351798"/>
            <a:ext cx="2978944" cy="297894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49588-C102-4E80-809E-9372E4754301}"/>
              </a:ext>
            </a:extLst>
          </p:cNvPr>
          <p:cNvSpPr>
            <a:spLocks noGrp="1"/>
          </p:cNvSpPr>
          <p:nvPr>
            <p:ph type="title"/>
          </p:nvPr>
        </p:nvSpPr>
        <p:spPr>
          <a:xfrm>
            <a:off x="292822" y="166625"/>
            <a:ext cx="6074930" cy="755650"/>
          </a:xfrm>
        </p:spPr>
        <p:txBody>
          <a:bodyPr/>
          <a:lstStyle/>
          <a:p>
            <a:r>
              <a:rPr lang="nl-NL" dirty="0"/>
              <a:t>Plenaire terugkoppeling fase 1 en 2</a:t>
            </a:r>
          </a:p>
        </p:txBody>
      </p:sp>
      <p:sp>
        <p:nvSpPr>
          <p:cNvPr id="3" name="Tijdelijke aanduiding voor inhoud 2">
            <a:extLst>
              <a:ext uri="{FF2B5EF4-FFF2-40B4-BE49-F238E27FC236}">
                <a16:creationId xmlns:a16="http://schemas.microsoft.com/office/drawing/2014/main" id="{4292EF83-D28D-48BC-B46F-84829BE0F717}"/>
              </a:ext>
            </a:extLst>
          </p:cNvPr>
          <p:cNvSpPr>
            <a:spLocks noGrp="1"/>
          </p:cNvSpPr>
          <p:nvPr>
            <p:ph idx="1"/>
          </p:nvPr>
        </p:nvSpPr>
        <p:spPr/>
        <p:txBody>
          <a:bodyPr/>
          <a:lstStyle/>
          <a:p>
            <a:pPr marL="0" indent="0">
              <a:lnSpc>
                <a:spcPct val="90000"/>
              </a:lnSpc>
              <a:spcBef>
                <a:spcPts val="1000"/>
              </a:spcBef>
              <a:spcAft>
                <a:spcPts val="1425"/>
              </a:spcAft>
              <a:buNone/>
            </a:pPr>
            <a:r>
              <a:rPr lang="nl-NL" altLang="nl-NL" dirty="0"/>
              <a:t>Inventarisatie</a:t>
            </a:r>
          </a:p>
          <a:p>
            <a:pPr marL="0" indent="0">
              <a:lnSpc>
                <a:spcPct val="90000"/>
              </a:lnSpc>
              <a:spcBef>
                <a:spcPts val="1000"/>
              </a:spcBef>
              <a:spcAft>
                <a:spcPts val="1425"/>
              </a:spcAft>
              <a:buNone/>
            </a:pPr>
            <a:r>
              <a:rPr lang="nl-NL" altLang="nl-NL" b="1" dirty="0"/>
              <a:t>Lichamelijk</a:t>
            </a:r>
            <a:r>
              <a:rPr lang="nl-NL" altLang="nl-NL" dirty="0"/>
              <a:t>: geen lichamelijke klachten, drinkt weinig omdat hij het niet meer snapt (apraxie)</a:t>
            </a:r>
          </a:p>
          <a:p>
            <a:pPr marL="0" indent="0">
              <a:lnSpc>
                <a:spcPct val="90000"/>
              </a:lnSpc>
              <a:spcBef>
                <a:spcPts val="1000"/>
              </a:spcBef>
              <a:spcAft>
                <a:spcPts val="1425"/>
              </a:spcAft>
              <a:buNone/>
            </a:pPr>
            <a:r>
              <a:rPr lang="nl-NL" altLang="nl-NL" b="1" dirty="0"/>
              <a:t>Psychisch: </a:t>
            </a:r>
            <a:r>
              <a:rPr lang="nl-NL" altLang="nl-NL" dirty="0"/>
              <a:t>onrust, minder begrip, angst, hallucineren,</a:t>
            </a:r>
          </a:p>
          <a:p>
            <a:pPr marL="0" indent="0">
              <a:lnSpc>
                <a:spcPct val="90000"/>
              </a:lnSpc>
              <a:spcBef>
                <a:spcPts val="1000"/>
              </a:spcBef>
              <a:spcAft>
                <a:spcPts val="1425"/>
              </a:spcAft>
              <a:buNone/>
            </a:pPr>
            <a:r>
              <a:rPr lang="nl-NL" altLang="nl-NL" b="1" dirty="0"/>
              <a:t>Sociaal: </a:t>
            </a:r>
            <a:r>
              <a:rPr lang="nl-NL" altLang="nl-NL" dirty="0"/>
              <a:t>echtgenote raakt overbelast en is steeds minder geduldig. </a:t>
            </a:r>
          </a:p>
          <a:p>
            <a:pPr marL="0" indent="0">
              <a:lnSpc>
                <a:spcPct val="90000"/>
              </a:lnSpc>
              <a:spcBef>
                <a:spcPts val="1000"/>
              </a:spcBef>
              <a:spcAft>
                <a:spcPts val="1425"/>
              </a:spcAft>
              <a:buNone/>
            </a:pPr>
            <a:r>
              <a:rPr lang="nl-NL" altLang="nl-NL" b="1" dirty="0"/>
              <a:t>Existentieel:</a:t>
            </a:r>
            <a:r>
              <a:rPr lang="nl-NL" altLang="nl-NL" dirty="0"/>
              <a:t> wijziging in wensen van thuisblijven?</a:t>
            </a:r>
          </a:p>
          <a:p>
            <a:pPr marL="0" indent="0">
              <a:lnSpc>
                <a:spcPct val="90000"/>
              </a:lnSpc>
              <a:spcBef>
                <a:spcPts val="1000"/>
              </a:spcBef>
              <a:spcAft>
                <a:spcPts val="1425"/>
              </a:spcAft>
              <a:buNone/>
            </a:pPr>
            <a:r>
              <a:rPr lang="nl-NL" altLang="nl-NL" b="1" dirty="0"/>
              <a:t>Medicatie:-</a:t>
            </a:r>
          </a:p>
          <a:p>
            <a:endParaRPr lang="nl-NL" dirty="0"/>
          </a:p>
        </p:txBody>
      </p:sp>
    </p:spTree>
    <p:extLst>
      <p:ext uri="{BB962C8B-B14F-4D97-AF65-F5344CB8AC3E}">
        <p14:creationId xmlns:p14="http://schemas.microsoft.com/office/powerpoint/2010/main" val="39232271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E2809DC7-5933-4519-BBDA-45869C791720}"/>
              </a:ext>
            </a:extLst>
          </p:cNvPr>
          <p:cNvSpPr txBox="1">
            <a:spLocks noChangeArrowheads="1"/>
          </p:cNvSpPr>
          <p:nvPr/>
        </p:nvSpPr>
        <p:spPr bwMode="auto">
          <a:xfrm>
            <a:off x="628650" y="2226469"/>
            <a:ext cx="7886700" cy="3263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spcAft>
                <a:spcPts val="1425"/>
              </a:spcAft>
            </a:pPr>
            <a:r>
              <a:rPr lang="nl-NL" altLang="nl-NL" sz="2400" dirty="0">
                <a:latin typeface="+mn-lt"/>
                <a:ea typeface="+mn-ea"/>
              </a:rPr>
              <a:t>Werkhypothese: delier  </a:t>
            </a:r>
          </a:p>
          <a:p>
            <a:pPr>
              <a:lnSpc>
                <a:spcPct val="90000"/>
              </a:lnSpc>
              <a:spcBef>
                <a:spcPts val="1000"/>
              </a:spcBef>
              <a:spcAft>
                <a:spcPts val="1425"/>
              </a:spcAft>
            </a:pPr>
            <a:endParaRPr lang="nl-NL" altLang="nl-NL" sz="2400" dirty="0">
              <a:latin typeface="+mn-lt"/>
              <a:ea typeface="+mn-ea"/>
            </a:endParaRPr>
          </a:p>
          <a:p>
            <a:pPr>
              <a:lnSpc>
                <a:spcPct val="90000"/>
              </a:lnSpc>
              <a:spcBef>
                <a:spcPts val="1000"/>
              </a:spcBef>
              <a:spcAft>
                <a:spcPts val="1425"/>
              </a:spcAft>
            </a:pPr>
            <a:r>
              <a:rPr lang="nl-NL" altLang="nl-NL" sz="2400" dirty="0">
                <a:latin typeface="+mn-lt"/>
                <a:ea typeface="+mn-ea"/>
              </a:rPr>
              <a:t>Start </a:t>
            </a:r>
            <a:r>
              <a:rPr lang="nl-NL" altLang="nl-NL" sz="2400" dirty="0" err="1">
                <a:latin typeface="+mn-lt"/>
                <a:ea typeface="+mn-ea"/>
              </a:rPr>
              <a:t>haldol</a:t>
            </a:r>
            <a:r>
              <a:rPr lang="nl-NL" altLang="nl-NL" sz="2400" dirty="0">
                <a:latin typeface="+mn-lt"/>
                <a:ea typeface="+mn-ea"/>
              </a:rPr>
              <a:t> en begeleiding van hoe om te gaan met delier door casemanager en zorg.</a:t>
            </a:r>
          </a:p>
          <a:p>
            <a:pPr marL="107156" indent="-107156">
              <a:lnSpc>
                <a:spcPct val="90000"/>
              </a:lnSpc>
              <a:spcBef>
                <a:spcPts val="750"/>
              </a:spcBef>
              <a:spcAft>
                <a:spcPts val="1069"/>
              </a:spcAft>
            </a:pPr>
            <a:endParaRPr lang="nl-NL" altLang="nl-NL" sz="2100" u="sng" dirty="0">
              <a:latin typeface="Calibri" panose="020F0502020204030204" pitchFamily="34" charset="0"/>
            </a:endParaRPr>
          </a:p>
          <a:p>
            <a:pPr>
              <a:lnSpc>
                <a:spcPct val="90000"/>
              </a:lnSpc>
              <a:spcBef>
                <a:spcPts val="750"/>
              </a:spcBef>
              <a:spcAft>
                <a:spcPts val="1069"/>
              </a:spcAft>
            </a:pPr>
            <a:endParaRPr lang="nl-NL" altLang="nl-NL" sz="2100" u="sng" dirty="0">
              <a:latin typeface="Calibri" panose="020F0502020204030204" pitchFamily="34" charset="0"/>
            </a:endParaRPr>
          </a:p>
          <a:p>
            <a:pPr>
              <a:lnSpc>
                <a:spcPct val="90000"/>
              </a:lnSpc>
              <a:spcBef>
                <a:spcPts val="750"/>
              </a:spcBef>
              <a:spcAft>
                <a:spcPts val="1069"/>
              </a:spcAft>
            </a:pPr>
            <a:endParaRPr lang="nl-NL" altLang="nl-NL" sz="2100" u="sng" dirty="0">
              <a:latin typeface="Calibri" panose="020F0502020204030204" pitchFamily="34" charset="0"/>
            </a:endParaRPr>
          </a:p>
          <a:p>
            <a:pPr>
              <a:lnSpc>
                <a:spcPct val="90000"/>
              </a:lnSpc>
              <a:spcBef>
                <a:spcPts val="750"/>
              </a:spcBef>
              <a:spcAft>
                <a:spcPts val="1069"/>
              </a:spcAft>
            </a:pPr>
            <a:endParaRPr lang="nl-NL" altLang="nl-NL" sz="2100" u="sng" dirty="0">
              <a:latin typeface="Calibri" panose="020F0502020204030204" pitchFamily="34" charset="0"/>
            </a:endParaRPr>
          </a:p>
          <a:p>
            <a:pPr marL="107156" indent="-107156">
              <a:lnSpc>
                <a:spcPct val="90000"/>
              </a:lnSpc>
              <a:spcBef>
                <a:spcPts val="750"/>
              </a:spcBef>
              <a:spcAft>
                <a:spcPts val="1069"/>
              </a:spcAft>
            </a:pPr>
            <a:endParaRPr lang="nl-NL" altLang="nl-NL" sz="1500" u="sng" dirty="0">
              <a:latin typeface="Calibri" panose="020F0502020204030204" pitchFamily="34" charset="0"/>
            </a:endParaRPr>
          </a:p>
          <a:p>
            <a:pPr>
              <a:lnSpc>
                <a:spcPct val="90000"/>
              </a:lnSpc>
              <a:spcBef>
                <a:spcPts val="750"/>
              </a:spcBef>
              <a:spcAft>
                <a:spcPts val="1069"/>
              </a:spcAft>
            </a:pPr>
            <a:endParaRPr lang="nl-NL" altLang="nl-NL" sz="1200" u="sng" dirty="0">
              <a:latin typeface="Calibri" panose="020F0502020204030204" pitchFamily="34" charset="0"/>
              <a:ea typeface="ＭＳ Ｐゴシック" panose="020B0600070205080204" pitchFamily="34" charset="-128"/>
            </a:endParaRPr>
          </a:p>
          <a:p>
            <a:pPr>
              <a:lnSpc>
                <a:spcPct val="90000"/>
              </a:lnSpc>
              <a:spcBef>
                <a:spcPts val="750"/>
              </a:spcBef>
              <a:spcAft>
                <a:spcPts val="1069"/>
              </a:spcAft>
            </a:pPr>
            <a:endParaRPr lang="nl-NL" altLang="nl-NL" sz="2100" u="sng" dirty="0">
              <a:latin typeface="Calibri" panose="020F0502020204030204" pitchFamily="34" charset="0"/>
              <a:ea typeface="ＭＳ Ｐゴシック" panose="020B0600070205080204" pitchFamily="34" charset="-128"/>
            </a:endParaRPr>
          </a:p>
        </p:txBody>
      </p:sp>
      <p:sp>
        <p:nvSpPr>
          <p:cNvPr id="4" name="Titel 1">
            <a:extLst>
              <a:ext uri="{FF2B5EF4-FFF2-40B4-BE49-F238E27FC236}">
                <a16:creationId xmlns:a16="http://schemas.microsoft.com/office/drawing/2014/main" id="{54AEBAFE-2987-4F95-8554-5825B4981EE2}"/>
              </a:ext>
            </a:extLst>
          </p:cNvPr>
          <p:cNvSpPr>
            <a:spLocks noGrp="1"/>
          </p:cNvSpPr>
          <p:nvPr>
            <p:ph type="title" idx="4294967295"/>
          </p:nvPr>
        </p:nvSpPr>
        <p:spPr>
          <a:xfrm>
            <a:off x="628650" y="197708"/>
            <a:ext cx="7886700" cy="796067"/>
          </a:xfrm>
        </p:spPr>
        <p:txBody>
          <a:bodyPr/>
          <a:lstStyle/>
          <a:p>
            <a:r>
              <a:rPr lang="nl-NL"/>
              <a:t>Plenaire terugkoppeling fase 1 en 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342AFFAA-C2CE-457C-9C52-C6A52BB17033}"/>
              </a:ext>
            </a:extLst>
          </p:cNvPr>
          <p:cNvSpPr txBox="1">
            <a:spLocks noChangeArrowheads="1"/>
          </p:cNvSpPr>
          <p:nvPr/>
        </p:nvSpPr>
        <p:spPr bwMode="auto">
          <a:xfrm>
            <a:off x="628650" y="2226469"/>
            <a:ext cx="7886700" cy="3263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750"/>
              </a:spcBef>
              <a:spcAft>
                <a:spcPts val="1069"/>
              </a:spcAft>
            </a:pPr>
            <a:r>
              <a:rPr lang="nl-NL" altLang="nl-NL" sz="2400" dirty="0">
                <a:latin typeface="+mn-lt"/>
              </a:rPr>
              <a:t>Werkhypothese: delier en toch ook progressie dementie </a:t>
            </a:r>
          </a:p>
          <a:p>
            <a:pPr>
              <a:lnSpc>
                <a:spcPct val="90000"/>
              </a:lnSpc>
              <a:spcBef>
                <a:spcPts val="750"/>
              </a:spcBef>
              <a:spcAft>
                <a:spcPts val="1069"/>
              </a:spcAft>
            </a:pPr>
            <a:endParaRPr lang="nl-NL" altLang="nl-NL" sz="2400" dirty="0">
              <a:latin typeface="+mn-lt"/>
            </a:endParaRPr>
          </a:p>
          <a:p>
            <a:pPr>
              <a:lnSpc>
                <a:spcPct val="90000"/>
              </a:lnSpc>
              <a:spcBef>
                <a:spcPts val="750"/>
              </a:spcBef>
              <a:spcAft>
                <a:spcPts val="1069"/>
              </a:spcAft>
            </a:pPr>
            <a:r>
              <a:rPr lang="nl-NL" altLang="nl-NL" sz="2400" dirty="0">
                <a:latin typeface="+mn-lt"/>
              </a:rPr>
              <a:t>Start </a:t>
            </a:r>
            <a:r>
              <a:rPr lang="nl-NL" altLang="nl-NL" sz="2400" dirty="0" err="1">
                <a:latin typeface="+mn-lt"/>
              </a:rPr>
              <a:t>haldol</a:t>
            </a:r>
            <a:r>
              <a:rPr lang="nl-NL" altLang="nl-NL" sz="2400" dirty="0">
                <a:latin typeface="+mn-lt"/>
              </a:rPr>
              <a:t> en begeleiding van hoe om te gaan met delier door casemanager en zorg.</a:t>
            </a:r>
          </a:p>
          <a:p>
            <a:pPr marL="107156" indent="-107156">
              <a:lnSpc>
                <a:spcPct val="90000"/>
              </a:lnSpc>
              <a:spcBef>
                <a:spcPts val="750"/>
              </a:spcBef>
              <a:spcAft>
                <a:spcPts val="1069"/>
              </a:spcAft>
            </a:pPr>
            <a:endParaRPr lang="nl-NL" altLang="nl-NL" sz="2100" u="sng" dirty="0">
              <a:latin typeface="Calibri" panose="020F0502020204030204" pitchFamily="34" charset="0"/>
            </a:endParaRPr>
          </a:p>
          <a:p>
            <a:pPr>
              <a:lnSpc>
                <a:spcPct val="90000"/>
              </a:lnSpc>
              <a:spcBef>
                <a:spcPts val="750"/>
              </a:spcBef>
              <a:spcAft>
                <a:spcPts val="1069"/>
              </a:spcAft>
            </a:pPr>
            <a:endParaRPr lang="nl-NL" altLang="nl-NL" sz="2100" u="sng" dirty="0">
              <a:latin typeface="Calibri" panose="020F0502020204030204" pitchFamily="34" charset="0"/>
            </a:endParaRPr>
          </a:p>
          <a:p>
            <a:pPr>
              <a:lnSpc>
                <a:spcPct val="90000"/>
              </a:lnSpc>
              <a:spcBef>
                <a:spcPts val="750"/>
              </a:spcBef>
              <a:spcAft>
                <a:spcPts val="1069"/>
              </a:spcAft>
            </a:pPr>
            <a:endParaRPr lang="nl-NL" altLang="nl-NL" sz="2100" u="sng" dirty="0">
              <a:latin typeface="Calibri" panose="020F0502020204030204" pitchFamily="34" charset="0"/>
            </a:endParaRPr>
          </a:p>
          <a:p>
            <a:pPr>
              <a:lnSpc>
                <a:spcPct val="90000"/>
              </a:lnSpc>
              <a:spcBef>
                <a:spcPts val="750"/>
              </a:spcBef>
              <a:spcAft>
                <a:spcPts val="1069"/>
              </a:spcAft>
            </a:pPr>
            <a:endParaRPr lang="nl-NL" altLang="nl-NL" sz="2100" u="sng" dirty="0">
              <a:latin typeface="Calibri" panose="020F0502020204030204" pitchFamily="34" charset="0"/>
            </a:endParaRPr>
          </a:p>
          <a:p>
            <a:pPr marL="107156" indent="-107156">
              <a:lnSpc>
                <a:spcPct val="90000"/>
              </a:lnSpc>
              <a:spcBef>
                <a:spcPts val="750"/>
              </a:spcBef>
              <a:spcAft>
                <a:spcPts val="1069"/>
              </a:spcAft>
            </a:pPr>
            <a:endParaRPr lang="nl-NL" altLang="nl-NL" sz="1500" u="sng" dirty="0">
              <a:latin typeface="Calibri" panose="020F0502020204030204" pitchFamily="34" charset="0"/>
            </a:endParaRPr>
          </a:p>
          <a:p>
            <a:pPr>
              <a:lnSpc>
                <a:spcPct val="90000"/>
              </a:lnSpc>
              <a:spcBef>
                <a:spcPts val="750"/>
              </a:spcBef>
              <a:spcAft>
                <a:spcPts val="1069"/>
              </a:spcAft>
            </a:pPr>
            <a:endParaRPr lang="nl-NL" altLang="nl-NL" sz="1200" u="sng" dirty="0">
              <a:latin typeface="Calibri" panose="020F0502020204030204" pitchFamily="34" charset="0"/>
              <a:ea typeface="ＭＳ Ｐゴシック" panose="020B0600070205080204" pitchFamily="34" charset="-128"/>
            </a:endParaRPr>
          </a:p>
          <a:p>
            <a:pPr>
              <a:lnSpc>
                <a:spcPct val="90000"/>
              </a:lnSpc>
              <a:spcBef>
                <a:spcPts val="750"/>
              </a:spcBef>
              <a:spcAft>
                <a:spcPts val="1069"/>
              </a:spcAft>
            </a:pPr>
            <a:endParaRPr lang="nl-NL" altLang="nl-NL" sz="2100" u="sng" dirty="0">
              <a:latin typeface="Calibri" panose="020F0502020204030204" pitchFamily="34" charset="0"/>
              <a:ea typeface="ＭＳ Ｐゴシック" panose="020B0600070205080204" pitchFamily="34" charset="-128"/>
            </a:endParaRPr>
          </a:p>
        </p:txBody>
      </p:sp>
      <p:sp>
        <p:nvSpPr>
          <p:cNvPr id="4" name="Titel 1">
            <a:extLst>
              <a:ext uri="{FF2B5EF4-FFF2-40B4-BE49-F238E27FC236}">
                <a16:creationId xmlns:a16="http://schemas.microsoft.com/office/drawing/2014/main" id="{ABD8E693-E651-4A2A-81C8-4C4BF07D8C0C}"/>
              </a:ext>
            </a:extLst>
          </p:cNvPr>
          <p:cNvSpPr>
            <a:spLocks noGrp="1"/>
          </p:cNvSpPr>
          <p:nvPr>
            <p:ph type="title"/>
          </p:nvPr>
        </p:nvSpPr>
        <p:spPr>
          <a:xfrm>
            <a:off x="471343" y="261940"/>
            <a:ext cx="6074930" cy="755650"/>
          </a:xfrm>
        </p:spPr>
        <p:txBody>
          <a:bodyPr/>
          <a:lstStyle/>
          <a:p>
            <a:r>
              <a:rPr lang="nl-NL" dirty="0"/>
              <a:t>Plenaire terugkoppeling fase 1 en 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023D3-6376-4F82-8350-1D089C3B3A4D}"/>
              </a:ext>
            </a:extLst>
          </p:cNvPr>
          <p:cNvSpPr>
            <a:spLocks noGrp="1"/>
          </p:cNvSpPr>
          <p:nvPr>
            <p:ph type="title"/>
          </p:nvPr>
        </p:nvSpPr>
        <p:spPr/>
        <p:txBody>
          <a:bodyPr/>
          <a:lstStyle/>
          <a:p>
            <a:r>
              <a:rPr lang="en-US" dirty="0"/>
              <a:t>Vervolg casus december 2019</a:t>
            </a:r>
            <a:endParaRPr lang="en-US" dirty="0">
              <a:cs typeface="Arial"/>
            </a:endParaRPr>
          </a:p>
        </p:txBody>
      </p:sp>
      <p:sp>
        <p:nvSpPr>
          <p:cNvPr id="3" name="Tijdelijke aanduiding voor inhoud 2">
            <a:extLst>
              <a:ext uri="{FF2B5EF4-FFF2-40B4-BE49-F238E27FC236}">
                <a16:creationId xmlns:a16="http://schemas.microsoft.com/office/drawing/2014/main" id="{E482706B-D249-409D-A08F-3769E5FB576B}"/>
              </a:ext>
            </a:extLst>
          </p:cNvPr>
          <p:cNvSpPr>
            <a:spLocks noGrp="1"/>
          </p:cNvSpPr>
          <p:nvPr>
            <p:ph idx="1"/>
          </p:nvPr>
        </p:nvSpPr>
        <p:spPr/>
        <p:txBody>
          <a:bodyPr/>
          <a:lstStyle/>
          <a:p>
            <a:pPr marL="0" indent="0">
              <a:buNone/>
            </a:pPr>
            <a:r>
              <a:rPr lang="nl-NL" altLang="nl-NL" dirty="0"/>
              <a:t>In overleg met de casemanager en huisarts wordt een WLZ indicatie aangevraagd. </a:t>
            </a:r>
          </a:p>
          <a:p>
            <a:pPr marL="0" indent="0">
              <a:buNone/>
            </a:pPr>
            <a:r>
              <a:rPr lang="nl-NL" altLang="nl-NL" dirty="0"/>
              <a:t>Daarna gaat meneer snel achteruit. </a:t>
            </a:r>
          </a:p>
          <a:p>
            <a:pPr marL="0" indent="0">
              <a:buNone/>
            </a:pPr>
            <a:r>
              <a:rPr lang="nl-NL" altLang="nl-NL" dirty="0"/>
              <a:t>Hij komt steeds minder vaak uit bed, eten en drinken gaat slecht. </a:t>
            </a:r>
          </a:p>
          <a:p>
            <a:pPr marL="0" indent="0">
              <a:buNone/>
            </a:pPr>
            <a:br>
              <a:rPr lang="nl-NL" altLang="nl-NL" dirty="0"/>
            </a:br>
            <a:r>
              <a:rPr lang="nl-NL" altLang="nl-NL" dirty="0"/>
              <a:t>Meneer komt terecht in de meer symptoomgerichte behandelfase van de palliatieve fase. Huisarts en thuiszorg komen dagelijks langs.</a:t>
            </a:r>
          </a:p>
          <a:p>
            <a:endParaRPr lang="nl-NL" dirty="0"/>
          </a:p>
        </p:txBody>
      </p:sp>
    </p:spTree>
    <p:extLst>
      <p:ext uri="{BB962C8B-B14F-4D97-AF65-F5344CB8AC3E}">
        <p14:creationId xmlns:p14="http://schemas.microsoft.com/office/powerpoint/2010/main" val="11493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DCA48-2B0C-4B84-BF3A-DB706DB73195}"/>
              </a:ext>
            </a:extLst>
          </p:cNvPr>
          <p:cNvSpPr>
            <a:spLocks noGrp="1"/>
          </p:cNvSpPr>
          <p:nvPr>
            <p:ph type="title"/>
          </p:nvPr>
        </p:nvSpPr>
        <p:spPr/>
        <p:txBody>
          <a:bodyPr/>
          <a:lstStyle/>
          <a:p>
            <a:r>
              <a:rPr lang="en-US" dirty="0"/>
              <a:t>Vervolg casus </a:t>
            </a:r>
            <a:endParaRPr lang="nl-NL" dirty="0"/>
          </a:p>
        </p:txBody>
      </p:sp>
      <p:sp>
        <p:nvSpPr>
          <p:cNvPr id="3" name="Tijdelijke aanduiding voor inhoud 2">
            <a:extLst>
              <a:ext uri="{FF2B5EF4-FFF2-40B4-BE49-F238E27FC236}">
                <a16:creationId xmlns:a16="http://schemas.microsoft.com/office/drawing/2014/main" id="{7DF9C61E-9EF1-48BA-A844-ED3410513DB8}"/>
              </a:ext>
            </a:extLst>
          </p:cNvPr>
          <p:cNvSpPr>
            <a:spLocks noGrp="1"/>
          </p:cNvSpPr>
          <p:nvPr>
            <p:ph idx="1"/>
          </p:nvPr>
        </p:nvSpPr>
        <p:spPr/>
        <p:txBody>
          <a:bodyPr/>
          <a:lstStyle/>
          <a:p>
            <a:pPr marL="0" indent="0">
              <a:buNone/>
            </a:pPr>
            <a:r>
              <a:rPr lang="nl-NL" altLang="nl-NL" dirty="0"/>
              <a:t>Meneer overlijdt thuis in bijzijn van zijn vrouw en dochter. </a:t>
            </a:r>
          </a:p>
          <a:p>
            <a:pPr marL="0" indent="0">
              <a:buNone/>
            </a:pPr>
            <a:br>
              <a:rPr lang="nl-NL" altLang="nl-NL" dirty="0"/>
            </a:br>
            <a:r>
              <a:rPr lang="nl-NL" altLang="nl-NL" dirty="0"/>
              <a:t>Meneer, zijn vrouw, dochter en familie hebben het zwaar gehad de afgelopen weken, maar kijken terug op een fijne periode.</a:t>
            </a:r>
          </a:p>
          <a:p>
            <a:endParaRPr lang="nl-NL" dirty="0"/>
          </a:p>
        </p:txBody>
      </p:sp>
    </p:spTree>
    <p:extLst>
      <p:ext uri="{BB962C8B-B14F-4D97-AF65-F5344CB8AC3E}">
        <p14:creationId xmlns:p14="http://schemas.microsoft.com/office/powerpoint/2010/main" val="364359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noChangeArrowheads="1"/>
          </p:cNvSpPr>
          <p:nvPr>
            <p:ph type="title" idx="4294967295"/>
          </p:nvPr>
        </p:nvSpPr>
        <p:spPr>
          <a:xfrm>
            <a:off x="684213" y="692150"/>
            <a:ext cx="7772400" cy="411163"/>
          </a:xfrm>
        </p:spPr>
        <p:txBody>
          <a:bodyPr/>
          <a:lstStyle/>
          <a:p>
            <a:pPr eaLnBrk="1" hangingPunct="1"/>
            <a:r>
              <a:rPr lang="en-US" altLang="nl-NL" b="1"/>
              <a:t>Wat is palliatieve zorg?</a:t>
            </a:r>
            <a:endParaRPr lang="nl-NL" altLang="nl-NL" b="1"/>
          </a:p>
        </p:txBody>
      </p:sp>
      <p:pic>
        <p:nvPicPr>
          <p:cNvPr id="3" name="Tijdelijke aanduiding voor inhoud 2">
            <a:hlinkClick r:id="rId3"/>
            <a:extLst>
              <a:ext uri="{FF2B5EF4-FFF2-40B4-BE49-F238E27FC236}">
                <a16:creationId xmlns:a16="http://schemas.microsoft.com/office/drawing/2014/main" id="{53873DE7-2787-4FD1-8DAE-30459F7BF0AE}"/>
              </a:ext>
            </a:extLst>
          </p:cNvPr>
          <p:cNvPicPr>
            <a:picLocks noGrp="1" noChangeAspect="1"/>
          </p:cNvPicPr>
          <p:nvPr>
            <p:ph idx="4294967295"/>
          </p:nvPr>
        </p:nvPicPr>
        <p:blipFill>
          <a:blip r:embed="rId4"/>
          <a:stretch>
            <a:fillRect/>
          </a:stretch>
        </p:blipFill>
        <p:spPr>
          <a:xfrm>
            <a:off x="2398904" y="2552701"/>
            <a:ext cx="4199125" cy="2516866"/>
          </a:xfrm>
          <a:prstGeom prst="rect">
            <a:avLst/>
          </a:prstGeom>
        </p:spPr>
      </p:pic>
    </p:spTree>
    <p:extLst>
      <p:ext uri="{BB962C8B-B14F-4D97-AF65-F5344CB8AC3E}">
        <p14:creationId xmlns:p14="http://schemas.microsoft.com/office/powerpoint/2010/main" val="4087613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E49F8D0C-8DA0-4D0B-8E1F-D2C5BD81A3EA}"/>
              </a:ext>
            </a:extLst>
          </p:cNvPr>
          <p:cNvSpPr>
            <a:spLocks noGrp="1" noChangeArrowheads="1"/>
          </p:cNvSpPr>
          <p:nvPr>
            <p:ph type="title" idx="4294967295"/>
          </p:nvPr>
        </p:nvSpPr>
        <p:spPr>
          <a:xfrm>
            <a:off x="396384" y="1022810"/>
            <a:ext cx="7886700" cy="994172"/>
          </a:xfrm>
          <a:ln/>
        </p:spPr>
        <p:txBody>
          <a:bodyPr/>
          <a:lstStyle/>
          <a:p>
            <a:pPr>
              <a:lnSpc>
                <a:spcPct val="90000"/>
              </a:lnSpc>
              <a:tabLst>
                <a:tab pos="542925" algn="l"/>
                <a:tab pos="1085850" algn="l"/>
                <a:tab pos="1628775" algn="l"/>
                <a:tab pos="2171700" algn="l"/>
                <a:tab pos="2714625" algn="l"/>
                <a:tab pos="3257550" algn="l"/>
                <a:tab pos="3800475" algn="l"/>
                <a:tab pos="4343400" algn="l"/>
                <a:tab pos="4886325" algn="l"/>
                <a:tab pos="5429250" algn="l"/>
                <a:tab pos="5972175" algn="l"/>
                <a:tab pos="6515100" algn="l"/>
                <a:tab pos="7058025" algn="l"/>
                <a:tab pos="7600950" algn="l"/>
              </a:tabLst>
            </a:pPr>
            <a:r>
              <a:rPr lang="nl-NL" altLang="nl-NL" dirty="0"/>
              <a:t>Tot slot</a:t>
            </a:r>
            <a:br>
              <a:rPr lang="nl-NL" altLang="nl-NL" sz="3300" dirty="0">
                <a:latin typeface="Calibri Light" panose="020F0302020204030204" pitchFamily="34" charset="0"/>
              </a:rPr>
            </a:br>
            <a:br>
              <a:rPr lang="nl-NL" altLang="nl-NL" sz="3300" dirty="0">
                <a:latin typeface="Calibri Light" panose="020F0302020204030204" pitchFamily="34" charset="0"/>
              </a:rPr>
            </a:br>
            <a:r>
              <a:rPr lang="nl-NL" altLang="nl-NL" sz="2400" dirty="0">
                <a:latin typeface="+mn-lt"/>
              </a:rPr>
              <a:t>Wat ga jij morgen anders doen?</a:t>
            </a:r>
          </a:p>
        </p:txBody>
      </p:sp>
      <p:pic>
        <p:nvPicPr>
          <p:cNvPr id="33794" name="Picture 2">
            <a:extLst>
              <a:ext uri="{FF2B5EF4-FFF2-40B4-BE49-F238E27FC236}">
                <a16:creationId xmlns:a16="http://schemas.microsoft.com/office/drawing/2014/main" id="{AD3E062E-E904-4C6F-A95D-F5416E65A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889" y="2487215"/>
            <a:ext cx="3239691" cy="32396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88504932"/>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additive="base">
                                        <p:cTn id="7" dur="500" fill="hold"/>
                                        <p:tgtEl>
                                          <p:spTgt spid="33793"/>
                                        </p:tgtEl>
                                        <p:attrNameLst>
                                          <p:attrName>ppt_x</p:attrName>
                                        </p:attrNameLst>
                                      </p:cBhvr>
                                      <p:tavLst>
                                        <p:tav tm="0">
                                          <p:val>
                                            <p:strVal val="#ppt_x"/>
                                          </p:val>
                                        </p:tav>
                                        <p:tav tm="100000">
                                          <p:val>
                                            <p:strVal val="#ppt_x"/>
                                          </p:val>
                                        </p:tav>
                                      </p:tavLst>
                                    </p:anim>
                                    <p:anim calcmode="lin" valueType="num">
                                      <p:cBhvr additive="base">
                                        <p:cTn id="8" dur="500" fill="hold"/>
                                        <p:tgtEl>
                                          <p:spTgt spid="337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6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AF99FA-5192-42AF-9A05-65AD29ADF413}"/>
              </a:ext>
            </a:extLst>
          </p:cNvPr>
          <p:cNvSpPr>
            <a:spLocks noGrp="1"/>
          </p:cNvSpPr>
          <p:nvPr>
            <p:ph type="title"/>
          </p:nvPr>
        </p:nvSpPr>
        <p:spPr/>
        <p:txBody>
          <a:bodyPr/>
          <a:lstStyle/>
          <a:p>
            <a:r>
              <a:rPr lang="nl-NL" dirty="0"/>
              <a:t>Definitie palliatieve zorg</a:t>
            </a:r>
          </a:p>
        </p:txBody>
      </p:sp>
      <p:sp>
        <p:nvSpPr>
          <p:cNvPr id="3" name="Tijdelijke aanduiding voor inhoud 2">
            <a:extLst>
              <a:ext uri="{FF2B5EF4-FFF2-40B4-BE49-F238E27FC236}">
                <a16:creationId xmlns:a16="http://schemas.microsoft.com/office/drawing/2014/main" id="{BDE9D981-74CE-4D69-B195-A75F2AE99263}"/>
              </a:ext>
            </a:extLst>
          </p:cNvPr>
          <p:cNvSpPr>
            <a:spLocks noGrp="1"/>
          </p:cNvSpPr>
          <p:nvPr>
            <p:ph idx="1"/>
          </p:nvPr>
        </p:nvSpPr>
        <p:spPr/>
        <p:txBody>
          <a:bodyPr/>
          <a:lstStyle/>
          <a:p>
            <a:pPr marL="0" indent="0">
              <a:buNone/>
            </a:pPr>
            <a:r>
              <a:rPr lang="nl-NL" dirty="0"/>
              <a:t>Palliatieve zorg is zorg die de </a:t>
            </a:r>
            <a:r>
              <a:rPr lang="nl-NL" b="1" dirty="0">
                <a:solidFill>
                  <a:srgbClr val="0070C0"/>
                </a:solidFill>
              </a:rPr>
              <a:t>kwaliteit van het leven </a:t>
            </a:r>
            <a:r>
              <a:rPr lang="nl-NL" dirty="0"/>
              <a:t>verbetert van </a:t>
            </a:r>
            <a:r>
              <a:rPr lang="nl-NL" b="1" dirty="0">
                <a:solidFill>
                  <a:srgbClr val="0070C0"/>
                </a:solidFill>
              </a:rPr>
              <a:t>patiënten en hun naasten</a:t>
            </a:r>
            <a:r>
              <a:rPr lang="nl-NL" dirty="0"/>
              <a:t> die te maken hebben met een </a:t>
            </a:r>
            <a:r>
              <a:rPr lang="nl-NL" dirty="0">
                <a:solidFill>
                  <a:srgbClr val="0070C0"/>
                </a:solidFill>
              </a:rPr>
              <a:t>levensbedreigende aandoening </a:t>
            </a:r>
            <a:r>
              <a:rPr lang="nl-NL" dirty="0"/>
              <a:t>of </a:t>
            </a:r>
            <a:r>
              <a:rPr lang="nl-NL" dirty="0">
                <a:solidFill>
                  <a:srgbClr val="0070C0"/>
                </a:solidFill>
              </a:rPr>
              <a:t>kwetsbaarheid</a:t>
            </a:r>
            <a:r>
              <a:rPr lang="nl-NL" dirty="0"/>
              <a:t>, door het voorkomen en verlichten van lijden, door middel van </a:t>
            </a:r>
            <a:r>
              <a:rPr lang="nl-NL" dirty="0">
                <a:solidFill>
                  <a:srgbClr val="0070C0"/>
                </a:solidFill>
              </a:rPr>
              <a:t>vroegtijdige signalering </a:t>
            </a:r>
            <a:r>
              <a:rPr lang="nl-NL" dirty="0"/>
              <a:t>en zorgvuldige beoordeling en behandeling van problemen van </a:t>
            </a:r>
            <a:r>
              <a:rPr lang="nl-NL" dirty="0">
                <a:solidFill>
                  <a:srgbClr val="0070C0"/>
                </a:solidFill>
              </a:rPr>
              <a:t>fysieke, psychische, sociale en spirituele aard</a:t>
            </a:r>
            <a:r>
              <a:rPr lang="nl-NL" dirty="0"/>
              <a:t>. Gedurende het beloop van de ziekte of kwetsbaarheid heeft palliatieve zorg oog voor het </a:t>
            </a:r>
            <a:r>
              <a:rPr lang="nl-NL" dirty="0">
                <a:solidFill>
                  <a:srgbClr val="0070C0"/>
                </a:solidFill>
              </a:rPr>
              <a:t>behoud van autonomie</a:t>
            </a:r>
            <a:r>
              <a:rPr lang="nl-NL" dirty="0"/>
              <a:t>, toegang tot </a:t>
            </a:r>
            <a:r>
              <a:rPr lang="nl-NL" dirty="0">
                <a:solidFill>
                  <a:srgbClr val="0070C0"/>
                </a:solidFill>
              </a:rPr>
              <a:t>informatie</a:t>
            </a:r>
            <a:r>
              <a:rPr lang="nl-NL" dirty="0"/>
              <a:t> en </a:t>
            </a:r>
            <a:r>
              <a:rPr lang="nl-NL" dirty="0">
                <a:solidFill>
                  <a:srgbClr val="0070C0"/>
                </a:solidFill>
              </a:rPr>
              <a:t>keuzemogelijkheden </a:t>
            </a:r>
            <a:r>
              <a:rPr lang="nl-NL" sz="1000" dirty="0"/>
              <a:t>(gemodificeerd WHO 2002)</a:t>
            </a:r>
            <a:r>
              <a:rPr lang="nl-NL" sz="1000" dirty="0">
                <a:solidFill>
                  <a:srgbClr val="0070C0"/>
                </a:solidFill>
              </a:rPr>
              <a:t>  </a:t>
            </a:r>
            <a:r>
              <a:rPr lang="nl-NL" dirty="0">
                <a:solidFill>
                  <a:srgbClr val="0070C0"/>
                </a:solidFill>
              </a:rPr>
              <a:t>	</a:t>
            </a:r>
            <a:r>
              <a:rPr lang="nl-NL" sz="800" dirty="0">
                <a:solidFill>
                  <a:srgbClr val="0070C0"/>
                </a:solidFill>
                <a:hlinkClick r:id="rId2"/>
              </a:rPr>
              <a:t>bron: kwaliteitskader palliatieve zorg Nederland (2017)</a:t>
            </a:r>
            <a:endParaRPr lang="nl-NL" sz="800" dirty="0">
              <a:solidFill>
                <a:srgbClr val="0070C0"/>
              </a:solidFill>
            </a:endParaRPr>
          </a:p>
        </p:txBody>
      </p:sp>
    </p:spTree>
    <p:extLst>
      <p:ext uri="{BB962C8B-B14F-4D97-AF65-F5344CB8AC3E}">
        <p14:creationId xmlns:p14="http://schemas.microsoft.com/office/powerpoint/2010/main" val="233220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noChangeArrowheads="1"/>
          </p:cNvSpPr>
          <p:nvPr>
            <p:ph type="title" idx="4294967295"/>
          </p:nvPr>
        </p:nvSpPr>
        <p:spPr/>
        <p:txBody>
          <a:bodyPr/>
          <a:lstStyle/>
          <a:p>
            <a:pPr eaLnBrk="1" hangingPunct="1"/>
            <a:r>
              <a:rPr lang="nl-NL" altLang="nl-NL"/>
              <a:t>Spectrum van de palliatieve zorg</a:t>
            </a:r>
          </a:p>
        </p:txBody>
      </p:sp>
      <p:sp>
        <p:nvSpPr>
          <p:cNvPr id="13315" name="AutoShape 2" descr="Afbeeldingsresultaat voor palliatieve zor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3500"/>
              </a:lnSpc>
              <a:buFont typeface="Arial" charset="0"/>
              <a:buChar char="•"/>
              <a:defRPr sz="2400">
                <a:solidFill>
                  <a:srgbClr val="000000"/>
                </a:solidFill>
                <a:latin typeface="Arial" charset="0"/>
              </a:defRPr>
            </a:lvl1pPr>
            <a:lvl2pPr marL="742950" indent="-285750">
              <a:lnSpc>
                <a:spcPts val="3500"/>
              </a:lnSpc>
              <a:buSzPct val="100000"/>
              <a:buFont typeface="Arial" charset="0"/>
              <a:buChar char="-"/>
              <a:defRPr sz="2400">
                <a:solidFill>
                  <a:srgbClr val="000000"/>
                </a:solidFill>
                <a:latin typeface="Arial" charset="0"/>
              </a:defRPr>
            </a:lvl2pPr>
            <a:lvl3pPr marL="1143000" indent="-228600">
              <a:lnSpc>
                <a:spcPts val="3500"/>
              </a:lnSpc>
              <a:defRPr sz="2400">
                <a:solidFill>
                  <a:srgbClr val="000000"/>
                </a:solidFill>
                <a:latin typeface="Arial" charset="0"/>
              </a:defRPr>
            </a:lvl3pPr>
            <a:lvl4pPr marL="1600200" indent="-228600">
              <a:lnSpc>
                <a:spcPts val="3500"/>
              </a:lnSpc>
              <a:defRPr sz="2400">
                <a:solidFill>
                  <a:srgbClr val="000000"/>
                </a:solidFill>
                <a:latin typeface="Arial" charset="0"/>
              </a:defRPr>
            </a:lvl4pPr>
            <a:lvl5pPr marL="2057400" indent="-228600">
              <a:lnSpc>
                <a:spcPts val="3500"/>
              </a:lnSpc>
              <a:defRPr sz="2400">
                <a:solidFill>
                  <a:srgbClr val="000000"/>
                </a:solidFill>
                <a:latin typeface="Arial" charset="0"/>
              </a:defRPr>
            </a:lvl5pPr>
            <a:lvl6pPr marL="2514600" indent="-228600" eaLnBrk="0" fontAlgn="base" hangingPunct="0">
              <a:lnSpc>
                <a:spcPts val="3500"/>
              </a:lnSpc>
              <a:spcBef>
                <a:spcPct val="0"/>
              </a:spcBef>
              <a:spcAft>
                <a:spcPct val="0"/>
              </a:spcAft>
              <a:defRPr sz="2400">
                <a:solidFill>
                  <a:srgbClr val="000000"/>
                </a:solidFill>
                <a:latin typeface="Arial" charset="0"/>
              </a:defRPr>
            </a:lvl6pPr>
            <a:lvl7pPr marL="2971800" indent="-228600" eaLnBrk="0" fontAlgn="base" hangingPunct="0">
              <a:lnSpc>
                <a:spcPts val="3500"/>
              </a:lnSpc>
              <a:spcBef>
                <a:spcPct val="0"/>
              </a:spcBef>
              <a:spcAft>
                <a:spcPct val="0"/>
              </a:spcAft>
              <a:defRPr sz="2400">
                <a:solidFill>
                  <a:srgbClr val="000000"/>
                </a:solidFill>
                <a:latin typeface="Arial" charset="0"/>
              </a:defRPr>
            </a:lvl7pPr>
            <a:lvl8pPr marL="3429000" indent="-228600" eaLnBrk="0" fontAlgn="base" hangingPunct="0">
              <a:lnSpc>
                <a:spcPts val="3500"/>
              </a:lnSpc>
              <a:spcBef>
                <a:spcPct val="0"/>
              </a:spcBef>
              <a:spcAft>
                <a:spcPct val="0"/>
              </a:spcAft>
              <a:defRPr sz="2400">
                <a:solidFill>
                  <a:srgbClr val="000000"/>
                </a:solidFill>
                <a:latin typeface="Arial" charset="0"/>
              </a:defRPr>
            </a:lvl8pPr>
            <a:lvl9pPr marL="3886200" indent="-228600" eaLnBrk="0" fontAlgn="base" hangingPunct="0">
              <a:lnSpc>
                <a:spcPts val="3500"/>
              </a:lnSpc>
              <a:spcBef>
                <a:spcPct val="0"/>
              </a:spcBef>
              <a:spcAft>
                <a:spcPct val="0"/>
              </a:spcAft>
              <a:defRPr sz="2400">
                <a:solidFill>
                  <a:srgbClr val="000000"/>
                </a:solidFill>
                <a:latin typeface="Arial" charset="0"/>
              </a:defRPr>
            </a:lvl9pPr>
          </a:lstStyle>
          <a:p>
            <a:pPr eaLnBrk="1" hangingPunct="1">
              <a:lnSpc>
                <a:spcPct val="100000"/>
              </a:lnSpc>
              <a:buFontTx/>
              <a:buNone/>
            </a:pPr>
            <a:endParaRPr lang="en-US" altLang="nl-NL" sz="1800">
              <a:solidFill>
                <a:schemeClr val="tx1"/>
              </a:solidFill>
            </a:endParaRPr>
          </a:p>
        </p:txBody>
      </p:sp>
      <p:pic>
        <p:nvPicPr>
          <p:cNvPr id="13316" name="Picture 4" descr="Het spectrum van de palliatieve z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73150"/>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5CD83AA7-996E-4CE3-AAF2-12A8202B9D62}"/>
              </a:ext>
            </a:extLst>
          </p:cNvPr>
          <p:cNvSpPr txBox="1"/>
          <p:nvPr/>
        </p:nvSpPr>
        <p:spPr>
          <a:xfrm>
            <a:off x="4212648" y="5353050"/>
            <a:ext cx="4667250" cy="215444"/>
          </a:xfrm>
          <a:prstGeom prst="rect">
            <a:avLst/>
          </a:prstGeom>
          <a:noFill/>
        </p:spPr>
        <p:txBody>
          <a:bodyPr wrap="square" rtlCol="0">
            <a:spAutoFit/>
          </a:bodyPr>
          <a:lstStyle/>
          <a:p>
            <a:pPr algn="r"/>
            <a:r>
              <a:rPr lang="nl-NL" sz="800" dirty="0">
                <a:hlinkClick r:id="rId3"/>
              </a:rPr>
              <a:t>Bron: Richtlijn algemene principes van  palliatieve zorg (2017)</a:t>
            </a:r>
            <a:endParaRPr lang="nl-NL" sz="800" dirty="0"/>
          </a:p>
        </p:txBody>
      </p:sp>
    </p:spTree>
    <p:extLst>
      <p:ext uri="{BB962C8B-B14F-4D97-AF65-F5344CB8AC3E}">
        <p14:creationId xmlns:p14="http://schemas.microsoft.com/office/powerpoint/2010/main" val="134390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hthoek 1"/>
          <p:cNvSpPr>
            <a:spLocks noChangeArrowheads="1"/>
          </p:cNvSpPr>
          <p:nvPr/>
        </p:nvSpPr>
        <p:spPr bwMode="auto">
          <a:xfrm>
            <a:off x="179388" y="476250"/>
            <a:ext cx="8640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500"/>
              </a:lnSpc>
              <a:buFont typeface="Arial" charset="0"/>
              <a:buChar char="•"/>
              <a:defRPr sz="2400">
                <a:solidFill>
                  <a:srgbClr val="000000"/>
                </a:solidFill>
                <a:latin typeface="Arial" charset="0"/>
              </a:defRPr>
            </a:lvl1pPr>
            <a:lvl2pPr marL="742950" indent="-285750">
              <a:lnSpc>
                <a:spcPts val="3500"/>
              </a:lnSpc>
              <a:buSzPct val="100000"/>
              <a:buFont typeface="Arial" charset="0"/>
              <a:buChar char="-"/>
              <a:defRPr sz="2400">
                <a:solidFill>
                  <a:srgbClr val="000000"/>
                </a:solidFill>
                <a:latin typeface="Arial" charset="0"/>
              </a:defRPr>
            </a:lvl2pPr>
            <a:lvl3pPr marL="1143000" indent="-228600">
              <a:lnSpc>
                <a:spcPts val="3500"/>
              </a:lnSpc>
              <a:defRPr sz="2400">
                <a:solidFill>
                  <a:srgbClr val="000000"/>
                </a:solidFill>
                <a:latin typeface="Arial" charset="0"/>
              </a:defRPr>
            </a:lvl3pPr>
            <a:lvl4pPr marL="1600200" indent="-228600">
              <a:lnSpc>
                <a:spcPts val="3500"/>
              </a:lnSpc>
              <a:defRPr sz="2400">
                <a:solidFill>
                  <a:srgbClr val="000000"/>
                </a:solidFill>
                <a:latin typeface="Arial" charset="0"/>
              </a:defRPr>
            </a:lvl4pPr>
            <a:lvl5pPr marL="2057400" indent="-228600">
              <a:lnSpc>
                <a:spcPts val="3500"/>
              </a:lnSpc>
              <a:defRPr sz="2400">
                <a:solidFill>
                  <a:srgbClr val="000000"/>
                </a:solidFill>
                <a:latin typeface="Arial" charset="0"/>
              </a:defRPr>
            </a:lvl5pPr>
            <a:lvl6pPr marL="2514600" indent="-228600" eaLnBrk="0" fontAlgn="base" hangingPunct="0">
              <a:lnSpc>
                <a:spcPts val="3500"/>
              </a:lnSpc>
              <a:spcBef>
                <a:spcPct val="0"/>
              </a:spcBef>
              <a:spcAft>
                <a:spcPct val="0"/>
              </a:spcAft>
              <a:defRPr sz="2400">
                <a:solidFill>
                  <a:srgbClr val="000000"/>
                </a:solidFill>
                <a:latin typeface="Arial" charset="0"/>
              </a:defRPr>
            </a:lvl6pPr>
            <a:lvl7pPr marL="2971800" indent="-228600" eaLnBrk="0" fontAlgn="base" hangingPunct="0">
              <a:lnSpc>
                <a:spcPts val="3500"/>
              </a:lnSpc>
              <a:spcBef>
                <a:spcPct val="0"/>
              </a:spcBef>
              <a:spcAft>
                <a:spcPct val="0"/>
              </a:spcAft>
              <a:defRPr sz="2400">
                <a:solidFill>
                  <a:srgbClr val="000000"/>
                </a:solidFill>
                <a:latin typeface="Arial" charset="0"/>
              </a:defRPr>
            </a:lvl7pPr>
            <a:lvl8pPr marL="3429000" indent="-228600" eaLnBrk="0" fontAlgn="base" hangingPunct="0">
              <a:lnSpc>
                <a:spcPts val="3500"/>
              </a:lnSpc>
              <a:spcBef>
                <a:spcPct val="0"/>
              </a:spcBef>
              <a:spcAft>
                <a:spcPct val="0"/>
              </a:spcAft>
              <a:defRPr sz="2400">
                <a:solidFill>
                  <a:srgbClr val="000000"/>
                </a:solidFill>
                <a:latin typeface="Arial" charset="0"/>
              </a:defRPr>
            </a:lvl8pPr>
            <a:lvl9pPr marL="3886200" indent="-228600" eaLnBrk="0" fontAlgn="base" hangingPunct="0">
              <a:lnSpc>
                <a:spcPts val="3500"/>
              </a:lnSpc>
              <a:spcBef>
                <a:spcPct val="0"/>
              </a:spcBef>
              <a:spcAft>
                <a:spcPct val="0"/>
              </a:spcAft>
              <a:defRPr sz="2400">
                <a:solidFill>
                  <a:srgbClr val="000000"/>
                </a:solidFill>
                <a:latin typeface="Arial" charset="0"/>
              </a:defRPr>
            </a:lvl9pPr>
          </a:lstStyle>
          <a:p>
            <a:pPr eaLnBrk="1" hangingPunct="1">
              <a:lnSpc>
                <a:spcPct val="100000"/>
              </a:lnSpc>
              <a:buFontTx/>
              <a:buNone/>
            </a:pPr>
            <a:r>
              <a:rPr lang="nl-NL" altLang="nl-NL" sz="1800">
                <a:solidFill>
                  <a:schemeClr val="tx1"/>
                </a:solidFill>
                <a:latin typeface="Calibri" pitchFamily="34" charset="0"/>
              </a:rPr>
              <a:t>Ziektebeloop</a:t>
            </a:r>
          </a:p>
        </p:txBody>
      </p:sp>
      <p:pic>
        <p:nvPicPr>
          <p:cNvPr id="1026" name="Picture 2" descr="Figuur 2 Ziektetrajecten">
            <a:extLst>
              <a:ext uri="{FF2B5EF4-FFF2-40B4-BE49-F238E27FC236}">
                <a16:creationId xmlns:a16="http://schemas.microsoft.com/office/drawing/2014/main" id="{59E6C997-6284-4646-8EDD-CFF56FD5A2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0"/>
            <a:ext cx="6326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02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0AEB968-48C7-4FFE-99F7-F5280E755BD8}"/>
              </a:ext>
            </a:extLst>
          </p:cNvPr>
          <p:cNvPicPr>
            <a:picLocks noChangeAspect="1"/>
          </p:cNvPicPr>
          <p:nvPr/>
        </p:nvPicPr>
        <p:blipFill>
          <a:blip r:embed="rId3"/>
          <a:stretch>
            <a:fillRect/>
          </a:stretch>
        </p:blipFill>
        <p:spPr>
          <a:xfrm>
            <a:off x="609201" y="1833244"/>
            <a:ext cx="5715798" cy="4563112"/>
          </a:xfrm>
          <a:prstGeom prst="rect">
            <a:avLst/>
          </a:prstGeom>
        </p:spPr>
      </p:pic>
      <p:pic>
        <p:nvPicPr>
          <p:cNvPr id="3" name="Afbeelding 2">
            <a:extLst>
              <a:ext uri="{FF2B5EF4-FFF2-40B4-BE49-F238E27FC236}">
                <a16:creationId xmlns:a16="http://schemas.microsoft.com/office/drawing/2014/main" id="{96969FC4-DE4A-4D07-ACCB-3E4306BEDF0C}"/>
              </a:ext>
            </a:extLst>
          </p:cNvPr>
          <p:cNvPicPr>
            <a:picLocks noChangeAspect="1"/>
          </p:cNvPicPr>
          <p:nvPr/>
        </p:nvPicPr>
        <p:blipFill>
          <a:blip r:embed="rId4"/>
          <a:stretch>
            <a:fillRect/>
          </a:stretch>
        </p:blipFill>
        <p:spPr>
          <a:xfrm>
            <a:off x="6324999" y="3147878"/>
            <a:ext cx="2267266" cy="3248478"/>
          </a:xfrm>
          <a:prstGeom prst="rect">
            <a:avLst/>
          </a:prstGeom>
        </p:spPr>
      </p:pic>
    </p:spTree>
    <p:extLst>
      <p:ext uri="{BB962C8B-B14F-4D97-AF65-F5344CB8AC3E}">
        <p14:creationId xmlns:p14="http://schemas.microsoft.com/office/powerpoint/2010/main" val="2144940434"/>
      </p:ext>
    </p:extLst>
  </p:cSld>
  <p:clrMapOvr>
    <a:masterClrMapping/>
  </p:clrMapOvr>
</p:sld>
</file>

<file path=ppt/theme/theme1.xml><?xml version="1.0" encoding="utf-8"?>
<a:theme xmlns:a="http://schemas.openxmlformats.org/drawingml/2006/main" name="Presentatie IKNL">
  <a:themeElements>
    <a:clrScheme name="Kleurenschema IKNL">
      <a:dk1>
        <a:srgbClr val="11B5E9"/>
      </a:dk1>
      <a:lt1>
        <a:srgbClr val="BAEAF9"/>
      </a:lt1>
      <a:dk2>
        <a:srgbClr val="FFFFFF"/>
      </a:dk2>
      <a:lt2>
        <a:srgbClr val="000000"/>
      </a:lt2>
      <a:accent1>
        <a:srgbClr val="767676"/>
      </a:accent1>
      <a:accent2>
        <a:srgbClr val="BABABA"/>
      </a:accent2>
      <a:accent3>
        <a:srgbClr val="66A7BA"/>
      </a:accent3>
      <a:accent4>
        <a:srgbClr val="B2D3DC"/>
      </a:accent4>
      <a:accent5>
        <a:srgbClr val="D90071"/>
      </a:accent5>
      <a:accent6>
        <a:srgbClr val="E784B2"/>
      </a:accent6>
      <a:hlink>
        <a:srgbClr val="006D8C"/>
      </a:hlink>
      <a:folHlink>
        <a:srgbClr val="41C4ED"/>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767676"/>
        </a:dk1>
        <a:lt1>
          <a:srgbClr val="FFFFFF"/>
        </a:lt1>
        <a:dk2>
          <a:srgbClr val="11B5E9"/>
        </a:dk2>
        <a:lt2>
          <a:srgbClr val="000000"/>
        </a:lt2>
        <a:accent1>
          <a:srgbClr val="BAEAF9"/>
        </a:accent1>
        <a:accent2>
          <a:srgbClr val="BABABA"/>
        </a:accent2>
        <a:accent3>
          <a:srgbClr val="AAD7F2"/>
        </a:accent3>
        <a:accent4>
          <a:srgbClr val="DADADA"/>
        </a:accent4>
        <a:accent5>
          <a:srgbClr val="D9F3FB"/>
        </a:accent5>
        <a:accent6>
          <a:srgbClr val="A8A8A8"/>
        </a:accent6>
        <a:hlink>
          <a:srgbClr val="66A7BA"/>
        </a:hlink>
        <a:folHlink>
          <a:srgbClr val="B2D3D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amdocument" ma:contentTypeID="0x010100ADB2A4CA426DC4478D8E191A6EB063B900DCA468F0621C8E4C85F6A651938C14D8" ma:contentTypeVersion="8" ma:contentTypeDescription="" ma:contentTypeScope="" ma:versionID="112708a730c082cf80c723d520814867">
  <xsd:schema xmlns:xsd="http://www.w3.org/2001/XMLSchema" xmlns:xs="http://www.w3.org/2001/XMLSchema" xmlns:p="http://schemas.microsoft.com/office/2006/metadata/properties" xmlns:ns2="ea945723-82b9-4727-8c49-998e271cfa53" targetNamespace="http://schemas.microsoft.com/office/2006/metadata/properties" ma:root="true" ma:fieldsID="e90e99f1cb8e06730690ea3a7770dccb" ns2:_="">
    <xsd:import namespace="ea945723-82b9-4727-8c49-998e271cfa53"/>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945723-82b9-4727-8c49-998e271cfa53"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Ondernemingstrefwoorden" ma:readOnly="false" ma:fieldId="{23f27201-bee3-471e-b2e7-b64fd8b7ca38}" ma:taxonomyMulti="true" ma:sspId="cb8255a1-8ba2-4481-a478-0e49daae7cb3"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9087f9b-4a69-4e73-b726-7a14ec2f8922}" ma:internalName="TaxCatchAll" ma:readOnly="false" ma:showField="CatchAllData" ma:web="ea945723-82b9-4727-8c49-998e271cfa5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9087f9b-4a69-4e73-b726-7a14ec2f8922}" ma:internalName="TaxCatchAllLabel" ma:readOnly="true" ma:showField="CatchAllDataLabel" ma:web="ea945723-82b9-4727-8c49-998e271cfa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a945723-82b9-4727-8c49-998e271cfa53"/>
    <TaxKeywordTaxHTField xmlns="ea945723-82b9-4727-8c49-998e271cfa53">
      <Terms xmlns="http://schemas.microsoft.com/office/infopath/2007/PartnerControls"/>
    </TaxKeywordTaxHTField>
  </documentManagement>
</p:properties>
</file>

<file path=customXml/itemProps1.xml><?xml version="1.0" encoding="utf-8"?>
<ds:datastoreItem xmlns:ds="http://schemas.openxmlformats.org/officeDocument/2006/customXml" ds:itemID="{3AF3F63C-74D9-4695-A99E-DB1D64B951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945723-82b9-4727-8c49-998e271cfa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2E0119-29D3-434D-9132-E5123E0F7587}">
  <ds:schemaRefs>
    <ds:schemaRef ds:uri="http://schemas.microsoft.com/sharepoint/v3/contenttype/forms"/>
  </ds:schemaRefs>
</ds:datastoreItem>
</file>

<file path=customXml/itemProps3.xml><?xml version="1.0" encoding="utf-8"?>
<ds:datastoreItem xmlns:ds="http://schemas.openxmlformats.org/officeDocument/2006/customXml" ds:itemID="{7244FA5D-D1D2-4C3E-A0F7-9555B933B11E}">
  <ds:schemaRefs>
    <ds:schemaRef ds:uri="http://schemas.openxmlformats.org/package/2006/metadata/core-properties"/>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ea945723-82b9-4727-8c49-998e271cfa5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 IKNL</Template>
  <TotalTime>321</TotalTime>
  <Words>3932</Words>
  <Application>Microsoft Office PowerPoint</Application>
  <PresentationFormat>Diavoorstelling (4:3)</PresentationFormat>
  <Paragraphs>407</Paragraphs>
  <Slides>51</Slides>
  <Notes>42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51</vt:i4>
      </vt:variant>
    </vt:vector>
  </HeadingPairs>
  <TitlesOfParts>
    <vt:vector size="59" baseType="lpstr">
      <vt:lpstr>Arial</vt:lpstr>
      <vt:lpstr>Calibri</vt:lpstr>
      <vt:lpstr>Calibri Light</vt:lpstr>
      <vt:lpstr>century-gothic</vt:lpstr>
      <vt:lpstr>Gill Sans MT</vt:lpstr>
      <vt:lpstr>GillSans</vt:lpstr>
      <vt:lpstr>Wingdings</vt:lpstr>
      <vt:lpstr>Presentatie IKNL</vt:lpstr>
      <vt:lpstr>Disclaimer</vt:lpstr>
      <vt:lpstr>Besluitvorming in de palliatieve fase</vt:lpstr>
      <vt:lpstr>Besluitvorming in de palliatieve fase</vt:lpstr>
      <vt:lpstr>Programma</vt:lpstr>
      <vt:lpstr>Wat is palliatieve zorg?</vt:lpstr>
      <vt:lpstr>Definitie palliatieve zorg</vt:lpstr>
      <vt:lpstr>Spectrum van de palliatieve zorg</vt:lpstr>
      <vt:lpstr>PowerPoint-presentatie</vt:lpstr>
      <vt:lpstr>PowerPoint-presentatie</vt:lpstr>
      <vt:lpstr>Doodsoorzaak en locatie overlijden</vt:lpstr>
      <vt:lpstr>Praktijk: hulpmiddelen</vt:lpstr>
      <vt:lpstr>Besluitvorming in de palliatieve fase</vt:lpstr>
      <vt:lpstr>Besluitvorming in de palliatieve fase</vt:lpstr>
      <vt:lpstr>Besluitvorming in de palliatieve fase</vt:lpstr>
      <vt:lpstr>Besluitvorming in de palliatieve fase</vt:lpstr>
      <vt:lpstr>Besluitvorming in de palliatieve fase</vt:lpstr>
      <vt:lpstr>Besluitvorming in de palliatieve fase</vt:lpstr>
      <vt:lpstr> </vt:lpstr>
      <vt:lpstr> </vt:lpstr>
      <vt:lpstr> </vt:lpstr>
      <vt:lpstr> </vt:lpstr>
      <vt:lpstr>   Toepassingskaarten</vt:lpstr>
      <vt:lpstr>Casus Meneer D. </vt:lpstr>
      <vt:lpstr>december 2018</vt:lpstr>
      <vt:lpstr>december 2018</vt:lpstr>
      <vt:lpstr>december 2018</vt:lpstr>
      <vt:lpstr>december 2018</vt:lpstr>
      <vt:lpstr>oktober 2019</vt:lpstr>
      <vt:lpstr>oktober 2019</vt:lpstr>
      <vt:lpstr>Aan de slag met de methodiek</vt:lpstr>
      <vt:lpstr>Plenaire terugkoppeling – fase 1</vt:lpstr>
      <vt:lpstr>Plenaire terugkoppeling – fase 1</vt:lpstr>
      <vt:lpstr>Plenaire terugkoppeling – fase 1</vt:lpstr>
      <vt:lpstr>Plenaire terugkoppeling – fase 2</vt:lpstr>
      <vt:lpstr>Plenaire terugkoppeling – fase 2</vt:lpstr>
      <vt:lpstr>Plenaire terugkoppeling – fase 3</vt:lpstr>
      <vt:lpstr>Plenaire terugkoppeling – fase 3</vt:lpstr>
      <vt:lpstr>Vervolg Casus november 2019</vt:lpstr>
      <vt:lpstr>Fase 4</vt:lpstr>
      <vt:lpstr>Fase 1</vt:lpstr>
      <vt:lpstr>Fase 2</vt:lpstr>
      <vt:lpstr>Fase 3</vt:lpstr>
      <vt:lpstr>Vervolg Casus december 2019</vt:lpstr>
      <vt:lpstr>Werk in tweetallen fase 1 en 2 uit</vt:lpstr>
      <vt:lpstr>Plenaire terugkoppeling fase 1 en 2</vt:lpstr>
      <vt:lpstr>Plenaire terugkoppeling fase 1 en 2</vt:lpstr>
      <vt:lpstr>Plenaire terugkoppeling fase 1 en 2</vt:lpstr>
      <vt:lpstr>Vervolg casus december 2019</vt:lpstr>
      <vt:lpstr>Vervolg casus </vt:lpstr>
      <vt:lpstr>Tot slot  Wat ga jij morgen anders doen?</vt:lpstr>
      <vt:lpstr>PowerPoint-presentatie</vt:lpstr>
    </vt:vector>
  </TitlesOfParts>
  <Company>IKNL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Marian Snuverink-Meijer</dc:creator>
  <cp:keywords/>
  <dc:description>sjabloonversie 3.1 - 8 oktober 2014_x000d_
Lay-out: Weijsters &amp; Kooij_x000d_
Sjablonen: www.joulesunlimited.nl</dc:description>
  <cp:lastModifiedBy>Marjolein Verkammen -  Baarda</cp:lastModifiedBy>
  <cp:revision>37</cp:revision>
  <dcterms:created xsi:type="dcterms:W3CDTF">2015-05-06T08:50:38Z</dcterms:created>
  <dcterms:modified xsi:type="dcterms:W3CDTF">2021-03-24T16:10:36Z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0x010100ADB2A4CA426DC4478D8E191A6EB063B900DCA468F0621C8E4C85F6A651938C14D8</vt:lpwstr>
  </property>
  <property fmtid="{D5CDD505-2E9C-101B-9397-08002B2CF9AE}" pid="3" name="TaxKeyword">
    <vt:lpwstr/>
  </property>
  <property fmtid="{D5CDD505-2E9C-101B-9397-08002B2CF9AE}" pid="4" name="ReportCategory">
    <vt:lpwstr/>
  </property>
  <property fmtid="{D5CDD505-2E9C-101B-9397-08002B2CF9AE}" pid="5" name="ReportDescription">
    <vt:lpwstr/>
  </property>
  <property fmtid="{D5CDD505-2E9C-101B-9397-08002B2CF9AE}" pid="6" name="ReportStatus">
    <vt:lpwstr/>
  </property>
</Properties>
</file>