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65" r:id="rId5"/>
  </p:sldMasterIdLst>
  <p:notesMasterIdLst>
    <p:notesMasterId r:id="rId16"/>
  </p:notesMasterIdLst>
  <p:handoutMasterIdLst>
    <p:handoutMasterId r:id="rId17"/>
  </p:handoutMasterIdLst>
  <p:sldIdLst>
    <p:sldId id="506" r:id="rId6"/>
    <p:sldId id="265" r:id="rId7"/>
    <p:sldId id="502" r:id="rId8"/>
    <p:sldId id="412" r:id="rId9"/>
    <p:sldId id="495" r:id="rId10"/>
    <p:sldId id="497" r:id="rId11"/>
    <p:sldId id="498" r:id="rId12"/>
    <p:sldId id="500" r:id="rId13"/>
    <p:sldId id="507" r:id="rId14"/>
    <p:sldId id="508" r:id="rId15"/>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1" clrIdx="0"/>
  <p:cmAuthor id="2" name="Els" initials="ER" lastIdx="1" clrIdx="1">
    <p:extLst>
      <p:ext uri="{19B8F6BF-5375-455C-9EA6-DF929625EA0E}">
        <p15:presenceInfo xmlns:p15="http://schemas.microsoft.com/office/powerpoint/2012/main" userId="E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111166"/>
    <a:srgbClr val="000000"/>
    <a:srgbClr val="B4E6FF"/>
    <a:srgbClr val="B3DEF5"/>
    <a:srgbClr val="B3E5FE"/>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39680" autoAdjust="0"/>
  </p:normalViewPr>
  <p:slideViewPr>
    <p:cSldViewPr snapToGrid="0" snapToObjects="1" showGuides="1">
      <p:cViewPr varScale="1">
        <p:scale>
          <a:sx n="47" d="100"/>
          <a:sy n="47" d="100"/>
        </p:scale>
        <p:origin x="3704" y="200"/>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0"/>
    </p:cViewPr>
  </p:notesTextViewPr>
  <p:sorterViewPr>
    <p:cViewPr>
      <p:scale>
        <a:sx n="160" d="100"/>
        <a:sy n="160" d="100"/>
      </p:scale>
      <p:origin x="0" y="-26508"/>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lliaweb.nl/publicaties/folder-stervensfa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lliaweb.nl/zorgpraktijk/netwerken-palliatieve-zorg/netwerken-palliatieve-z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alliaweb.nl/corona/12-deskundigheidsbevordering/12-deskundigheidsbevorde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a:t>
            </a:r>
            <a:r>
              <a:rPr lang="nl-NL" noProof="0" dirty="0" err="1"/>
              <a:t>èn</a:t>
            </a:r>
            <a:r>
              <a:rPr lang="nl-NL" noProof="0" dirty="0"/>
              <a:t>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COVID-19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5426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Deze basisscholingsserie bestaat uit verschillende onderwerpen. De inhoud is grotendeels gebaseerd op de landelijke richtlijnen palliatieve zorg bij COVID </a:t>
            </a:r>
            <a:r>
              <a:rPr lang="nl-NL" sz="1400" noProof="0" dirty="0"/>
              <a:t>die te vinden zijn op Palliaweb.nl: </a:t>
            </a:r>
            <a:r>
              <a:rPr lang="nl-NL" sz="1400" u="sng" kern="1200" dirty="0">
                <a:solidFill>
                  <a:schemeClr val="tx1"/>
                </a:solidFill>
                <a:effectLst/>
                <a:latin typeface="Arial" charset="0"/>
                <a:ea typeface="ＭＳ Ｐゴシック" charset="0"/>
                <a:cs typeface="+mn-cs"/>
                <a:hlinkClick r:id="rId3"/>
              </a:rPr>
              <a:t>https://www.palliaweb.nl/</a:t>
            </a:r>
            <a:r>
              <a:rPr lang="nl-NL" sz="1400" u="sng" kern="1200">
                <a:solidFill>
                  <a:schemeClr val="tx1"/>
                </a:solidFill>
                <a:effectLst/>
                <a:latin typeface="Arial" charset="0"/>
                <a:ea typeface="ＭＳ Ｐゴシック" charset="0"/>
                <a:cs typeface="+mn-cs"/>
                <a:hlinkClick r:id="rId3"/>
              </a:rPr>
              <a:t>corona</a:t>
            </a:r>
            <a:r>
              <a:rPr lang="nl-NL" sz="1400" u="sng" kern="1200">
                <a:solidFill>
                  <a:schemeClr val="tx1"/>
                </a:solidFill>
                <a:effectLst/>
                <a:latin typeface="Arial" charset="0"/>
                <a:ea typeface="ＭＳ Ｐゴシック" charset="0"/>
                <a:cs typeface="+mn-cs"/>
              </a:rPr>
              <a:t>.</a:t>
            </a:r>
            <a:endParaRPr lang="nl-NL" sz="1400" noProof="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9151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4 gaan we in op het Markeren van de palliatieve fase en de stervensfase.</a:t>
            </a:r>
          </a:p>
          <a:p>
            <a:r>
              <a:rPr lang="nl-NL" i="0" noProof="0" dirty="0"/>
              <a:t>Het ziektebeloop van patiënten met COVID-19 kan grillig zijn. In deze scholing geven we handvatten hoe de palliatieve fase en specifiek de stervensfase te herkennen, en ook hoe de patiënt en familie te begeleiden bij het soms onvoorspelbaar verlopen van de ziekte. </a:t>
            </a:r>
            <a:r>
              <a:rPr lang="nl-NL" sz="1400" i="0" kern="1200" noProof="0" dirty="0">
                <a:solidFill>
                  <a:schemeClr val="tx1"/>
                </a:solidFill>
                <a:effectLst/>
                <a:latin typeface="Arial" charset="0"/>
                <a:ea typeface="ＭＳ Ｐゴシック" charset="0"/>
                <a:cs typeface="+mn-cs"/>
              </a:rPr>
              <a:t>D</a:t>
            </a:r>
            <a:r>
              <a:rPr lang="nl-NL" sz="1400" kern="1200" noProof="0" dirty="0">
                <a:solidFill>
                  <a:schemeClr val="tx1"/>
                </a:solidFill>
                <a:effectLst/>
                <a:latin typeface="Arial" charset="0"/>
                <a:ea typeface="ＭＳ Ｐゴシック" charset="0"/>
                <a:cs typeface="+mn-cs"/>
              </a:rPr>
              <a:t>oor tijdig de start van de fases in een ziekte vast te stellen, het zogenaamde markeren, kan een zo optimaal mogelijke behandeling en begeleiding geboden worden. </a:t>
            </a:r>
          </a:p>
          <a:p>
            <a:r>
              <a:rPr lang="nl-NL" sz="1400" kern="1200" noProof="0" dirty="0">
                <a:solidFill>
                  <a:schemeClr val="tx1"/>
                </a:solidFill>
                <a:effectLst/>
                <a:latin typeface="Arial" charset="0"/>
                <a:ea typeface="ＭＳ Ｐゴシック" charset="0"/>
                <a:cs typeface="+mn-cs"/>
              </a:rPr>
              <a:t>Naast het Kwaliteitskader palliatieve zorg Nederland (2017) zijn de referenties: de richtlijn Algemene principes van palliatieve zorg (2017, www.pallialine.nl) en de patiëntenfolder ‘Stervensfase’ (2020 IKNL, www.pallialine.nl).</a:t>
            </a:r>
          </a:p>
          <a:p>
            <a:r>
              <a:rPr lang="nl-NL" sz="1400" i="0" kern="1200" noProof="0" dirty="0">
                <a:solidFill>
                  <a:schemeClr val="tx1"/>
                </a:solidFill>
                <a:effectLst/>
                <a:latin typeface="Arial" charset="0"/>
                <a:ea typeface="ＭＳ Ｐゴシック" charset="0"/>
                <a:cs typeface="+mn-cs"/>
              </a:rPr>
              <a:t>De leerdoelen bij deze basisscholing zijn:</a:t>
            </a:r>
          </a:p>
          <a:p>
            <a:r>
              <a:rPr lang="nl-NL" sz="1400" i="0" kern="1200" noProof="0" dirty="0">
                <a:solidFill>
                  <a:schemeClr val="tx1"/>
                </a:solidFill>
                <a:effectLst/>
                <a:latin typeface="Arial" charset="0"/>
                <a:ea typeface="ＭＳ Ｐゴシック" charset="0"/>
                <a:cs typeface="+mn-cs"/>
              </a:rPr>
              <a:t>De zorgverlener kan bij patiënten met COVID-19 </a:t>
            </a:r>
          </a:p>
          <a:p>
            <a:pPr marL="285750" indent="-285750">
              <a:buFontTx/>
              <a:buChar char="-"/>
            </a:pPr>
            <a:r>
              <a:rPr lang="nl-NL" sz="1400" i="0" kern="1200" noProof="0" dirty="0">
                <a:solidFill>
                  <a:schemeClr val="tx1"/>
                </a:solidFill>
                <a:effectLst/>
                <a:latin typeface="Arial" charset="0"/>
                <a:ea typeface="ＭＳ Ｐゴシック" charset="0"/>
                <a:cs typeface="+mn-cs"/>
              </a:rPr>
              <a:t>symptomen benoemen wanneer de patiënt in een levensbedreigende fase komt en het markeren van de stervensfase nabij komt.</a:t>
            </a:r>
          </a:p>
          <a:p>
            <a:pPr marL="285750" indent="-285750">
              <a:buFontTx/>
              <a:buChar char="-"/>
            </a:pPr>
            <a:r>
              <a:rPr lang="nl-NL" sz="1400" i="0" kern="1200" noProof="0" dirty="0">
                <a:solidFill>
                  <a:schemeClr val="tx1"/>
                </a:solidFill>
                <a:effectLst/>
                <a:latin typeface="Arial" charset="0"/>
                <a:ea typeface="ＭＳ Ｐゴシック" charset="0"/>
                <a:cs typeface="+mn-cs"/>
              </a:rPr>
              <a:t>adequaat handelen wanneer de patiënt zich in de stervensfase bevindt en kan de naaste informeren over deze fase en daarbij zo nodig ondersteunen. </a:t>
            </a:r>
          </a:p>
          <a:p>
            <a:endParaRPr lang="nl-NL" i="0" noProof="0"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231956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Bij patiënten met een levensbedreigende ziekte zijn alle acties erop gericht een zo optimaal mogelijke behandeling te geven. Optimaal betekent genezend zolang dat kan, ondersteunend als er geen behandeling is om te genezen, en behandeling gericht op maximaal comfort als duidelijk is dat het sterven nabij is. Begeleiden is natuurlijk minstens zo belangrijk als behandelen. Bij ziekten zoals kanker is de markering van de palliatieve fase, wanneer genezing niet meer mogelijk is, meestal vrij duidelijk. Bij ziektegerichte palliatie wordt dan bijvoorbeeld nog chemotherapie gegeven, bij symptoomgerichte palliatie alleen nog behandelingen gericht op zoveel mogelijk behoud van kwaliteit van leven. Het opdelen van het beloop van ziekte in deze fases helpt om telkens samen met patiënten en naasten stil te staan bij welke keuzes er op dat moment te maken zijn, afgewogen tegen wat er belangrijk is, om zo voldoende voorbereidt te zijn. </a:t>
            </a:r>
            <a:endParaRPr lang="nl-NL" sz="1400" kern="1200" noProof="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151063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i="0" dirty="0"/>
              <a:t>Als niet goed duidelijk is in welke ziektefase de patiënt verkeert of als de kans groot is dat de patiënt uiteindelijk aan de ziekte gaat overlijden,  wordt er idealiter een zogenaamd twee-sporen beleid gevolgd. Dit betekent dat er enerzijds maximaal ingezet wordt op behandelen van de ziekte en anderzijds ook al met de patiënt en naasten besproken wordt wat er kan gebeuren als de ziekte voortschrijdt. Zo kun je patiënten en naasten zo optimaal mogelijk voorbereiden voor als het slechter gaat. Hiermee hoop je de kwaliteit van leven en sterven zo goed mogelijk te houden. Dit betekent ook het bespreken van wensen en verwachtingen zodat daarop ingespeeld kan worden. Hope </a:t>
            </a:r>
            <a:r>
              <a:rPr lang="nl-NL" i="0" dirty="0" err="1"/>
              <a:t>for</a:t>
            </a:r>
            <a:r>
              <a:rPr lang="nl-NL" i="0" dirty="0"/>
              <a:t> </a:t>
            </a:r>
            <a:r>
              <a:rPr lang="nl-NL" i="0" dirty="0" err="1"/>
              <a:t>the</a:t>
            </a:r>
            <a:r>
              <a:rPr lang="nl-NL" i="0" dirty="0"/>
              <a:t> best en </a:t>
            </a:r>
            <a:r>
              <a:rPr lang="nl-NL" i="0" dirty="0" err="1"/>
              <a:t>prepare</a:t>
            </a:r>
            <a:r>
              <a:rPr lang="nl-NL" i="0" dirty="0"/>
              <a:t> </a:t>
            </a:r>
            <a:r>
              <a:rPr lang="nl-NL" i="0" dirty="0" err="1"/>
              <a:t>for</a:t>
            </a:r>
            <a:r>
              <a:rPr lang="nl-NL" i="0" dirty="0"/>
              <a:t> </a:t>
            </a:r>
            <a:r>
              <a:rPr lang="nl-NL" i="0" dirty="0" err="1"/>
              <a:t>the</a:t>
            </a:r>
            <a:r>
              <a:rPr lang="nl-NL" i="0" dirty="0"/>
              <a:t> worst. Vaak geeft het inzetten en benoemen van een tweesporen beleid rust. Als iemand dan zieker wordt is diegene en de familie beter voorbereid dat het moment gekomen is dat de koers verlegd gaat worden.</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353196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Maar hoe verloopt het ziekzijn bij ernstig zieke patiënten met COVID? We zien bij COVID dat sommige mensen razendsnel achteruit kunnen gaan en dan overlijden. De ene dag wordt nog gedacht dat iemand opknapt, in het ziekenhuis soms zelfs dat iemand wel naar huis kan. Dezelfde avond of volgende dag verslechtert iemand acuut en overlijdt vrijwel meteen. Een palliatieve fase zoals we die herkennen bij andere ziektebeelden met geleidelijke achteruitgang is bij COVID niet te herkennen. D</a:t>
            </a:r>
            <a:r>
              <a:rPr lang="nl-NL" sz="1400" kern="1200" noProof="0" dirty="0">
                <a:solidFill>
                  <a:schemeClr val="tx1"/>
                </a:solidFill>
                <a:effectLst/>
                <a:latin typeface="Arial" charset="0"/>
                <a:ea typeface="ＭＳ Ｐゴシック" charset="0"/>
                <a:cs typeface="+mn-cs"/>
              </a:rPr>
              <a:t>e overgang van ziektegericht gaat regelmatig direct over in de stervensfase. </a:t>
            </a:r>
            <a:r>
              <a:rPr lang="nl-NL" noProof="0" dirty="0"/>
              <a:t>Zelfs het markeren van de stervensfase is bij patiënten met COVID moeilijk. Denk altijd ook na of er onderliggend lijden aanwezig is; gaat de patiënt dood dóór COVID, dus met COVID als bovenliggend probleem? Of overlijdt de patiënt </a:t>
            </a:r>
            <a:r>
              <a:rPr lang="nl-NL" noProof="0" dirty="0" err="1"/>
              <a:t>mèt</a:t>
            </a:r>
            <a:r>
              <a:rPr lang="nl-NL" noProof="0" dirty="0"/>
              <a:t> COVID, dat wil zeggen dat er ook andere ernstige aandoeningen zijn waaraan de patiënt lijdt en is COVID een extra reden van kwetsbaarheid.</a:t>
            </a:r>
          </a:p>
          <a:p>
            <a:r>
              <a:rPr lang="nl-NL" noProof="0" dirty="0"/>
              <a:t>Andersom gebeurt gelukkig soms ook, er wordt gedacht dat iemand gaat overlijden en krabbelt diegene toch weer op.  Onze boodschap is dat je goed moet blijven nadenken wat er speelt bij de patiënt, en wat zinvol beleid is; tweesporen of koers verleggen en naar stervensfase.</a:t>
            </a:r>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28114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0" noProof="0" dirty="0"/>
              <a:t>Belangrijker dan een thoraxfoto of meetwaarden in het bloed is het klinische beeld. Wat zie je en waar heeft de patiënt last van?</a:t>
            </a:r>
          </a:p>
          <a:p>
            <a:r>
              <a:rPr lang="nl-NL" i="0" noProof="0" dirty="0"/>
              <a:t>Naast de versnelde ademhaling en het gebruik van hulpademhalingspieren als teken van verhoogde ademarbeid kan de patiënt verward en onrustig worden, of niet goed aanspreekbaar zijn. Patiënten met COVID die achteruit gaan zijn vaak intens moe, uitgeput en bleek. Ook kunnen ze last hebben van blauwe lippen, een snelle zwakke pols, en een klamme huid. </a:t>
            </a:r>
          </a:p>
          <a:p>
            <a:r>
              <a:rPr lang="nl-NL" i="0" noProof="0" dirty="0"/>
              <a:t>Symptomen die bij naderend sterven horen zijn een spitse neus, een veranderde ademhaling met ademstops (</a:t>
            </a:r>
            <a:r>
              <a:rPr lang="nl-NL" i="0" noProof="0" dirty="0" err="1"/>
              <a:t>Cheyne</a:t>
            </a:r>
            <a:r>
              <a:rPr lang="nl-NL" i="0" noProof="0" dirty="0"/>
              <a:t> </a:t>
            </a:r>
            <a:r>
              <a:rPr lang="nl-NL" i="0" noProof="0" dirty="0" err="1"/>
              <a:t>Stokes</a:t>
            </a:r>
            <a:r>
              <a:rPr lang="nl-NL" i="0" noProof="0" dirty="0"/>
              <a:t>), het verkleuren van armen en benen, zogenaamde lijkvlekken, en reutelen. Patiënten zijn dan vaak al bedlegerig, eten en drinken niet meer, en hebben een verminderde urineproductie. Bij deze combinatie van al deze symptomen is het duidelijk dat de patiënt in de stervensfase is.</a:t>
            </a:r>
          </a:p>
          <a:p>
            <a:endParaRPr lang="en-US"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a:t>
            </a:fld>
            <a:endParaRPr lang="en-GB" sz="1200">
              <a:latin typeface="Times" charset="0"/>
            </a:endParaRPr>
          </a:p>
        </p:txBody>
      </p:sp>
    </p:spTree>
    <p:extLst>
      <p:ext uri="{BB962C8B-B14F-4D97-AF65-F5344CB8AC3E}">
        <p14:creationId xmlns:p14="http://schemas.microsoft.com/office/powerpoint/2010/main" val="402054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In de aanloop naar de stervensfase en in de stervensfase zelf kun je als zorgverlener veel betekenen.</a:t>
            </a:r>
          </a:p>
          <a:p>
            <a:r>
              <a:rPr lang="nl-NL" noProof="0" dirty="0"/>
              <a:t>Door de verslechtering op tijd te signaleren markeer je de verandering. Daardoor kan het beleid worden omgezet in comfortbeleid, waarbij de naasten de patiënt zoveel mogelijk steunen door er te zijn en om afscheid te kunnen nemen. Dit is voor hen heel belangrijk, zeker als bezoek tevoren niet of heel beperkt was toegestaan. Afscheid kunnen nemen en erbij kunnen zijn helpt naasten voor hun rouwverwerking. </a:t>
            </a:r>
          </a:p>
          <a:p>
            <a:r>
              <a:rPr lang="nl-NL" noProof="0" dirty="0"/>
              <a:t>Daarnaast dient de medicatie te worden aangepast, zoals het omzetten van oraal, als het slikken niet meer lukt, naar een andere vorm. Alleen medicatie die voor symptoombestrijding belangrijk is wordt voortgezet en/of aangepast, de rest kan gestopt. Stop ook paracetamol, want IV geeft dit veel vochtbelasting en rectaal toedienen is vervelend omdat de patiënt steeds gedraaid moet worden. De zuurstof wordt alleen voortgezet als je aan de patiënt ziet dat deze er baat heeft, of als deze dit zelf nog kan aangeven. Meestal echter is morfine effectiever in dit stadium.</a:t>
            </a:r>
          </a:p>
          <a:p>
            <a:r>
              <a:rPr lang="nl-NL" noProof="0" dirty="0"/>
              <a:t>Controles als bloeddruk/temperatuur, zuurstofsaturatie, maar ook wisselligging zijn nu vooral hinderlijk en dragen niet meer bij aan het comfort. </a:t>
            </a:r>
            <a:endParaRPr lang="nl-NL" sz="1400" noProof="0"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400" dirty="0"/>
              <a:t>In de begeleiding van patiënt en naasten kan je juist nu veel betekenen. Ook al zijn er factoren die dat moeilijk maken. Zoals de drukte op de afdeling, de anonieme beschermende kleding, de beperkingen van de isolatie, zeker ook voor de naasten. En de impact die dit alles op jezelf heeft.</a:t>
            </a:r>
            <a:r>
              <a:rPr lang="nl-NL" sz="1400" i="1" dirty="0"/>
              <a:t> </a:t>
            </a:r>
            <a:r>
              <a:rPr lang="nl-NL" sz="1400" dirty="0"/>
              <a:t>Een uitgebreide folder voor naasten waarin ook informatie over het verloop </a:t>
            </a:r>
            <a:r>
              <a:rPr lang="nl-NL" sz="1400" i="0" dirty="0"/>
              <a:t>van de stervensfase is te vinden op palliaweb.nl: </a:t>
            </a:r>
            <a:r>
              <a:rPr lang="nl-NL" dirty="0">
                <a:hlinkClick r:id="rId3"/>
              </a:rPr>
              <a:t>https://www.palliaweb.nl/publicaties/folder-stervensfase</a:t>
            </a:r>
            <a:r>
              <a:rPr lang="nl-NL" sz="1400" i="0" dirty="0"/>
              <a:t>. </a:t>
            </a:r>
          </a:p>
          <a:p>
            <a:r>
              <a:rPr lang="nl-NL" sz="1400" i="0" dirty="0"/>
              <a:t>Zie voor tips over hoe er tijdens COVID ook voor naasten te kunnen zijn ook basisscholing 7-Naasten. </a:t>
            </a:r>
          </a:p>
          <a:p>
            <a:endParaRPr lang="nl-NL" sz="1400" dirty="0"/>
          </a:p>
          <a:p>
            <a:r>
              <a:rPr lang="nl-NL" sz="1400" dirty="0"/>
              <a:t>Bedenk, jouw aandacht doet, ondanks alles, heel goed. Zelfs als mensen dat niet direct laten merken omdat zij zo bezig zijn met wat hen allemaal overkomt.</a:t>
            </a:r>
          </a:p>
        </p:txBody>
      </p:sp>
      <p:sp>
        <p:nvSpPr>
          <p:cNvPr id="4" name="Slide Number Placeholder 3"/>
          <p:cNvSpPr>
            <a:spLocks noGrp="1"/>
          </p:cNvSpPr>
          <p:nvPr>
            <p:ph type="sldNum" sz="quarter" idx="10"/>
          </p:nvPr>
        </p:nvSpPr>
        <p:spPr/>
        <p:txBody>
          <a:bodyPr/>
          <a:lstStyle/>
          <a:p>
            <a:fld id="{92BE362E-78BA-324A-8038-5482DADFDF7D}" type="slidenum">
              <a:rPr lang="en-GB" smtClean="0"/>
              <a:pPr/>
              <a:t>8</a:t>
            </a:fld>
            <a:endParaRPr lang="en-GB" sz="1200">
              <a:latin typeface="Times" charset="0"/>
            </a:endParaRPr>
          </a:p>
        </p:txBody>
      </p:sp>
    </p:spTree>
    <p:extLst>
      <p:ext uri="{BB962C8B-B14F-4D97-AF65-F5344CB8AC3E}">
        <p14:creationId xmlns:p14="http://schemas.microsoft.com/office/powerpoint/2010/main" val="336947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door op palliaweb.nl: </a:t>
            </a:r>
            <a:r>
              <a:rPr lang="nl-NL" dirty="0">
                <a:hlinkClick r:id="rId3"/>
              </a:rPr>
              <a:t>https://www.palliaweb.nl/zorgpraktijk/netwerken-palliatieve-zorg/netwerken-palliatieve-zorg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de PowerPoint willen gebruiken voor het geven van scholing, dan is deze met begeleidende tekst te vinden op palliaweb.nl: </a:t>
            </a:r>
            <a:r>
              <a:rPr lang="nl-NL" dirty="0">
                <a:hlinkClick r:id="rId4"/>
              </a:rPr>
              <a:t>https://www.palliaweb.nl/corona/12-deskundigheidsbevordering/12-deskundigheidsbevordering</a:t>
            </a:r>
            <a:r>
              <a:rPr lang="nl-NL" noProof="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Sterkte met zorgen!</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09130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26-03-2021</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26-03-2021</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indeling">
    <p:spTree>
      <p:nvGrpSpPr>
        <p:cNvPr id="1" name=""/>
        <p:cNvGrpSpPr/>
        <p:nvPr/>
      </p:nvGrpSpPr>
      <p:grpSpPr>
        <a:xfrm>
          <a:off x="0" y="0"/>
          <a:ext cx="0" cy="0"/>
          <a:chOff x="0" y="0"/>
          <a:chExt cx="0" cy="0"/>
        </a:xfrm>
      </p:grpSpPr>
      <p:sp>
        <p:nvSpPr>
          <p:cNvPr id="8" name="Rechthoek 1">
            <a:extLst>
              <a:ext uri="{FF2B5EF4-FFF2-40B4-BE49-F238E27FC236}">
                <a16:creationId xmlns:a16="http://schemas.microsoft.com/office/drawing/2014/main" id="{897C6CE7-B451-42D1-B28D-C19723843978}"/>
              </a:ext>
            </a:extLst>
          </p:cNvPr>
          <p:cNvSpPr>
            <a:spLocks noChangeArrowheads="1"/>
          </p:cNvSpPr>
          <p:nvPr userDrawn="1"/>
        </p:nvSpPr>
        <p:spPr bwMode="auto">
          <a:xfrm>
            <a:off x="0" y="0"/>
            <a:ext cx="9144000" cy="1431925"/>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pic>
        <p:nvPicPr>
          <p:cNvPr id="9" name="Afbeelding 7" descr="logo lumc_Fedra_PPT_20 mm NL.pdf">
            <a:extLst>
              <a:ext uri="{FF2B5EF4-FFF2-40B4-BE49-F238E27FC236}">
                <a16:creationId xmlns:a16="http://schemas.microsoft.com/office/drawing/2014/main" id="{40402D53-9F54-4CE3-9537-D5803D9116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 y="285750"/>
            <a:ext cx="22939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0" descr="logo UL_RGB.pdf">
            <a:extLst>
              <a:ext uri="{FF2B5EF4-FFF2-40B4-BE49-F238E27FC236}">
                <a16:creationId xmlns:a16="http://schemas.microsoft.com/office/drawing/2014/main" id="{3065DFC0-330C-466C-A9D9-4B44F45AFE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188" y="5743575"/>
            <a:ext cx="495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2">
            <a:extLst>
              <a:ext uri="{FF2B5EF4-FFF2-40B4-BE49-F238E27FC236}">
                <a16:creationId xmlns:a16="http://schemas.microsoft.com/office/drawing/2014/main" id="{0387B5BD-187C-47B1-87C3-7A9CD5550618}"/>
              </a:ext>
            </a:extLst>
          </p:cNvPr>
          <p:cNvSpPr/>
          <p:nvPr userDrawn="1"/>
        </p:nvSpPr>
        <p:spPr bwMode="auto">
          <a:xfrm>
            <a:off x="1146175" y="1431925"/>
            <a:ext cx="7997825" cy="115093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nl-NL">
              <a:solidFill>
                <a:srgbClr val="FFFFFF"/>
              </a:solidFill>
              <a:latin typeface="Times" charset="0"/>
              <a:ea typeface="ＭＳ Ｐゴシック" charset="0"/>
            </a:endParaRPr>
          </a:p>
        </p:txBody>
      </p:sp>
      <p:sp>
        <p:nvSpPr>
          <p:cNvPr id="12" name="Rechthoek 16">
            <a:extLst>
              <a:ext uri="{FF2B5EF4-FFF2-40B4-BE49-F238E27FC236}">
                <a16:creationId xmlns:a16="http://schemas.microsoft.com/office/drawing/2014/main" id="{2E7E3D85-B8F5-4E24-9D6A-C997609848A9}"/>
              </a:ext>
            </a:extLst>
          </p:cNvPr>
          <p:cNvSpPr>
            <a:spLocks noChangeArrowheads="1"/>
          </p:cNvSpPr>
          <p:nvPr userDrawn="1"/>
        </p:nvSpPr>
        <p:spPr bwMode="auto">
          <a:xfrm>
            <a:off x="0" y="2587625"/>
            <a:ext cx="1146175" cy="1150938"/>
          </a:xfrm>
          <a:prstGeom prst="rect">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4099" name="Rectangle 3"/>
          <p:cNvSpPr>
            <a:spLocks noGrp="1" noChangeArrowheads="1"/>
          </p:cNvSpPr>
          <p:nvPr>
            <p:ph type="subTitle" idx="1"/>
          </p:nvPr>
        </p:nvSpPr>
        <p:spPr>
          <a:xfrm>
            <a:off x="1304925" y="2780928"/>
            <a:ext cx="4527551" cy="347890"/>
          </a:xfrm>
        </p:spPr>
        <p:txBody>
          <a:bodyPr/>
          <a:lstStyle>
            <a:lvl1pPr marL="0" indent="0" algn="l">
              <a:lnSpc>
                <a:spcPct val="100000"/>
              </a:lnSpc>
              <a:buFontTx/>
              <a:buNone/>
              <a:defRPr b="1">
                <a:solidFill>
                  <a:schemeClr val="bg2"/>
                </a:solidFill>
              </a:defRPr>
            </a:lvl1pPr>
          </a:lstStyle>
          <a:p>
            <a:pPr lvl="0"/>
            <a:r>
              <a:rPr lang="en-US" noProof="0"/>
              <a:t>Click to edit Master subtitle style</a:t>
            </a:r>
            <a:endParaRPr lang="en-GB" noProof="0" dirty="0"/>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tIns="108000" bIns="0" anchor="t"/>
          <a:lstStyle/>
          <a:p>
            <a:pPr lvl="0"/>
            <a:r>
              <a:rPr lang="nl-NL"/>
              <a:t>Klik om de stijl te bewerken</a:t>
            </a:r>
            <a:endParaRPr lang="en-GB" dirty="0"/>
          </a:p>
        </p:txBody>
      </p:sp>
      <p:sp>
        <p:nvSpPr>
          <p:cNvPr id="24" name="Rectangle 3"/>
          <p:cNvSpPr>
            <a:spLocks noGrp="1" noChangeArrowheads="1"/>
          </p:cNvSpPr>
          <p:nvPr>
            <p:ph idx="10"/>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sz="2000" baseline="0">
                <a:solidFill>
                  <a:schemeClr val="bg2"/>
                </a:solidFill>
              </a:defRPr>
            </a:lvl1pPr>
          </a:lstStyle>
          <a:p>
            <a:pPr lvl="0"/>
            <a:r>
              <a:rPr lang="en-US"/>
              <a:t>Click to edit Master text styles</a:t>
            </a:r>
          </a:p>
        </p:txBody>
      </p:sp>
      <p:sp>
        <p:nvSpPr>
          <p:cNvPr id="23" name="Rectangle 3"/>
          <p:cNvSpPr>
            <a:spLocks noGrp="1" noChangeArrowheads="1"/>
          </p:cNvSpPr>
          <p:nvPr>
            <p:ph idx="1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en-US"/>
              <a:t>Click to edit Master text styles</a:t>
            </a:r>
          </a:p>
        </p:txBody>
      </p:sp>
      <p:sp>
        <p:nvSpPr>
          <p:cNvPr id="19" name="Rectangle 3"/>
          <p:cNvSpPr>
            <a:spLocks noGrp="1" noChangeArrowheads="1"/>
          </p:cNvSpPr>
          <p:nvPr>
            <p:ph idx="12"/>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sz="1800" b="0" i="0" cap="all" baseline="0">
                <a:solidFill>
                  <a:schemeClr val="accent1"/>
                </a:solidFill>
              </a:defRPr>
            </a:lvl1pPr>
          </a:lstStyle>
          <a:p>
            <a:pPr lvl="0"/>
            <a:r>
              <a:rPr lang="en-US"/>
              <a:t>Click to edit Master text styles</a:t>
            </a:r>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13" name="Rectangle 4">
            <a:extLst>
              <a:ext uri="{FF2B5EF4-FFF2-40B4-BE49-F238E27FC236}">
                <a16:creationId xmlns:a16="http://schemas.microsoft.com/office/drawing/2014/main" id="{12AEFB67-0D7D-45E7-A921-1549AA28C658}"/>
              </a:ext>
            </a:extLst>
          </p:cNvPr>
          <p:cNvSpPr>
            <a:spLocks noGrp="1" noChangeArrowheads="1"/>
          </p:cNvSpPr>
          <p:nvPr>
            <p:ph type="dt" sz="half" idx="15"/>
          </p:nvPr>
        </p:nvSpPr>
        <p:spPr>
          <a:xfrm>
            <a:off x="6350000" y="6553200"/>
            <a:ext cx="2508250" cy="304800"/>
          </a:xfrm>
        </p:spPr>
        <p:txBody>
          <a:bodyPr/>
          <a:lstStyle>
            <a:lvl1pPr algn="r">
              <a:defRPr sz="1200">
                <a:solidFill>
                  <a:srgbClr val="FFFFFF"/>
                </a:solidFill>
                <a:latin typeface="+mn-lt"/>
                <a:ea typeface="ＭＳ Ｐゴシック" charset="-128"/>
              </a:defRPr>
            </a:lvl1pPr>
          </a:lstStyle>
          <a:p>
            <a:pPr>
              <a:defRPr/>
            </a:pPr>
            <a:fld id="{CA324B3E-B623-4D51-80CC-557AC9677F8A}" type="datetime5">
              <a:rPr lang="nl-NL"/>
              <a:pPr>
                <a:defRPr/>
              </a:pPr>
              <a:t>26-mrt.-21</a:t>
            </a:fld>
            <a:endParaRPr lang="en-GB" dirty="0"/>
          </a:p>
        </p:txBody>
      </p:sp>
      <p:sp>
        <p:nvSpPr>
          <p:cNvPr id="14" name="Rectangle 5">
            <a:extLst>
              <a:ext uri="{FF2B5EF4-FFF2-40B4-BE49-F238E27FC236}">
                <a16:creationId xmlns:a16="http://schemas.microsoft.com/office/drawing/2014/main" id="{2F795B40-F5DA-4AE6-8F5E-9612ED2ADBF2}"/>
              </a:ext>
            </a:extLst>
          </p:cNvPr>
          <p:cNvSpPr>
            <a:spLocks noGrp="1" noChangeArrowheads="1"/>
          </p:cNvSpPr>
          <p:nvPr>
            <p:ph type="ftr" sz="quarter" idx="16"/>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
        <p:nvSpPr>
          <p:cNvPr id="15" name="Rectangle 6">
            <a:extLst>
              <a:ext uri="{FF2B5EF4-FFF2-40B4-BE49-F238E27FC236}">
                <a16:creationId xmlns:a16="http://schemas.microsoft.com/office/drawing/2014/main" id="{49FDE78A-65F5-43A6-B8E6-0FC07E4619AD}"/>
              </a:ext>
            </a:extLst>
          </p:cNvPr>
          <p:cNvSpPr>
            <a:spLocks noGrp="1" noChangeArrowheads="1"/>
          </p:cNvSpPr>
          <p:nvPr>
            <p:ph type="sldNum" sz="quarter" idx="17"/>
          </p:nvPr>
        </p:nvSpPr>
        <p:spPr/>
        <p:txBody>
          <a:bodyPr/>
          <a:lstStyle>
            <a:lvl1pPr>
              <a:defRPr/>
            </a:lvl1pPr>
          </a:lstStyle>
          <a:p>
            <a:pPr>
              <a:defRPr/>
            </a:pPr>
            <a:fld id="{227B8710-8557-47C4-BEDB-23AFD3C0342C}" type="slidenum">
              <a:rPr lang="en-GB" altLang="nl-NL"/>
              <a:pPr>
                <a:defRPr/>
              </a:pPr>
              <a:t>‹#›</a:t>
            </a:fld>
            <a:endParaRPr lang="en-GB" altLang="nl-NL"/>
          </a:p>
        </p:txBody>
      </p:sp>
    </p:spTree>
    <p:extLst>
      <p:ext uri="{BB962C8B-B14F-4D97-AF65-F5344CB8AC3E}">
        <p14:creationId xmlns:p14="http://schemas.microsoft.com/office/powerpoint/2010/main" val="3014436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 indeling">
    <p:spTree>
      <p:nvGrpSpPr>
        <p:cNvPr id="1" name=""/>
        <p:cNvGrpSpPr/>
        <p:nvPr/>
      </p:nvGrpSpPr>
      <p:grpSpPr>
        <a:xfrm>
          <a:off x="0" y="0"/>
          <a:ext cx="0" cy="0"/>
          <a:chOff x="0" y="0"/>
          <a:chExt cx="0" cy="0"/>
        </a:xfrm>
      </p:grpSpPr>
      <p:sp>
        <p:nvSpPr>
          <p:cNvPr id="5" name="Rechthoek 5">
            <a:extLst>
              <a:ext uri="{FF2B5EF4-FFF2-40B4-BE49-F238E27FC236}">
                <a16:creationId xmlns:a16="http://schemas.microsoft.com/office/drawing/2014/main" id="{E7344DD8-A81F-4F17-A8B2-31680453C576}"/>
              </a:ext>
            </a:extLst>
          </p:cNvPr>
          <p:cNvSpPr>
            <a:spLocks noChangeArrowheads="1"/>
          </p:cNvSpPr>
          <p:nvPr userDrawn="1"/>
        </p:nvSpPr>
        <p:spPr bwMode="auto">
          <a:xfrm>
            <a:off x="0" y="0"/>
            <a:ext cx="9144000" cy="6553200"/>
          </a:xfrm>
          <a:prstGeom prst="rect">
            <a:avLst/>
          </a:prstGeom>
          <a:solidFill>
            <a:schemeClr val="accent1">
              <a:alpha val="2509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2" name="Titel 1"/>
          <p:cNvSpPr>
            <a:spLocks noGrp="1"/>
          </p:cNvSpPr>
          <p:nvPr>
            <p:ph type="title"/>
          </p:nvPr>
        </p:nvSpPr>
        <p:spPr>
          <a:xfrm>
            <a:off x="566738" y="0"/>
            <a:ext cx="6524625" cy="854075"/>
          </a:xfrm>
        </p:spPr>
        <p:txBody>
          <a:bodyPr/>
          <a:lstStyle>
            <a:lvl1pPr>
              <a:defRPr cap="all"/>
            </a:lvl1pPr>
          </a:lstStyle>
          <a:p>
            <a:r>
              <a:rPr lang="en-US"/>
              <a:t>Click to edit Master title style</a:t>
            </a:r>
            <a:endParaRPr lang="nl-NL"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nl-NL"/>
              <a:t>Klik om de modelstijlen te bewerken</a:t>
            </a:r>
          </a:p>
        </p:txBody>
      </p:sp>
      <p:sp>
        <p:nvSpPr>
          <p:cNvPr id="6" name="Tijdelijke aanduiding voor datum 2">
            <a:extLst>
              <a:ext uri="{FF2B5EF4-FFF2-40B4-BE49-F238E27FC236}">
                <a16:creationId xmlns:a16="http://schemas.microsoft.com/office/drawing/2014/main" id="{C4B73C03-338C-4854-AF00-06EF8B9AB9A1}"/>
              </a:ext>
            </a:extLst>
          </p:cNvPr>
          <p:cNvSpPr>
            <a:spLocks noGrp="1"/>
          </p:cNvSpPr>
          <p:nvPr>
            <p:ph type="dt" sz="half" idx="16"/>
          </p:nvPr>
        </p:nvSpPr>
        <p:spPr/>
        <p:txBody>
          <a:bodyPr/>
          <a:lstStyle>
            <a:lvl1pPr>
              <a:defRPr>
                <a:ea typeface="ＭＳ Ｐゴシック" charset="-128"/>
              </a:defRPr>
            </a:lvl1pPr>
          </a:lstStyle>
          <a:p>
            <a:pPr>
              <a:defRPr/>
            </a:pPr>
            <a:fld id="{653EF544-2FE4-47DA-B4C6-DC5585EA9E90}" type="datetime5">
              <a:rPr lang="nl-NL"/>
              <a:pPr>
                <a:defRPr/>
              </a:pPr>
              <a:t>26-mrt.-21</a:t>
            </a:fld>
            <a:endParaRPr lang="en-GB" dirty="0"/>
          </a:p>
        </p:txBody>
      </p:sp>
      <p:sp>
        <p:nvSpPr>
          <p:cNvPr id="7" name="Tijdelijke aanduiding voor voettekst 3">
            <a:extLst>
              <a:ext uri="{FF2B5EF4-FFF2-40B4-BE49-F238E27FC236}">
                <a16:creationId xmlns:a16="http://schemas.microsoft.com/office/drawing/2014/main" id="{6D00B357-AA3A-4023-9330-B570B0367D57}"/>
              </a:ext>
            </a:extLst>
          </p:cNvPr>
          <p:cNvSpPr>
            <a:spLocks noGrp="1"/>
          </p:cNvSpPr>
          <p:nvPr>
            <p:ph type="ftr" sz="quarter" idx="17"/>
          </p:nvPr>
        </p:nvSpPr>
        <p:spPr/>
        <p:txBody>
          <a:bodyPr/>
          <a:lstStyle>
            <a:lvl1pPr>
              <a:defRPr>
                <a:ea typeface="ＭＳ Ｐゴシック" charset="-128"/>
              </a:defRPr>
            </a:lvl1pPr>
          </a:lstStyle>
          <a:p>
            <a:pPr>
              <a:defRPr/>
            </a:pPr>
            <a:r>
              <a:rPr lang="fr-FR"/>
              <a:t>Surprise question op de SEH</a:t>
            </a:r>
            <a:endParaRPr lang="en-GB" dirty="0"/>
          </a:p>
        </p:txBody>
      </p:sp>
      <p:sp>
        <p:nvSpPr>
          <p:cNvPr id="8" name="Tijdelijke aanduiding voor dianummer 4">
            <a:extLst>
              <a:ext uri="{FF2B5EF4-FFF2-40B4-BE49-F238E27FC236}">
                <a16:creationId xmlns:a16="http://schemas.microsoft.com/office/drawing/2014/main" id="{AA1BB4B3-C8F0-4549-B0C8-64469C855CA6}"/>
              </a:ext>
            </a:extLst>
          </p:cNvPr>
          <p:cNvSpPr>
            <a:spLocks noGrp="1"/>
          </p:cNvSpPr>
          <p:nvPr>
            <p:ph type="sldNum" sz="quarter" idx="18"/>
          </p:nvPr>
        </p:nvSpPr>
        <p:spPr/>
        <p:txBody>
          <a:bodyPr/>
          <a:lstStyle>
            <a:lvl1pPr>
              <a:defRPr/>
            </a:lvl1pPr>
          </a:lstStyle>
          <a:p>
            <a:pPr>
              <a:defRPr/>
            </a:pPr>
            <a:fld id="{4BB44735-38AD-4AD8-974F-CD1060A6E27A}" type="slidenum">
              <a:rPr lang="en-GB" altLang="nl-NL"/>
              <a:pPr>
                <a:defRPr/>
              </a:pPr>
              <a:t>‹#›</a:t>
            </a:fld>
            <a:endParaRPr lang="en-GB" altLang="nl-NL"/>
          </a:p>
        </p:txBody>
      </p:sp>
    </p:spTree>
    <p:extLst>
      <p:ext uri="{BB962C8B-B14F-4D97-AF65-F5344CB8AC3E}">
        <p14:creationId xmlns:p14="http://schemas.microsoft.com/office/powerpoint/2010/main" val="16220197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Rectangle 4">
            <a:extLst>
              <a:ext uri="{FF2B5EF4-FFF2-40B4-BE49-F238E27FC236}">
                <a16:creationId xmlns:a16="http://schemas.microsoft.com/office/drawing/2014/main" id="{A004A51E-971D-4017-B868-CB5595C72B9A}"/>
              </a:ext>
            </a:extLst>
          </p:cNvPr>
          <p:cNvSpPr>
            <a:spLocks noGrp="1" noChangeArrowheads="1"/>
          </p:cNvSpPr>
          <p:nvPr>
            <p:ph type="dt" sz="half" idx="10"/>
          </p:nvPr>
        </p:nvSpPr>
        <p:spPr>
          <a:xfrm>
            <a:off x="6350000" y="6553200"/>
            <a:ext cx="2508250" cy="304800"/>
          </a:xfrm>
        </p:spPr>
        <p:txBody>
          <a:bodyPr/>
          <a:lstStyle>
            <a:lvl1pPr algn="r">
              <a:defRPr sz="1200">
                <a:solidFill>
                  <a:srgbClr val="FFFFFF"/>
                </a:solidFill>
                <a:latin typeface="+mn-lt"/>
                <a:ea typeface="ＭＳ Ｐゴシック" charset="-128"/>
              </a:defRPr>
            </a:lvl1pPr>
          </a:lstStyle>
          <a:p>
            <a:pPr>
              <a:defRPr/>
            </a:pPr>
            <a:fld id="{9F9B7F3C-2D87-4E40-A99E-8D7B2870681D}" type="datetime5">
              <a:rPr lang="nl-NL"/>
              <a:pPr>
                <a:defRPr/>
              </a:pPr>
              <a:t>26-mrt.-21</a:t>
            </a:fld>
            <a:endParaRPr lang="en-GB" dirty="0"/>
          </a:p>
        </p:txBody>
      </p:sp>
      <p:sp>
        <p:nvSpPr>
          <p:cNvPr id="5" name="Rectangle 6">
            <a:extLst>
              <a:ext uri="{FF2B5EF4-FFF2-40B4-BE49-F238E27FC236}">
                <a16:creationId xmlns:a16="http://schemas.microsoft.com/office/drawing/2014/main" id="{8C732FDC-6CBD-4829-9A5A-7D7DDA86C226}"/>
              </a:ext>
            </a:extLst>
          </p:cNvPr>
          <p:cNvSpPr>
            <a:spLocks noGrp="1" noChangeArrowheads="1"/>
          </p:cNvSpPr>
          <p:nvPr>
            <p:ph type="sldNum" sz="quarter" idx="11"/>
          </p:nvPr>
        </p:nvSpPr>
        <p:spPr/>
        <p:txBody>
          <a:bodyPr/>
          <a:lstStyle>
            <a:lvl1pPr>
              <a:defRPr/>
            </a:lvl1pPr>
          </a:lstStyle>
          <a:p>
            <a:pPr>
              <a:defRPr/>
            </a:pPr>
            <a:fld id="{87C3C3E6-62D7-446F-9BC9-740BC6BF4F4C}" type="slidenum">
              <a:rPr lang="en-GB" altLang="nl-NL"/>
              <a:pPr>
                <a:defRPr/>
              </a:pPr>
              <a:t>‹#›</a:t>
            </a:fld>
            <a:endParaRPr lang="en-GB" altLang="nl-NL"/>
          </a:p>
        </p:txBody>
      </p:sp>
      <p:sp>
        <p:nvSpPr>
          <p:cNvPr id="6" name="Footer Placeholder 5">
            <a:extLst>
              <a:ext uri="{FF2B5EF4-FFF2-40B4-BE49-F238E27FC236}">
                <a16:creationId xmlns:a16="http://schemas.microsoft.com/office/drawing/2014/main" id="{DFA1AB34-6245-4F10-A4BF-4C09548F41E7}"/>
              </a:ext>
            </a:extLst>
          </p:cNvPr>
          <p:cNvSpPr>
            <a:spLocks noGrp="1" noChangeArrowheads="1"/>
          </p:cNvSpPr>
          <p:nvPr>
            <p:ph type="ftr" sz="quarter" idx="12"/>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23512305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p 1 regel">
    <p:spTree>
      <p:nvGrpSpPr>
        <p:cNvPr id="1" name=""/>
        <p:cNvGrpSpPr/>
        <p:nvPr/>
      </p:nvGrpSpPr>
      <p:grpSpPr>
        <a:xfrm>
          <a:off x="0" y="0"/>
          <a:ext cx="0" cy="0"/>
          <a:chOff x="0" y="0"/>
          <a:chExt cx="0" cy="0"/>
        </a:xfrm>
      </p:grpSpPr>
      <p:sp>
        <p:nvSpPr>
          <p:cNvPr id="4" name="Rechthoek 6">
            <a:extLst>
              <a:ext uri="{FF2B5EF4-FFF2-40B4-BE49-F238E27FC236}">
                <a16:creationId xmlns:a16="http://schemas.microsoft.com/office/drawing/2014/main" id="{EE92F319-BBF6-4A3B-8140-40259B6C0F36}"/>
              </a:ext>
            </a:extLst>
          </p:cNvPr>
          <p:cNvSpPr>
            <a:spLocks noChangeArrowheads="1"/>
          </p:cNvSpPr>
          <p:nvPr userDrawn="1"/>
        </p:nvSpPr>
        <p:spPr bwMode="auto">
          <a:xfrm>
            <a:off x="0" y="514350"/>
            <a:ext cx="9144000" cy="895350"/>
          </a:xfrm>
          <a:prstGeom prst="rect">
            <a:avLst/>
          </a:prstGeom>
          <a:solidFill>
            <a:schemeClr val="bg1"/>
          </a:solidFill>
          <a:ln w="9525" algn="ctr">
            <a:solidFill>
              <a:schemeClr val="tx1"/>
            </a:solidFill>
            <a:round/>
            <a:headEnd/>
            <a:tailEnd/>
          </a:ln>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5" name="Rechthoek 9">
            <a:extLst>
              <a:ext uri="{FF2B5EF4-FFF2-40B4-BE49-F238E27FC236}">
                <a16:creationId xmlns:a16="http://schemas.microsoft.com/office/drawing/2014/main" id="{C3E4B781-C7DF-4B93-8627-F2BD631965B5}"/>
              </a:ext>
            </a:extLst>
          </p:cNvPr>
          <p:cNvSpPr>
            <a:spLocks noChangeArrowheads="1"/>
          </p:cNvSpPr>
          <p:nvPr userDrawn="1"/>
        </p:nvSpPr>
        <p:spPr bwMode="auto">
          <a:xfrm>
            <a:off x="0" y="6527800"/>
            <a:ext cx="9144000" cy="330200"/>
          </a:xfrm>
          <a:prstGeom prst="rect">
            <a:avLst/>
          </a:prstGeom>
          <a:solidFill>
            <a:schemeClr val="bg1"/>
          </a:solidFill>
          <a:ln w="9525" algn="ctr">
            <a:solidFill>
              <a:schemeClr val="tx1"/>
            </a:solidFill>
            <a:round/>
            <a:headEnd/>
            <a:tailEnd/>
          </a:ln>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566738" y="0"/>
            <a:ext cx="6524625" cy="501649"/>
          </a:xfrm>
        </p:spPr>
        <p:txBody>
          <a:bodyPr/>
          <a:lstStyle/>
          <a:p>
            <a:r>
              <a:rPr lang="nl-NL"/>
              <a:t>Klik om de stijl te bewerken</a:t>
            </a:r>
            <a:endParaRPr lang="nl-NL" dirty="0"/>
          </a:p>
        </p:txBody>
      </p:sp>
    </p:spTree>
    <p:extLst>
      <p:ext uri="{BB962C8B-B14F-4D97-AF65-F5344CB8AC3E}">
        <p14:creationId xmlns:p14="http://schemas.microsoft.com/office/powerpoint/2010/main" val="8248206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F4CAF16E-7721-481B-BE0A-3DF46BBC0BD0}"/>
              </a:ext>
            </a:extLst>
          </p:cNvPr>
          <p:cNvSpPr>
            <a:spLocks noChangeArrowheads="1"/>
          </p:cNvSpPr>
          <p:nvPr userDrawn="1"/>
        </p:nvSpPr>
        <p:spPr bwMode="auto">
          <a:xfrm>
            <a:off x="0" y="6527800"/>
            <a:ext cx="9144000" cy="330200"/>
          </a:xfrm>
          <a:prstGeom prst="rect">
            <a:avLst/>
          </a:prstGeom>
          <a:solidFill>
            <a:schemeClr val="bg1"/>
          </a:solidFill>
          <a:ln w="9525" algn="ctr">
            <a:solidFill>
              <a:schemeClr val="tx1"/>
            </a:solidFill>
            <a:round/>
            <a:headEnd/>
            <a:tailEnd/>
          </a:ln>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2" name="Titel 1"/>
          <p:cNvSpPr>
            <a:spLocks noGrp="1"/>
          </p:cNvSpPr>
          <p:nvPr>
            <p:ph type="title"/>
          </p:nvPr>
        </p:nvSpPr>
        <p:spPr/>
        <p:txBody>
          <a:bodyPr/>
          <a:lstStyle/>
          <a:p>
            <a:r>
              <a:rPr lang="nl-NL"/>
              <a:t>Klik om de stijl te bewerken</a:t>
            </a:r>
            <a:endParaRPr lang="nl-NL" dirty="0"/>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901017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a:t>Klik om de stijl te bewerken</a:t>
            </a:r>
            <a:endParaRPr lang="nl-NL" dirty="0"/>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a:lvl1pPr>
            <a:lvl2pPr marL="0">
              <a:defRPr/>
            </a:lvl2pPr>
            <a:lvl3pPr marL="360000">
              <a:defRPr/>
            </a:lvl3pPr>
            <a:lvl4pPr marL="720000">
              <a:defRPr/>
            </a:lvl4pPr>
            <a:lvl5pPr marL="108000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a:lvl1pPr>
            <a:lvl2pPr marL="0">
              <a:defRPr/>
            </a:lvl2pPr>
            <a:lvl3pPr marL="360000">
              <a:defRPr/>
            </a:lvl3pPr>
            <a:lvl4pPr marL="720000">
              <a:defRPr/>
            </a:lvl4pPr>
            <a:lvl5pPr marL="108000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ijdelijke aanduiding voor datum 4">
            <a:extLst>
              <a:ext uri="{FF2B5EF4-FFF2-40B4-BE49-F238E27FC236}">
                <a16:creationId xmlns:a16="http://schemas.microsoft.com/office/drawing/2014/main" id="{98795A10-E481-4AE2-ACF4-88DCED85F947}"/>
              </a:ext>
            </a:extLst>
          </p:cNvPr>
          <p:cNvSpPr>
            <a:spLocks noGrp="1"/>
          </p:cNvSpPr>
          <p:nvPr>
            <p:ph type="dt" sz="half" idx="14"/>
          </p:nvPr>
        </p:nvSpPr>
        <p:spPr/>
        <p:txBody>
          <a:bodyPr/>
          <a:lstStyle>
            <a:lvl1pPr>
              <a:defRPr>
                <a:ea typeface="ＭＳ Ｐゴシック" charset="-128"/>
              </a:defRPr>
            </a:lvl1pPr>
          </a:lstStyle>
          <a:p>
            <a:pPr>
              <a:defRPr/>
            </a:pPr>
            <a:fld id="{108118F4-8338-480C-A230-18F097FAC131}" type="datetime5">
              <a:rPr lang="nl-NL"/>
              <a:pPr>
                <a:defRPr/>
              </a:pPr>
              <a:t>26-mrt.-21</a:t>
            </a:fld>
            <a:endParaRPr lang="en-GB"/>
          </a:p>
        </p:txBody>
      </p:sp>
      <p:sp>
        <p:nvSpPr>
          <p:cNvPr id="6" name="Tijdelijke aanduiding voor dianummer 6">
            <a:extLst>
              <a:ext uri="{FF2B5EF4-FFF2-40B4-BE49-F238E27FC236}">
                <a16:creationId xmlns:a16="http://schemas.microsoft.com/office/drawing/2014/main" id="{06A29D88-58EE-42D8-84E4-6A18B358568C}"/>
              </a:ext>
            </a:extLst>
          </p:cNvPr>
          <p:cNvSpPr>
            <a:spLocks noGrp="1"/>
          </p:cNvSpPr>
          <p:nvPr>
            <p:ph type="sldNum" sz="quarter" idx="15"/>
          </p:nvPr>
        </p:nvSpPr>
        <p:spPr/>
        <p:txBody>
          <a:bodyPr/>
          <a:lstStyle>
            <a:lvl1pPr>
              <a:defRPr/>
            </a:lvl1pPr>
          </a:lstStyle>
          <a:p>
            <a:pPr>
              <a:defRPr/>
            </a:pPr>
            <a:fld id="{9F9ED320-EFDA-437D-9FC6-D0019920CAC6}" type="slidenum">
              <a:rPr lang="en-GB" altLang="nl-NL"/>
              <a:pPr>
                <a:defRPr/>
              </a:pPr>
              <a:t>‹#›</a:t>
            </a:fld>
            <a:endParaRPr lang="en-GB" altLang="nl-NL"/>
          </a:p>
        </p:txBody>
      </p:sp>
      <p:sp>
        <p:nvSpPr>
          <p:cNvPr id="7" name="Rectangle 5">
            <a:extLst>
              <a:ext uri="{FF2B5EF4-FFF2-40B4-BE49-F238E27FC236}">
                <a16:creationId xmlns:a16="http://schemas.microsoft.com/office/drawing/2014/main" id="{4BD0185E-E69C-4DEF-89D2-70E86499628C}"/>
              </a:ext>
            </a:extLst>
          </p:cNvPr>
          <p:cNvSpPr>
            <a:spLocks noGrp="1" noChangeArrowheads="1"/>
          </p:cNvSpPr>
          <p:nvPr>
            <p:ph type="ftr" sz="quarter" idx="16"/>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24852084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566737" y="0"/>
            <a:ext cx="6558531" cy="854075"/>
          </a:xfrm>
        </p:spPr>
        <p:txBody>
          <a:bodyPr/>
          <a:lstStyle>
            <a:lvl1pPr>
              <a:defRPr/>
            </a:lvl1pPr>
          </a:lstStyle>
          <a:p>
            <a:r>
              <a:rPr lang="nl-NL"/>
              <a:t>Klik om de stijl te bewerken</a:t>
            </a:r>
            <a:endParaRPr lang="nl-NL" dirty="0"/>
          </a:p>
        </p:txBody>
      </p:sp>
      <p:sp>
        <p:nvSpPr>
          <p:cNvPr id="7" name="Tijdelijke aanduiding voor datum 6">
            <a:extLst>
              <a:ext uri="{FF2B5EF4-FFF2-40B4-BE49-F238E27FC236}">
                <a16:creationId xmlns:a16="http://schemas.microsoft.com/office/drawing/2014/main" id="{AE5C8F82-78A3-4E4D-BC8D-BD715C0B1F88}"/>
              </a:ext>
            </a:extLst>
          </p:cNvPr>
          <p:cNvSpPr>
            <a:spLocks noGrp="1"/>
          </p:cNvSpPr>
          <p:nvPr>
            <p:ph type="dt" sz="half" idx="10"/>
          </p:nvPr>
        </p:nvSpPr>
        <p:spPr/>
        <p:txBody>
          <a:bodyPr/>
          <a:lstStyle>
            <a:lvl1pPr>
              <a:defRPr>
                <a:ea typeface="ＭＳ Ｐゴシック" charset="-128"/>
              </a:defRPr>
            </a:lvl1pPr>
          </a:lstStyle>
          <a:p>
            <a:pPr>
              <a:defRPr/>
            </a:pPr>
            <a:fld id="{E8B6455B-BEA6-4A33-9B6C-DFD83206412D}" type="datetime5">
              <a:rPr lang="nl-NL"/>
              <a:pPr>
                <a:defRPr/>
              </a:pPr>
              <a:t>26-mrt.-21</a:t>
            </a:fld>
            <a:endParaRPr lang="en-GB"/>
          </a:p>
        </p:txBody>
      </p:sp>
      <p:sp>
        <p:nvSpPr>
          <p:cNvPr id="8" name="Tijdelijke aanduiding voor dianummer 8">
            <a:extLst>
              <a:ext uri="{FF2B5EF4-FFF2-40B4-BE49-F238E27FC236}">
                <a16:creationId xmlns:a16="http://schemas.microsoft.com/office/drawing/2014/main" id="{9E332859-A453-435E-BBFF-40353443D859}"/>
              </a:ext>
            </a:extLst>
          </p:cNvPr>
          <p:cNvSpPr>
            <a:spLocks noGrp="1"/>
          </p:cNvSpPr>
          <p:nvPr>
            <p:ph type="sldNum" sz="quarter" idx="11"/>
          </p:nvPr>
        </p:nvSpPr>
        <p:spPr/>
        <p:txBody>
          <a:bodyPr/>
          <a:lstStyle>
            <a:lvl1pPr>
              <a:defRPr/>
            </a:lvl1pPr>
          </a:lstStyle>
          <a:p>
            <a:pPr>
              <a:defRPr/>
            </a:pPr>
            <a:fld id="{BC49E560-CABB-4465-BD0D-11B7BEB88999}" type="slidenum">
              <a:rPr lang="en-GB" altLang="nl-NL"/>
              <a:pPr>
                <a:defRPr/>
              </a:pPr>
              <a:t>‹#›</a:t>
            </a:fld>
            <a:endParaRPr lang="en-GB" altLang="nl-NL"/>
          </a:p>
        </p:txBody>
      </p:sp>
      <p:sp>
        <p:nvSpPr>
          <p:cNvPr id="9" name="Rectangle 5">
            <a:extLst>
              <a:ext uri="{FF2B5EF4-FFF2-40B4-BE49-F238E27FC236}">
                <a16:creationId xmlns:a16="http://schemas.microsoft.com/office/drawing/2014/main" id="{66880CAB-1464-4370-BB2C-5BA70607FFAC}"/>
              </a:ext>
            </a:extLst>
          </p:cNvPr>
          <p:cNvSpPr>
            <a:spLocks noGrp="1" noChangeArrowheads="1"/>
          </p:cNvSpPr>
          <p:nvPr>
            <p:ph type="ftr" sz="quarter" idx="12"/>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1590151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85E94F6B-BF5E-4DAD-B99F-57A6159C77CA}"/>
              </a:ext>
            </a:extLst>
          </p:cNvPr>
          <p:cNvSpPr>
            <a:spLocks noGrp="1"/>
          </p:cNvSpPr>
          <p:nvPr>
            <p:ph type="dt" sz="half" idx="10"/>
          </p:nvPr>
        </p:nvSpPr>
        <p:spPr/>
        <p:txBody>
          <a:bodyPr/>
          <a:lstStyle>
            <a:lvl1pPr>
              <a:defRPr>
                <a:ea typeface="ＭＳ Ｐゴシック" charset="-128"/>
              </a:defRPr>
            </a:lvl1pPr>
          </a:lstStyle>
          <a:p>
            <a:pPr>
              <a:defRPr/>
            </a:pPr>
            <a:fld id="{DB26221E-4906-44EF-AFA9-02812B2245C8}" type="datetime5">
              <a:rPr lang="nl-NL"/>
              <a:pPr>
                <a:defRPr/>
              </a:pPr>
              <a:t>26-mrt.-21</a:t>
            </a:fld>
            <a:endParaRPr lang="en-GB"/>
          </a:p>
        </p:txBody>
      </p:sp>
      <p:sp>
        <p:nvSpPr>
          <p:cNvPr id="4" name="Tijdelijke aanduiding voor dianummer 4">
            <a:extLst>
              <a:ext uri="{FF2B5EF4-FFF2-40B4-BE49-F238E27FC236}">
                <a16:creationId xmlns:a16="http://schemas.microsoft.com/office/drawing/2014/main" id="{D2CF6DC7-9C85-47E1-B3C6-A66E6660EEBA}"/>
              </a:ext>
            </a:extLst>
          </p:cNvPr>
          <p:cNvSpPr>
            <a:spLocks noGrp="1"/>
          </p:cNvSpPr>
          <p:nvPr>
            <p:ph type="sldNum" sz="quarter" idx="11"/>
          </p:nvPr>
        </p:nvSpPr>
        <p:spPr/>
        <p:txBody>
          <a:bodyPr/>
          <a:lstStyle>
            <a:lvl1pPr>
              <a:defRPr/>
            </a:lvl1pPr>
          </a:lstStyle>
          <a:p>
            <a:pPr>
              <a:defRPr/>
            </a:pPr>
            <a:fld id="{0C842925-BB0A-4936-88C0-49ABF43DBCF9}" type="slidenum">
              <a:rPr lang="en-GB" altLang="nl-NL"/>
              <a:pPr>
                <a:defRPr/>
              </a:pPr>
              <a:t>‹#›</a:t>
            </a:fld>
            <a:endParaRPr lang="en-GB" altLang="nl-NL"/>
          </a:p>
        </p:txBody>
      </p:sp>
      <p:sp>
        <p:nvSpPr>
          <p:cNvPr id="5" name="Footer Placeholder 5">
            <a:extLst>
              <a:ext uri="{FF2B5EF4-FFF2-40B4-BE49-F238E27FC236}">
                <a16:creationId xmlns:a16="http://schemas.microsoft.com/office/drawing/2014/main" id="{2C963EA3-AA0E-4599-B630-E70B2B918335}"/>
              </a:ext>
            </a:extLst>
          </p:cNvPr>
          <p:cNvSpPr>
            <a:spLocks noGrp="1" noChangeArrowheads="1"/>
          </p:cNvSpPr>
          <p:nvPr>
            <p:ph type="ftr" sz="quarter" idx="12"/>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29116398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CB04A1D-ED4F-4D71-ADE7-B909C48E3926}"/>
              </a:ext>
            </a:extLst>
          </p:cNvPr>
          <p:cNvSpPr>
            <a:spLocks noGrp="1"/>
          </p:cNvSpPr>
          <p:nvPr>
            <p:ph type="dt" sz="half" idx="10"/>
          </p:nvPr>
        </p:nvSpPr>
        <p:spPr/>
        <p:txBody>
          <a:bodyPr/>
          <a:lstStyle>
            <a:lvl1pPr>
              <a:defRPr>
                <a:ea typeface="ＭＳ Ｐゴシック" charset="-128"/>
              </a:defRPr>
            </a:lvl1pPr>
          </a:lstStyle>
          <a:p>
            <a:pPr>
              <a:defRPr/>
            </a:pPr>
            <a:fld id="{2D4FD502-6B64-42E1-811B-E7D29EA3712A}" type="datetime5">
              <a:rPr lang="nl-NL"/>
              <a:pPr>
                <a:defRPr/>
              </a:pPr>
              <a:t>26-mrt.-21</a:t>
            </a:fld>
            <a:endParaRPr lang="en-GB"/>
          </a:p>
        </p:txBody>
      </p:sp>
      <p:sp>
        <p:nvSpPr>
          <p:cNvPr id="3" name="Tijdelijke aanduiding voor dianummer 3">
            <a:extLst>
              <a:ext uri="{FF2B5EF4-FFF2-40B4-BE49-F238E27FC236}">
                <a16:creationId xmlns:a16="http://schemas.microsoft.com/office/drawing/2014/main" id="{3F3D79A7-1CA5-47B7-9FA5-69DA3B848709}"/>
              </a:ext>
            </a:extLst>
          </p:cNvPr>
          <p:cNvSpPr>
            <a:spLocks noGrp="1"/>
          </p:cNvSpPr>
          <p:nvPr>
            <p:ph type="sldNum" sz="quarter" idx="11"/>
          </p:nvPr>
        </p:nvSpPr>
        <p:spPr/>
        <p:txBody>
          <a:bodyPr/>
          <a:lstStyle>
            <a:lvl1pPr>
              <a:defRPr/>
            </a:lvl1pPr>
          </a:lstStyle>
          <a:p>
            <a:pPr>
              <a:defRPr/>
            </a:pPr>
            <a:fld id="{63FB961D-70E6-4440-B2BA-CE8F597B318B}" type="slidenum">
              <a:rPr lang="en-GB" altLang="nl-NL"/>
              <a:pPr>
                <a:defRPr/>
              </a:pPr>
              <a:t>‹#›</a:t>
            </a:fld>
            <a:endParaRPr lang="en-GB" altLang="nl-NL"/>
          </a:p>
        </p:txBody>
      </p:sp>
      <p:sp>
        <p:nvSpPr>
          <p:cNvPr id="4" name="Rectangle 5">
            <a:extLst>
              <a:ext uri="{FF2B5EF4-FFF2-40B4-BE49-F238E27FC236}">
                <a16:creationId xmlns:a16="http://schemas.microsoft.com/office/drawing/2014/main" id="{27764FF5-0C17-4088-AA4B-FAE998C975B0}"/>
              </a:ext>
            </a:extLst>
          </p:cNvPr>
          <p:cNvSpPr>
            <a:spLocks noGrp="1" noChangeArrowheads="1"/>
          </p:cNvSpPr>
          <p:nvPr>
            <p:ph type="ftr" sz="quarter" idx="12"/>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5868524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nl-NL"/>
              <a:t>Klik om de stijl te bewerken</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buFontTx/>
              <a:buNone/>
              <a:defRPr/>
            </a:lvl1pPr>
            <a:lvl2pPr marL="0">
              <a:defRPr/>
            </a:lvl2pPr>
            <a:lvl3pPr marL="360000">
              <a:defRPr/>
            </a:lvl3pPr>
            <a:lvl4pPr marL="720000">
              <a:defRPr/>
            </a:lvl4pPr>
            <a:lvl5pPr marL="108000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ijdelijke aanduiding voor datum 4">
            <a:extLst>
              <a:ext uri="{FF2B5EF4-FFF2-40B4-BE49-F238E27FC236}">
                <a16:creationId xmlns:a16="http://schemas.microsoft.com/office/drawing/2014/main" id="{31CE1AC0-DEF2-4A23-BDEA-80EBBD3487C2}"/>
              </a:ext>
            </a:extLst>
          </p:cNvPr>
          <p:cNvSpPr>
            <a:spLocks noGrp="1"/>
          </p:cNvSpPr>
          <p:nvPr>
            <p:ph type="dt" sz="half" idx="14"/>
          </p:nvPr>
        </p:nvSpPr>
        <p:spPr/>
        <p:txBody>
          <a:bodyPr/>
          <a:lstStyle>
            <a:lvl1pPr>
              <a:defRPr>
                <a:ea typeface="ＭＳ Ｐゴシック" charset="-128"/>
              </a:defRPr>
            </a:lvl1pPr>
          </a:lstStyle>
          <a:p>
            <a:pPr>
              <a:defRPr/>
            </a:pPr>
            <a:fld id="{F6123538-CF38-4AD4-8E0F-A45B5998503F}" type="datetime5">
              <a:rPr lang="nl-NL"/>
              <a:pPr>
                <a:defRPr/>
              </a:pPr>
              <a:t>26-mrt.-21</a:t>
            </a:fld>
            <a:endParaRPr lang="en-GB"/>
          </a:p>
        </p:txBody>
      </p:sp>
      <p:sp>
        <p:nvSpPr>
          <p:cNvPr id="6" name="Tijdelijke aanduiding voor dianummer 6">
            <a:extLst>
              <a:ext uri="{FF2B5EF4-FFF2-40B4-BE49-F238E27FC236}">
                <a16:creationId xmlns:a16="http://schemas.microsoft.com/office/drawing/2014/main" id="{BE7C77F8-59D2-4287-BD04-9B45C10B7961}"/>
              </a:ext>
            </a:extLst>
          </p:cNvPr>
          <p:cNvSpPr>
            <a:spLocks noGrp="1"/>
          </p:cNvSpPr>
          <p:nvPr>
            <p:ph type="sldNum" sz="quarter" idx="15"/>
          </p:nvPr>
        </p:nvSpPr>
        <p:spPr/>
        <p:txBody>
          <a:bodyPr/>
          <a:lstStyle>
            <a:lvl1pPr>
              <a:defRPr/>
            </a:lvl1pPr>
          </a:lstStyle>
          <a:p>
            <a:pPr>
              <a:defRPr/>
            </a:pPr>
            <a:fld id="{B7FF183B-0A13-4E9A-9B22-1C380908B9DA}" type="slidenum">
              <a:rPr lang="en-GB" altLang="nl-NL"/>
              <a:pPr>
                <a:defRPr/>
              </a:pPr>
              <a:t>‹#›</a:t>
            </a:fld>
            <a:endParaRPr lang="en-GB" altLang="nl-NL"/>
          </a:p>
        </p:txBody>
      </p:sp>
      <p:sp>
        <p:nvSpPr>
          <p:cNvPr id="7" name="Rectangle 5">
            <a:extLst>
              <a:ext uri="{FF2B5EF4-FFF2-40B4-BE49-F238E27FC236}">
                <a16:creationId xmlns:a16="http://schemas.microsoft.com/office/drawing/2014/main" id="{234C7EB7-DC1F-493A-B433-42049B2C8159}"/>
              </a:ext>
            </a:extLst>
          </p:cNvPr>
          <p:cNvSpPr>
            <a:spLocks noGrp="1" noChangeArrowheads="1"/>
          </p:cNvSpPr>
          <p:nvPr>
            <p:ph type="ftr" sz="quarter" idx="16"/>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17964321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40EE0100-BE4C-4565-9462-4F2F7089DAD3}"/>
              </a:ext>
            </a:extLst>
          </p:cNvPr>
          <p:cNvSpPr>
            <a:spLocks noGrp="1"/>
          </p:cNvSpPr>
          <p:nvPr>
            <p:ph type="dt" sz="half" idx="10"/>
          </p:nvPr>
        </p:nvSpPr>
        <p:spPr/>
        <p:txBody>
          <a:bodyPr/>
          <a:lstStyle>
            <a:lvl1pPr>
              <a:defRPr>
                <a:ea typeface="ＭＳ Ｐゴシック" charset="-128"/>
              </a:defRPr>
            </a:lvl1pPr>
          </a:lstStyle>
          <a:p>
            <a:pPr>
              <a:defRPr/>
            </a:pPr>
            <a:fld id="{23FE9270-93A4-4778-B754-D1B05AE68BB4}" type="datetime5">
              <a:rPr lang="nl-NL"/>
              <a:pPr>
                <a:defRPr/>
              </a:pPr>
              <a:t>26-mrt.-21</a:t>
            </a:fld>
            <a:endParaRPr lang="en-GB"/>
          </a:p>
        </p:txBody>
      </p:sp>
      <p:sp>
        <p:nvSpPr>
          <p:cNvPr id="6" name="Tijdelijke aanduiding voor dianummer 6">
            <a:extLst>
              <a:ext uri="{FF2B5EF4-FFF2-40B4-BE49-F238E27FC236}">
                <a16:creationId xmlns:a16="http://schemas.microsoft.com/office/drawing/2014/main" id="{B0C2BB6E-788D-4805-8239-F71CD76CED5E}"/>
              </a:ext>
            </a:extLst>
          </p:cNvPr>
          <p:cNvSpPr>
            <a:spLocks noGrp="1"/>
          </p:cNvSpPr>
          <p:nvPr>
            <p:ph type="sldNum" sz="quarter" idx="11"/>
          </p:nvPr>
        </p:nvSpPr>
        <p:spPr/>
        <p:txBody>
          <a:bodyPr/>
          <a:lstStyle>
            <a:lvl1pPr>
              <a:defRPr/>
            </a:lvl1pPr>
          </a:lstStyle>
          <a:p>
            <a:pPr>
              <a:defRPr/>
            </a:pPr>
            <a:fld id="{63AD712C-A304-489E-B220-4BE0F9CFAFE6}" type="slidenum">
              <a:rPr lang="en-GB" altLang="nl-NL"/>
              <a:pPr>
                <a:defRPr/>
              </a:pPr>
              <a:t>‹#›</a:t>
            </a:fld>
            <a:endParaRPr lang="en-GB" altLang="nl-NL"/>
          </a:p>
        </p:txBody>
      </p:sp>
      <p:sp>
        <p:nvSpPr>
          <p:cNvPr id="7" name="Rectangle 5">
            <a:extLst>
              <a:ext uri="{FF2B5EF4-FFF2-40B4-BE49-F238E27FC236}">
                <a16:creationId xmlns:a16="http://schemas.microsoft.com/office/drawing/2014/main" id="{29F165E9-811F-4B1A-82EE-3490E2BDB7FF}"/>
              </a:ext>
            </a:extLst>
          </p:cNvPr>
          <p:cNvSpPr>
            <a:spLocks noGrp="1" noChangeArrowheads="1"/>
          </p:cNvSpPr>
          <p:nvPr>
            <p:ph type="ftr" sz="quarter" idx="12"/>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1387806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4" name="Rechthoek 10">
            <a:extLst>
              <a:ext uri="{FF2B5EF4-FFF2-40B4-BE49-F238E27FC236}">
                <a16:creationId xmlns:a16="http://schemas.microsoft.com/office/drawing/2014/main" id="{759FC0A0-5AC5-4970-ACEC-4FCF1FB27929}"/>
              </a:ext>
            </a:extLst>
          </p:cNvPr>
          <p:cNvSpPr>
            <a:spLocks noChangeArrowheads="1"/>
          </p:cNvSpPr>
          <p:nvPr userDrawn="1"/>
        </p:nvSpPr>
        <p:spPr bwMode="auto">
          <a:xfrm>
            <a:off x="0" y="0"/>
            <a:ext cx="8921750" cy="1268413"/>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pic>
        <p:nvPicPr>
          <p:cNvPr id="5" name="Afbeelding 11" descr="logo lumc_Fedra_PPT_20 mm NL.pdf">
            <a:extLst>
              <a:ext uri="{FF2B5EF4-FFF2-40B4-BE49-F238E27FC236}">
                <a16:creationId xmlns:a16="http://schemas.microsoft.com/office/drawing/2014/main" id="{44FA7CD4-6356-45F1-BF8F-7AC00BCFB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 y="285750"/>
            <a:ext cx="22939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12">
            <a:extLst>
              <a:ext uri="{FF2B5EF4-FFF2-40B4-BE49-F238E27FC236}">
                <a16:creationId xmlns:a16="http://schemas.microsoft.com/office/drawing/2014/main" id="{C1D16F5A-C71D-4B3B-BBDC-2ABDD87FF82D}"/>
              </a:ext>
            </a:extLst>
          </p:cNvPr>
          <p:cNvSpPr>
            <a:spLocks noChangeArrowheads="1"/>
          </p:cNvSpPr>
          <p:nvPr userDrawn="1"/>
        </p:nvSpPr>
        <p:spPr bwMode="auto">
          <a:xfrm>
            <a:off x="0" y="2587625"/>
            <a:ext cx="1146175" cy="1150938"/>
          </a:xfrm>
          <a:prstGeom prst="rect">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7" name="Rechthoek 18">
            <a:extLst>
              <a:ext uri="{FF2B5EF4-FFF2-40B4-BE49-F238E27FC236}">
                <a16:creationId xmlns:a16="http://schemas.microsoft.com/office/drawing/2014/main" id="{D09495D9-662C-4E6C-B9B1-87B953D491F2}"/>
              </a:ext>
            </a:extLst>
          </p:cNvPr>
          <p:cNvSpPr>
            <a:spLocks noChangeArrowheads="1"/>
          </p:cNvSpPr>
          <p:nvPr userDrawn="1"/>
        </p:nvSpPr>
        <p:spPr bwMode="auto">
          <a:xfrm>
            <a:off x="1146175" y="1431925"/>
            <a:ext cx="7997825" cy="1155700"/>
          </a:xfrm>
          <a:prstGeom prst="rect">
            <a:avLst/>
          </a:prstGeom>
          <a:solidFill>
            <a:schemeClr val="accent1">
              <a:alpha val="2509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pic>
        <p:nvPicPr>
          <p:cNvPr id="8" name="Afbeelding 13" descr="logo UL_RGB.pdf">
            <a:extLst>
              <a:ext uri="{FF2B5EF4-FFF2-40B4-BE49-F238E27FC236}">
                <a16:creationId xmlns:a16="http://schemas.microsoft.com/office/drawing/2014/main" id="{FD39F874-9893-4EFC-816B-9263939F6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188" y="5743575"/>
            <a:ext cx="495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a:spLocks noGrp="1" noChangeArrowheads="1"/>
          </p:cNvSpPr>
          <p:nvPr>
            <p:ph idx="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spcCol="360000"/>
          <a:lstStyle>
            <a:lvl1pPr>
              <a:defRPr sz="2400" b="1" i="0">
                <a:solidFill>
                  <a:schemeClr val="bg2"/>
                </a:solidFill>
              </a:defRPr>
            </a:lvl1pPr>
          </a:lstStyle>
          <a:p>
            <a:pPr lvl="0"/>
            <a:r>
              <a:rPr lang="en-US"/>
              <a:t>Click to edit Master text styles</a:t>
            </a:r>
          </a:p>
        </p:txBody>
      </p:sp>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Rectangle 4">
            <a:extLst>
              <a:ext uri="{FF2B5EF4-FFF2-40B4-BE49-F238E27FC236}">
                <a16:creationId xmlns:a16="http://schemas.microsoft.com/office/drawing/2014/main" id="{8EFAB080-028A-4B2C-A319-A0E30AD00466}"/>
              </a:ext>
            </a:extLst>
          </p:cNvPr>
          <p:cNvSpPr>
            <a:spLocks noGrp="1" noChangeArrowheads="1"/>
          </p:cNvSpPr>
          <p:nvPr>
            <p:ph type="dt" sz="half" idx="11"/>
          </p:nvPr>
        </p:nvSpPr>
        <p:spPr>
          <a:xfrm>
            <a:off x="6350000" y="6553200"/>
            <a:ext cx="2508250" cy="304800"/>
          </a:xfrm>
        </p:spPr>
        <p:txBody>
          <a:bodyPr/>
          <a:lstStyle>
            <a:lvl1pPr algn="r">
              <a:defRPr sz="1200">
                <a:solidFill>
                  <a:srgbClr val="FFFFFF"/>
                </a:solidFill>
                <a:latin typeface="+mn-lt"/>
                <a:ea typeface="ＭＳ Ｐゴシック" charset="-128"/>
              </a:defRPr>
            </a:lvl1pPr>
          </a:lstStyle>
          <a:p>
            <a:pPr>
              <a:defRPr/>
            </a:pPr>
            <a:fld id="{95B4CEA1-C478-4002-AE84-C80754ECBDDD}" type="datetime5">
              <a:rPr lang="nl-NL"/>
              <a:pPr>
                <a:defRPr/>
              </a:pPr>
              <a:t>26-mrt.-21</a:t>
            </a:fld>
            <a:endParaRPr lang="en-GB" dirty="0"/>
          </a:p>
        </p:txBody>
      </p:sp>
      <p:sp>
        <p:nvSpPr>
          <p:cNvPr id="10" name="Rectangle 6">
            <a:extLst>
              <a:ext uri="{FF2B5EF4-FFF2-40B4-BE49-F238E27FC236}">
                <a16:creationId xmlns:a16="http://schemas.microsoft.com/office/drawing/2014/main" id="{EA49B058-2253-4AB6-9775-3269B8361BFF}"/>
              </a:ext>
            </a:extLst>
          </p:cNvPr>
          <p:cNvSpPr>
            <a:spLocks noGrp="1" noChangeArrowheads="1"/>
          </p:cNvSpPr>
          <p:nvPr>
            <p:ph type="sldNum" sz="quarter" idx="12"/>
          </p:nvPr>
        </p:nvSpPr>
        <p:spPr/>
        <p:txBody>
          <a:bodyPr/>
          <a:lstStyle>
            <a:lvl1pPr>
              <a:defRPr/>
            </a:lvl1pPr>
          </a:lstStyle>
          <a:p>
            <a:pPr>
              <a:defRPr/>
            </a:pPr>
            <a:fld id="{5646CB9A-0199-4890-B2EC-F930FC767EDA}" type="slidenum">
              <a:rPr lang="en-GB" altLang="nl-NL"/>
              <a:pPr>
                <a:defRPr/>
              </a:pPr>
              <a:t>‹#›</a:t>
            </a:fld>
            <a:endParaRPr lang="en-GB" altLang="nl-NL"/>
          </a:p>
        </p:txBody>
      </p:sp>
      <p:sp>
        <p:nvSpPr>
          <p:cNvPr id="11" name="Rectangle 5">
            <a:extLst>
              <a:ext uri="{FF2B5EF4-FFF2-40B4-BE49-F238E27FC236}">
                <a16:creationId xmlns:a16="http://schemas.microsoft.com/office/drawing/2014/main" id="{148E2091-C1AA-4794-9984-C657B3276B2B}"/>
              </a:ext>
            </a:extLst>
          </p:cNvPr>
          <p:cNvSpPr>
            <a:spLocks noGrp="1" noChangeArrowheads="1"/>
          </p:cNvSpPr>
          <p:nvPr>
            <p:ph type="ftr" sz="quarter" idx="13"/>
          </p:nvPr>
        </p:nvSpPr>
        <p:spPr>
          <a:xfrm>
            <a:off x="1304925" y="6553200"/>
            <a:ext cx="4708525" cy="304800"/>
          </a:xfrm>
        </p:spPr>
        <p:txBody>
          <a:bodyPr/>
          <a:lstStyle>
            <a:lvl1pPr>
              <a:defRPr sz="1200">
                <a:solidFill>
                  <a:srgbClr val="FFFFFF"/>
                </a:solidFill>
                <a:latin typeface="+mn-lt"/>
                <a:ea typeface="ＭＳ Ｐゴシック" charset="-128"/>
              </a:defRPr>
            </a:lvl1pPr>
          </a:lstStyle>
          <a:p>
            <a:pPr>
              <a:defRPr/>
            </a:pPr>
            <a:r>
              <a:rPr lang="fr-FR"/>
              <a:t>Surprise question op de SEH</a:t>
            </a:r>
            <a:endParaRPr lang="en-GB" dirty="0"/>
          </a:p>
        </p:txBody>
      </p:sp>
    </p:spTree>
    <p:extLst>
      <p:ext uri="{BB962C8B-B14F-4D97-AF65-F5344CB8AC3E}">
        <p14:creationId xmlns:p14="http://schemas.microsoft.com/office/powerpoint/2010/main" val="31957607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DB7B07A-67ED-4B58-B31D-0CA39E731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588" y="5684838"/>
            <a:ext cx="7842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AF64AFC-B6AA-4CA3-8A18-37969121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128588"/>
            <a:ext cx="38147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E3F6CEBC-41C6-48AA-BE8B-30FFDE71CE5B}"/>
              </a:ext>
            </a:extLst>
          </p:cNvPr>
          <p:cNvSpPr>
            <a:spLocks noChangeArrowheads="1"/>
          </p:cNvSpPr>
          <p:nvPr/>
        </p:nvSpPr>
        <p:spPr bwMode="auto">
          <a:xfrm>
            <a:off x="0" y="1447800"/>
            <a:ext cx="9144000" cy="3962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endParaRPr lang="nl-NL" altLang="nl-NL">
              <a:solidFill>
                <a:srgbClr val="FFFFFF"/>
              </a:solidFill>
              <a:ea typeface="ＭＳ Ｐゴシック" charset="0"/>
            </a:endParaRPr>
          </a:p>
        </p:txBody>
      </p:sp>
      <p:sp>
        <p:nvSpPr>
          <p:cNvPr id="7" name="Rectangle 7">
            <a:extLst>
              <a:ext uri="{FF2B5EF4-FFF2-40B4-BE49-F238E27FC236}">
                <a16:creationId xmlns:a16="http://schemas.microsoft.com/office/drawing/2014/main" id="{3B30C641-9EF6-4EA3-B47C-6C03AC4CDFE9}"/>
              </a:ext>
            </a:extLst>
          </p:cNvPr>
          <p:cNvSpPr>
            <a:spLocks noChangeArrowheads="1"/>
          </p:cNvSpPr>
          <p:nvPr/>
        </p:nvSpPr>
        <p:spPr bwMode="auto">
          <a:xfrm>
            <a:off x="0" y="1447800"/>
            <a:ext cx="9144000" cy="3962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endParaRPr lang="nl-NL" altLang="nl-NL">
              <a:solidFill>
                <a:srgbClr val="FFFFFF"/>
              </a:solidFill>
              <a:ea typeface="ＭＳ Ｐゴシック" charset="0"/>
            </a:endParaRPr>
          </a:p>
        </p:txBody>
      </p:sp>
      <p:sp>
        <p:nvSpPr>
          <p:cNvPr id="80901" name="Rectangle 5"/>
          <p:cNvSpPr>
            <a:spLocks noGrp="1" noChangeArrowheads="1"/>
          </p:cNvSpPr>
          <p:nvPr>
            <p:ph type="ctrTitle"/>
          </p:nvPr>
        </p:nvSpPr>
        <p:spPr>
          <a:xfrm>
            <a:off x="228600" y="1600200"/>
            <a:ext cx="8686800" cy="1828800"/>
          </a:xfrm>
        </p:spPr>
        <p:txBody>
          <a:bodyPr anchor="ctr"/>
          <a:lstStyle>
            <a:lvl1pPr algn="ctr">
              <a:defRPr sz="3600">
                <a:solidFill>
                  <a:schemeClr val="bg2"/>
                </a:solidFill>
              </a:defRPr>
            </a:lvl1pPr>
          </a:lstStyle>
          <a:p>
            <a:pPr lvl="0"/>
            <a:r>
              <a:rPr lang="nl-NL" noProof="0"/>
              <a:t>Klik om de stijl te bewerken</a:t>
            </a:r>
            <a:endParaRPr lang="en-US" noProof="0"/>
          </a:p>
        </p:txBody>
      </p:sp>
      <p:sp>
        <p:nvSpPr>
          <p:cNvPr id="80902" name="Rectangle 6"/>
          <p:cNvSpPr>
            <a:spLocks noGrp="1" noChangeArrowheads="1"/>
          </p:cNvSpPr>
          <p:nvPr>
            <p:ph type="subTitle" idx="1"/>
          </p:nvPr>
        </p:nvSpPr>
        <p:spPr>
          <a:xfrm>
            <a:off x="228600" y="3429000"/>
            <a:ext cx="8686800" cy="1828800"/>
          </a:xfrm>
        </p:spPr>
        <p:txBody>
          <a:bodyPr/>
          <a:lstStyle>
            <a:lvl1pPr marL="0" indent="0" algn="ctr">
              <a:lnSpc>
                <a:spcPct val="100000"/>
              </a:lnSpc>
              <a:buFontTx/>
              <a:buNone/>
              <a:defRPr b="1"/>
            </a:lvl1pPr>
          </a:lstStyle>
          <a:p>
            <a:pPr lvl="0"/>
            <a:r>
              <a:rPr lang="nl-NL" noProof="0"/>
              <a:t>Klik om de ondertitelstijl van het model te bewerken</a:t>
            </a:r>
            <a:endParaRPr lang="en-US" noProof="0"/>
          </a:p>
        </p:txBody>
      </p:sp>
    </p:spTree>
    <p:extLst>
      <p:ext uri="{BB962C8B-B14F-4D97-AF65-F5344CB8AC3E}">
        <p14:creationId xmlns:p14="http://schemas.microsoft.com/office/powerpoint/2010/main" val="24646971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2238"/>
            <a:ext cx="7772400" cy="735012"/>
          </a:xfrm>
        </p:spPr>
        <p:txBody>
          <a:bodyPr/>
          <a:lstStyle/>
          <a:p>
            <a:r>
              <a:rPr lang="en-US"/>
              <a:t>Click to edit Master title style</a:t>
            </a:r>
          </a:p>
        </p:txBody>
      </p:sp>
      <p:sp>
        <p:nvSpPr>
          <p:cNvPr id="3" name="Text Placeholder 2"/>
          <p:cNvSpPr>
            <a:spLocks noGrp="1"/>
          </p:cNvSpPr>
          <p:nvPr>
            <p:ph type="body" sz="half" idx="1"/>
          </p:nvPr>
        </p:nvSpPr>
        <p:spPr>
          <a:xfrm>
            <a:off x="838200" y="1066800"/>
            <a:ext cx="396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066800"/>
            <a:ext cx="396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0D0AF-C199-476A-946F-502E041FAB88}"/>
              </a:ext>
            </a:extLst>
          </p:cNvPr>
          <p:cNvSpPr>
            <a:spLocks noGrp="1"/>
          </p:cNvSpPr>
          <p:nvPr>
            <p:ph type="dt" sz="half" idx="10"/>
          </p:nvPr>
        </p:nvSpPr>
        <p:spPr/>
        <p:txBody>
          <a:bodyPr/>
          <a:lstStyle>
            <a:lvl1pPr eaLnBrk="1" fontAlgn="auto" hangingPunct="1">
              <a:spcBef>
                <a:spcPts val="0"/>
              </a:spcBef>
              <a:spcAft>
                <a:spcPts val="0"/>
              </a:spcAft>
              <a:defRPr>
                <a:ea typeface="ＭＳ Ｐゴシック" charset="-128"/>
              </a:defRPr>
            </a:lvl1pPr>
          </a:lstStyle>
          <a:p>
            <a:pPr>
              <a:defRPr/>
            </a:pPr>
            <a:fld id="{3D436F1D-0378-4688-A788-EC00D7BE282D}" type="datetime5">
              <a:rPr lang="nl-NL"/>
              <a:pPr>
                <a:defRPr/>
              </a:pPr>
              <a:t>26-mrt.-21</a:t>
            </a:fld>
            <a:endParaRPr lang="en-US"/>
          </a:p>
        </p:txBody>
      </p:sp>
      <p:sp>
        <p:nvSpPr>
          <p:cNvPr id="6" name="Footer Placeholder 5">
            <a:extLst>
              <a:ext uri="{FF2B5EF4-FFF2-40B4-BE49-F238E27FC236}">
                <a16:creationId xmlns:a16="http://schemas.microsoft.com/office/drawing/2014/main" id="{D9497185-5BC7-40C6-94CC-1DFA2E7D7DF5}"/>
              </a:ext>
            </a:extLst>
          </p:cNvPr>
          <p:cNvSpPr>
            <a:spLocks noGrp="1"/>
          </p:cNvSpPr>
          <p:nvPr>
            <p:ph type="ftr" sz="quarter" idx="11"/>
          </p:nvPr>
        </p:nvSpPr>
        <p:spPr/>
        <p:txBody>
          <a:bodyPr/>
          <a:lstStyle>
            <a:lvl1pPr eaLnBrk="1" fontAlgn="auto" hangingPunct="1">
              <a:spcBef>
                <a:spcPts val="0"/>
              </a:spcBef>
              <a:spcAft>
                <a:spcPts val="0"/>
              </a:spcAft>
              <a:defRPr>
                <a:ea typeface="ＭＳ Ｐゴシック" charset="-128"/>
              </a:defRPr>
            </a:lvl1pPr>
          </a:lstStyle>
          <a:p>
            <a:pPr>
              <a:defRPr/>
            </a:pPr>
            <a:r>
              <a:rPr lang="fr-FR"/>
              <a:t>Surprise question op de SEH</a:t>
            </a:r>
            <a:endParaRPr lang="en-US"/>
          </a:p>
        </p:txBody>
      </p:sp>
      <p:sp>
        <p:nvSpPr>
          <p:cNvPr id="7" name="Slide Number Placeholder 6">
            <a:extLst>
              <a:ext uri="{FF2B5EF4-FFF2-40B4-BE49-F238E27FC236}">
                <a16:creationId xmlns:a16="http://schemas.microsoft.com/office/drawing/2014/main" id="{2E50439F-AD8C-4F40-B23B-9CCB08417EA9}"/>
              </a:ext>
            </a:extLst>
          </p:cNvPr>
          <p:cNvSpPr>
            <a:spLocks noGrp="1"/>
          </p:cNvSpPr>
          <p:nvPr>
            <p:ph type="sldNum" sz="quarter" idx="12"/>
          </p:nvPr>
        </p:nvSpPr>
        <p:spPr/>
        <p:txBody>
          <a:bodyPr/>
          <a:lstStyle>
            <a:lvl1pPr eaLnBrk="1" hangingPunct="1">
              <a:defRPr/>
            </a:lvl1pPr>
          </a:lstStyle>
          <a:p>
            <a:pPr>
              <a:defRPr/>
            </a:pPr>
            <a:fld id="{0F9E5CDC-59E6-4D28-B329-0536C32B94AF}" type="slidenum">
              <a:rPr lang="en-US" altLang="nl-NL"/>
              <a:pPr>
                <a:defRPr/>
              </a:pPr>
              <a:t>‹#›</a:t>
            </a:fld>
            <a:endParaRPr lang="en-US" altLang="nl-NL">
              <a:solidFill>
                <a:srgbClr val="B5E7FF"/>
              </a:solidFill>
            </a:endParaRPr>
          </a:p>
        </p:txBody>
      </p:sp>
    </p:spTree>
    <p:extLst>
      <p:ext uri="{BB962C8B-B14F-4D97-AF65-F5344CB8AC3E}">
        <p14:creationId xmlns:p14="http://schemas.microsoft.com/office/powerpoint/2010/main" val="17753708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26-03-2021</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26-03-2021</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E72170D-E976-4FD0-9282-65F96813134A}"/>
              </a:ext>
            </a:extLst>
          </p:cNvPr>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nl-NL">
              <a:solidFill>
                <a:srgbClr val="FFFFFF"/>
              </a:solidFill>
              <a:latin typeface="Times" charset="0"/>
              <a:ea typeface="ＭＳ Ｐゴシック" charset="0"/>
            </a:endParaRPr>
          </a:p>
        </p:txBody>
      </p:sp>
      <p:sp>
        <p:nvSpPr>
          <p:cNvPr id="8195" name="Rechthoek 10">
            <a:extLst>
              <a:ext uri="{FF2B5EF4-FFF2-40B4-BE49-F238E27FC236}">
                <a16:creationId xmlns:a16="http://schemas.microsoft.com/office/drawing/2014/main" id="{DAA86893-CBE1-45C4-917D-EA82C1A65011}"/>
              </a:ext>
            </a:extLst>
          </p:cNvPr>
          <p:cNvSpPr>
            <a:spLocks noChangeArrowheads="1"/>
          </p:cNvSpPr>
          <p:nvPr/>
        </p:nvSpPr>
        <p:spPr bwMode="auto">
          <a:xfrm>
            <a:off x="1143000" y="6553200"/>
            <a:ext cx="6859588"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8196" name="Rechthoek 11">
            <a:extLst>
              <a:ext uri="{FF2B5EF4-FFF2-40B4-BE49-F238E27FC236}">
                <a16:creationId xmlns:a16="http://schemas.microsoft.com/office/drawing/2014/main" id="{B780910A-B0B3-430B-BDEE-5288355F5596}"/>
              </a:ext>
            </a:extLst>
          </p:cNvPr>
          <p:cNvSpPr>
            <a:spLocks noChangeArrowheads="1"/>
          </p:cNvSpPr>
          <p:nvPr/>
        </p:nvSpPr>
        <p:spPr bwMode="auto">
          <a:xfrm>
            <a:off x="0" y="6553200"/>
            <a:ext cx="1143000" cy="3048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sp>
        <p:nvSpPr>
          <p:cNvPr id="8197" name="Rechthoek 12">
            <a:extLst>
              <a:ext uri="{FF2B5EF4-FFF2-40B4-BE49-F238E27FC236}">
                <a16:creationId xmlns:a16="http://schemas.microsoft.com/office/drawing/2014/main" id="{AF6DB42F-811A-4E82-997E-11FCC3372029}"/>
              </a:ext>
            </a:extLst>
          </p:cNvPr>
          <p:cNvSpPr>
            <a:spLocks noChangeArrowheads="1"/>
          </p:cNvSpPr>
          <p:nvPr/>
        </p:nvSpPr>
        <p:spPr bwMode="auto">
          <a:xfrm>
            <a:off x="6861175" y="6553200"/>
            <a:ext cx="1141413" cy="304800"/>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nl-NL" altLang="en-US">
              <a:solidFill>
                <a:srgbClr val="FFFFFF"/>
              </a:solidFill>
            </a:endParaRPr>
          </a:p>
        </p:txBody>
      </p:sp>
      <p:pic>
        <p:nvPicPr>
          <p:cNvPr id="7174" name="Afbeelding 3" descr="bovenbalk PPT 2b.pdf">
            <a:extLst>
              <a:ext uri="{FF2B5EF4-FFF2-40B4-BE49-F238E27FC236}">
                <a16:creationId xmlns:a16="http://schemas.microsoft.com/office/drawing/2014/main" id="{6305FA20-72DC-464D-AFC5-741883ECBFA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40F6875-3344-4BEC-BA41-6E7727BBA662}"/>
              </a:ext>
            </a:extLst>
          </p:cNvPr>
          <p:cNvSpPr>
            <a:spLocks noGrp="1" noChangeArrowheads="1"/>
          </p:cNvSpPr>
          <p:nvPr>
            <p:ph type="body" idx="1"/>
          </p:nvPr>
        </p:nvSpPr>
        <p:spPr bwMode="auto">
          <a:xfrm>
            <a:off x="566738" y="1144588"/>
            <a:ext cx="8291512"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a:extLst>
              <a:ext uri="{FF2B5EF4-FFF2-40B4-BE49-F238E27FC236}">
                <a16:creationId xmlns:a16="http://schemas.microsoft.com/office/drawing/2014/main" id="{53D23470-14BC-4B03-A10D-1B228E609249}"/>
              </a:ext>
            </a:extLst>
          </p:cNvPr>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lgn="r">
              <a:defRPr sz="1200">
                <a:solidFill>
                  <a:srgbClr val="FFFFFF"/>
                </a:solidFill>
                <a:latin typeface="+mn-lt"/>
                <a:ea typeface="ＭＳ Ｐゴシック" charset="0"/>
              </a:defRPr>
            </a:lvl1pPr>
          </a:lstStyle>
          <a:p>
            <a:pPr>
              <a:defRPr/>
            </a:pPr>
            <a:fld id="{51EB0663-881A-46E5-8D8F-A76E3DBEB05F}" type="datetime5">
              <a:rPr lang="nl-NL"/>
              <a:pPr>
                <a:defRPr/>
              </a:pPr>
              <a:t>26-mrt.-21</a:t>
            </a:fld>
            <a:endParaRPr lang="en-GB" dirty="0"/>
          </a:p>
        </p:txBody>
      </p:sp>
      <p:sp>
        <p:nvSpPr>
          <p:cNvPr id="1029" name="Rectangle 5">
            <a:extLst>
              <a:ext uri="{FF2B5EF4-FFF2-40B4-BE49-F238E27FC236}">
                <a16:creationId xmlns:a16="http://schemas.microsoft.com/office/drawing/2014/main" id="{85EB5B5F-9F40-4FDF-BF21-0610AB803D42}"/>
              </a:ext>
            </a:extLst>
          </p:cNvPr>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defRPr sz="1200">
                <a:solidFill>
                  <a:srgbClr val="FFFFFF"/>
                </a:solidFill>
                <a:latin typeface="+mn-lt"/>
                <a:ea typeface="ＭＳ Ｐゴシック" charset="0"/>
              </a:defRPr>
            </a:lvl1pPr>
          </a:lstStyle>
          <a:p>
            <a:pPr>
              <a:defRPr/>
            </a:pPr>
            <a:r>
              <a:rPr lang="fr-FR"/>
              <a:t>Surprise question op de SEH</a:t>
            </a:r>
            <a:endParaRPr lang="en-GB" dirty="0"/>
          </a:p>
        </p:txBody>
      </p:sp>
      <p:sp>
        <p:nvSpPr>
          <p:cNvPr id="1030" name="Rectangle 6">
            <a:extLst>
              <a:ext uri="{FF2B5EF4-FFF2-40B4-BE49-F238E27FC236}">
                <a16:creationId xmlns:a16="http://schemas.microsoft.com/office/drawing/2014/main" id="{EE52C13E-110C-4915-9196-1698387A3FE9}"/>
              </a:ext>
            </a:extLst>
          </p:cNvPr>
          <p:cNvSpPr>
            <a:spLocks noGrp="1" noChangeArrowheads="1"/>
          </p:cNvSpPr>
          <p:nvPr>
            <p:ph type="sldNum" sz="quarter" idx="4"/>
          </p:nvPr>
        </p:nvSpPr>
        <p:spPr bwMode="auto">
          <a:xfrm>
            <a:off x="566738" y="6553200"/>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defRPr sz="1200">
                <a:solidFill>
                  <a:srgbClr val="FFFFFF"/>
                </a:solidFill>
                <a:latin typeface="Calibri" panose="020F0502020204030204" pitchFamily="34" charset="0"/>
              </a:defRPr>
            </a:lvl1pPr>
          </a:lstStyle>
          <a:p>
            <a:pPr>
              <a:defRPr/>
            </a:pPr>
            <a:fld id="{B5D75B6B-56AE-4585-9742-2D2332D10667}" type="slidenum">
              <a:rPr lang="en-GB" altLang="nl-NL"/>
              <a:pPr>
                <a:defRPr/>
              </a:pPr>
              <a:t>‹#›</a:t>
            </a:fld>
            <a:endParaRPr lang="en-GB" altLang="nl-NL"/>
          </a:p>
        </p:txBody>
      </p:sp>
      <p:sp>
        <p:nvSpPr>
          <p:cNvPr id="1026" name="Rectangle 2">
            <a:extLst>
              <a:ext uri="{FF2B5EF4-FFF2-40B4-BE49-F238E27FC236}">
                <a16:creationId xmlns:a16="http://schemas.microsoft.com/office/drawing/2014/main" id="{1E4AE46B-371A-4F9B-ACA9-A023669932C2}"/>
              </a:ext>
            </a:extLst>
          </p:cNvPr>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extLst>
      <p:ext uri="{BB962C8B-B14F-4D97-AF65-F5344CB8AC3E}">
        <p14:creationId xmlns:p14="http://schemas.microsoft.com/office/powerpoint/2010/main" val="1995490731"/>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hf sldNum="0" hdr="0" ftr="0" dt="0"/>
  <p:txStyles>
    <p:titleStyle>
      <a:lvl1pPr algn="l" rtl="0" eaLnBrk="0" fontAlgn="base" hangingPunct="0">
        <a:lnSpc>
          <a:spcPct val="96000"/>
        </a:lnSpc>
        <a:spcBef>
          <a:spcPct val="0"/>
        </a:spcBef>
        <a:spcAft>
          <a:spcPct val="0"/>
        </a:spcAft>
        <a:defRPr sz="2400" b="1">
          <a:solidFill>
            <a:schemeClr val="tx1"/>
          </a:solidFill>
          <a:latin typeface="+mj-lt"/>
          <a:ea typeface="+mj-ea"/>
          <a:cs typeface="+mj-cs"/>
        </a:defRPr>
      </a:lvl1pPr>
      <a:lvl2pPr algn="l" rtl="0" eaLnBrk="0" fontAlgn="base" hangingPunct="0">
        <a:lnSpc>
          <a:spcPct val="96000"/>
        </a:lnSpc>
        <a:spcBef>
          <a:spcPct val="0"/>
        </a:spcBef>
        <a:spcAft>
          <a:spcPct val="0"/>
        </a:spcAft>
        <a:defRPr sz="2400" b="1">
          <a:solidFill>
            <a:schemeClr val="tx1"/>
          </a:solidFill>
          <a:latin typeface="Calibri" pitchFamily="34" charset="0"/>
          <a:ea typeface="ＭＳ Ｐゴシック" charset="0"/>
        </a:defRPr>
      </a:lvl2pPr>
      <a:lvl3pPr algn="l" rtl="0" eaLnBrk="0" fontAlgn="base" hangingPunct="0">
        <a:lnSpc>
          <a:spcPct val="96000"/>
        </a:lnSpc>
        <a:spcBef>
          <a:spcPct val="0"/>
        </a:spcBef>
        <a:spcAft>
          <a:spcPct val="0"/>
        </a:spcAft>
        <a:defRPr sz="2400" b="1">
          <a:solidFill>
            <a:schemeClr val="tx1"/>
          </a:solidFill>
          <a:latin typeface="Calibri" pitchFamily="34" charset="0"/>
          <a:ea typeface="ＭＳ Ｐゴシック" charset="0"/>
        </a:defRPr>
      </a:lvl3pPr>
      <a:lvl4pPr algn="l" rtl="0" eaLnBrk="0" fontAlgn="base" hangingPunct="0">
        <a:lnSpc>
          <a:spcPct val="96000"/>
        </a:lnSpc>
        <a:spcBef>
          <a:spcPct val="0"/>
        </a:spcBef>
        <a:spcAft>
          <a:spcPct val="0"/>
        </a:spcAft>
        <a:defRPr sz="2400" b="1">
          <a:solidFill>
            <a:schemeClr val="tx1"/>
          </a:solidFill>
          <a:latin typeface="Calibri" pitchFamily="34" charset="0"/>
          <a:ea typeface="ＭＳ Ｐゴシック" charset="0"/>
        </a:defRPr>
      </a:lvl4pPr>
      <a:lvl5pPr algn="l" rtl="0" eaLnBrk="0" fontAlgn="base" hangingPunct="0">
        <a:lnSpc>
          <a:spcPct val="96000"/>
        </a:lnSpc>
        <a:spcBef>
          <a:spcPct val="0"/>
        </a:spcBef>
        <a:spcAft>
          <a:spcPct val="0"/>
        </a:spcAft>
        <a:defRPr sz="2400" b="1">
          <a:solidFill>
            <a:schemeClr val="tx1"/>
          </a:solidFill>
          <a:latin typeface="Calibri" pitchFamily="34"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algn="l" rtl="0" eaLnBrk="0" fontAlgn="base" hangingPunct="0">
        <a:lnSpc>
          <a:spcPct val="120000"/>
        </a:lnSpc>
        <a:spcBef>
          <a:spcPct val="0"/>
        </a:spcBef>
        <a:spcAft>
          <a:spcPct val="0"/>
        </a:spcAft>
        <a:defRPr sz="2000">
          <a:solidFill>
            <a:srgbClr val="000000"/>
          </a:solidFill>
          <a:latin typeface="+mn-lt"/>
          <a:ea typeface="+mn-ea"/>
          <a:cs typeface="+mn-cs"/>
        </a:defRPr>
      </a:lvl1pPr>
      <a:lvl2pPr indent="-187325" algn="l" rtl="0" eaLnBrk="0" fontAlgn="base" hangingPunct="0">
        <a:lnSpc>
          <a:spcPct val="120000"/>
        </a:lnSpc>
        <a:spcBef>
          <a:spcPct val="20000"/>
        </a:spcBef>
        <a:spcAft>
          <a:spcPct val="0"/>
        </a:spcAft>
        <a:buFont typeface="Times" panose="02020603050405020304" pitchFamily="18" charset="0"/>
        <a:buChar char="•"/>
        <a:defRPr sz="2000">
          <a:solidFill>
            <a:srgbClr val="000000"/>
          </a:solidFill>
          <a:latin typeface="+mn-lt"/>
          <a:ea typeface="+mn-ea"/>
        </a:defRPr>
      </a:lvl2pPr>
      <a:lvl3pPr marL="358775" indent="-185738" algn="l" rtl="0" eaLnBrk="0" fontAlgn="base" hangingPunct="0">
        <a:lnSpc>
          <a:spcPct val="120000"/>
        </a:lnSpc>
        <a:spcBef>
          <a:spcPct val="20000"/>
        </a:spcBef>
        <a:spcAft>
          <a:spcPct val="0"/>
        </a:spcAft>
        <a:buFont typeface="Times" panose="02020603050405020304" pitchFamily="18" charset="0"/>
        <a:buChar char="•"/>
        <a:defRPr>
          <a:solidFill>
            <a:srgbClr val="000000"/>
          </a:solidFill>
          <a:latin typeface="+mn-lt"/>
          <a:ea typeface="+mn-ea"/>
        </a:defRPr>
      </a:lvl3pPr>
      <a:lvl4pPr marL="719138" indent="-195263" algn="l" rtl="0" eaLnBrk="0" fontAlgn="base" hangingPunct="0">
        <a:lnSpc>
          <a:spcPct val="120000"/>
        </a:lnSpc>
        <a:spcBef>
          <a:spcPct val="20000"/>
        </a:spcBef>
        <a:spcAft>
          <a:spcPct val="0"/>
        </a:spcAft>
        <a:buFont typeface="Times" panose="02020603050405020304" pitchFamily="18" charset="0"/>
        <a:buChar char="•"/>
        <a:defRPr>
          <a:solidFill>
            <a:srgbClr val="000000"/>
          </a:solidFill>
          <a:latin typeface="+mn-lt"/>
          <a:ea typeface="+mn-ea"/>
        </a:defRPr>
      </a:lvl4pPr>
      <a:lvl5pPr marL="1079500" indent="-192088" algn="l" rtl="0" eaLnBrk="0" fontAlgn="base" hangingPunct="0">
        <a:lnSpc>
          <a:spcPct val="120000"/>
        </a:lnSpc>
        <a:spcBef>
          <a:spcPct val="20000"/>
        </a:spcBef>
        <a:spcAft>
          <a:spcPct val="0"/>
        </a:spcAft>
        <a:buFont typeface="Times" panose="02020603050405020304" pitchFamily="18" charset="0"/>
        <a:buChar char="•"/>
        <a:defRPr>
          <a:solidFill>
            <a:srgbClr val="000000"/>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publicaties/kwaliteitskader-palliatieve-zorg-nederland-(publi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alliaweb.nl/opleidingen/animatie-markeren-van-de-palliatieve-fa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alliaweb.nl/corona/patienteninformatie/informati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palliaweb.nl/zorgpraktijk/consultatie/consultati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nl-NL" dirty="0"/>
              <a:t>Basisscholingen COVID-19 en palliatieve zorg</a:t>
            </a:r>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endParaRPr lang="nl-NL" sz="1100" dirty="0">
              <a:solidFill>
                <a:srgbClr val="00B050"/>
              </a:solidFill>
            </a:endParaRPr>
          </a:p>
          <a:p>
            <a:pPr lvl="0" algn="ctr"/>
            <a:r>
              <a:rPr lang="nl-NL" sz="1600" dirty="0">
                <a:solidFill>
                  <a:srgbClr val="0070C0"/>
                </a:solidFill>
                <a:hlinkClick r:id="rId3">
                  <a:extLst>
                    <a:ext uri="{A12FA001-AC4F-418D-AE19-62706E023703}">
                      <ahyp:hlinkClr xmlns:ahyp="http://schemas.microsoft.com/office/drawing/2018/hyperlinkcolor" val="tx"/>
                    </a:ext>
                  </a:extLst>
                </a:hlinkClick>
              </a:rPr>
              <a:t>Kwaliteitskader Palliatieve zorg 2017</a:t>
            </a:r>
            <a:endParaRPr lang="nl-NL" sz="1600" dirty="0">
              <a:solidFill>
                <a:srgbClr val="0070C0"/>
              </a:solidFill>
            </a:endParaRPr>
          </a:p>
          <a:p>
            <a:endParaRPr lang="nl-NL" sz="800" dirty="0">
              <a:solidFill>
                <a:schemeClr val="bg1"/>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280987" y="1113306"/>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Voor artsen, verpleegkundigen in het ziekenhuis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Ook bruikbaar in verpleeghuis, hospice en thuis</a:t>
            </a: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nl-NL" dirty="0"/>
              <a:t>COVID-19 en palliatieve zorg</a:t>
            </a:r>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p:txBody>
          <a:bodyPr/>
          <a:lstStyle/>
          <a:p>
            <a:r>
              <a:rPr lang="nl-NL" sz="2800" dirty="0"/>
              <a:t>Basisscholingen</a:t>
            </a:r>
          </a:p>
          <a:p>
            <a:r>
              <a:rPr lang="nl-NL" sz="2600" i="1" dirty="0"/>
              <a:t>1- Dyspnoe en hoesten</a:t>
            </a:r>
          </a:p>
          <a:p>
            <a:r>
              <a:rPr lang="nl-NL" sz="2600" i="1" dirty="0"/>
              <a:t>2- Angst</a:t>
            </a:r>
          </a:p>
          <a:p>
            <a:r>
              <a:rPr lang="nl-NL" sz="2600" i="1" dirty="0"/>
              <a:t>3- Misselijkheid en braken</a:t>
            </a:r>
          </a:p>
          <a:p>
            <a:r>
              <a:rPr lang="nl-NL" sz="2600" i="1" dirty="0"/>
              <a:t>4- Markeren en stervensfase</a:t>
            </a:r>
          </a:p>
          <a:p>
            <a:r>
              <a:rPr lang="nl-NL" sz="2600" i="1" dirty="0"/>
              <a:t>5- Palliatieve sedatie</a:t>
            </a:r>
          </a:p>
          <a:p>
            <a:r>
              <a:rPr lang="nl-NL" sz="2600" i="1" dirty="0"/>
              <a:t>6- Delier</a:t>
            </a:r>
          </a:p>
          <a:p>
            <a:r>
              <a:rPr lang="nl-NL" sz="2600" i="1" dirty="0"/>
              <a:t>7- Naasten</a:t>
            </a:r>
          </a:p>
          <a:p>
            <a:endParaRPr lang="en-US" sz="800" dirty="0"/>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u="sng" kern="1200" dirty="0">
                <a:solidFill>
                  <a:schemeClr val="tx1"/>
                </a:solidFill>
                <a:latin typeface="Arial" charset="0"/>
                <a:ea typeface="ＭＳ Ｐゴシック" charset="0"/>
                <a:hlinkClick r:id="rId3"/>
              </a:rPr>
              <a:t>Palliaweb - Corona</a:t>
            </a:r>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29492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p:txBody>
          <a:bodyPr/>
          <a:lstStyle/>
          <a:p>
            <a:r>
              <a:rPr lang="nl-NL" dirty="0"/>
              <a:t>COVID-19 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4</a:t>
            </a:r>
          </a:p>
          <a:p>
            <a:br>
              <a:rPr lang="nl-NL" sz="3200" dirty="0">
                <a:solidFill>
                  <a:schemeClr val="accent6"/>
                </a:solidFill>
                <a:latin typeface="+mj-lt"/>
              </a:rPr>
            </a:br>
            <a:r>
              <a:rPr lang="nl-NL" sz="3200" i="1" dirty="0">
                <a:solidFill>
                  <a:schemeClr val="accent6"/>
                </a:solidFill>
                <a:latin typeface="+mj-lt"/>
              </a:rPr>
              <a:t>Markeren en stervensfase</a:t>
            </a:r>
          </a:p>
        </p:txBody>
      </p:sp>
      <p:pic>
        <p:nvPicPr>
          <p:cNvPr id="7" name="Picture 6">
            <a:extLst>
              <a:ext uri="{FF2B5EF4-FFF2-40B4-BE49-F238E27FC236}">
                <a16:creationId xmlns:a16="http://schemas.microsoft.com/office/drawing/2014/main" id="{F0055436-B489-4E76-AF0D-1B71252F69F4}"/>
              </a:ext>
            </a:extLst>
          </p:cNvPr>
          <p:cNvPicPr>
            <a:picLocks noChangeAspect="1"/>
          </p:cNvPicPr>
          <p:nvPr/>
        </p:nvPicPr>
        <p:blipFill rotWithShape="1">
          <a:blip r:embed="rId3"/>
          <a:srcRect l="22338" t="18575" r="18015" b="17700"/>
          <a:stretch/>
        </p:blipFill>
        <p:spPr>
          <a:xfrm>
            <a:off x="6022428" y="1671145"/>
            <a:ext cx="2921876" cy="3121572"/>
          </a:xfrm>
          <a:prstGeom prst="rect">
            <a:avLst/>
          </a:prstGeom>
        </p:spPr>
      </p:pic>
    </p:spTree>
    <p:extLst>
      <p:ext uri="{BB962C8B-B14F-4D97-AF65-F5344CB8AC3E}">
        <p14:creationId xmlns:p14="http://schemas.microsoft.com/office/powerpoint/2010/main" val="24061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a:xfrm>
            <a:off x="566738" y="-7775"/>
            <a:ext cx="6524625" cy="854075"/>
          </a:xfrm>
        </p:spPr>
        <p:txBody>
          <a:bodyPr/>
          <a:lstStyle/>
          <a:p>
            <a:r>
              <a:rPr lang="nl-NL" dirty="0">
                <a:solidFill>
                  <a:srgbClr val="00B050"/>
                </a:solidFill>
              </a:rPr>
              <a:t>Markeren</a:t>
            </a:r>
            <a:r>
              <a:rPr lang="nl-NL" dirty="0"/>
              <a:t> van de palliatieve en stervensfase bij patiënten met een levensbedreigende ziekte</a:t>
            </a:r>
          </a:p>
        </p:txBody>
      </p:sp>
      <p:pic>
        <p:nvPicPr>
          <p:cNvPr id="7" name="Picture 2">
            <a:extLst>
              <a:ext uri="{FF2B5EF4-FFF2-40B4-BE49-F238E27FC236}">
                <a16:creationId xmlns:a16="http://schemas.microsoft.com/office/drawing/2014/main" id="{4BC8EBB1-6D80-4C97-85D0-D9C2FFD328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35" t="40465" r="22833" b="32044"/>
          <a:stretch/>
        </p:blipFill>
        <p:spPr bwMode="auto">
          <a:xfrm>
            <a:off x="462455" y="1325785"/>
            <a:ext cx="8156027" cy="348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18C5E16C-77AC-453E-9A99-B26E7E7345A3}"/>
              </a:ext>
            </a:extLst>
          </p:cNvPr>
          <p:cNvSpPr>
            <a:spLocks noGrp="1"/>
          </p:cNvSpPr>
          <p:nvPr>
            <p:ph idx="1"/>
          </p:nvPr>
        </p:nvSpPr>
        <p:spPr>
          <a:xfrm>
            <a:off x="462455" y="5292791"/>
            <a:ext cx="8156027" cy="996114"/>
          </a:xfrm>
        </p:spPr>
        <p:txBody>
          <a:bodyPr/>
          <a:lstStyle/>
          <a:p>
            <a:r>
              <a:rPr lang="nl-NL" dirty="0"/>
              <a:t>Door tijdig de fases in een ziekte te </a:t>
            </a:r>
            <a:r>
              <a:rPr lang="nl-NL" dirty="0">
                <a:solidFill>
                  <a:srgbClr val="00B050"/>
                </a:solidFill>
                <a:hlinkClick r:id="rId4"/>
              </a:rPr>
              <a:t>markeren</a:t>
            </a:r>
            <a:r>
              <a:rPr lang="nl-NL" dirty="0"/>
              <a:t> kan een zo optimaal mogelijke </a:t>
            </a:r>
            <a:r>
              <a:rPr lang="nl-NL" dirty="0">
                <a:solidFill>
                  <a:srgbClr val="00B050"/>
                </a:solidFill>
              </a:rPr>
              <a:t>behandeling</a:t>
            </a:r>
            <a:r>
              <a:rPr lang="nl-NL" dirty="0"/>
              <a:t> en </a:t>
            </a:r>
            <a:r>
              <a:rPr lang="nl-NL" dirty="0">
                <a:solidFill>
                  <a:srgbClr val="00B050"/>
                </a:solidFill>
              </a:rPr>
              <a:t>begeleiding</a:t>
            </a:r>
            <a:r>
              <a:rPr lang="nl-NL" dirty="0"/>
              <a:t> geboden worden</a:t>
            </a:r>
          </a:p>
        </p:txBody>
      </p:sp>
    </p:spTree>
    <p:extLst>
      <p:ext uri="{BB962C8B-B14F-4D97-AF65-F5344CB8AC3E}">
        <p14:creationId xmlns:p14="http://schemas.microsoft.com/office/powerpoint/2010/main" val="267558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a:extLst>
              <a:ext uri="{FF2B5EF4-FFF2-40B4-BE49-F238E27FC236}">
                <a16:creationId xmlns:a16="http://schemas.microsoft.com/office/drawing/2014/main" id="{AB430807-753E-4BBD-9033-1F27BD007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C38C4328-21C3-44A7-A912-7960EF9FC3B4}"/>
              </a:ext>
            </a:extLst>
          </p:cNvPr>
          <p:cNvSpPr>
            <a:spLocks noGrp="1"/>
          </p:cNvSpPr>
          <p:nvPr>
            <p:ph type="title"/>
          </p:nvPr>
        </p:nvSpPr>
        <p:spPr/>
        <p:txBody>
          <a:bodyPr/>
          <a:lstStyle/>
          <a:p>
            <a:pPr eaLnBrk="1" hangingPunct="1">
              <a:defRPr/>
            </a:pPr>
            <a:r>
              <a:rPr lang="nl-NL" dirty="0"/>
              <a:t> </a:t>
            </a:r>
          </a:p>
        </p:txBody>
      </p:sp>
      <p:sp>
        <p:nvSpPr>
          <p:cNvPr id="263172" name="Tekstvak 8">
            <a:extLst>
              <a:ext uri="{FF2B5EF4-FFF2-40B4-BE49-F238E27FC236}">
                <a16:creationId xmlns:a16="http://schemas.microsoft.com/office/drawing/2014/main" id="{89D40459-D686-46C6-895F-79E93B3DF3AD}"/>
              </a:ext>
            </a:extLst>
          </p:cNvPr>
          <p:cNvSpPr txBox="1">
            <a:spLocks noChangeArrowheads="1"/>
          </p:cNvSpPr>
          <p:nvPr/>
        </p:nvSpPr>
        <p:spPr bwMode="auto">
          <a:xfrm>
            <a:off x="1284288" y="1435100"/>
            <a:ext cx="648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Twee sporen beleid</a:t>
            </a:r>
            <a:endParaRPr kumimoji="0" lang="nl-NL" altLang="en-US" sz="48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nvGrpSpPr>
          <p:cNvPr id="263173" name="Groep 4">
            <a:extLst>
              <a:ext uri="{FF2B5EF4-FFF2-40B4-BE49-F238E27FC236}">
                <a16:creationId xmlns:a16="http://schemas.microsoft.com/office/drawing/2014/main" id="{98D05F74-41BA-4D71-93FF-21E96EBB53F9}"/>
              </a:ext>
            </a:extLst>
          </p:cNvPr>
          <p:cNvGrpSpPr>
            <a:grpSpLocks/>
          </p:cNvGrpSpPr>
          <p:nvPr/>
        </p:nvGrpSpPr>
        <p:grpSpPr bwMode="auto">
          <a:xfrm>
            <a:off x="152400" y="3779838"/>
            <a:ext cx="8848725" cy="2230437"/>
            <a:chOff x="188988" y="2902403"/>
            <a:chExt cx="8919516" cy="2230951"/>
          </a:xfrm>
        </p:grpSpPr>
        <p:grpSp>
          <p:nvGrpSpPr>
            <p:cNvPr id="263174" name="Groep 10">
              <a:extLst>
                <a:ext uri="{FF2B5EF4-FFF2-40B4-BE49-F238E27FC236}">
                  <a16:creationId xmlns:a16="http://schemas.microsoft.com/office/drawing/2014/main" id="{5A51AAB4-06C6-4BD7-8A5C-1BDCC4ED5856}"/>
                </a:ext>
              </a:extLst>
            </p:cNvPr>
            <p:cNvGrpSpPr>
              <a:grpSpLocks/>
            </p:cNvGrpSpPr>
            <p:nvPr/>
          </p:nvGrpSpPr>
          <p:grpSpPr bwMode="auto">
            <a:xfrm>
              <a:off x="188988" y="2902403"/>
              <a:ext cx="3562045" cy="2219836"/>
              <a:chOff x="571086" y="3079108"/>
              <a:chExt cx="3463804" cy="1909383"/>
            </a:xfrm>
          </p:grpSpPr>
          <p:sp>
            <p:nvSpPr>
              <p:cNvPr id="4" name="Afgeronde rechthoek 3">
                <a:extLst>
                  <a:ext uri="{FF2B5EF4-FFF2-40B4-BE49-F238E27FC236}">
                    <a16:creationId xmlns:a16="http://schemas.microsoft.com/office/drawing/2014/main" id="{F642C1A3-05C5-499B-B463-D2B1D756F362}"/>
                  </a:ext>
                </a:extLst>
              </p:cNvPr>
              <p:cNvSpPr/>
              <p:nvPr/>
            </p:nvSpPr>
            <p:spPr bwMode="auto">
              <a:xfrm>
                <a:off x="571086" y="3079108"/>
                <a:ext cx="3463804" cy="1909383"/>
              </a:xfrm>
              <a:prstGeom prst="roundRect">
                <a:avLst/>
              </a:prstGeom>
              <a:solidFill>
                <a:schemeClr val="tx2">
                  <a:lumMod val="40000"/>
                  <a:lumOff val="6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FFFFFF"/>
                    </a:solidFill>
                    <a:effectLst/>
                    <a:uLnTx/>
                    <a:uFillTx/>
                    <a:latin typeface="Calibri"/>
                    <a:ea typeface="ＭＳ Ｐゴシック" charset="0"/>
                    <a:cs typeface="+mn-cs"/>
                  </a:rPr>
                  <a:t>Wens om ‘zo lang mogelijk’ te blijven leven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Times"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Times"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800" b="1" i="0" u="none" strike="noStrike" kern="1200" cap="none" spc="0" normalizeH="0" baseline="0" dirty="0">
                    <a:ln>
                      <a:noFill/>
                    </a:ln>
                    <a:solidFill>
                      <a:srgbClr val="009242"/>
                    </a:solidFill>
                    <a:uLnTx/>
                    <a:uFillTx/>
                    <a:latin typeface="Calibri"/>
                    <a:ea typeface="ＭＳ Ｐゴシック" charset="0"/>
                    <a:cs typeface="+mn-cs"/>
                  </a:rPr>
                  <a:t>Behandeling</a:t>
                </a:r>
              </a:p>
            </p:txBody>
          </p:sp>
          <p:sp>
            <p:nvSpPr>
              <p:cNvPr id="7" name="PIJL-OMLAAG 6">
                <a:extLst>
                  <a:ext uri="{FF2B5EF4-FFF2-40B4-BE49-F238E27FC236}">
                    <a16:creationId xmlns:a16="http://schemas.microsoft.com/office/drawing/2014/main" id="{4E8E61DC-1E65-4A3F-9293-68EB2477F0A6}"/>
                  </a:ext>
                </a:extLst>
              </p:cNvPr>
              <p:cNvSpPr/>
              <p:nvPr/>
            </p:nvSpPr>
            <p:spPr bwMode="auto">
              <a:xfrm>
                <a:off x="2027564" y="3910877"/>
                <a:ext cx="485493" cy="581829"/>
              </a:xfrm>
              <a:prstGeom prst="down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grpSp>
        <p:grpSp>
          <p:nvGrpSpPr>
            <p:cNvPr id="263175" name="Groep 11">
              <a:extLst>
                <a:ext uri="{FF2B5EF4-FFF2-40B4-BE49-F238E27FC236}">
                  <a16:creationId xmlns:a16="http://schemas.microsoft.com/office/drawing/2014/main" id="{AA133400-A004-47EB-ACFF-FC5E8FCF7709}"/>
                </a:ext>
              </a:extLst>
            </p:cNvPr>
            <p:cNvGrpSpPr>
              <a:grpSpLocks/>
            </p:cNvGrpSpPr>
            <p:nvPr/>
          </p:nvGrpSpPr>
          <p:grpSpPr bwMode="auto">
            <a:xfrm>
              <a:off x="5385555" y="2903991"/>
              <a:ext cx="3722949" cy="2229363"/>
              <a:chOff x="5240182" y="2897041"/>
              <a:chExt cx="3620270" cy="2103358"/>
            </a:xfrm>
          </p:grpSpPr>
          <p:sp>
            <p:nvSpPr>
              <p:cNvPr id="6" name="Afgeronde rechthoek 5">
                <a:extLst>
                  <a:ext uri="{FF2B5EF4-FFF2-40B4-BE49-F238E27FC236}">
                    <a16:creationId xmlns:a16="http://schemas.microsoft.com/office/drawing/2014/main" id="{2F5B4D68-4975-422B-9BBA-6AC8925465E1}"/>
                  </a:ext>
                </a:extLst>
              </p:cNvPr>
              <p:cNvSpPr/>
              <p:nvPr/>
            </p:nvSpPr>
            <p:spPr bwMode="auto">
              <a:xfrm>
                <a:off x="5240182" y="2897041"/>
                <a:ext cx="3620270" cy="2103358"/>
              </a:xfrm>
              <a:prstGeom prst="roundRect">
                <a:avLst/>
              </a:prstGeom>
              <a:solidFill>
                <a:schemeClr val="tx2">
                  <a:lumMod val="40000"/>
                  <a:lumOff val="6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dirty="0">
                    <a:ln>
                      <a:noFill/>
                    </a:ln>
                    <a:solidFill>
                      <a:srgbClr val="FFFFFF"/>
                    </a:solidFill>
                    <a:effectLst/>
                    <a:uLnTx/>
                    <a:uFillTx/>
                    <a:latin typeface="Calibri"/>
                    <a:ea typeface="ＭＳ Ｐゴシック" charset="0"/>
                    <a:cs typeface="+mn-cs"/>
                  </a:rPr>
                  <a:t>Omgaan met gevolgen van ziekte, behandeling en de naderende dood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3200" b="0" i="0" u="none" strike="noStrike" kern="1200" cap="none" spc="0" normalizeH="0" baseline="0" noProof="0" dirty="0">
                  <a:ln>
                    <a:noFill/>
                  </a:ln>
                  <a:solidFill>
                    <a:srgbClr val="FFFFFF"/>
                  </a:solidFill>
                  <a:effectLst/>
                  <a:uLnTx/>
                  <a:uFillTx/>
                  <a:latin typeface="Calibri"/>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9242"/>
                    </a:solidFill>
                    <a:uLnTx/>
                    <a:uFillTx/>
                    <a:latin typeface="Calibri"/>
                    <a:ea typeface="ＭＳ Ｐゴシック" charset="0"/>
                    <a:cs typeface="+mn-cs"/>
                  </a:rPr>
                  <a:t>Kwaliteit van leven</a:t>
                </a:r>
                <a:endParaRPr kumimoji="0" lang="nl-NL" sz="2800" b="1" i="0" u="none" strike="noStrike" kern="1200" cap="none" spc="0" normalizeH="0" baseline="0" noProof="0" dirty="0">
                  <a:ln>
                    <a:noFill/>
                  </a:ln>
                  <a:solidFill>
                    <a:srgbClr val="009242"/>
                  </a:solidFill>
                  <a:uLnTx/>
                  <a:uFillTx/>
                  <a:ea typeface="ＭＳ Ｐゴシック" charset="0"/>
                  <a:cs typeface="+mn-cs"/>
                </a:endParaRPr>
              </a:p>
            </p:txBody>
          </p:sp>
          <p:sp>
            <p:nvSpPr>
              <p:cNvPr id="8" name="PIJL-OMLAAG 7">
                <a:extLst>
                  <a:ext uri="{FF2B5EF4-FFF2-40B4-BE49-F238E27FC236}">
                    <a16:creationId xmlns:a16="http://schemas.microsoft.com/office/drawing/2014/main" id="{3AC715F6-EBEB-44FF-B666-8631C82932C3}"/>
                  </a:ext>
                </a:extLst>
              </p:cNvPr>
              <p:cNvSpPr/>
              <p:nvPr/>
            </p:nvSpPr>
            <p:spPr bwMode="auto">
              <a:xfrm>
                <a:off x="6806716" y="4107520"/>
                <a:ext cx="483936" cy="491383"/>
              </a:xfrm>
              <a:prstGeom prst="down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grpSp>
        <p:cxnSp>
          <p:nvCxnSpPr>
            <p:cNvPr id="14" name="Rechte verbindingslijn met pijl 13">
              <a:extLst>
                <a:ext uri="{FF2B5EF4-FFF2-40B4-BE49-F238E27FC236}">
                  <a16:creationId xmlns:a16="http://schemas.microsoft.com/office/drawing/2014/main" id="{47B75AEA-FE5B-4BAA-BF36-199CFF2EAA27}"/>
                </a:ext>
              </a:extLst>
            </p:cNvPr>
            <p:cNvCxnSpPr>
              <a:cxnSpLocks/>
            </p:cNvCxnSpPr>
            <p:nvPr/>
          </p:nvCxnSpPr>
          <p:spPr bwMode="auto">
            <a:xfrm>
              <a:off x="3906475" y="4012321"/>
              <a:ext cx="1362542" cy="0"/>
            </a:xfrm>
            <a:prstGeom prst="straightConnector1">
              <a:avLst/>
            </a:prstGeom>
            <a:solidFill>
              <a:schemeClr val="accent1"/>
            </a:solidFill>
            <a:ln w="635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3100855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nl-NL" dirty="0"/>
              <a:t>Markeren bij patiënten met COVID-19?</a:t>
            </a:r>
          </a:p>
        </p:txBody>
      </p:sp>
      <p:sp>
        <p:nvSpPr>
          <p:cNvPr id="9" name="Content Placeholder 2">
            <a:extLst>
              <a:ext uri="{FF2B5EF4-FFF2-40B4-BE49-F238E27FC236}">
                <a16:creationId xmlns:a16="http://schemas.microsoft.com/office/drawing/2014/main" id="{58BBDA27-AEF9-4544-A366-D6946ECFEB18}"/>
              </a:ext>
            </a:extLst>
          </p:cNvPr>
          <p:cNvSpPr>
            <a:spLocks noGrp="1"/>
          </p:cNvSpPr>
          <p:nvPr>
            <p:ph idx="1"/>
          </p:nvPr>
        </p:nvSpPr>
        <p:spPr>
          <a:xfrm>
            <a:off x="426244" y="1016251"/>
            <a:ext cx="8291512" cy="5113338"/>
          </a:xfrm>
        </p:spPr>
        <p:txBody>
          <a:bodyPr/>
          <a:lstStyle/>
          <a:p>
            <a:pPr marL="342900" indent="-342900">
              <a:buFont typeface="Arial" panose="020B0604020202020204" pitchFamily="34" charset="0"/>
              <a:buChar char="•"/>
            </a:pPr>
            <a:r>
              <a:rPr lang="nl-NL" i="1" dirty="0"/>
              <a:t>Na 7 – 10 dagen stabiele situatie plots verslechtering</a:t>
            </a:r>
          </a:p>
          <a:p>
            <a:pPr marL="342900" indent="-342900">
              <a:buFont typeface="Arial" panose="020B0604020202020204" pitchFamily="34" charset="0"/>
              <a:buChar char="•"/>
            </a:pPr>
            <a:r>
              <a:rPr lang="nl-NL" i="1" dirty="0"/>
              <a:t>Ene dag lijkt iemand op te knappen en de volgende dag gaat iemand razendsnel achteruit, meestal in de avond</a:t>
            </a:r>
          </a:p>
          <a:p>
            <a:pPr marL="342900" indent="-342900">
              <a:buFont typeface="Arial" panose="020B0604020202020204" pitchFamily="34" charset="0"/>
              <a:buChar char="•"/>
            </a:pPr>
            <a:r>
              <a:rPr lang="nl-NL" i="1" dirty="0"/>
              <a:t>Van sommige patiënten wordt gedacht dat zij gaan overlijden, dit gebeurt dan toch niet</a:t>
            </a:r>
          </a:p>
          <a:p>
            <a:endParaRPr lang="nl-NL" dirty="0"/>
          </a:p>
          <a:p>
            <a:endParaRPr lang="nl-NL" dirty="0"/>
          </a:p>
          <a:p>
            <a:r>
              <a:rPr lang="nl-NL" dirty="0">
                <a:solidFill>
                  <a:srgbClr val="00B050"/>
                </a:solidFill>
              </a:rPr>
              <a:t>Is</a:t>
            </a:r>
            <a:r>
              <a:rPr lang="nl-NL" dirty="0"/>
              <a:t> er een palliatieve fase?</a:t>
            </a:r>
          </a:p>
          <a:p>
            <a:r>
              <a:rPr lang="nl-NL" dirty="0"/>
              <a:t>En </a:t>
            </a:r>
            <a:r>
              <a:rPr lang="nl-NL" dirty="0">
                <a:solidFill>
                  <a:srgbClr val="00B050"/>
                </a:solidFill>
              </a:rPr>
              <a:t>hoe</a:t>
            </a:r>
            <a:r>
              <a:rPr lang="nl-NL" dirty="0"/>
              <a:t> de stervensfase te herkennen?</a:t>
            </a:r>
          </a:p>
          <a:p>
            <a:endParaRPr lang="en-US" dirty="0"/>
          </a:p>
          <a:p>
            <a:endParaRPr lang="en-US" dirty="0"/>
          </a:p>
          <a:p>
            <a:r>
              <a:rPr lang="en-US" dirty="0"/>
              <a:t>MARKEREN?	LASTIG!</a:t>
            </a:r>
          </a:p>
          <a:p>
            <a:endParaRPr lang="nl-NL" i="1" dirty="0">
              <a:solidFill>
                <a:srgbClr val="FF0000"/>
              </a:solidFill>
            </a:endParaRPr>
          </a:p>
        </p:txBody>
      </p:sp>
      <p:pic>
        <p:nvPicPr>
          <p:cNvPr id="6" name="Picture 5">
            <a:extLst>
              <a:ext uri="{FF2B5EF4-FFF2-40B4-BE49-F238E27FC236}">
                <a16:creationId xmlns:a16="http://schemas.microsoft.com/office/drawing/2014/main" id="{0068323D-A702-4D53-98A7-DA1DE355B48C}"/>
              </a:ext>
            </a:extLst>
          </p:cNvPr>
          <p:cNvPicPr>
            <a:picLocks noChangeAspect="1"/>
          </p:cNvPicPr>
          <p:nvPr/>
        </p:nvPicPr>
        <p:blipFill>
          <a:blip r:embed="rId3"/>
          <a:stretch>
            <a:fillRect/>
          </a:stretch>
        </p:blipFill>
        <p:spPr>
          <a:xfrm>
            <a:off x="6564883" y="91108"/>
            <a:ext cx="2533650" cy="619125"/>
          </a:xfrm>
          <a:prstGeom prst="rect">
            <a:avLst/>
          </a:prstGeom>
        </p:spPr>
      </p:pic>
      <p:pic>
        <p:nvPicPr>
          <p:cNvPr id="7" name="Picture 6">
            <a:extLst>
              <a:ext uri="{FF2B5EF4-FFF2-40B4-BE49-F238E27FC236}">
                <a16:creationId xmlns:a16="http://schemas.microsoft.com/office/drawing/2014/main" id="{A7527F7F-8EF6-489A-AFD7-8BAEC266BCF4}"/>
              </a:ext>
            </a:extLst>
          </p:cNvPr>
          <p:cNvPicPr>
            <a:picLocks noChangeAspect="1"/>
          </p:cNvPicPr>
          <p:nvPr/>
        </p:nvPicPr>
        <p:blipFill rotWithShape="1">
          <a:blip r:embed="rId4"/>
          <a:srcRect l="22338" t="18575" r="18015" b="17700"/>
          <a:stretch/>
        </p:blipFill>
        <p:spPr>
          <a:xfrm>
            <a:off x="4908331" y="3089444"/>
            <a:ext cx="2724012" cy="2910185"/>
          </a:xfrm>
          <a:prstGeom prst="rect">
            <a:avLst/>
          </a:prstGeom>
        </p:spPr>
      </p:pic>
    </p:spTree>
    <p:extLst>
      <p:ext uri="{BB962C8B-B14F-4D97-AF65-F5344CB8AC3E}">
        <p14:creationId xmlns:p14="http://schemas.microsoft.com/office/powerpoint/2010/main" val="58364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443-1FDC-497D-8DF8-3FAD99DC6CF7}"/>
              </a:ext>
            </a:extLst>
          </p:cNvPr>
          <p:cNvSpPr>
            <a:spLocks noGrp="1"/>
          </p:cNvSpPr>
          <p:nvPr>
            <p:ph type="title"/>
          </p:nvPr>
        </p:nvSpPr>
        <p:spPr/>
        <p:txBody>
          <a:bodyPr/>
          <a:lstStyle/>
          <a:p>
            <a:r>
              <a:rPr lang="nl-NL" dirty="0"/>
              <a:t>Wat </a:t>
            </a:r>
            <a:r>
              <a:rPr lang="nl-NL" dirty="0">
                <a:solidFill>
                  <a:srgbClr val="00B050"/>
                </a:solidFill>
              </a:rPr>
              <a:t>zie</a:t>
            </a:r>
            <a:r>
              <a:rPr lang="nl-NL" dirty="0"/>
              <a:t> je aan de patiënt met COVID-19 die achteruit gaat?</a:t>
            </a:r>
          </a:p>
        </p:txBody>
      </p:sp>
      <p:sp>
        <p:nvSpPr>
          <p:cNvPr id="3" name="Content Placeholder 2">
            <a:extLst>
              <a:ext uri="{FF2B5EF4-FFF2-40B4-BE49-F238E27FC236}">
                <a16:creationId xmlns:a16="http://schemas.microsoft.com/office/drawing/2014/main" id="{26E3C6A4-21AC-4040-B809-82104FDD830A}"/>
              </a:ext>
            </a:extLst>
          </p:cNvPr>
          <p:cNvSpPr>
            <a:spLocks noGrp="1"/>
          </p:cNvSpPr>
          <p:nvPr>
            <p:ph idx="1"/>
          </p:nvPr>
        </p:nvSpPr>
        <p:spPr>
          <a:xfrm>
            <a:off x="566738" y="1018663"/>
            <a:ext cx="8291512" cy="5403851"/>
          </a:xfrm>
        </p:spPr>
        <p:txBody>
          <a:bodyPr/>
          <a:lstStyle/>
          <a:p>
            <a:r>
              <a:rPr lang="nl-NL" dirty="0">
                <a:solidFill>
                  <a:srgbClr val="0070C0"/>
                </a:solidFill>
              </a:rPr>
              <a:t>Tekenen van zuurstoftekort</a:t>
            </a:r>
          </a:p>
          <a:p>
            <a:pPr marL="645750" lvl="2" indent="-285750"/>
            <a:r>
              <a:rPr lang="nl-NL" i="1" dirty="0">
                <a:solidFill>
                  <a:srgbClr val="0070C0"/>
                </a:solidFill>
              </a:rPr>
              <a:t>versnelde ademhaling &gt;&gt; 20 ademhalingen per minuut</a:t>
            </a:r>
          </a:p>
          <a:p>
            <a:pPr marL="645750" lvl="2" indent="-285750"/>
            <a:r>
              <a:rPr lang="nl-NL" i="1" dirty="0">
                <a:solidFill>
                  <a:srgbClr val="0070C0"/>
                </a:solidFill>
              </a:rPr>
              <a:t>gebruik van hulp-ademhalingsspieren</a:t>
            </a:r>
          </a:p>
          <a:p>
            <a:pPr marL="645750" lvl="2" indent="-285750"/>
            <a:r>
              <a:rPr lang="nl-NL" i="1" dirty="0">
                <a:solidFill>
                  <a:srgbClr val="0070C0"/>
                </a:solidFill>
              </a:rPr>
              <a:t>zeer lage </a:t>
            </a:r>
            <a:r>
              <a:rPr lang="nl-NL" i="1" dirty="0" err="1">
                <a:solidFill>
                  <a:srgbClr val="0070C0"/>
                </a:solidFill>
              </a:rPr>
              <a:t>saturaties</a:t>
            </a:r>
            <a:r>
              <a:rPr lang="nl-NL" i="1" dirty="0">
                <a:solidFill>
                  <a:srgbClr val="0070C0"/>
                </a:solidFill>
              </a:rPr>
              <a:t> (&lt;&lt; 88%) ondanks zuurstoftherapie</a:t>
            </a:r>
          </a:p>
          <a:p>
            <a:pPr marL="342900" indent="-342900">
              <a:buFont typeface="Arial" panose="020B0604020202020204" pitchFamily="34" charset="0"/>
              <a:buChar char="•"/>
            </a:pPr>
            <a:r>
              <a:rPr lang="nl-NL" i="1" dirty="0">
                <a:solidFill>
                  <a:srgbClr val="0070C0"/>
                </a:solidFill>
              </a:rPr>
              <a:t>Verwardheid en onrust, verlaagd bewustzijn</a:t>
            </a:r>
          </a:p>
          <a:p>
            <a:pPr marL="342900" indent="-342900">
              <a:buFont typeface="Arial" panose="020B0604020202020204" pitchFamily="34" charset="0"/>
              <a:buChar char="•"/>
            </a:pPr>
            <a:r>
              <a:rPr lang="nl-NL" i="1" dirty="0">
                <a:solidFill>
                  <a:srgbClr val="0070C0"/>
                </a:solidFill>
              </a:rPr>
              <a:t>Bleekheid / cyanose </a:t>
            </a:r>
          </a:p>
          <a:p>
            <a:pPr marL="342900" indent="-342900">
              <a:buFont typeface="Arial" panose="020B0604020202020204" pitchFamily="34" charset="0"/>
              <a:buChar char="•"/>
            </a:pPr>
            <a:r>
              <a:rPr lang="nl-NL" i="1" dirty="0">
                <a:solidFill>
                  <a:srgbClr val="0070C0"/>
                </a:solidFill>
              </a:rPr>
              <a:t>Tekenen van naderend overlijden</a:t>
            </a:r>
          </a:p>
          <a:p>
            <a:pPr marL="645750" lvl="2" indent="-285750"/>
            <a:r>
              <a:rPr lang="nl-NL" i="1" dirty="0">
                <a:solidFill>
                  <a:srgbClr val="0070C0"/>
                </a:solidFill>
              </a:rPr>
              <a:t>spitse neus, </a:t>
            </a:r>
            <a:r>
              <a:rPr lang="nl-NL" i="1" dirty="0" err="1">
                <a:solidFill>
                  <a:srgbClr val="0070C0"/>
                </a:solidFill>
              </a:rPr>
              <a:t>Cheyne</a:t>
            </a:r>
            <a:r>
              <a:rPr lang="nl-NL" i="1" dirty="0">
                <a:solidFill>
                  <a:srgbClr val="0070C0"/>
                </a:solidFill>
              </a:rPr>
              <a:t> </a:t>
            </a:r>
            <a:r>
              <a:rPr lang="nl-NL" i="1" dirty="0" err="1">
                <a:solidFill>
                  <a:srgbClr val="0070C0"/>
                </a:solidFill>
              </a:rPr>
              <a:t>Stokes</a:t>
            </a:r>
            <a:r>
              <a:rPr lang="nl-NL" i="1" dirty="0">
                <a:solidFill>
                  <a:srgbClr val="0070C0"/>
                </a:solidFill>
              </a:rPr>
              <a:t> ademhaling, verkleuren extremiteiten, reutelen</a:t>
            </a:r>
            <a:endParaRPr lang="nl-NL" sz="600" i="1" dirty="0">
              <a:solidFill>
                <a:srgbClr val="0070C0"/>
              </a:solidFill>
            </a:endParaRPr>
          </a:p>
          <a:p>
            <a:pPr marL="342900" indent="-342900">
              <a:buFont typeface="Arial" panose="020B0604020202020204" pitchFamily="34" charset="0"/>
              <a:buChar char="•"/>
            </a:pPr>
            <a:endParaRPr lang="nl-NL" dirty="0">
              <a:solidFill>
                <a:srgbClr val="0070C0"/>
              </a:solidFill>
            </a:endParaRPr>
          </a:p>
          <a:p>
            <a:r>
              <a:rPr lang="nl-NL" dirty="0">
                <a:solidFill>
                  <a:srgbClr val="0070C0"/>
                </a:solidFill>
              </a:rPr>
              <a:t>Wat </a:t>
            </a:r>
            <a:r>
              <a:rPr lang="nl-NL" dirty="0">
                <a:solidFill>
                  <a:srgbClr val="00B050"/>
                </a:solidFill>
              </a:rPr>
              <a:t>ervaart</a:t>
            </a:r>
            <a:r>
              <a:rPr lang="nl-NL" dirty="0">
                <a:solidFill>
                  <a:srgbClr val="0070C0"/>
                </a:solidFill>
              </a:rPr>
              <a:t> de patiënt: </a:t>
            </a:r>
          </a:p>
          <a:p>
            <a:pPr marL="342900" indent="-342900">
              <a:buFont typeface="Arial" panose="020B0604020202020204" pitchFamily="34" charset="0"/>
              <a:buChar char="•"/>
            </a:pPr>
            <a:r>
              <a:rPr lang="nl-NL" i="1" dirty="0">
                <a:solidFill>
                  <a:srgbClr val="0070C0"/>
                </a:solidFill>
              </a:rPr>
              <a:t>vaak weinig benauwdheid</a:t>
            </a:r>
          </a:p>
          <a:p>
            <a:pPr marL="342900" indent="-342900">
              <a:buFont typeface="Arial" panose="020B0604020202020204" pitchFamily="34" charset="0"/>
              <a:buChar char="•"/>
            </a:pPr>
            <a:r>
              <a:rPr lang="nl-NL" i="1" dirty="0">
                <a:solidFill>
                  <a:srgbClr val="0070C0"/>
                </a:solidFill>
              </a:rPr>
              <a:t>intense moeheid, uitputting</a:t>
            </a:r>
          </a:p>
          <a:p>
            <a:pPr marL="342900" indent="-342900">
              <a:buFont typeface="Arial" panose="020B0604020202020204" pitchFamily="34" charset="0"/>
              <a:buChar char="•"/>
            </a:pPr>
            <a:r>
              <a:rPr lang="nl-NL" i="1" dirty="0">
                <a:solidFill>
                  <a:srgbClr val="0070C0"/>
                </a:solidFill>
              </a:rPr>
              <a:t>angst </a:t>
            </a:r>
          </a:p>
          <a:p>
            <a:pPr marL="342900" indent="-342900">
              <a:buFont typeface="Arial" panose="020B0604020202020204" pitchFamily="34" charset="0"/>
              <a:buChar char="•"/>
            </a:pPr>
            <a:r>
              <a:rPr lang="nl-NL" i="1" dirty="0">
                <a:solidFill>
                  <a:srgbClr val="0070C0"/>
                </a:solidFill>
              </a:rPr>
              <a:t>andere klachten, bijv. delier, misselijkheid, pijn</a:t>
            </a:r>
          </a:p>
          <a:p>
            <a:endParaRPr lang="nl-NL" dirty="0">
              <a:solidFill>
                <a:srgbClr val="FF0000"/>
              </a:solidFill>
            </a:endParaRPr>
          </a:p>
        </p:txBody>
      </p:sp>
      <p:pic>
        <p:nvPicPr>
          <p:cNvPr id="4" name="Picture 3">
            <a:extLst>
              <a:ext uri="{FF2B5EF4-FFF2-40B4-BE49-F238E27FC236}">
                <a16:creationId xmlns:a16="http://schemas.microsoft.com/office/drawing/2014/main" id="{0A072F2E-146D-4F8F-A392-FABE25B9361C}"/>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4238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Wat kun je doen?</a:t>
            </a:r>
            <a:br>
              <a:rPr lang="nl-NL" dirty="0"/>
            </a:br>
            <a:r>
              <a:rPr lang="nl-NL" dirty="0">
                <a:solidFill>
                  <a:srgbClr val="00B050"/>
                </a:solidFill>
              </a:rPr>
              <a:t>Niet-medicamenteus en medicamenteus</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577376" y="1089675"/>
            <a:ext cx="8632282" cy="5261810"/>
          </a:xfrm>
        </p:spPr>
        <p:txBody>
          <a:bodyPr/>
          <a:lstStyle/>
          <a:p>
            <a:r>
              <a:rPr lang="nl-NL" dirty="0">
                <a:solidFill>
                  <a:srgbClr val="00B050"/>
                </a:solidFill>
              </a:rPr>
              <a:t>Markeer de verslechtering</a:t>
            </a:r>
          </a:p>
          <a:p>
            <a:pPr marL="285750" indent="-285750">
              <a:buFont typeface="Arial" panose="020B0604020202020204" pitchFamily="34" charset="0"/>
              <a:buChar char="•"/>
            </a:pPr>
            <a:r>
              <a:rPr lang="nl-NL" sz="1600" i="1" dirty="0"/>
              <a:t>Waarschuw de arts/verpleegkundige</a:t>
            </a:r>
          </a:p>
          <a:p>
            <a:pPr marL="285750" indent="-285750">
              <a:buFont typeface="Arial" panose="020B0604020202020204" pitchFamily="34" charset="0"/>
              <a:buChar char="•"/>
            </a:pPr>
            <a:r>
              <a:rPr lang="nl-NL" sz="1600" i="1" dirty="0"/>
              <a:t>Vertel de patiënt en familie over de verslechtering</a:t>
            </a:r>
          </a:p>
          <a:p>
            <a:pPr marL="285750" indent="-285750">
              <a:buFont typeface="Arial" panose="020B0604020202020204" pitchFamily="34" charset="0"/>
              <a:buChar char="•"/>
            </a:pPr>
            <a:r>
              <a:rPr lang="nl-NL" sz="1600" i="1" dirty="0"/>
              <a:t>Als bezoek nog niet is toegestaan -&gt; in de stervensfase is beperkt bezoek toegestaan</a:t>
            </a:r>
          </a:p>
          <a:p>
            <a:endParaRPr lang="nl-NL" sz="1600" dirty="0"/>
          </a:p>
          <a:p>
            <a:r>
              <a:rPr lang="nl-NL" dirty="0">
                <a:solidFill>
                  <a:srgbClr val="00B050"/>
                </a:solidFill>
              </a:rPr>
              <a:t>Medicamenteus beleid</a:t>
            </a:r>
          </a:p>
          <a:p>
            <a:pPr marL="285750" indent="-285750">
              <a:buFont typeface="Arial" panose="020B0604020202020204" pitchFamily="34" charset="0"/>
              <a:buChar char="•"/>
            </a:pPr>
            <a:r>
              <a:rPr lang="nl-NL" sz="1600" i="1" dirty="0"/>
              <a:t>Van oraal omzetten naar andere vorm -&gt; subcutaan of intraveneus</a:t>
            </a:r>
          </a:p>
          <a:p>
            <a:pPr marL="285750" indent="-285750">
              <a:buFont typeface="Arial" panose="020B0604020202020204" pitchFamily="34" charset="0"/>
              <a:buChar char="•"/>
            </a:pPr>
            <a:r>
              <a:rPr lang="nl-NL" sz="1600" i="1" dirty="0"/>
              <a:t>Alleen wat voor de symptoombestrijding nodig is, rest saneren (</a:t>
            </a:r>
            <a:r>
              <a:rPr lang="nl-NL" sz="1600" i="1" dirty="0" err="1"/>
              <a:t>deprescribing</a:t>
            </a:r>
            <a:r>
              <a:rPr lang="nl-NL" sz="1600" i="1" dirty="0"/>
              <a:t>)</a:t>
            </a:r>
          </a:p>
          <a:p>
            <a:pPr marL="285750" indent="-285750">
              <a:buFont typeface="Arial" panose="020B0604020202020204" pitchFamily="34" charset="0"/>
              <a:buChar char="•"/>
            </a:pPr>
            <a:r>
              <a:rPr lang="nl-NL" sz="1600" i="1" dirty="0"/>
              <a:t>Zo nodig medicatie wordt gestart volgens richtlijn of stappenplan</a:t>
            </a:r>
          </a:p>
          <a:p>
            <a:pPr marL="285750" indent="-285750">
              <a:buFont typeface="Arial" panose="020B0604020202020204" pitchFamily="34" charset="0"/>
              <a:buChar char="•"/>
            </a:pPr>
            <a:r>
              <a:rPr lang="nl-NL" sz="1600" i="1" dirty="0"/>
              <a:t>Stoppen vochtinfuus -&gt;  intraveneuze naald mag blijven zitten voor medicatie. Indien die sneuvelt vervangen door subcutane naald</a:t>
            </a:r>
          </a:p>
          <a:p>
            <a:pPr marL="285750" indent="-285750">
              <a:buFont typeface="Arial" panose="020B0604020202020204" pitchFamily="34" charset="0"/>
              <a:buChar char="•"/>
            </a:pPr>
            <a:endParaRPr lang="nl-NL" sz="1600" dirty="0"/>
          </a:p>
          <a:p>
            <a:r>
              <a:rPr lang="nl-NL" dirty="0">
                <a:solidFill>
                  <a:srgbClr val="00B050"/>
                </a:solidFill>
              </a:rPr>
              <a:t>Stop niet-noodzakelijk beleid</a:t>
            </a:r>
          </a:p>
          <a:p>
            <a:pPr marL="285750" indent="-285750">
              <a:buFont typeface="Arial" panose="020B0604020202020204" pitchFamily="34" charset="0"/>
              <a:buChar char="•"/>
            </a:pPr>
            <a:r>
              <a:rPr lang="nl-NL" sz="1600" i="1" dirty="0"/>
              <a:t>Stop controles als bloeddruk/temperatuur, zuurstofsaturatie </a:t>
            </a:r>
          </a:p>
          <a:p>
            <a:pPr marL="285750" indent="-285750">
              <a:buFont typeface="Arial" panose="020B0604020202020204" pitchFamily="34" charset="0"/>
              <a:buChar char="•"/>
            </a:pPr>
            <a:r>
              <a:rPr lang="nl-NL" sz="1600" i="1" dirty="0"/>
              <a:t>Stop wisselligging</a:t>
            </a:r>
          </a:p>
          <a:p>
            <a:pPr marL="285750" indent="-285750">
              <a:buFont typeface="Arial" panose="020B0604020202020204" pitchFamily="34" charset="0"/>
              <a:buChar char="•"/>
            </a:pPr>
            <a:r>
              <a:rPr lang="nl-NL" sz="1600" i="1" dirty="0"/>
              <a:t>Geef alleen echt noodzakelijke verzorging, zoals mondzorg</a:t>
            </a:r>
          </a:p>
        </p:txBody>
      </p:sp>
      <p:pic>
        <p:nvPicPr>
          <p:cNvPr id="4" name="Picture 3">
            <a:extLst>
              <a:ext uri="{FF2B5EF4-FFF2-40B4-BE49-F238E27FC236}">
                <a16:creationId xmlns:a16="http://schemas.microsoft.com/office/drawing/2014/main" id="{997B2F7B-B3CD-4CDC-9292-F6448EF4F31B}"/>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76155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1144587"/>
            <a:ext cx="8291512" cy="5310803"/>
          </a:xfrm>
        </p:spPr>
        <p:txBody>
          <a:bodyPr/>
          <a:lstStyle/>
          <a:p>
            <a:r>
              <a:rPr lang="nl-NL" dirty="0">
                <a:solidFill>
                  <a:srgbClr val="00B050"/>
                </a:solidFill>
              </a:rPr>
              <a:t>Begeleid de patiënt en familie naar vermogen</a:t>
            </a:r>
          </a:p>
          <a:p>
            <a:r>
              <a:rPr lang="nl-NL" dirty="0"/>
              <a:t>Ter voorbereiding van familie -&gt; </a:t>
            </a:r>
            <a:r>
              <a:rPr lang="nl-NL" dirty="0">
                <a:hlinkClick r:id="rId3"/>
              </a:rPr>
              <a:t>folder patiënteninformatie over Corona </a:t>
            </a:r>
            <a:endParaRPr lang="nl-NL" dirty="0"/>
          </a:p>
          <a:p>
            <a:endParaRPr lang="nl-NL" i="1" dirty="0"/>
          </a:p>
          <a:p>
            <a:endParaRPr lang="en-US" i="1" dirty="0"/>
          </a:p>
          <a:p>
            <a:endParaRPr lang="en-US" i="1" dirty="0"/>
          </a:p>
          <a:p>
            <a:endParaRPr lang="nl-NL" i="1" dirty="0"/>
          </a:p>
          <a:p>
            <a:r>
              <a:rPr lang="nl-NL" i="1" dirty="0"/>
              <a:t>Oprechte aandacht is veel waard!</a:t>
            </a:r>
          </a:p>
          <a:p>
            <a:pPr marL="342900" lvl="1" indent="-342900">
              <a:buFontTx/>
              <a:buChar char="-"/>
            </a:pPr>
            <a:endParaRPr lang="en-US" dirty="0"/>
          </a:p>
          <a:p>
            <a:pPr lvl="1" indent="0">
              <a:buNone/>
            </a:pPr>
            <a:endParaRPr lang="en-US" dirty="0"/>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5217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nl-NL" dirty="0"/>
              <a:t>Meer 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dirty="0">
                <a:solidFill>
                  <a:srgbClr val="0070C0"/>
                </a:solidFill>
                <a:hlinkClick r:id="rId3"/>
              </a:rPr>
              <a:t>palliaweb.nl /consultatie</a:t>
            </a:r>
            <a:endParaRPr lang="nl-NL" i="1" dirty="0">
              <a:solidFill>
                <a:srgbClr val="0070C0"/>
              </a:solidFill>
            </a:endParaRPr>
          </a:p>
          <a:p>
            <a:endParaRPr lang="nl-NL" sz="800" dirty="0"/>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524037"/>
            <a:ext cx="8016430" cy="2031325"/>
            <a:chOff x="554546" y="3430253"/>
            <a:chExt cx="8016430" cy="2031325"/>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2031325"/>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4"/>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3331048758"/>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LUMC Basispresentatie_NL">
  <a:themeElements>
    <a:clrScheme name="Aangepast 30">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BFAE5-1B1A-432D-9F4C-16707800DE95}">
  <ds:schemaRefs>
    <ds:schemaRef ds:uri="http://schemas.microsoft.com/office/2006/documentManagement/type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E41F710-E85E-4A0C-A334-9F3DCB906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7432</TotalTime>
  <Words>2244</Words>
  <Application>Microsoft Macintosh PowerPoint</Application>
  <PresentationFormat>On-screen Show (4:3)</PresentationFormat>
  <Paragraphs>145</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vt:lpstr>
      <vt:lpstr>LUMC Basispresentatie_NL</vt:lpstr>
      <vt:lpstr>5_LUMC Basispresentatie_NL</vt:lpstr>
      <vt:lpstr>Basisscholingen COVID-19 en palliatieve zorg</vt:lpstr>
      <vt:lpstr>COVID-19 en palliatieve zorg </vt:lpstr>
      <vt:lpstr>Markeren van de palliatieve en stervensfase bij patiënten met een levensbedreigende ziekte</vt:lpstr>
      <vt:lpstr> </vt:lpstr>
      <vt:lpstr>Markeren bij patiënten met COVID-19?</vt:lpstr>
      <vt:lpstr>Wat zie je aan de patiënt met COVID-19 die achteruit gaat?</vt:lpstr>
      <vt:lpstr>Wat kun je doen? Niet-medicamenteus en medicamenteus</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Ine Visscher</cp:lastModifiedBy>
  <cp:revision>209</cp:revision>
  <cp:lastPrinted>2017-03-30T08:11:57Z</cp:lastPrinted>
  <dcterms:created xsi:type="dcterms:W3CDTF">2017-02-09T11:17:02Z</dcterms:created>
  <dcterms:modified xsi:type="dcterms:W3CDTF">2021-03-29T08:38:53Z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