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69" r:id="rId5"/>
    <p:sldId id="256" r:id="rId6"/>
    <p:sldId id="267" r:id="rId7"/>
    <p:sldId id="258" r:id="rId8"/>
    <p:sldId id="285" r:id="rId9"/>
    <p:sldId id="268" r:id="rId10"/>
    <p:sldId id="279" r:id="rId11"/>
    <p:sldId id="272" r:id="rId12"/>
    <p:sldId id="271" r:id="rId13"/>
    <p:sldId id="278" r:id="rId14"/>
    <p:sldId id="274" r:id="rId15"/>
    <p:sldId id="293" r:id="rId16"/>
    <p:sldId id="289" r:id="rId17"/>
    <p:sldId id="294" r:id="rId18"/>
    <p:sldId id="281" r:id="rId19"/>
    <p:sldId id="284" r:id="rId20"/>
    <p:sldId id="290" r:id="rId21"/>
    <p:sldId id="275" r:id="rId22"/>
    <p:sldId id="276" r:id="rId23"/>
    <p:sldId id="288" r:id="rId24"/>
    <p:sldId id="266" r:id="rId25"/>
  </p:sldIdLst>
  <p:sldSz cx="12192000" cy="6858000"/>
  <p:notesSz cx="6858000" cy="9144000"/>
  <p:custDataLst>
    <p:tags r:id="rId27"/>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9095D-EF5F-44BD-20B3-4EA201935ABB}" name="Roos-Marie Tummers" initials="RT" userId="S::R.Tummers@pznl.nl::b75dc4fe-929c-4f1a-ab83-b87dd7e99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ghout, Carolien" initials="BC" lastIdx="5" clrIdx="0">
    <p:extLst>
      <p:ext uri="{19B8F6BF-5375-455C-9EA6-DF929625EA0E}">
        <p15:presenceInfo xmlns:p15="http://schemas.microsoft.com/office/powerpoint/2012/main" userId="S-1-5-21-1202660629-764733703-725345543-10459" providerId="AD"/>
      </p:ext>
    </p:extLst>
  </p:cmAuthor>
  <p:cmAuthor id="2" name="Elise Posma" initials="EP" lastIdx="5" clrIdx="1">
    <p:extLst>
      <p:ext uri="{19B8F6BF-5375-455C-9EA6-DF929625EA0E}">
        <p15:presenceInfo xmlns:p15="http://schemas.microsoft.com/office/powerpoint/2012/main" userId="S::e.posma@pznl.nl::0b5ac1b5-28cd-4814-9a1c-0820a8913c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A0A2C-C6D9-5D3A-F7E3-FD09FE2BA646}" v="3" dt="2024-12-02T15:00:29.83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41" autoAdjust="0"/>
  </p:normalViewPr>
  <p:slideViewPr>
    <p:cSldViewPr snapToGrid="0">
      <p:cViewPr varScale="1">
        <p:scale>
          <a:sx n="97" d="100"/>
          <a:sy n="97" d="100"/>
        </p:scale>
        <p:origin x="99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mke van Heeckeren tot Overlaer" userId="96838a5c-d711-4189-832c-a15883880c52" providerId="ADAL" clId="{C1D28CE9-45C2-48FD-AC68-8AEDC2486932}"/>
    <pc:docChg chg="undo redo custSel addSld modSld">
      <pc:chgData name="Famke van Heeckeren tot Overlaer" userId="96838a5c-d711-4189-832c-a15883880c52" providerId="ADAL" clId="{C1D28CE9-45C2-48FD-AC68-8AEDC2486932}" dt="2024-11-27T16:50:43.389" v="71" actId="14100"/>
      <pc:docMkLst>
        <pc:docMk/>
      </pc:docMkLst>
      <pc:sldChg chg="addSp modSp mod">
        <pc:chgData name="Famke van Heeckeren tot Overlaer" userId="96838a5c-d711-4189-832c-a15883880c52" providerId="ADAL" clId="{C1D28CE9-45C2-48FD-AC68-8AEDC2486932}" dt="2024-11-27T16:50:43.389" v="71" actId="14100"/>
        <pc:sldMkLst>
          <pc:docMk/>
          <pc:sldMk cId="273559993" sldId="289"/>
        </pc:sldMkLst>
        <pc:spChg chg="mod">
          <ac:chgData name="Famke van Heeckeren tot Overlaer" userId="96838a5c-d711-4189-832c-a15883880c52" providerId="ADAL" clId="{C1D28CE9-45C2-48FD-AC68-8AEDC2486932}" dt="2024-11-27T16:50:43.389" v="71" actId="14100"/>
          <ac:spMkLst>
            <pc:docMk/>
            <pc:sldMk cId="273559993" sldId="289"/>
            <ac:spMk id="10" creationId="{0AFA99E9-A936-FEA0-C97B-FC32E5F1AB3D}"/>
          </ac:spMkLst>
        </pc:spChg>
        <pc:picChg chg="add mod">
          <ac:chgData name="Famke van Heeckeren tot Overlaer" userId="96838a5c-d711-4189-832c-a15883880c52" providerId="ADAL" clId="{C1D28CE9-45C2-48FD-AC68-8AEDC2486932}" dt="2024-11-27T16:50:26.047" v="69" actId="1076"/>
          <ac:picMkLst>
            <pc:docMk/>
            <pc:sldMk cId="273559993" sldId="289"/>
            <ac:picMk id="3" creationId="{6516E1D8-CB47-5DDC-75A0-D9BAE8F196DE}"/>
          </ac:picMkLst>
        </pc:picChg>
      </pc:sldChg>
      <pc:sldChg chg="modSp mod">
        <pc:chgData name="Famke van Heeckeren tot Overlaer" userId="96838a5c-d711-4189-832c-a15883880c52" providerId="ADAL" clId="{C1D28CE9-45C2-48FD-AC68-8AEDC2486932}" dt="2024-11-27T16:24:09.683" v="1" actId="20577"/>
        <pc:sldMkLst>
          <pc:docMk/>
          <pc:sldMk cId="3113140432" sldId="293"/>
        </pc:sldMkLst>
        <pc:spChg chg="mod">
          <ac:chgData name="Famke van Heeckeren tot Overlaer" userId="96838a5c-d711-4189-832c-a15883880c52" providerId="ADAL" clId="{C1D28CE9-45C2-48FD-AC68-8AEDC2486932}" dt="2024-11-27T16:24:09.683" v="1" actId="20577"/>
          <ac:spMkLst>
            <pc:docMk/>
            <pc:sldMk cId="3113140432" sldId="293"/>
            <ac:spMk id="10" creationId="{0AFA99E9-A936-FEA0-C97B-FC32E5F1AB3D}"/>
          </ac:spMkLst>
        </pc:spChg>
      </pc:sldChg>
      <pc:sldChg chg="modSp add mod">
        <pc:chgData name="Famke van Heeckeren tot Overlaer" userId="96838a5c-d711-4189-832c-a15883880c52" providerId="ADAL" clId="{C1D28CE9-45C2-48FD-AC68-8AEDC2486932}" dt="2024-11-27T16:48:45.611" v="55"/>
        <pc:sldMkLst>
          <pc:docMk/>
          <pc:sldMk cId="205972115" sldId="294"/>
        </pc:sldMkLst>
        <pc:spChg chg="mod">
          <ac:chgData name="Famke van Heeckeren tot Overlaer" userId="96838a5c-d711-4189-832c-a15883880c52" providerId="ADAL" clId="{C1D28CE9-45C2-48FD-AC68-8AEDC2486932}" dt="2024-11-27T16:48:45.611" v="55"/>
          <ac:spMkLst>
            <pc:docMk/>
            <pc:sldMk cId="205972115" sldId="294"/>
            <ac:spMk id="10" creationId="{C8251C4D-2362-4E59-615B-63EF2093E08F}"/>
          </ac:spMkLst>
        </pc:spChg>
      </pc:sldChg>
    </pc:docChg>
  </pc:docChgLst>
  <pc:docChgLst>
    <pc:chgData name="Famke van Heeckeren tot Overlaer" userId="96838a5c-d711-4189-832c-a15883880c52" providerId="ADAL" clId="{34B406D8-61F6-4109-9AE2-5938D2BC28F3}"/>
    <pc:docChg chg="custSel modSld">
      <pc:chgData name="Famke van Heeckeren tot Overlaer" userId="96838a5c-d711-4189-832c-a15883880c52" providerId="ADAL" clId="{34B406D8-61F6-4109-9AE2-5938D2BC28F3}" dt="2024-09-27T10:44:10.984" v="44" actId="20577"/>
      <pc:docMkLst>
        <pc:docMk/>
      </pc:docMkLst>
      <pc:sldChg chg="addSp delSp modSp mod">
        <pc:chgData name="Famke van Heeckeren tot Overlaer" userId="96838a5c-d711-4189-832c-a15883880c52" providerId="ADAL" clId="{34B406D8-61F6-4109-9AE2-5938D2BC28F3}" dt="2024-09-27T10:33:54.956" v="12" actId="20577"/>
        <pc:sldMkLst>
          <pc:docMk/>
          <pc:sldMk cId="259076094" sldId="256"/>
        </pc:sldMkLst>
        <pc:spChg chg="mod">
          <ac:chgData name="Famke van Heeckeren tot Overlaer" userId="96838a5c-d711-4189-832c-a15883880c52" providerId="ADAL" clId="{34B406D8-61F6-4109-9AE2-5938D2BC28F3}" dt="2024-09-27T10:33:54.956" v="12" actId="20577"/>
          <ac:spMkLst>
            <pc:docMk/>
            <pc:sldMk cId="259076094" sldId="256"/>
            <ac:spMk id="10" creationId="{60674255-069B-C1A1-4152-C539CBBB6B37}"/>
          </ac:spMkLst>
        </pc:spChg>
        <pc:spChg chg="del">
          <ac:chgData name="Famke van Heeckeren tot Overlaer" userId="96838a5c-d711-4189-832c-a15883880c52" providerId="ADAL" clId="{34B406D8-61F6-4109-9AE2-5938D2BC28F3}" dt="2024-09-27T10:33:20.467" v="2" actId="478"/>
          <ac:spMkLst>
            <pc:docMk/>
            <pc:sldMk cId="259076094" sldId="256"/>
            <ac:spMk id="11" creationId="{353125B2-72A9-B223-260D-25D0D4D8A4F2}"/>
          </ac:spMkLst>
        </pc:spChg>
        <pc:picChg chg="add mod">
          <ac:chgData name="Famke van Heeckeren tot Overlaer" userId="96838a5c-d711-4189-832c-a15883880c52" providerId="ADAL" clId="{34B406D8-61F6-4109-9AE2-5938D2BC28F3}" dt="2024-09-27T10:33:49.816" v="10" actId="962"/>
          <ac:picMkLst>
            <pc:docMk/>
            <pc:sldMk cId="259076094" sldId="256"/>
            <ac:picMk id="3" creationId="{667B49DA-806A-CAC3-7D72-3AA37248916A}"/>
          </ac:picMkLst>
        </pc:picChg>
      </pc:sldChg>
      <pc:sldChg chg="modSp mod">
        <pc:chgData name="Famke van Heeckeren tot Overlaer" userId="96838a5c-d711-4189-832c-a15883880c52" providerId="ADAL" clId="{34B406D8-61F6-4109-9AE2-5938D2BC28F3}" dt="2024-09-27T10:24:50.597" v="1" actId="1076"/>
        <pc:sldMkLst>
          <pc:docMk/>
          <pc:sldMk cId="3307292787" sldId="269"/>
        </pc:sldMkLst>
        <pc:spChg chg="mod">
          <ac:chgData name="Famke van Heeckeren tot Overlaer" userId="96838a5c-d711-4189-832c-a15883880c52" providerId="ADAL" clId="{34B406D8-61F6-4109-9AE2-5938D2BC28F3}" dt="2024-09-27T10:24:47.591" v="0"/>
          <ac:spMkLst>
            <pc:docMk/>
            <pc:sldMk cId="3307292787" sldId="269"/>
            <ac:spMk id="8" creationId="{6189840A-674E-1182-65C7-A7C014F02347}"/>
          </ac:spMkLst>
        </pc:spChg>
        <pc:picChg chg="mod">
          <ac:chgData name="Famke van Heeckeren tot Overlaer" userId="96838a5c-d711-4189-832c-a15883880c52" providerId="ADAL" clId="{34B406D8-61F6-4109-9AE2-5938D2BC28F3}" dt="2024-09-27T10:24:50.597" v="1" actId="1076"/>
          <ac:picMkLst>
            <pc:docMk/>
            <pc:sldMk cId="3307292787" sldId="269"/>
            <ac:picMk id="2" creationId="{872F1797-1EDE-3D71-9A1B-EBF2C363D9CC}"/>
          </ac:picMkLst>
        </pc:picChg>
      </pc:sldChg>
      <pc:sldChg chg="modSp mod modNotesTx">
        <pc:chgData name="Famke van Heeckeren tot Overlaer" userId="96838a5c-d711-4189-832c-a15883880c52" providerId="ADAL" clId="{34B406D8-61F6-4109-9AE2-5938D2BC28F3}" dt="2024-09-27T10:44:10.984" v="44" actId="20577"/>
        <pc:sldMkLst>
          <pc:docMk/>
          <pc:sldMk cId="3477824738" sldId="279"/>
        </pc:sldMkLst>
        <pc:spChg chg="mod">
          <ac:chgData name="Famke van Heeckeren tot Overlaer" userId="96838a5c-d711-4189-832c-a15883880c52" providerId="ADAL" clId="{34B406D8-61F6-4109-9AE2-5938D2BC28F3}" dt="2024-09-27T10:44:10.984" v="44" actId="20577"/>
          <ac:spMkLst>
            <pc:docMk/>
            <pc:sldMk cId="3477824738" sldId="279"/>
            <ac:spMk id="2" creationId="{6C6A25EE-B167-7BC7-D389-7C3601565AEE}"/>
          </ac:spMkLst>
        </pc:spChg>
      </pc:sldChg>
    </pc:docChg>
  </pc:docChgLst>
  <pc:docChgLst>
    <pc:chgData name="Famke van Heeckeren tot Overlaer" userId="96838a5c-d711-4189-832c-a15883880c52" providerId="ADAL" clId="{6C766D0C-7BC1-4BE4-8E2F-8D11E9B1884A}"/>
    <pc:docChg chg="custSel addSld modSld">
      <pc:chgData name="Famke van Heeckeren tot Overlaer" userId="96838a5c-d711-4189-832c-a15883880c52" providerId="ADAL" clId="{6C766D0C-7BC1-4BE4-8E2F-8D11E9B1884A}" dt="2024-10-21T14:54:54.067" v="50" actId="313"/>
      <pc:docMkLst>
        <pc:docMk/>
      </pc:docMkLst>
      <pc:sldChg chg="modSp mod modNotesTx">
        <pc:chgData name="Famke van Heeckeren tot Overlaer" userId="96838a5c-d711-4189-832c-a15883880c52" providerId="ADAL" clId="{6C766D0C-7BC1-4BE4-8E2F-8D11E9B1884A}" dt="2024-10-14T07:52:18.076" v="1" actId="12"/>
        <pc:sldMkLst>
          <pc:docMk/>
          <pc:sldMk cId="3748225533" sldId="275"/>
        </pc:sldMkLst>
        <pc:spChg chg="mod">
          <ac:chgData name="Famke van Heeckeren tot Overlaer" userId="96838a5c-d711-4189-832c-a15883880c52" providerId="ADAL" clId="{6C766D0C-7BC1-4BE4-8E2F-8D11E9B1884A}" dt="2024-10-14T07:52:11.342" v="0" actId="12"/>
          <ac:spMkLst>
            <pc:docMk/>
            <pc:sldMk cId="3748225533" sldId="275"/>
            <ac:spMk id="10" creationId="{0AFA99E9-A936-FEA0-C97B-FC32E5F1AB3D}"/>
          </ac:spMkLst>
        </pc:spChg>
      </pc:sldChg>
      <pc:sldChg chg="add modNotesTx">
        <pc:chgData name="Famke van Heeckeren tot Overlaer" userId="96838a5c-d711-4189-832c-a15883880c52" providerId="ADAL" clId="{6C766D0C-7BC1-4BE4-8E2F-8D11E9B1884A}" dt="2024-10-21T14:54:54.067" v="50" actId="313"/>
        <pc:sldMkLst>
          <pc:docMk/>
          <pc:sldMk cId="3113140432" sldId="293"/>
        </pc:sldMkLst>
      </pc:sldChg>
    </pc:docChg>
  </pc:docChgLst>
  <pc:docChgLst>
    <pc:chgData name="Elise Posma" userId="S::e.posma@pznl.nl::0b5ac1b5-28cd-4814-9a1c-0820a8913ccf" providerId="AD" clId="Web-{3EFB8B81-B2E7-BE5D-1E92-5F8447D2FBFB}"/>
    <pc:docChg chg="modSld">
      <pc:chgData name="Elise Posma" userId="S::e.posma@pznl.nl::0b5ac1b5-28cd-4814-9a1c-0820a8913ccf" providerId="AD" clId="Web-{3EFB8B81-B2E7-BE5D-1E92-5F8447D2FBFB}" dt="2024-10-09T12:56:32.160" v="32"/>
      <pc:docMkLst>
        <pc:docMk/>
      </pc:docMkLst>
      <pc:sldChg chg="modSp modNotes">
        <pc:chgData name="Elise Posma" userId="S::e.posma@pznl.nl::0b5ac1b5-28cd-4814-9a1c-0820a8913ccf" providerId="AD" clId="Web-{3EFB8B81-B2E7-BE5D-1E92-5F8447D2FBFB}" dt="2024-10-09T12:55:52.909" v="2"/>
        <pc:sldMkLst>
          <pc:docMk/>
          <pc:sldMk cId="273559993" sldId="289"/>
        </pc:sldMkLst>
        <pc:spChg chg="mod">
          <ac:chgData name="Elise Posma" userId="S::e.posma@pznl.nl::0b5ac1b5-28cd-4814-9a1c-0820a8913ccf" providerId="AD" clId="Web-{3EFB8B81-B2E7-BE5D-1E92-5F8447D2FBFB}" dt="2024-10-09T12:55:46.893" v="1" actId="20577"/>
          <ac:spMkLst>
            <pc:docMk/>
            <pc:sldMk cId="273559993" sldId="289"/>
            <ac:spMk id="10" creationId="{0AFA99E9-A936-FEA0-C97B-FC32E5F1AB3D}"/>
          </ac:spMkLst>
        </pc:spChg>
      </pc:sldChg>
      <pc:sldChg chg="modSp modNotes">
        <pc:chgData name="Elise Posma" userId="S::e.posma@pznl.nl::0b5ac1b5-28cd-4814-9a1c-0820a8913ccf" providerId="AD" clId="Web-{3EFB8B81-B2E7-BE5D-1E92-5F8447D2FBFB}" dt="2024-10-09T12:56:32.160" v="32"/>
        <pc:sldMkLst>
          <pc:docMk/>
          <pc:sldMk cId="4093672542" sldId="290"/>
        </pc:sldMkLst>
        <pc:spChg chg="mod">
          <ac:chgData name="Elise Posma" userId="S::e.posma@pznl.nl::0b5ac1b5-28cd-4814-9a1c-0820a8913ccf" providerId="AD" clId="Web-{3EFB8B81-B2E7-BE5D-1E92-5F8447D2FBFB}" dt="2024-10-09T12:56:16.425" v="19" actId="20577"/>
          <ac:spMkLst>
            <pc:docMk/>
            <pc:sldMk cId="4093672542" sldId="290"/>
            <ac:spMk id="3" creationId="{75D48A8E-5912-3EBA-8A96-ADB9A465DF1F}"/>
          </ac:spMkLst>
        </pc:spChg>
      </pc:sldChg>
    </pc:docChg>
  </pc:docChgLst>
  <pc:docChgLst>
    <pc:chgData name="Elise Posma" userId="S::e.posma@pznl.nl::0b5ac1b5-28cd-4814-9a1c-0820a8913ccf" providerId="AD" clId="Web-{019759CC-74F4-5911-13BA-D61B20003EE4}"/>
    <pc:docChg chg="modSld">
      <pc:chgData name="Elise Posma" userId="S::e.posma@pznl.nl::0b5ac1b5-28cd-4814-9a1c-0820a8913ccf" providerId="AD" clId="Web-{019759CC-74F4-5911-13BA-D61B20003EE4}" dt="2024-07-15T13:42:51.195" v="563"/>
      <pc:docMkLst>
        <pc:docMk/>
      </pc:docMkLst>
      <pc:sldChg chg="delSp modSp delCm">
        <pc:chgData name="Elise Posma" userId="S::e.posma@pznl.nl::0b5ac1b5-28cd-4814-9a1c-0820a8913ccf" providerId="AD" clId="Web-{019759CC-74F4-5911-13BA-D61B20003EE4}" dt="2024-07-15T13:36:49.842" v="482"/>
        <pc:sldMkLst>
          <pc:docMk/>
          <pc:sldMk cId="409741479" sldId="268"/>
        </pc:sldMkLst>
        <pc:spChg chg="del">
          <ac:chgData name="Elise Posma" userId="S::e.posma@pznl.nl::0b5ac1b5-28cd-4814-9a1c-0820a8913ccf" providerId="AD" clId="Web-{019759CC-74F4-5911-13BA-D61B20003EE4}" dt="2024-07-15T13:36:49.842" v="482"/>
          <ac:spMkLst>
            <pc:docMk/>
            <pc:sldMk cId="409741479" sldId="268"/>
            <ac:spMk id="10" creationId="{0AFA99E9-A936-FEA0-C97B-FC32E5F1AB3D}"/>
          </ac:spMkLst>
        </pc:spChg>
        <pc:spChg chg="mod">
          <ac:chgData name="Elise Posma" userId="S::e.posma@pznl.nl::0b5ac1b5-28cd-4814-9a1c-0820a8913ccf" providerId="AD" clId="Web-{019759CC-74F4-5911-13BA-D61B20003EE4}" dt="2024-07-15T13:36:47.107" v="481" actId="20577"/>
          <ac:spMkLst>
            <pc:docMk/>
            <pc:sldMk cId="409741479" sldId="268"/>
            <ac:spMk id="12" creationId="{3F5A8134-E7D5-CE49-8A49-368D6389E008}"/>
          </ac:spMkLst>
        </pc:spChg>
      </pc:sldChg>
      <pc:sldChg chg="modNotes">
        <pc:chgData name="Elise Posma" userId="S::e.posma@pznl.nl::0b5ac1b5-28cd-4814-9a1c-0820a8913ccf" providerId="AD" clId="Web-{019759CC-74F4-5911-13BA-D61B20003EE4}" dt="2024-07-15T09:58:27.995" v="7"/>
        <pc:sldMkLst>
          <pc:docMk/>
          <pc:sldMk cId="139439553" sldId="271"/>
        </pc:sldMkLst>
      </pc:sldChg>
      <pc:sldChg chg="modSp modNotes">
        <pc:chgData name="Elise Posma" userId="S::e.posma@pznl.nl::0b5ac1b5-28cd-4814-9a1c-0820a8913ccf" providerId="AD" clId="Web-{019759CC-74F4-5911-13BA-D61B20003EE4}" dt="2024-07-15T13:38:46.064" v="487" actId="20577"/>
        <pc:sldMkLst>
          <pc:docMk/>
          <pc:sldMk cId="1329402463" sldId="274"/>
        </pc:sldMkLst>
        <pc:spChg chg="mod">
          <ac:chgData name="Elise Posma" userId="S::e.posma@pznl.nl::0b5ac1b5-28cd-4814-9a1c-0820a8913ccf" providerId="AD" clId="Web-{019759CC-74F4-5911-13BA-D61B20003EE4}" dt="2024-07-15T13:38:46.064" v="487" actId="20577"/>
          <ac:spMkLst>
            <pc:docMk/>
            <pc:sldMk cId="1329402463" sldId="274"/>
            <ac:spMk id="7" creationId="{0EDF6B68-DA54-2986-D44B-05022A2B0F2D}"/>
          </ac:spMkLst>
        </pc:spChg>
        <pc:spChg chg="mod">
          <ac:chgData name="Elise Posma" userId="S::e.posma@pznl.nl::0b5ac1b5-28cd-4814-9a1c-0820a8913ccf" providerId="AD" clId="Web-{019759CC-74F4-5911-13BA-D61B20003EE4}" dt="2024-07-15T10:06:10.294" v="144" actId="14100"/>
          <ac:spMkLst>
            <pc:docMk/>
            <pc:sldMk cId="1329402463" sldId="274"/>
            <ac:spMk id="10" creationId="{0AFA99E9-A936-FEA0-C97B-FC32E5F1AB3D}"/>
          </ac:spMkLst>
        </pc:spChg>
      </pc:sldChg>
      <pc:sldChg chg="modSp modNotes">
        <pc:chgData name="Elise Posma" userId="S::e.posma@pznl.nl::0b5ac1b5-28cd-4814-9a1c-0820a8913ccf" providerId="AD" clId="Web-{019759CC-74F4-5911-13BA-D61B20003EE4}" dt="2024-07-15T13:42:51.195" v="563"/>
        <pc:sldMkLst>
          <pc:docMk/>
          <pc:sldMk cId="3748225533" sldId="275"/>
        </pc:sldMkLst>
        <pc:spChg chg="mod">
          <ac:chgData name="Elise Posma" userId="S::e.posma@pznl.nl::0b5ac1b5-28cd-4814-9a1c-0820a8913ccf" providerId="AD" clId="Web-{019759CC-74F4-5911-13BA-D61B20003EE4}" dt="2024-07-15T13:42:06.835" v="560" actId="20577"/>
          <ac:spMkLst>
            <pc:docMk/>
            <pc:sldMk cId="3748225533" sldId="275"/>
            <ac:spMk id="10" creationId="{0AFA99E9-A936-FEA0-C97B-FC32E5F1AB3D}"/>
          </ac:spMkLst>
        </pc:spChg>
      </pc:sldChg>
      <pc:sldChg chg="modNotes">
        <pc:chgData name="Elise Posma" userId="S::e.posma@pznl.nl::0b5ac1b5-28cd-4814-9a1c-0820a8913ccf" providerId="AD" clId="Web-{019759CC-74F4-5911-13BA-D61B20003EE4}" dt="2024-07-15T10:00:26.875" v="36"/>
        <pc:sldMkLst>
          <pc:docMk/>
          <pc:sldMk cId="2310427119" sldId="276"/>
        </pc:sldMkLst>
      </pc:sldChg>
      <pc:sldChg chg="modNotes">
        <pc:chgData name="Elise Posma" userId="S::e.posma@pznl.nl::0b5ac1b5-28cd-4814-9a1c-0820a8913ccf" providerId="AD" clId="Web-{019759CC-74F4-5911-13BA-D61B20003EE4}" dt="2024-07-15T09:58:33.573" v="9"/>
        <pc:sldMkLst>
          <pc:docMk/>
          <pc:sldMk cId="556879563" sldId="278"/>
        </pc:sldMkLst>
      </pc:sldChg>
      <pc:sldChg chg="modSp">
        <pc:chgData name="Elise Posma" userId="S::e.posma@pznl.nl::0b5ac1b5-28cd-4814-9a1c-0820a8913ccf" providerId="AD" clId="Web-{019759CC-74F4-5911-13BA-D61B20003EE4}" dt="2024-07-15T10:05:21.324" v="142" actId="20577"/>
        <pc:sldMkLst>
          <pc:docMk/>
          <pc:sldMk cId="3477824738" sldId="279"/>
        </pc:sldMkLst>
        <pc:spChg chg="mod">
          <ac:chgData name="Elise Posma" userId="S::e.posma@pznl.nl::0b5ac1b5-28cd-4814-9a1c-0820a8913ccf" providerId="AD" clId="Web-{019759CC-74F4-5911-13BA-D61B20003EE4}" dt="2024-07-15T10:05:21.324" v="142" actId="20577"/>
          <ac:spMkLst>
            <pc:docMk/>
            <pc:sldMk cId="3477824738" sldId="279"/>
            <ac:spMk id="2" creationId="{6C6A25EE-B167-7BC7-D389-7C3601565AEE}"/>
          </ac:spMkLst>
        </pc:spChg>
      </pc:sldChg>
      <pc:sldChg chg="modSp delCm modNotes">
        <pc:chgData name="Elise Posma" userId="S::e.posma@pznl.nl::0b5ac1b5-28cd-4814-9a1c-0820a8913ccf" providerId="AD" clId="Web-{019759CC-74F4-5911-13BA-D61B20003EE4}" dt="2024-07-15T10:41:50.360" v="466"/>
        <pc:sldMkLst>
          <pc:docMk/>
          <pc:sldMk cId="472608649" sldId="281"/>
        </pc:sldMkLst>
        <pc:spChg chg="mod">
          <ac:chgData name="Elise Posma" userId="S::e.posma@pznl.nl::0b5ac1b5-28cd-4814-9a1c-0820a8913ccf" providerId="AD" clId="Web-{019759CC-74F4-5911-13BA-D61B20003EE4}" dt="2024-07-15T10:14:53.689" v="335" actId="20577"/>
          <ac:spMkLst>
            <pc:docMk/>
            <pc:sldMk cId="472608649" sldId="281"/>
            <ac:spMk id="10" creationId="{0AFA99E9-A936-FEA0-C97B-FC32E5F1AB3D}"/>
          </ac:spMkLst>
        </pc:spChg>
      </pc:sldChg>
      <pc:sldChg chg="modNotes">
        <pc:chgData name="Elise Posma" userId="S::e.posma@pznl.nl::0b5ac1b5-28cd-4814-9a1c-0820a8913ccf" providerId="AD" clId="Web-{019759CC-74F4-5911-13BA-D61B20003EE4}" dt="2024-07-15T10:00:11.952" v="35"/>
        <pc:sldMkLst>
          <pc:docMk/>
          <pc:sldMk cId="4242541050" sldId="284"/>
        </pc:sldMkLst>
      </pc:sldChg>
      <pc:sldChg chg="delCm modNotes">
        <pc:chgData name="Elise Posma" userId="S::e.posma@pznl.nl::0b5ac1b5-28cd-4814-9a1c-0820a8913ccf" providerId="AD" clId="Web-{019759CC-74F4-5911-13BA-D61B20003EE4}" dt="2024-07-15T10:08:19.096" v="155"/>
        <pc:sldMkLst>
          <pc:docMk/>
          <pc:sldMk cId="3292976871" sldId="285"/>
        </pc:sldMkLst>
      </pc:sldChg>
      <pc:sldChg chg="modSp delCm modCm modNotes">
        <pc:chgData name="Elise Posma" userId="S::e.posma@pznl.nl::0b5ac1b5-28cd-4814-9a1c-0820a8913ccf" providerId="AD" clId="Web-{019759CC-74F4-5911-13BA-D61B20003EE4}" dt="2024-07-15T13:33:06.430" v="479" actId="20577"/>
        <pc:sldMkLst>
          <pc:docMk/>
          <pc:sldMk cId="1887405701" sldId="288"/>
        </pc:sldMkLst>
        <pc:spChg chg="mod">
          <ac:chgData name="Elise Posma" userId="S::e.posma@pznl.nl::0b5ac1b5-28cd-4814-9a1c-0820a8913ccf" providerId="AD" clId="Web-{019759CC-74F4-5911-13BA-D61B20003EE4}" dt="2024-07-15T13:33:06.430" v="479" actId="20577"/>
          <ac:spMkLst>
            <pc:docMk/>
            <pc:sldMk cId="1887405701" sldId="288"/>
            <ac:spMk id="7" creationId="{0EDF6B68-DA54-2986-D44B-05022A2B0F2D}"/>
          </ac:spMkLst>
        </pc:spChg>
        <pc:spChg chg="mod">
          <ac:chgData name="Elise Posma" userId="S::e.posma@pznl.nl::0b5ac1b5-28cd-4814-9a1c-0820a8913ccf" providerId="AD" clId="Web-{019759CC-74F4-5911-13BA-D61B20003EE4}" dt="2024-07-15T13:33:03.258" v="477" actId="20577"/>
          <ac:spMkLst>
            <pc:docMk/>
            <pc:sldMk cId="1887405701" sldId="288"/>
            <ac:spMk id="10" creationId="{0AFA99E9-A936-FEA0-C97B-FC32E5F1AB3D}"/>
          </ac:spMkLst>
        </pc:spChg>
      </pc:sldChg>
      <pc:sldChg chg="modSp delCm modNotes">
        <pc:chgData name="Elise Posma" userId="S::e.posma@pznl.nl::0b5ac1b5-28cd-4814-9a1c-0820a8913ccf" providerId="AD" clId="Web-{019759CC-74F4-5911-13BA-D61B20003EE4}" dt="2024-07-15T13:39:52.237" v="516"/>
        <pc:sldMkLst>
          <pc:docMk/>
          <pc:sldMk cId="273559993" sldId="289"/>
        </pc:sldMkLst>
        <pc:spChg chg="mod">
          <ac:chgData name="Elise Posma" userId="S::e.posma@pznl.nl::0b5ac1b5-28cd-4814-9a1c-0820a8913ccf" providerId="AD" clId="Web-{019759CC-74F4-5911-13BA-D61B20003EE4}" dt="2024-07-15T13:38:49.579" v="488" actId="20577"/>
          <ac:spMkLst>
            <pc:docMk/>
            <pc:sldMk cId="273559993" sldId="289"/>
            <ac:spMk id="7" creationId="{0EDF6B68-DA54-2986-D44B-05022A2B0F2D}"/>
          </ac:spMkLst>
        </pc:spChg>
        <pc:spChg chg="mod">
          <ac:chgData name="Elise Posma" userId="S::e.posma@pznl.nl::0b5ac1b5-28cd-4814-9a1c-0820a8913ccf" providerId="AD" clId="Web-{019759CC-74F4-5911-13BA-D61B20003EE4}" dt="2024-07-15T10:10:10.288" v="170" actId="14100"/>
          <ac:spMkLst>
            <pc:docMk/>
            <pc:sldMk cId="273559993" sldId="289"/>
            <ac:spMk id="10" creationId="{0AFA99E9-A936-FEA0-C97B-FC32E5F1AB3D}"/>
          </ac:spMkLst>
        </pc:spChg>
      </pc:sldChg>
      <pc:sldChg chg="modSp addCm modNotes">
        <pc:chgData name="Elise Posma" userId="S::e.posma@pznl.nl::0b5ac1b5-28cd-4814-9a1c-0820a8913ccf" providerId="AD" clId="Web-{019759CC-74F4-5911-13BA-D61B20003EE4}" dt="2024-07-15T13:41:41.021" v="557"/>
        <pc:sldMkLst>
          <pc:docMk/>
          <pc:sldMk cId="4093672542" sldId="290"/>
        </pc:sldMkLst>
        <pc:spChg chg="mod">
          <ac:chgData name="Elise Posma" userId="S::e.posma@pznl.nl::0b5ac1b5-28cd-4814-9a1c-0820a8913ccf" providerId="AD" clId="Web-{019759CC-74F4-5911-13BA-D61B20003EE4}" dt="2024-07-15T13:38:54.954" v="489" actId="20577"/>
          <ac:spMkLst>
            <pc:docMk/>
            <pc:sldMk cId="4093672542" sldId="290"/>
            <ac:spMk id="2" creationId="{5CEC546C-B168-F1DD-A74A-F607AC89CCD1}"/>
          </ac:spMkLst>
        </pc:spChg>
        <pc:spChg chg="mod">
          <ac:chgData name="Elise Posma" userId="S::e.posma@pznl.nl::0b5ac1b5-28cd-4814-9a1c-0820a8913ccf" providerId="AD" clId="Web-{019759CC-74F4-5911-13BA-D61B20003EE4}" dt="2024-07-15T10:20:35.499" v="454" actId="20577"/>
          <ac:spMkLst>
            <pc:docMk/>
            <pc:sldMk cId="4093672542" sldId="290"/>
            <ac:spMk id="3" creationId="{75D48A8E-5912-3EBA-8A96-ADB9A465DF1F}"/>
          </ac:spMkLst>
        </pc:spChg>
      </pc:sldChg>
    </pc:docChg>
  </pc:docChgLst>
  <pc:docChgLst>
    <pc:chgData name="Famke van Heeckeren tot Overlaer" userId="96838a5c-d711-4189-832c-a15883880c52" providerId="ADAL" clId="{DDA35A10-C8BD-4DB3-A97D-438E6000EBF0}"/>
    <pc:docChg chg="undo custSel modSld">
      <pc:chgData name="Famke van Heeckeren tot Overlaer" userId="96838a5c-d711-4189-832c-a15883880c52" providerId="ADAL" clId="{DDA35A10-C8BD-4DB3-A97D-438E6000EBF0}" dt="2024-07-15T12:14:03.264" v="278" actId="1592"/>
      <pc:docMkLst>
        <pc:docMk/>
      </pc:docMkLst>
      <pc:sldChg chg="modNotesTx">
        <pc:chgData name="Famke van Heeckeren tot Overlaer" userId="96838a5c-d711-4189-832c-a15883880c52" providerId="ADAL" clId="{DDA35A10-C8BD-4DB3-A97D-438E6000EBF0}" dt="2024-07-15T11:47:52.506" v="12" actId="20577"/>
        <pc:sldMkLst>
          <pc:docMk/>
          <pc:sldMk cId="2979246287" sldId="258"/>
        </pc:sldMkLst>
      </pc:sldChg>
      <pc:sldChg chg="modNotesTx">
        <pc:chgData name="Famke van Heeckeren tot Overlaer" userId="96838a5c-d711-4189-832c-a15883880c52" providerId="ADAL" clId="{DDA35A10-C8BD-4DB3-A97D-438E6000EBF0}" dt="2024-07-15T11:48:48.353" v="15" actId="20577"/>
        <pc:sldMkLst>
          <pc:docMk/>
          <pc:sldMk cId="409741479" sldId="268"/>
        </pc:sldMkLst>
      </pc:sldChg>
      <pc:sldChg chg="modSp mod">
        <pc:chgData name="Famke van Heeckeren tot Overlaer" userId="96838a5c-d711-4189-832c-a15883880c52" providerId="ADAL" clId="{DDA35A10-C8BD-4DB3-A97D-438E6000EBF0}" dt="2024-07-15T11:53:11.776" v="23" actId="20577"/>
        <pc:sldMkLst>
          <pc:docMk/>
          <pc:sldMk cId="3748225533" sldId="275"/>
        </pc:sldMkLst>
        <pc:spChg chg="mod">
          <ac:chgData name="Famke van Heeckeren tot Overlaer" userId="96838a5c-d711-4189-832c-a15883880c52" providerId="ADAL" clId="{DDA35A10-C8BD-4DB3-A97D-438E6000EBF0}" dt="2024-07-15T11:53:11.776" v="23" actId="20577"/>
          <ac:spMkLst>
            <pc:docMk/>
            <pc:sldMk cId="3748225533" sldId="275"/>
            <ac:spMk id="10" creationId="{0AFA99E9-A936-FEA0-C97B-FC32E5F1AB3D}"/>
          </ac:spMkLst>
        </pc:spChg>
      </pc:sldChg>
      <pc:sldChg chg="modSp mod">
        <pc:chgData name="Famke van Heeckeren tot Overlaer" userId="96838a5c-d711-4189-832c-a15883880c52" providerId="ADAL" clId="{DDA35A10-C8BD-4DB3-A97D-438E6000EBF0}" dt="2024-07-15T11:48:43.065" v="14" actId="20577"/>
        <pc:sldMkLst>
          <pc:docMk/>
          <pc:sldMk cId="3477824738" sldId="279"/>
        </pc:sldMkLst>
        <pc:spChg chg="mod">
          <ac:chgData name="Famke van Heeckeren tot Overlaer" userId="96838a5c-d711-4189-832c-a15883880c52" providerId="ADAL" clId="{DDA35A10-C8BD-4DB3-A97D-438E6000EBF0}" dt="2024-07-15T11:48:43.065" v="14" actId="20577"/>
          <ac:spMkLst>
            <pc:docMk/>
            <pc:sldMk cId="3477824738" sldId="279"/>
            <ac:spMk id="7" creationId="{0EDF6B68-DA54-2986-D44B-05022A2B0F2D}"/>
          </ac:spMkLst>
        </pc:spChg>
      </pc:sldChg>
      <pc:sldChg chg="modNotesTx">
        <pc:chgData name="Famke van Heeckeren tot Overlaer" userId="96838a5c-d711-4189-832c-a15883880c52" providerId="ADAL" clId="{DDA35A10-C8BD-4DB3-A97D-438E6000EBF0}" dt="2024-07-15T11:48:18.245" v="13"/>
        <pc:sldMkLst>
          <pc:docMk/>
          <pc:sldMk cId="3292976871" sldId="285"/>
        </pc:sldMkLst>
      </pc:sldChg>
      <pc:sldChg chg="modSp mod delCm modCm">
        <pc:chgData name="Famke van Heeckeren tot Overlaer" userId="96838a5c-d711-4189-832c-a15883880c52" providerId="ADAL" clId="{DDA35A10-C8BD-4DB3-A97D-438E6000EBF0}" dt="2024-07-15T12:14:03.264" v="278" actId="1592"/>
        <pc:sldMkLst>
          <pc:docMk/>
          <pc:sldMk cId="4093672542" sldId="290"/>
        </pc:sldMkLst>
        <pc:spChg chg="mod">
          <ac:chgData name="Famke van Heeckeren tot Overlaer" userId="96838a5c-d711-4189-832c-a15883880c52" providerId="ADAL" clId="{DDA35A10-C8BD-4DB3-A97D-438E6000EBF0}" dt="2024-07-15T12:13:37.292" v="277" actId="20577"/>
          <ac:spMkLst>
            <pc:docMk/>
            <pc:sldMk cId="4093672542" sldId="290"/>
            <ac:spMk id="3" creationId="{75D48A8E-5912-3EBA-8A96-ADB9A465DF1F}"/>
          </ac:spMkLst>
        </pc:spChg>
      </pc:sldChg>
    </pc:docChg>
  </pc:docChgLst>
  <pc:docChgLst>
    <pc:chgData name="Elise Posma" userId="S::e.posma@pznl.nl::0b5ac1b5-28cd-4814-9a1c-0820a8913ccf" providerId="AD" clId="Web-{78C1186A-431B-B878-7570-D510FCE9DA8A}"/>
    <pc:docChg chg="modSld">
      <pc:chgData name="Elise Posma" userId="S::e.posma@pznl.nl::0b5ac1b5-28cd-4814-9a1c-0820a8913ccf" providerId="AD" clId="Web-{78C1186A-431B-B878-7570-D510FCE9DA8A}" dt="2024-10-23T08:21:36.396" v="1"/>
      <pc:docMkLst>
        <pc:docMk/>
      </pc:docMkLst>
      <pc:sldChg chg="modNotes">
        <pc:chgData name="Elise Posma" userId="S::e.posma@pznl.nl::0b5ac1b5-28cd-4814-9a1c-0820a8913ccf" providerId="AD" clId="Web-{78C1186A-431B-B878-7570-D510FCE9DA8A}" dt="2024-10-23T08:21:36.396" v="1"/>
        <pc:sldMkLst>
          <pc:docMk/>
          <pc:sldMk cId="1329402463" sldId="274"/>
        </pc:sldMkLst>
      </pc:sldChg>
    </pc:docChg>
  </pc:docChgLst>
  <pc:docChgLst>
    <pc:chgData name="Elise Posma" userId="S::e.posma@pznl.nl::0b5ac1b5-28cd-4814-9a1c-0820a8913ccf" providerId="AD" clId="Web-{3B3B3297-73B5-79FE-E509-0F6536A8CCF2}"/>
    <pc:docChg chg="modSld">
      <pc:chgData name="Elise Posma" userId="S::e.posma@pznl.nl::0b5ac1b5-28cd-4814-9a1c-0820a8913ccf" providerId="AD" clId="Web-{3B3B3297-73B5-79FE-E509-0F6536A8CCF2}" dt="2024-10-23T08:19:36.629" v="2" actId="20577"/>
      <pc:docMkLst>
        <pc:docMk/>
      </pc:docMkLst>
      <pc:sldChg chg="modSp">
        <pc:chgData name="Elise Posma" userId="S::e.posma@pznl.nl::0b5ac1b5-28cd-4814-9a1c-0820a8913ccf" providerId="AD" clId="Web-{3B3B3297-73B5-79FE-E509-0F6536A8CCF2}" dt="2024-10-23T08:19:36.629" v="2" actId="20577"/>
        <pc:sldMkLst>
          <pc:docMk/>
          <pc:sldMk cId="3113140432" sldId="293"/>
        </pc:sldMkLst>
        <pc:spChg chg="mod">
          <ac:chgData name="Elise Posma" userId="S::e.posma@pznl.nl::0b5ac1b5-28cd-4814-9a1c-0820a8913ccf" providerId="AD" clId="Web-{3B3B3297-73B5-79FE-E509-0F6536A8CCF2}" dt="2024-10-23T08:19:36.629" v="2" actId="20577"/>
          <ac:spMkLst>
            <pc:docMk/>
            <pc:sldMk cId="3113140432" sldId="293"/>
            <ac:spMk id="10" creationId="{0AFA99E9-A936-FEA0-C97B-FC32E5F1AB3D}"/>
          </ac:spMkLst>
        </pc:spChg>
      </pc:sldChg>
    </pc:docChg>
  </pc:docChgLst>
  <pc:docChgLst>
    <pc:chgData name="Elise Posma" userId="S::e.posma@pznl.nl::0b5ac1b5-28cd-4814-9a1c-0820a8913ccf" providerId="AD" clId="Web-{836FB6DF-7A43-5C2F-9294-770DC19BD0DD}"/>
    <pc:docChg chg="modSld">
      <pc:chgData name="Elise Posma" userId="S::e.posma@pznl.nl::0b5ac1b5-28cd-4814-9a1c-0820a8913ccf" providerId="AD" clId="Web-{836FB6DF-7A43-5C2F-9294-770DC19BD0DD}" dt="2024-10-09T12:48:40.597" v="28"/>
      <pc:docMkLst>
        <pc:docMk/>
      </pc:docMkLst>
      <pc:sldChg chg="modNotes">
        <pc:chgData name="Elise Posma" userId="S::e.posma@pznl.nl::0b5ac1b5-28cd-4814-9a1c-0820a8913ccf" providerId="AD" clId="Web-{836FB6DF-7A43-5C2F-9294-770DC19BD0DD}" dt="2024-10-09T12:48:07.721" v="7"/>
        <pc:sldMkLst>
          <pc:docMk/>
          <pc:sldMk cId="139439553" sldId="271"/>
        </pc:sldMkLst>
      </pc:sldChg>
      <pc:sldChg chg="modNotes">
        <pc:chgData name="Elise Posma" userId="S::e.posma@pznl.nl::0b5ac1b5-28cd-4814-9a1c-0820a8913ccf" providerId="AD" clId="Web-{836FB6DF-7A43-5C2F-9294-770DC19BD0DD}" dt="2024-10-09T12:47:27.501" v="5"/>
        <pc:sldMkLst>
          <pc:docMk/>
          <pc:sldMk cId="4242541050" sldId="284"/>
        </pc:sldMkLst>
      </pc:sldChg>
      <pc:sldChg chg="modSp modNotes">
        <pc:chgData name="Elise Posma" userId="S::e.posma@pznl.nl::0b5ac1b5-28cd-4814-9a1c-0820a8913ccf" providerId="AD" clId="Web-{836FB6DF-7A43-5C2F-9294-770DC19BD0DD}" dt="2024-10-09T12:48:40.597" v="28"/>
        <pc:sldMkLst>
          <pc:docMk/>
          <pc:sldMk cId="273559993" sldId="289"/>
        </pc:sldMkLst>
        <pc:spChg chg="mod">
          <ac:chgData name="Elise Posma" userId="S::e.posma@pznl.nl::0b5ac1b5-28cd-4814-9a1c-0820a8913ccf" providerId="AD" clId="Web-{836FB6DF-7A43-5C2F-9294-770DC19BD0DD}" dt="2024-10-09T12:48:22.299" v="19" actId="20577"/>
          <ac:spMkLst>
            <pc:docMk/>
            <pc:sldMk cId="273559993" sldId="289"/>
            <ac:spMk id="10" creationId="{0AFA99E9-A936-FEA0-C97B-FC32E5F1AB3D}"/>
          </ac:spMkLst>
        </pc:spChg>
      </pc:sldChg>
    </pc:docChg>
  </pc:docChgLst>
  <pc:docChgLst>
    <pc:chgData name="Elise Posma" userId="S::e.posma@pznl.nl::0b5ac1b5-28cd-4814-9a1c-0820a8913ccf" providerId="AD" clId="Web-{540FA4B4-75E6-B648-558F-39FC1F98EE78}"/>
    <pc:docChg chg="modSld">
      <pc:chgData name="Elise Posma" userId="S::e.posma@pznl.nl::0b5ac1b5-28cd-4814-9a1c-0820a8913ccf" providerId="AD" clId="Web-{540FA4B4-75E6-B648-558F-39FC1F98EE78}" dt="2024-08-05T13:34:31.134" v="10" actId="1076"/>
      <pc:docMkLst>
        <pc:docMk/>
      </pc:docMkLst>
      <pc:sldChg chg="addSp delSp modSp">
        <pc:chgData name="Elise Posma" userId="S::e.posma@pznl.nl::0b5ac1b5-28cd-4814-9a1c-0820a8913ccf" providerId="AD" clId="Web-{540FA4B4-75E6-B648-558F-39FC1F98EE78}" dt="2024-08-05T13:34:31.134" v="10" actId="1076"/>
        <pc:sldMkLst>
          <pc:docMk/>
          <pc:sldMk cId="1504154189" sldId="272"/>
        </pc:sldMkLst>
        <pc:picChg chg="add mod">
          <ac:chgData name="Elise Posma" userId="S::e.posma@pznl.nl::0b5ac1b5-28cd-4814-9a1c-0820a8913ccf" providerId="AD" clId="Web-{540FA4B4-75E6-B648-558F-39FC1F98EE78}" dt="2024-08-05T13:34:31.134" v="10" actId="1076"/>
          <ac:picMkLst>
            <pc:docMk/>
            <pc:sldMk cId="1504154189" sldId="272"/>
            <ac:picMk id="2" creationId="{A1DEF82E-F5B4-3109-7344-3DE16E5D7BAD}"/>
          </ac:picMkLst>
        </pc:picChg>
        <pc:picChg chg="del">
          <ac:chgData name="Elise Posma" userId="S::e.posma@pznl.nl::0b5ac1b5-28cd-4814-9a1c-0820a8913ccf" providerId="AD" clId="Web-{540FA4B4-75E6-B648-558F-39FC1F98EE78}" dt="2024-08-05T13:33:54.992" v="0"/>
          <ac:picMkLst>
            <pc:docMk/>
            <pc:sldMk cId="1504154189" sldId="272"/>
            <ac:picMk id="5" creationId="{7F42C67A-1AED-EB39-8FEB-881B47DD7669}"/>
          </ac:picMkLst>
        </pc:picChg>
      </pc:sldChg>
    </pc:docChg>
  </pc:docChgLst>
  <pc:docChgLst>
    <pc:chgData name="Ank Louwes" userId="S::a.louwes@pznl.nl::afde4120-2980-4fd3-9aab-23d0ef32f51f" providerId="AD" clId="Web-{1CC9C2E8-73C7-E336-221E-A51E2FD8D020}"/>
    <pc:docChg chg="modSld">
      <pc:chgData name="Ank Louwes" userId="S::a.louwes@pznl.nl::afde4120-2980-4fd3-9aab-23d0ef32f51f" providerId="AD" clId="Web-{1CC9C2E8-73C7-E336-221E-A51E2FD8D020}" dt="2024-08-14T12:30:19.173" v="43" actId="20577"/>
      <pc:docMkLst>
        <pc:docMk/>
      </pc:docMkLst>
      <pc:sldChg chg="modSp">
        <pc:chgData name="Ank Louwes" userId="S::a.louwes@pznl.nl::afde4120-2980-4fd3-9aab-23d0ef32f51f" providerId="AD" clId="Web-{1CC9C2E8-73C7-E336-221E-A51E2FD8D020}" dt="2024-08-14T12:24:42.379" v="2" actId="20577"/>
        <pc:sldMkLst>
          <pc:docMk/>
          <pc:sldMk cId="139439553" sldId="271"/>
        </pc:sldMkLst>
        <pc:spChg chg="mod">
          <ac:chgData name="Ank Louwes" userId="S::a.louwes@pznl.nl::afde4120-2980-4fd3-9aab-23d0ef32f51f" providerId="AD" clId="Web-{1CC9C2E8-73C7-E336-221E-A51E2FD8D020}" dt="2024-08-14T12:24:42.379" v="2" actId="20577"/>
          <ac:spMkLst>
            <pc:docMk/>
            <pc:sldMk cId="139439553" sldId="271"/>
            <ac:spMk id="10" creationId="{0AFA99E9-A936-FEA0-C97B-FC32E5F1AB3D}"/>
          </ac:spMkLst>
        </pc:spChg>
      </pc:sldChg>
      <pc:sldChg chg="modSp">
        <pc:chgData name="Ank Louwes" userId="S::a.louwes@pznl.nl::afde4120-2980-4fd3-9aab-23d0ef32f51f" providerId="AD" clId="Web-{1CC9C2E8-73C7-E336-221E-A51E2FD8D020}" dt="2024-08-14T12:30:00.141" v="28" actId="20577"/>
        <pc:sldMkLst>
          <pc:docMk/>
          <pc:sldMk cId="3748225533" sldId="275"/>
        </pc:sldMkLst>
        <pc:spChg chg="mod">
          <ac:chgData name="Ank Louwes" userId="S::a.louwes@pznl.nl::afde4120-2980-4fd3-9aab-23d0ef32f51f" providerId="AD" clId="Web-{1CC9C2E8-73C7-E336-221E-A51E2FD8D020}" dt="2024-08-14T12:30:00.141" v="28" actId="20577"/>
          <ac:spMkLst>
            <pc:docMk/>
            <pc:sldMk cId="3748225533" sldId="275"/>
            <ac:spMk id="10" creationId="{0AFA99E9-A936-FEA0-C97B-FC32E5F1AB3D}"/>
          </ac:spMkLst>
        </pc:spChg>
      </pc:sldChg>
      <pc:sldChg chg="modSp">
        <pc:chgData name="Ank Louwes" userId="S::a.louwes@pznl.nl::afde4120-2980-4fd3-9aab-23d0ef32f51f" providerId="AD" clId="Web-{1CC9C2E8-73C7-E336-221E-A51E2FD8D020}" dt="2024-08-14T12:24:51.598" v="5" actId="20577"/>
        <pc:sldMkLst>
          <pc:docMk/>
          <pc:sldMk cId="556879563" sldId="278"/>
        </pc:sldMkLst>
        <pc:spChg chg="mod">
          <ac:chgData name="Ank Louwes" userId="S::a.louwes@pznl.nl::afde4120-2980-4fd3-9aab-23d0ef32f51f" providerId="AD" clId="Web-{1CC9C2E8-73C7-E336-221E-A51E2FD8D020}" dt="2024-08-14T12:24:51.598" v="5" actId="20577"/>
          <ac:spMkLst>
            <pc:docMk/>
            <pc:sldMk cId="556879563" sldId="278"/>
            <ac:spMk id="3" creationId="{415CF7FC-3BC3-7FA5-6ACE-F1152CEC6B30}"/>
          </ac:spMkLst>
        </pc:spChg>
      </pc:sldChg>
      <pc:sldChg chg="modSp">
        <pc:chgData name="Ank Louwes" userId="S::a.louwes@pznl.nl::afde4120-2980-4fd3-9aab-23d0ef32f51f" providerId="AD" clId="Web-{1CC9C2E8-73C7-E336-221E-A51E2FD8D020}" dt="2024-08-14T12:27:27.026" v="17" actId="20577"/>
        <pc:sldMkLst>
          <pc:docMk/>
          <pc:sldMk cId="472608649" sldId="281"/>
        </pc:sldMkLst>
        <pc:spChg chg="mod">
          <ac:chgData name="Ank Louwes" userId="S::a.louwes@pznl.nl::afde4120-2980-4fd3-9aab-23d0ef32f51f" providerId="AD" clId="Web-{1CC9C2E8-73C7-E336-221E-A51E2FD8D020}" dt="2024-08-14T12:27:27.026" v="17" actId="20577"/>
          <ac:spMkLst>
            <pc:docMk/>
            <pc:sldMk cId="472608649" sldId="281"/>
            <ac:spMk id="10" creationId="{0AFA99E9-A936-FEA0-C97B-FC32E5F1AB3D}"/>
          </ac:spMkLst>
        </pc:spChg>
      </pc:sldChg>
      <pc:sldChg chg="modSp">
        <pc:chgData name="Ank Louwes" userId="S::a.louwes@pznl.nl::afde4120-2980-4fd3-9aab-23d0ef32f51f" providerId="AD" clId="Web-{1CC9C2E8-73C7-E336-221E-A51E2FD8D020}" dt="2024-08-14T12:26:20.024" v="11" actId="20577"/>
        <pc:sldMkLst>
          <pc:docMk/>
          <pc:sldMk cId="273559993" sldId="289"/>
        </pc:sldMkLst>
        <pc:spChg chg="mod">
          <ac:chgData name="Ank Louwes" userId="S::a.louwes@pznl.nl::afde4120-2980-4fd3-9aab-23d0ef32f51f" providerId="AD" clId="Web-{1CC9C2E8-73C7-E336-221E-A51E2FD8D020}" dt="2024-08-14T12:26:20.024" v="11" actId="20577"/>
          <ac:spMkLst>
            <pc:docMk/>
            <pc:sldMk cId="273559993" sldId="289"/>
            <ac:spMk id="10" creationId="{0AFA99E9-A936-FEA0-C97B-FC32E5F1AB3D}"/>
          </ac:spMkLst>
        </pc:spChg>
      </pc:sldChg>
      <pc:sldChg chg="modSp">
        <pc:chgData name="Ank Louwes" userId="S::a.louwes@pznl.nl::afde4120-2980-4fd3-9aab-23d0ef32f51f" providerId="AD" clId="Web-{1CC9C2E8-73C7-E336-221E-A51E2FD8D020}" dt="2024-08-14T12:30:19.173" v="43" actId="20577"/>
        <pc:sldMkLst>
          <pc:docMk/>
          <pc:sldMk cId="4093672542" sldId="290"/>
        </pc:sldMkLst>
        <pc:spChg chg="mod">
          <ac:chgData name="Ank Louwes" userId="S::a.louwes@pznl.nl::afde4120-2980-4fd3-9aab-23d0ef32f51f" providerId="AD" clId="Web-{1CC9C2E8-73C7-E336-221E-A51E2FD8D020}" dt="2024-08-14T12:30:19.173" v="43" actId="20577"/>
          <ac:spMkLst>
            <pc:docMk/>
            <pc:sldMk cId="4093672542" sldId="290"/>
            <ac:spMk id="3" creationId="{75D48A8E-5912-3EBA-8A96-ADB9A465DF1F}"/>
          </ac:spMkLst>
        </pc:spChg>
      </pc:sldChg>
    </pc:docChg>
  </pc:docChgLst>
  <pc:docChgLst>
    <pc:chgData name="Elise Posma" userId="S::e.posma@pznl.nl::0b5ac1b5-28cd-4814-9a1c-0820a8913ccf" providerId="AD" clId="Web-{E61A0A2C-C6D9-5D3A-F7E3-FD09FE2BA646}"/>
    <pc:docChg chg="modSld">
      <pc:chgData name="Elise Posma" userId="S::e.posma@pznl.nl::0b5ac1b5-28cd-4814-9a1c-0820a8913ccf" providerId="AD" clId="Web-{E61A0A2C-C6D9-5D3A-F7E3-FD09FE2BA646}" dt="2024-12-02T15:00:29.835" v="2" actId="1076"/>
      <pc:docMkLst>
        <pc:docMk/>
      </pc:docMkLst>
      <pc:sldChg chg="addSp delSp modSp">
        <pc:chgData name="Elise Posma" userId="S::e.posma@pznl.nl::0b5ac1b5-28cd-4814-9a1c-0820a8913ccf" providerId="AD" clId="Web-{E61A0A2C-C6D9-5D3A-F7E3-FD09FE2BA646}" dt="2024-12-02T15:00:29.835" v="2" actId="1076"/>
        <pc:sldMkLst>
          <pc:docMk/>
          <pc:sldMk cId="3113140432" sldId="293"/>
        </pc:sldMkLst>
        <pc:picChg chg="add mod">
          <ac:chgData name="Elise Posma" userId="S::e.posma@pznl.nl::0b5ac1b5-28cd-4814-9a1c-0820a8913ccf" providerId="AD" clId="Web-{E61A0A2C-C6D9-5D3A-F7E3-FD09FE2BA646}" dt="2024-12-02T15:00:29.835" v="2" actId="1076"/>
          <ac:picMkLst>
            <pc:docMk/>
            <pc:sldMk cId="3113140432" sldId="293"/>
            <ac:picMk id="2" creationId="{64068050-5F98-BF41-1B0C-E7B37DD8138C}"/>
          </ac:picMkLst>
        </pc:picChg>
        <pc:picChg chg="del">
          <ac:chgData name="Elise Posma" userId="S::e.posma@pznl.nl::0b5ac1b5-28cd-4814-9a1c-0820a8913ccf" providerId="AD" clId="Web-{E61A0A2C-C6D9-5D3A-F7E3-FD09FE2BA646}" dt="2024-12-02T15:00:23.085" v="0"/>
          <ac:picMkLst>
            <pc:docMk/>
            <pc:sldMk cId="3113140432" sldId="293"/>
            <ac:picMk id="3" creationId="{24A98D80-5B85-1F7E-781E-B5797C407DFB}"/>
          </ac:picMkLst>
        </pc:picChg>
      </pc:sldChg>
    </pc:docChg>
  </pc:docChgLst>
  <pc:docChgLst>
    <pc:chgData name="Elise Posma" userId="S::e.posma@pznl.nl::0b5ac1b5-28cd-4814-9a1c-0820a8913ccf" providerId="AD" clId="Web-{4EA5ABF4-2065-BE11-03AA-081EF9AA595A}"/>
    <pc:docChg chg="modSld">
      <pc:chgData name="Elise Posma" userId="S::e.posma@pznl.nl::0b5ac1b5-28cd-4814-9a1c-0820a8913ccf" providerId="AD" clId="Web-{4EA5ABF4-2065-BE11-03AA-081EF9AA595A}" dt="2024-07-15T09:08:44.102" v="1" actId="20577"/>
      <pc:docMkLst>
        <pc:docMk/>
      </pc:docMkLst>
      <pc:sldChg chg="modSp">
        <pc:chgData name="Elise Posma" userId="S::e.posma@pznl.nl::0b5ac1b5-28cd-4814-9a1c-0820a8913ccf" providerId="AD" clId="Web-{4EA5ABF4-2065-BE11-03AA-081EF9AA595A}" dt="2024-07-15T09:08:44.102" v="1" actId="20577"/>
        <pc:sldMkLst>
          <pc:docMk/>
          <pc:sldMk cId="409741479" sldId="268"/>
        </pc:sldMkLst>
        <pc:spChg chg="mod">
          <ac:chgData name="Elise Posma" userId="S::e.posma@pznl.nl::0b5ac1b5-28cd-4814-9a1c-0820a8913ccf" providerId="AD" clId="Web-{4EA5ABF4-2065-BE11-03AA-081EF9AA595A}" dt="2024-07-15T09:08:44.102" v="1" actId="20577"/>
          <ac:spMkLst>
            <pc:docMk/>
            <pc:sldMk cId="409741479" sldId="268"/>
            <ac:spMk id="12" creationId="{3F5A8134-E7D5-CE49-8A49-368D6389E008}"/>
          </ac:spMkLst>
        </pc:spChg>
      </pc:sldChg>
    </pc:docChg>
  </pc:docChgLst>
  <pc:docChgLst>
    <pc:chgData name="Elise Posma" userId="0b5ac1b5-28cd-4814-9a1c-0820a8913ccf" providerId="ADAL" clId="{C1398C1C-ED1A-4EDA-AD38-C36A666D8F9C}"/>
    <pc:docChg chg="modSld">
      <pc:chgData name="Elise Posma" userId="0b5ac1b5-28cd-4814-9a1c-0820a8913ccf" providerId="ADAL" clId="{C1398C1C-ED1A-4EDA-AD38-C36A666D8F9C}" dt="2024-12-02T15:01:04.612" v="2" actId="1076"/>
      <pc:docMkLst>
        <pc:docMk/>
      </pc:docMkLst>
      <pc:sldChg chg="modSp mod">
        <pc:chgData name="Elise Posma" userId="0b5ac1b5-28cd-4814-9a1c-0820a8913ccf" providerId="ADAL" clId="{C1398C1C-ED1A-4EDA-AD38-C36A666D8F9C}" dt="2024-12-02T15:01:04.612" v="2" actId="1076"/>
        <pc:sldMkLst>
          <pc:docMk/>
          <pc:sldMk cId="3113140432" sldId="293"/>
        </pc:sldMkLst>
        <pc:spChg chg="mod">
          <ac:chgData name="Elise Posma" userId="0b5ac1b5-28cd-4814-9a1c-0820a8913ccf" providerId="ADAL" clId="{C1398C1C-ED1A-4EDA-AD38-C36A666D8F9C}" dt="2024-12-02T15:01:01.228" v="1" actId="20577"/>
          <ac:spMkLst>
            <pc:docMk/>
            <pc:sldMk cId="3113140432" sldId="293"/>
            <ac:spMk id="10" creationId="{0AFA99E9-A936-FEA0-C97B-FC32E5F1AB3D}"/>
          </ac:spMkLst>
        </pc:spChg>
        <pc:picChg chg="mod">
          <ac:chgData name="Elise Posma" userId="0b5ac1b5-28cd-4814-9a1c-0820a8913ccf" providerId="ADAL" clId="{C1398C1C-ED1A-4EDA-AD38-C36A666D8F9C}" dt="2024-12-02T15:01:04.612" v="2" actId="1076"/>
          <ac:picMkLst>
            <pc:docMk/>
            <pc:sldMk cId="3113140432" sldId="293"/>
            <ac:picMk id="2" creationId="{64068050-5F98-BF41-1B0C-E7B37DD8138C}"/>
          </ac:picMkLst>
        </pc:picChg>
      </pc:sldChg>
    </pc:docChg>
  </pc:docChgLst>
  <pc:docChgLst>
    <pc:chgData name="Elise Posma" userId="S::e.posma@pznl.nl::0b5ac1b5-28cd-4814-9a1c-0820a8913ccf" providerId="AD" clId="Web-{C08D2320-BB81-FF75-F0EC-A38AFF74E327}"/>
    <pc:docChg chg="modSld">
      <pc:chgData name="Elise Posma" userId="S::e.posma@pznl.nl::0b5ac1b5-28cd-4814-9a1c-0820a8913ccf" providerId="AD" clId="Web-{C08D2320-BB81-FF75-F0EC-A38AFF74E327}" dt="2024-08-05T13:35:08.922" v="7" actId="1076"/>
      <pc:docMkLst>
        <pc:docMk/>
      </pc:docMkLst>
      <pc:sldChg chg="addSp delSp modSp">
        <pc:chgData name="Elise Posma" userId="S::e.posma@pznl.nl::0b5ac1b5-28cd-4814-9a1c-0820a8913ccf" providerId="AD" clId="Web-{C08D2320-BB81-FF75-F0EC-A38AFF74E327}" dt="2024-08-05T13:35:08.922" v="7" actId="1076"/>
        <pc:sldMkLst>
          <pc:docMk/>
          <pc:sldMk cId="1504154189" sldId="272"/>
        </pc:sldMkLst>
        <pc:picChg chg="del">
          <ac:chgData name="Elise Posma" userId="S::e.posma@pznl.nl::0b5ac1b5-28cd-4814-9a1c-0820a8913ccf" providerId="AD" clId="Web-{C08D2320-BB81-FF75-F0EC-A38AFF74E327}" dt="2024-08-05T13:34:51.328" v="0"/>
          <ac:picMkLst>
            <pc:docMk/>
            <pc:sldMk cId="1504154189" sldId="272"/>
            <ac:picMk id="2" creationId="{A1DEF82E-F5B4-3109-7344-3DE16E5D7BAD}"/>
          </ac:picMkLst>
        </pc:picChg>
        <pc:picChg chg="add mod">
          <ac:chgData name="Elise Posma" userId="S::e.posma@pznl.nl::0b5ac1b5-28cd-4814-9a1c-0820a8913ccf" providerId="AD" clId="Web-{C08D2320-BB81-FF75-F0EC-A38AFF74E327}" dt="2024-08-05T13:35:08.922" v="7" actId="1076"/>
          <ac:picMkLst>
            <pc:docMk/>
            <pc:sldMk cId="1504154189" sldId="272"/>
            <ac:picMk id="4" creationId="{50D68408-AD98-6D78-2524-E833E77F09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2-12-2024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zesdenkhoeden.n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getmedia/02b81c30-d9be-4c51-83bf-deb1260ccf7b/Kwaliteitskader_web-2406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lliaweb.nl/zorgpraktijk/kwaliteitskader-palliatieve-zorg-ned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27550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 &amp; inbreng deelnemers</a:t>
            </a:r>
          </a:p>
          <a:p>
            <a:endParaRPr lang="nl-NL">
              <a:cs typeface="Calibri"/>
            </a:endParaRPr>
          </a:p>
          <a:p>
            <a:r>
              <a:rPr lang="nl-NL">
                <a:cs typeface="Calibri"/>
              </a:rPr>
              <a:t>Inhoud: </a:t>
            </a:r>
            <a:br>
              <a:rPr lang="nl-NL">
                <a:cs typeface="Calibri"/>
              </a:rPr>
            </a:br>
            <a:r>
              <a:rPr lang="nl-NL">
                <a:cs typeface="Calibri"/>
              </a:rPr>
              <a:t>Het Kwaliteitskader palliatieve zorg Nederland (2017) geeft zorgverleners en zorgorganisaties een eenduidig beeld van wat verstaan wordt onder goede palliatieve zorg. Er zijn 8 essenties geformuleerd, gebaseerd op wat patiënten en naasten belangrijk vinden. Deze zijn bedoeld om het kwaliteitskader handzaam in de praktijk te brengen. </a:t>
            </a:r>
          </a:p>
          <a:p>
            <a:endParaRPr lang="nl-NL">
              <a:cs typeface="Calibri"/>
            </a:endParaRPr>
          </a:p>
          <a:p>
            <a:r>
              <a:rPr lang="nl-NL">
                <a:cs typeface="Calibri"/>
              </a:rPr>
              <a:t>Volgende dia: Aan de slag</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9268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aan de hand van een casus.</a:t>
            </a:r>
          </a:p>
          <a:p>
            <a:endParaRPr lang="nl-NL" dirty="0">
              <a:cs typeface="Calibri"/>
            </a:endParaRPr>
          </a:p>
          <a:p>
            <a:r>
              <a:rPr lang="nl-NL" dirty="0">
                <a:cs typeface="Calibri"/>
              </a:rPr>
              <a:t>Inhoud: </a:t>
            </a:r>
          </a:p>
          <a:p>
            <a:r>
              <a:rPr lang="nl-NL" dirty="0">
                <a:cs typeface="Calibri"/>
              </a:rPr>
              <a:t>Maak een keuze tussen de casus 'Proactieve zorgplanning bij een patiënt met Parkinson (voor WO studenten) of de casus uit het boek 'In gesprek over het leven en het einde', hoofdstuk 3.</a:t>
            </a:r>
            <a:endParaRPr lang="nl-NL" dirty="0">
              <a:ea typeface="Calibri"/>
              <a:cs typeface="Calibri"/>
            </a:endParaRPr>
          </a:p>
          <a:p>
            <a:endParaRPr lang="nl-NL" dirty="0">
              <a:cs typeface="Calibri"/>
            </a:endParaRPr>
          </a:p>
          <a:p>
            <a:r>
              <a:rPr lang="nl-NL" dirty="0">
                <a:cs typeface="Calibri"/>
              </a:rPr>
              <a:t>Bij de keuze voor de casus met een patiënt met Parkinson: deelnemers vormen groepjes van max. 6 personen en spelen een rollenspel. Hierbij voeren twee het gesprek (de patiënt met Parkinson en de arts) observeren de andere 4 deelnemers. </a:t>
            </a:r>
          </a:p>
          <a:p>
            <a:r>
              <a:rPr lang="nl-NL" dirty="0">
                <a:cs typeface="Calibri"/>
              </a:rPr>
              <a:t>Licht de casus toe a.d.h.v. de rolbeschrijving, situatie zoals beschreven in de link:</a:t>
            </a:r>
          </a:p>
          <a:p>
            <a:r>
              <a:rPr lang="nl-NL" u="sng" dirty="0">
                <a:cs typeface="Calibri"/>
              </a:rPr>
              <a:t>https://palliaweb.nl/getmedia/1fc5d8d9-30c2-44c9-9bb4-d41b98c4e2fd/Rolbeschrijving-parkinson_nw.pdf </a:t>
            </a:r>
          </a:p>
          <a:p>
            <a:endParaRPr lang="nl-NL" dirty="0">
              <a:cs typeface="Calibri" panose="020F0502020204030204"/>
            </a:endParaRPr>
          </a:p>
          <a:p>
            <a:pPr>
              <a:lnSpc>
                <a:spcPct val="110000"/>
              </a:lnSpc>
              <a:spcAft>
                <a:spcPts val="600"/>
              </a:spcAft>
            </a:pPr>
            <a:r>
              <a:rPr lang="nl-NL" dirty="0">
                <a:cs typeface="Calibri" panose="020F0502020204030204"/>
              </a:rPr>
              <a:t>Volgende dia: aan de slag</a:t>
            </a:r>
            <a:endParaRPr lang="nl-NL" dirty="0">
              <a:ea typeface="Calibri"/>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1580267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dirty="0">
              <a:cs typeface="Calibri"/>
            </a:endParaRPr>
          </a:p>
          <a:p>
            <a:r>
              <a:rPr lang="nl-NL" dirty="0">
                <a:cs typeface="Calibri"/>
              </a:rPr>
              <a:t>Inhoud: </a:t>
            </a:r>
          </a:p>
          <a:p>
            <a:r>
              <a:rPr lang="nl-NL" dirty="0">
                <a:cs typeface="Calibri"/>
              </a:rPr>
              <a:t>Licht de casus toe uit het boek ‘In gesprek over het leven en het einde’ (2023), hoofdstuk ‘Hoofdstuk 3: ‘</a:t>
            </a:r>
            <a:r>
              <a:rPr lang="nl-NL">
                <a:cs typeface="Calibri"/>
              </a:rPr>
              <a:t>Praten over de toekomst’’.</a:t>
            </a:r>
            <a:endParaRPr lang="nl-NL" dirty="0"/>
          </a:p>
          <a:p>
            <a:pPr>
              <a:lnSpc>
                <a:spcPct val="110000"/>
              </a:lnSpc>
              <a:spcAft>
                <a:spcPts val="1200"/>
              </a:spcAft>
            </a:pPr>
            <a:endParaRPr lang="nl-NL" dirty="0">
              <a:cs typeface="Calibri" panose="020F0502020204030204"/>
            </a:endParaRPr>
          </a:p>
          <a:p>
            <a:pPr>
              <a:lnSpc>
                <a:spcPct val="110000"/>
              </a:lnSpc>
              <a:spcAft>
                <a:spcPts val="600"/>
              </a:spcAft>
            </a:pPr>
            <a:r>
              <a:rPr lang="nl-NL" dirty="0">
                <a:cs typeface="Calibri" panose="020F0502020204030204"/>
              </a:rPr>
              <a:t>Volgende dia: Aan de slag </a:t>
            </a:r>
            <a:r>
              <a:rPr lang="nl-NL" dirty="0"/>
              <a:t>aan de hand van de casus</a:t>
            </a:r>
            <a:endParaRPr lang="nl-NL" dirty="0">
              <a:ea typeface="Calibri" panose="020F0502020204030204"/>
              <a:cs typeface="Calibri"/>
            </a:endParaRPr>
          </a:p>
          <a:p>
            <a:pPr>
              <a:lnSpc>
                <a:spcPct val="110000"/>
              </a:lnSpc>
              <a:spcAft>
                <a:spcPts val="600"/>
              </a:spcAft>
            </a:pPr>
            <a:endParaRPr lang="nl-NL" dirty="0">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160403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r>
              <a:rPr lang="nl-NL" dirty="0"/>
              <a:t>aan de hand van een casus.</a:t>
            </a:r>
          </a:p>
          <a:p>
            <a:endParaRPr lang="nl-NL">
              <a:cs typeface="Calibri"/>
            </a:endParaRPr>
          </a:p>
          <a:p>
            <a:endParaRPr lang="nl-NL">
              <a:cs typeface="Calibri"/>
            </a:endParaRPr>
          </a:p>
          <a:p>
            <a:r>
              <a:rPr lang="nl-NL" dirty="0">
                <a:cs typeface="Calibri"/>
              </a:rPr>
              <a:t>Inhoud: </a:t>
            </a:r>
            <a:endParaRPr lang="nl-NL" dirty="0">
              <a:ea typeface="Calibri"/>
              <a:cs typeface="Calibri"/>
            </a:endParaRPr>
          </a:p>
          <a:p>
            <a:r>
              <a:rPr lang="nl-NL" dirty="0"/>
              <a:t>Maak een keuze tussen de casus 'Proactieve zorgplanning bij een patiënt met Parkinson (voor WO studenten) of de casus uit het boek 'In gesprek over het leven en het einde'.</a:t>
            </a:r>
            <a:endParaRPr lang="en-US" dirty="0"/>
          </a:p>
          <a:p>
            <a:endParaRPr lang="nl-NL"/>
          </a:p>
          <a:p>
            <a:r>
              <a:rPr lang="nl-NL" dirty="0"/>
              <a:t>Bij de keuze voor de casus: </a:t>
            </a:r>
            <a:endParaRPr lang="nl-NL" dirty="0">
              <a:cs typeface="Calibri" panose="020F0502020204030204"/>
            </a:endParaRPr>
          </a:p>
          <a:p>
            <a:r>
              <a:rPr lang="nl-NL" dirty="0">
                <a:cs typeface="Calibri" panose="020F0502020204030204"/>
              </a:rPr>
              <a:t>Licht de casus toe uit het boek ‘In gesprek over het leven en het einde’ (Oskam et al., 2023) hoofdstuk ‘Hoofdstuk 3: 'Praten over de toekomst’.</a:t>
            </a:r>
            <a:endParaRPr lang="nl-NL" dirty="0"/>
          </a:p>
          <a:p>
            <a:pPr>
              <a:lnSpc>
                <a:spcPct val="110000"/>
              </a:lnSpc>
              <a:spcAft>
                <a:spcPts val="1200"/>
              </a:spcAft>
            </a:pPr>
            <a:endParaRPr lang="nl-NL">
              <a:cs typeface="Calibri" panose="020F0502020204030204"/>
            </a:endParaRPr>
          </a:p>
          <a:p>
            <a:pPr>
              <a:lnSpc>
                <a:spcPct val="110000"/>
              </a:lnSpc>
              <a:spcAft>
                <a:spcPts val="600"/>
              </a:spcAft>
            </a:pPr>
            <a:r>
              <a:rPr lang="nl-NL" dirty="0">
                <a:cs typeface="Calibri" panose="020F0502020204030204"/>
              </a:rPr>
              <a:t>Volgende dia: Aan de slag</a:t>
            </a:r>
            <a:endParaRPr lang="nl-NL" dirty="0">
              <a:ea typeface="Calibri"/>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55302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7B04A-94B2-0D68-F469-B09D0EAAEA0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40C228-30D9-5119-4A60-54680A90B2C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32EDBF4-84CD-17E0-AE47-23D27D1C0AA3}"/>
              </a:ext>
            </a:extLst>
          </p:cNvPr>
          <p:cNvSpPr>
            <a:spLocks noGrp="1"/>
          </p:cNvSpPr>
          <p:nvPr>
            <p:ph type="body" idx="1"/>
          </p:nvPr>
        </p:nvSpPr>
        <p:spPr/>
        <p:txBody>
          <a:bodyPr/>
          <a:lstStyle/>
          <a:p>
            <a:r>
              <a:rPr lang="nl-NL" dirty="0">
                <a:cs typeface="Calibri"/>
              </a:rPr>
              <a:t>Werkvorm: uitwisselen van kennis/ideeën in groepjes </a:t>
            </a:r>
            <a:r>
              <a:rPr lang="nl-NL" dirty="0"/>
              <a:t>aan de hand van een casus.</a:t>
            </a:r>
          </a:p>
          <a:p>
            <a:endParaRPr lang="nl-NL">
              <a:cs typeface="Calibri"/>
            </a:endParaRPr>
          </a:p>
          <a:p>
            <a:endParaRPr lang="nl-NL">
              <a:cs typeface="Calibri"/>
            </a:endParaRPr>
          </a:p>
          <a:p>
            <a:r>
              <a:rPr lang="nl-NL" dirty="0">
                <a:cs typeface="Calibri"/>
              </a:rPr>
              <a:t>Inhoud: </a:t>
            </a:r>
            <a:endParaRPr lang="nl-NL" dirty="0">
              <a:ea typeface="Calibri"/>
              <a:cs typeface="Calibri"/>
            </a:endParaRPr>
          </a:p>
          <a:p>
            <a:r>
              <a:rPr lang="nl-NL" dirty="0"/>
              <a:t>Maak een keuze tussen de casus 'Proactieve zorgplanning bij een patiënt met Parkinson (voor WO studenten) of de casus uit het boek 'In gesprek over het leven en het einde'.</a:t>
            </a:r>
            <a:endParaRPr lang="en-US" dirty="0"/>
          </a:p>
          <a:p>
            <a:endParaRPr lang="nl-NL"/>
          </a:p>
          <a:p>
            <a:r>
              <a:rPr lang="nl-NL" dirty="0"/>
              <a:t>Bij de keuze voor de casus: </a:t>
            </a:r>
            <a:endParaRPr lang="nl-NL" dirty="0">
              <a:cs typeface="Calibri" panose="020F0502020204030204"/>
            </a:endParaRPr>
          </a:p>
          <a:p>
            <a:r>
              <a:rPr lang="nl-NL" dirty="0">
                <a:cs typeface="Calibri" panose="020F0502020204030204"/>
              </a:rPr>
              <a:t>Licht de casus toe uit het boek ‘In gesprek over het leven en het einde’ (Oskam et al., 2023) hoofdstuk ‘Hoofdstuk 3: 'Praten over de toekomst’.</a:t>
            </a:r>
            <a:endParaRPr lang="nl-NL" dirty="0"/>
          </a:p>
          <a:p>
            <a:pPr>
              <a:lnSpc>
                <a:spcPct val="110000"/>
              </a:lnSpc>
              <a:spcAft>
                <a:spcPts val="1200"/>
              </a:spcAft>
            </a:pPr>
            <a:endParaRPr lang="nl-NL">
              <a:cs typeface="Calibri" panose="020F0502020204030204"/>
            </a:endParaRPr>
          </a:p>
          <a:p>
            <a:pPr>
              <a:lnSpc>
                <a:spcPct val="110000"/>
              </a:lnSpc>
              <a:spcAft>
                <a:spcPts val="600"/>
              </a:spcAft>
            </a:pPr>
            <a:r>
              <a:rPr lang="nl-NL" dirty="0">
                <a:cs typeface="Calibri" panose="020F0502020204030204"/>
              </a:rPr>
              <a:t>Volgende dia: Aan de slag</a:t>
            </a:r>
            <a:endParaRPr lang="nl-NL" dirty="0">
              <a:ea typeface="Calibri"/>
              <a:cs typeface="Calibri" panose="020F0502020204030204"/>
            </a:endParaRPr>
          </a:p>
        </p:txBody>
      </p:sp>
      <p:sp>
        <p:nvSpPr>
          <p:cNvPr id="4" name="Tijdelijke aanduiding voor dianummer 3">
            <a:extLst>
              <a:ext uri="{FF2B5EF4-FFF2-40B4-BE49-F238E27FC236}">
                <a16:creationId xmlns:a16="http://schemas.microsoft.com/office/drawing/2014/main" id="{ADCD3FCE-C1AF-CF43-F5AF-106BA1369BA2}"/>
              </a:ext>
            </a:extLst>
          </p:cNvPr>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238866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dirty="0">
              <a:cs typeface="Calibri"/>
            </a:endParaRPr>
          </a:p>
          <a:p>
            <a:r>
              <a:rPr lang="nl-NL" dirty="0">
                <a:cs typeface="Calibri"/>
              </a:rPr>
              <a:t>Inhoud: </a:t>
            </a:r>
            <a:endParaRPr lang="nl-NL" dirty="0"/>
          </a:p>
          <a:p>
            <a:pPr>
              <a:lnSpc>
                <a:spcPct val="110000"/>
              </a:lnSpc>
              <a:spcAft>
                <a:spcPts val="1200"/>
              </a:spcAft>
            </a:pPr>
            <a:r>
              <a:rPr lang="nl-NL" dirty="0"/>
              <a:t>Bespreek in groepjes van 3 à 4 personen de volgende vragen:</a:t>
            </a:r>
            <a:endParaRPr lang="nl-NL" dirty="0">
              <a:ea typeface="Calibri"/>
              <a:cs typeface="Calibri" panose="020F0502020204030204"/>
            </a:endParaRPr>
          </a:p>
          <a:p>
            <a:pPr>
              <a:lnSpc>
                <a:spcPct val="110000"/>
              </a:lnSpc>
              <a:spcAft>
                <a:spcPts val="1200"/>
              </a:spcAft>
            </a:pPr>
            <a:endParaRPr lang="nl-NL" b="1" dirty="0"/>
          </a:p>
          <a:p>
            <a:pPr marL="342900" indent="-342900">
              <a:lnSpc>
                <a:spcPct val="110000"/>
              </a:lnSpc>
              <a:spcAft>
                <a:spcPts val="1200"/>
              </a:spcAft>
              <a:buAutoNum type="alphaLcParenR"/>
            </a:pPr>
            <a:r>
              <a:rPr lang="nl-NL" dirty="0"/>
              <a:t>Welke meerwaarde heeft proactieve zorgplanning voor meneer van der Valk?</a:t>
            </a:r>
            <a:endParaRPr lang="nl-NL" dirty="0">
              <a:ea typeface="Calibri"/>
              <a:cs typeface="Calibri"/>
            </a:endParaRPr>
          </a:p>
          <a:p>
            <a:pPr marL="342900" indent="-342900">
              <a:lnSpc>
                <a:spcPct val="110000"/>
              </a:lnSpc>
              <a:spcAft>
                <a:spcPts val="1200"/>
              </a:spcAft>
              <a:buAutoNum type="alphaLcParenR"/>
            </a:pPr>
            <a:r>
              <a:rPr lang="nl-NL" dirty="0"/>
              <a:t>En wat kan proactieve zorgplanning jou als zorgverlener opleveren?</a:t>
            </a:r>
            <a:endParaRPr lang="nl-NL" dirty="0">
              <a:ea typeface="Calibri"/>
              <a:cs typeface="Calibri"/>
            </a:endParaRPr>
          </a:p>
          <a:p>
            <a:pPr marL="342900" indent="-342900">
              <a:lnSpc>
                <a:spcPct val="110000"/>
              </a:lnSpc>
              <a:spcAft>
                <a:spcPts val="1200"/>
              </a:spcAft>
              <a:buAutoNum type="alphaLcParenR"/>
            </a:pPr>
            <a:r>
              <a:rPr lang="nl-NL" dirty="0"/>
              <a:t>Hoe zou je als zorgverlener bij meneer van der Valk en zijn vrouw een zorgplan opstellen?</a:t>
            </a:r>
            <a:endParaRPr lang="nl-NL" dirty="0">
              <a:ea typeface="Calibri"/>
              <a:cs typeface="Calibri"/>
            </a:endParaRPr>
          </a:p>
          <a:p>
            <a:pPr marL="342900" indent="-342900">
              <a:lnSpc>
                <a:spcPct val="110000"/>
              </a:lnSpc>
              <a:spcAft>
                <a:spcPts val="1200"/>
              </a:spcAft>
              <a:buAutoNum type="alphaLcParenR"/>
            </a:pPr>
            <a:r>
              <a:rPr lang="nl-NL" dirty="0"/>
              <a:t>Verschilt dit met een situatie waarbij er geen partner is die ook zorg ontvangt? </a:t>
            </a:r>
            <a:endParaRPr lang="nl-NL" dirty="0">
              <a:ea typeface="Calibri"/>
              <a:cs typeface="Calibri"/>
            </a:endParaRPr>
          </a:p>
          <a:p>
            <a:pPr marL="342900" indent="-342900">
              <a:lnSpc>
                <a:spcPct val="110000"/>
              </a:lnSpc>
              <a:spcAft>
                <a:spcPts val="1200"/>
              </a:spcAft>
              <a:buAutoNum type="alphaLcParenR"/>
            </a:pPr>
            <a:r>
              <a:rPr lang="nl-NL" dirty="0"/>
              <a:t>Wat doe je wanneer een gesprek over proactieve zorgplanning met de patiënt en naasten niet lukt of niet goed wordt ontvangen?</a:t>
            </a:r>
            <a:endParaRPr lang="en-US" dirty="0"/>
          </a:p>
          <a:p>
            <a:pPr marL="342900" indent="-342900">
              <a:lnSpc>
                <a:spcPct val="110000"/>
              </a:lnSpc>
              <a:spcAft>
                <a:spcPts val="1200"/>
              </a:spcAft>
              <a:buAutoNum type="alphaLcParenR"/>
            </a:pPr>
            <a:r>
              <a:rPr lang="nl-NL" dirty="0"/>
              <a:t>Hoe zorg je ervoor dat andere betrokken zorgverleners op de hoogte zijn van proactieve zorgplanningsgesprekken en hoe werk je daarin samen binnen verschillende zorgsettingen? Hoe houd je het (proactieve)zorgplan actueel?</a:t>
            </a:r>
            <a:endParaRPr lang="nl-NL" dirty="0">
              <a:ea typeface="Calibri"/>
              <a:cs typeface="Calibri"/>
            </a:endParaRPr>
          </a:p>
          <a:p>
            <a:pPr marL="342900" indent="-342900">
              <a:spcAft>
                <a:spcPts val="1200"/>
              </a:spcAft>
              <a:buAutoNum type="alphaLcParenR" startAt="4"/>
            </a:pPr>
            <a:endParaRPr lang="nl-NL" sz="1800" b="1" dirty="0">
              <a:ea typeface="Calibri"/>
              <a:cs typeface="Calibri"/>
            </a:endParaRPr>
          </a:p>
          <a:p>
            <a:pPr>
              <a:lnSpc>
                <a:spcPct val="110000"/>
              </a:lnSpc>
              <a:spcAft>
                <a:spcPts val="600"/>
              </a:spcAft>
              <a:defRPr/>
            </a:pPr>
            <a:r>
              <a:rPr lang="nl-NL" dirty="0">
                <a:cs typeface="Calibri"/>
              </a:rPr>
              <a:t>Volgende dia: Aan de slag </a:t>
            </a:r>
            <a:r>
              <a:rPr lang="nl-NL" dirty="0"/>
              <a:t>vanuit verschillende invalshoeken</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124800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a:cs typeface="Calibri"/>
            </a:endParaRPr>
          </a:p>
          <a:p>
            <a:r>
              <a:rPr lang="nl-NL" dirty="0">
                <a:cs typeface="Calibri"/>
              </a:rPr>
              <a:t>Inhoud: </a:t>
            </a:r>
            <a:endParaRPr lang="nl-NL" dirty="0">
              <a:ea typeface="Calibri"/>
              <a:cs typeface="Calibri"/>
            </a:endParaRPr>
          </a:p>
          <a:p>
            <a:pPr>
              <a:lnSpc>
                <a:spcPct val="110000"/>
              </a:lnSpc>
              <a:spcAft>
                <a:spcPts val="600"/>
              </a:spcAft>
              <a:defRPr/>
            </a:pPr>
            <a:r>
              <a:rPr lang="nl-NL" dirty="0"/>
              <a:t>Deelnemers gaan met elkaar in gesprek aan de hand van de casus met de bijbehorende vragen. Indien je hier een werkvorm aan toe wil voegen, kunnen de deelnemers de vragen beantwoorden vanuit verschillende invalshoeken:</a:t>
            </a:r>
            <a:endParaRPr lang="en-US" dirty="0"/>
          </a:p>
          <a:p>
            <a:pPr marL="342900" lvl="0" indent="-342900">
              <a:buFont typeface="Poppins,Sans-Serif"/>
              <a:buChar char="•"/>
            </a:pPr>
            <a:r>
              <a:rPr lang="nl-NL" dirty="0"/>
              <a:t>Analytisch</a:t>
            </a:r>
          </a:p>
          <a:p>
            <a:pPr marL="342900" lvl="0" indent="-342900">
              <a:buFont typeface="Poppins,Sans-Serif"/>
              <a:buChar char="•"/>
            </a:pPr>
            <a:r>
              <a:rPr lang="nl-NL" dirty="0"/>
              <a:t>Positief</a:t>
            </a:r>
          </a:p>
          <a:p>
            <a:pPr marL="342900" lvl="0" indent="-342900">
              <a:buFont typeface="Poppins,Sans-Serif"/>
              <a:buChar char="•"/>
            </a:pPr>
            <a:r>
              <a:rPr lang="nl-NL" dirty="0"/>
              <a:t>Gevoelsmatig</a:t>
            </a:r>
          </a:p>
          <a:p>
            <a:pPr marL="0" lvl="0" indent="0">
              <a:buNone/>
            </a:pPr>
            <a:endParaRPr lang="nl-NL" dirty="0"/>
          </a:p>
          <a:p>
            <a:r>
              <a:rPr lang="nl-NL" dirty="0"/>
              <a:t>Deze invalshoeken zijn gebaseerd op de denkhoeden van </a:t>
            </a:r>
            <a:r>
              <a:rPr lang="nl-NL" dirty="0" err="1"/>
              <a:t>Bono</a:t>
            </a:r>
            <a:r>
              <a:rPr lang="nl-NL" dirty="0"/>
              <a:t>. Meer informatie hierover is hier te vinden: </a:t>
            </a:r>
            <a:r>
              <a:rPr lang="nl-NL" dirty="0">
                <a:hlinkClick r:id="rId3"/>
              </a:rPr>
              <a:t>https://www.zesdenkhoeden.nl/</a:t>
            </a:r>
            <a:endParaRPr lang="nl-NL" dirty="0"/>
          </a:p>
          <a:p>
            <a:pPr>
              <a:lnSpc>
                <a:spcPct val="110000"/>
              </a:lnSpc>
              <a:spcAft>
                <a:spcPts val="600"/>
              </a:spcAft>
            </a:pPr>
            <a:endParaRPr lang="nl-NL" dirty="0">
              <a:ea typeface="Calibri"/>
              <a:cs typeface="Calibri"/>
            </a:endParaRPr>
          </a:p>
          <a:p>
            <a:pPr>
              <a:lnSpc>
                <a:spcPct val="110000"/>
              </a:lnSpc>
              <a:spcAft>
                <a:spcPts val="600"/>
              </a:spcAft>
            </a:pPr>
            <a:r>
              <a:rPr lang="nl-NL" dirty="0">
                <a:cs typeface="Calibri"/>
              </a:rPr>
              <a:t>Volgende dia: casus III</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1427907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Werkvorm: reflecteren op eigen handelen in groepjes aan de hand van een casus.</a:t>
            </a:r>
            <a:endParaRPr lang="en-US"/>
          </a:p>
          <a:p>
            <a:endParaRPr lang="nl-NL"/>
          </a:p>
          <a:p>
            <a:r>
              <a:rPr lang="nl-NL" dirty="0"/>
              <a:t>Inhoud: </a:t>
            </a:r>
            <a:endParaRPr lang="en-US"/>
          </a:p>
          <a:p>
            <a:r>
              <a:rPr lang="nl-NL" dirty="0"/>
              <a:t>Licht de casus toe uit het boek ‘In gesprek over het leven en het einde’ (Oskam et al.,2023), hoofdstuk ‘Hoofdstuk 3: ‘Praten over de toekomst'.</a:t>
            </a:r>
            <a:endParaRPr lang="en-US" dirty="0"/>
          </a:p>
          <a:p>
            <a:endParaRPr lang="en-US">
              <a:ea typeface="Calibri"/>
              <a:cs typeface="Calibri"/>
            </a:endParaRPr>
          </a:p>
          <a:p>
            <a:r>
              <a:rPr lang="en-US" dirty="0" err="1">
                <a:ea typeface="Calibri"/>
                <a:cs typeface="Calibri"/>
              </a:rPr>
              <a:t>Volgende</a:t>
            </a:r>
            <a:r>
              <a:rPr lang="en-US" dirty="0">
                <a:ea typeface="Calibri"/>
                <a:cs typeface="Calibri"/>
              </a:rPr>
              <a:t> </a:t>
            </a:r>
            <a:r>
              <a:rPr lang="en-US" dirty="0" err="1">
                <a:ea typeface="Calibri"/>
                <a:cs typeface="Calibri"/>
              </a:rPr>
              <a:t>dia</a:t>
            </a:r>
            <a:r>
              <a:rPr lang="en-US" dirty="0">
                <a:ea typeface="Calibri"/>
                <a:cs typeface="Calibri"/>
              </a:rPr>
              <a:t>: </a:t>
            </a:r>
            <a:r>
              <a:rPr lang="nl-NL" dirty="0"/>
              <a:t>Reflecteren op eigen handelen – voorbeeld reflectievragen</a:t>
            </a:r>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17</a:t>
            </a:fld>
            <a:endParaRPr lang="nl-NL"/>
          </a:p>
        </p:txBody>
      </p:sp>
    </p:spTree>
    <p:extLst>
      <p:ext uri="{BB962C8B-B14F-4D97-AF65-F5344CB8AC3E}">
        <p14:creationId xmlns:p14="http://schemas.microsoft.com/office/powerpoint/2010/main" val="592861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dirty="0"/>
              <a:t>Werkvorm: groepsgesprek</a:t>
            </a:r>
          </a:p>
          <a:p>
            <a:pPr>
              <a:lnSpc>
                <a:spcPct val="110000"/>
              </a:lnSpc>
              <a:spcAft>
                <a:spcPts val="600"/>
              </a:spcAft>
            </a:pPr>
            <a:endParaRPr lang="nl-NL" dirty="0">
              <a:cs typeface="Calibri" panose="020F0502020204030204"/>
            </a:endParaRPr>
          </a:p>
          <a:p>
            <a:pPr>
              <a:lnSpc>
                <a:spcPct val="110000"/>
              </a:lnSpc>
              <a:spcAft>
                <a:spcPts val="600"/>
              </a:spcAft>
            </a:pPr>
            <a:r>
              <a:rPr lang="nl-NL" dirty="0">
                <a:cs typeface="Calibri" panose="020F0502020204030204"/>
              </a:rPr>
              <a:t>Inhoud:</a:t>
            </a:r>
          </a:p>
          <a:p>
            <a:pPr>
              <a:lnSpc>
                <a:spcPct val="110000"/>
              </a:lnSpc>
              <a:spcAft>
                <a:spcPts val="600"/>
              </a:spcAft>
            </a:pPr>
            <a:r>
              <a:rPr lang="nl-NL" dirty="0"/>
              <a:t>Ga in kleine groepjes met elkaar in gesprek aan de hand van de volgende reflectievragen. Deelnemers kunnen ook zelf vragen aandragen. </a:t>
            </a:r>
          </a:p>
          <a:p>
            <a:pPr>
              <a:lnSpc>
                <a:spcPct val="110000"/>
              </a:lnSpc>
              <a:spcAft>
                <a:spcPts val="600"/>
              </a:spcAft>
            </a:pPr>
            <a:endParaRPr lang="en-US" dirty="0"/>
          </a:p>
          <a:p>
            <a:pPr fontAlgn="base">
              <a:spcAft>
                <a:spcPts val="600"/>
              </a:spcAft>
            </a:pPr>
            <a:r>
              <a:rPr lang="nl-NL" sz="1200" dirty="0"/>
              <a:t>Stel je de situatie voor die zich bij</a:t>
            </a:r>
            <a:r>
              <a:rPr lang="nl-NL" dirty="0"/>
              <a:t> casus </a:t>
            </a:r>
            <a:r>
              <a:rPr lang="nl-NL" sz="1200" dirty="0"/>
              <a:t>Jeroen afspeelde</a:t>
            </a:r>
            <a:r>
              <a:rPr lang="nl-NL" dirty="0"/>
              <a:t> (uit hoofdstuk 3 in het boek 'In gesprek over het leven en het einde'. </a:t>
            </a:r>
            <a:endParaRPr lang="nl-NL" sz="1200" dirty="0">
              <a:cs typeface="Calibri"/>
            </a:endParaRPr>
          </a:p>
          <a:p>
            <a:pPr marL="287655" indent="-287655">
              <a:lnSpc>
                <a:spcPct val="110000"/>
              </a:lnSpc>
              <a:spcAft>
                <a:spcPts val="600"/>
              </a:spcAft>
              <a:buFont typeface="+mj-lt"/>
              <a:buAutoNum type="arabicPeriod"/>
            </a:pPr>
            <a:r>
              <a:rPr lang="nl-NL" dirty="0"/>
              <a:t>Hoe zou jij als zorgverlener hebben gehandeld in de situatie die zich bij Jeroen afspeelde? </a:t>
            </a:r>
            <a:endParaRPr lang="nl-NL" dirty="0">
              <a:cs typeface="Calibri" panose="020F0502020204030204"/>
            </a:endParaRPr>
          </a:p>
          <a:p>
            <a:pPr marL="287655" indent="-287655">
              <a:lnSpc>
                <a:spcPct val="110000"/>
              </a:lnSpc>
              <a:spcAft>
                <a:spcPts val="600"/>
              </a:spcAft>
              <a:buFont typeface="+mj-lt"/>
              <a:buAutoNum type="arabicPeriod"/>
            </a:pPr>
            <a:r>
              <a:rPr lang="nl-NL" dirty="0"/>
              <a:t>Op welk moment in het ziekteproces was met je proactieve zorgplanning (vooruit denken, plannen en organiseren) gestart? </a:t>
            </a:r>
            <a:endParaRPr lang="nl-NL" dirty="0">
              <a:cs typeface="Calibri" panose="020F0502020204030204"/>
            </a:endParaRPr>
          </a:p>
          <a:p>
            <a:pPr marL="287655" indent="-287655">
              <a:lnSpc>
                <a:spcPct val="110000"/>
              </a:lnSpc>
              <a:spcAft>
                <a:spcPts val="600"/>
              </a:spcAft>
              <a:buFont typeface="+mj-lt"/>
              <a:buAutoNum type="arabicPeriod"/>
            </a:pPr>
            <a:r>
              <a:rPr lang="nl-NL" dirty="0"/>
              <a:t>Had jij het anders aangepakt in de laatste fase en zo ja, wat had je anders gedaan?</a:t>
            </a:r>
            <a:endParaRPr lang="en-US" dirty="0"/>
          </a:p>
          <a:p>
            <a:pPr marL="287655" indent="-287655">
              <a:lnSpc>
                <a:spcPct val="110000"/>
              </a:lnSpc>
              <a:spcAft>
                <a:spcPts val="600"/>
              </a:spcAft>
              <a:buFont typeface="+mj-lt"/>
              <a:buAutoNum type="arabicPeriod"/>
            </a:pPr>
            <a:r>
              <a:rPr lang="nl-NL" dirty="0"/>
              <a:t>Wat zijn jouw persoonlijke ervaringen: wat vind jij moeilijk aan proactieve zorgplanning, waar loop je tegenaan? Wat kan jou hierbij helpen?</a:t>
            </a:r>
          </a:p>
          <a:p>
            <a:pPr marL="0" indent="0">
              <a:lnSpc>
                <a:spcPct val="110000"/>
              </a:lnSpc>
              <a:spcAft>
                <a:spcPts val="600"/>
              </a:spcAft>
              <a:buFont typeface="Arial"/>
              <a:buNone/>
            </a:pPr>
            <a:endParaRPr lang="nl-NL" dirty="0">
              <a:cs typeface="Calibri"/>
            </a:endParaRPr>
          </a:p>
          <a:p>
            <a:pPr>
              <a:lnSpc>
                <a:spcPct val="110000"/>
              </a:lnSpc>
              <a:spcAft>
                <a:spcPts val="600"/>
              </a:spcAft>
            </a:pPr>
            <a:r>
              <a:rPr lang="nl-NL" dirty="0">
                <a:cs typeface="Calibri"/>
              </a:rPr>
              <a:t>Volgende dia: Plenaire terugkoppeling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18</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trainer vraagt terugkoppeling van deelnemers. Bijvoorbeeld 1 persoon per groepje koppelt plenair terug. Of elke deelnemer geeft in 1 zin een terugkoppeling over het belangrijkste inzicht</a:t>
            </a:r>
          </a:p>
          <a:p>
            <a:endParaRPr lang="nl-NL">
              <a:cs typeface="Calibri"/>
            </a:endParaRPr>
          </a:p>
          <a:p>
            <a:r>
              <a:rPr lang="nl-NL">
                <a:cs typeface="Calibri"/>
              </a:rPr>
              <a:t>Inhoud: Bespreek plenair de inzichten die de deelnemers hebben opgedaan. Waar zijn ze achter gekomen? Wat zal je de volgende keer anders aanpakken? </a:t>
            </a:r>
          </a:p>
          <a:p>
            <a:endParaRPr lang="nl-NL">
              <a:cs typeface="Calibri"/>
            </a:endParaRPr>
          </a:p>
          <a:p>
            <a:r>
              <a:rPr lang="nl-NL">
                <a:cs typeface="Calibri"/>
              </a:rPr>
              <a:t>Zijn er nog vragen die niet aan de orde zijn gekomen? Kan iedereen zo verder? </a:t>
            </a:r>
          </a:p>
          <a:p>
            <a:endParaRPr lang="nl-NL">
              <a:cs typeface="Calibri"/>
            </a:endParaRPr>
          </a:p>
          <a:p>
            <a:r>
              <a:rPr lang="nl-NL">
                <a:cs typeface="Calibri"/>
              </a:rPr>
              <a:t>Ga ten slotte nog in op de leerdoelen die aan het begin van de workshop voorbij zijn gekomen. Zijn deze behaald? Bijvoorbeeld met de stoplichtmethode groen (geheel bereikt), oranje (gedeeltelijk bereikt), rood (niet bereikt). Deelnemers kunnen een kaartje opsteken om dit aan te geven. Of met cijfers (1 tot 5), aantal vingers opsteken in hoeverre de leerdoelen zijn bereikt.</a:t>
            </a:r>
          </a:p>
          <a:p>
            <a:endParaRPr lang="nl-NL">
              <a:cs typeface="Calibri"/>
            </a:endParaRPr>
          </a:p>
          <a:p>
            <a:r>
              <a:rPr lang="nl-NL">
                <a:cs typeface="Calibri"/>
              </a:rPr>
              <a:t>Volgende dia: Meer informatie</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19</a:t>
            </a:fld>
            <a:endParaRPr lang="nl-NL"/>
          </a:p>
        </p:txBody>
      </p:sp>
    </p:spTree>
    <p:extLst>
      <p:ext uri="{BB962C8B-B14F-4D97-AF65-F5344CB8AC3E}">
        <p14:creationId xmlns:p14="http://schemas.microsoft.com/office/powerpoint/2010/main" val="178141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Openingsdia</a:t>
            </a:r>
            <a:endParaRPr lang="nl-NL">
              <a:cs typeface="Calibri"/>
            </a:endParaRPr>
          </a:p>
          <a:p>
            <a:endParaRPr lang="nl-NL">
              <a:cs typeface="Calibri"/>
            </a:endParaRPr>
          </a:p>
          <a:p>
            <a:r>
              <a:rPr lang="nl-NL">
                <a:cs typeface="Calibri"/>
              </a:rPr>
              <a:t>Volgende dia: Inleiding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a typeface="Calibri" panose="020F0502020204030204"/>
                <a:cs typeface="Calibri" panose="020F0502020204030204"/>
              </a:rPr>
              <a:t>Meer informatie is te vinden via deze links. </a:t>
            </a:r>
            <a:endParaRPr lang="nl-NL"/>
          </a:p>
          <a:p>
            <a:endParaRPr lang="nl-NL">
              <a:ea typeface="Calibri" panose="020F0502020204030204"/>
              <a:cs typeface="Calibri" panose="020F0502020204030204"/>
            </a:endParaRPr>
          </a:p>
          <a:p>
            <a:r>
              <a:rPr lang="nl-NL"/>
              <a:t>Volgende dia: Afsluiting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20</a:t>
            </a:fld>
            <a:endParaRPr lang="nl-NL"/>
          </a:p>
        </p:txBody>
      </p:sp>
    </p:spTree>
    <p:extLst>
      <p:ext uri="{BB962C8B-B14F-4D97-AF65-F5344CB8AC3E}">
        <p14:creationId xmlns:p14="http://schemas.microsoft.com/office/powerpoint/2010/main" val="165228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 toelichten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Inhoud: In deze workshop gaan we aan de slag met het thema </a:t>
            </a:r>
            <a:r>
              <a:rPr lang="nl-NL"/>
              <a:t>Proactieve zorgplanning. Proactieve zorgplanning </a:t>
            </a:r>
            <a:r>
              <a:rPr lang="nl-NL" sz="1800" b="0" i="0">
                <a:solidFill>
                  <a:srgbClr val="000000"/>
                </a:solidFill>
                <a:effectLst/>
                <a:latin typeface="Calibri" panose="020F0502020204030204" pitchFamily="34" charset="0"/>
              </a:rPr>
              <a:t>is één van de acht essenties van het </a:t>
            </a:r>
            <a:r>
              <a:rPr lang="nl-NL" sz="1800">
                <a:hlinkClick r:id="rId3"/>
              </a:rPr>
              <a:t>Kwaliteitskader palliatieve zorg Nederland</a:t>
            </a:r>
            <a:r>
              <a:rPr lang="nl-NL" sz="1800"/>
              <a:t> (zie </a:t>
            </a:r>
            <a:r>
              <a:rPr lang="nl-NL" sz="2800">
                <a:hlinkClick r:id="rId4"/>
              </a:rPr>
              <a:t>Kwaliteitskader palliatieve zorg Nederland – </a:t>
            </a:r>
            <a:r>
              <a:rPr lang="nl-NL" sz="2800" err="1">
                <a:hlinkClick r:id="rId4"/>
              </a:rPr>
              <a:t>Palliaweb</a:t>
            </a:r>
            <a:r>
              <a:rPr lang="nl-NL" sz="2800"/>
              <a:t>)</a:t>
            </a:r>
            <a:endParaRPr lang="nl-NL"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cs typeface="Calibri"/>
              </a:rPr>
              <a:t>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Aanvullend op het boek ‘In gesprek over leven en het einde’ en de bijbehorende podcastreeks, zijn acht workshops ontwikkeld. De workshops zijn gekoppeld aan de acht essenties van het Kwaliteitskader palliatieve zorg Nederland. Het Kwaliteitskader geeft zorgverleners en zorgorganisaties een eenduidig beeld van wat verstaan wordt onder goede palliatieve zorg en helpt bij het ontwikkelen van beleid op dit gebied. In iedere workshop staat één essentie uit het Kwaliteitskader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t>Het doel van deze workshops haakt aan de doelstelling van het Kwaliteitskader, namelijk het verbeteren van de palliatieve zorgverlening vanuit de beleving van de patiënt en zijn naaste(n). </a:t>
            </a:r>
            <a:r>
              <a:rPr lang="nl-NL">
                <a:cs typeface="Calibri"/>
              </a:rPr>
              <a:t>Iedereen welkom heten; kort voorstel rondje indien nodig. </a:t>
            </a:r>
          </a:p>
          <a:p>
            <a:endParaRPr lang="nl-NL">
              <a:cs typeface="Calibri"/>
            </a:endParaRPr>
          </a:p>
          <a:p>
            <a:r>
              <a:rPr lang="nl-NL">
                <a:cs typeface="Calibri"/>
              </a:rPr>
              <a:t>Volgende dia: Programma</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3733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a:t>
            </a:r>
            <a:endParaRPr lang="en-US"/>
          </a:p>
          <a:p>
            <a:r>
              <a:rPr lang="nl-NL">
                <a:cs typeface="Calibri"/>
              </a:rPr>
              <a:t>Inhoud: Bespreek wat we deze workshop allemaal gaan doen. Deze workshop gaat dus in op de essentie </a:t>
            </a:r>
            <a:r>
              <a:rPr lang="nl-NL"/>
              <a:t>Proactieve zorgplanning</a:t>
            </a:r>
            <a:r>
              <a:rPr lang="nl-NL">
                <a:cs typeface="Calibri"/>
              </a:rPr>
              <a:t>. Jullie krijgen eerst inhoudelijke uitleg, dan gaan jullie zelf aan de slag en ten slotte zullen we reflecteren op ons eigen handelen</a:t>
            </a:r>
          </a:p>
          <a:p>
            <a:endParaRPr lang="nl-NL"/>
          </a:p>
          <a:p>
            <a:r>
              <a:rPr lang="nl-NL"/>
              <a:t>Volgende dia: Voorstelronde</a:t>
            </a:r>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Iedereen stelt zichzelf kort voor. </a:t>
            </a:r>
          </a:p>
          <a:p>
            <a:endParaRPr lang="nl-NL"/>
          </a:p>
          <a:p>
            <a:r>
              <a:rPr lang="nl-NL"/>
              <a:t>Volgende dia: Leerdoelen</a:t>
            </a:r>
            <a:endParaRPr lang="nl-NL">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5087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a:p>
          <a:p>
            <a:r>
              <a:rPr lang="nl-NL"/>
              <a:t>Volgende dia: Wat is Proactieve zorgplanning?</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6</a:t>
            </a:fld>
            <a:endParaRPr lang="nl-NL"/>
          </a:p>
        </p:txBody>
      </p:sp>
    </p:spTree>
    <p:extLst>
      <p:ext uri="{BB962C8B-B14F-4D97-AF65-F5344CB8AC3E}">
        <p14:creationId xmlns:p14="http://schemas.microsoft.com/office/powerpoint/2010/main" val="40319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inbreng deelnemers</a:t>
            </a:r>
          </a:p>
          <a:p>
            <a:pPr>
              <a:lnSpc>
                <a:spcPct val="110000"/>
              </a:lnSpc>
            </a:pPr>
            <a:r>
              <a:rPr lang="nl-NL" dirty="0">
                <a:cs typeface="Calibri"/>
              </a:rPr>
              <a:t>Inhoud: </a:t>
            </a:r>
          </a:p>
          <a:p>
            <a:pPr>
              <a:lnSpc>
                <a:spcPct val="110000"/>
              </a:lnSpc>
            </a:pPr>
            <a:r>
              <a:rPr lang="nl-NL" i="0" dirty="0">
                <a:cs typeface="Calibri"/>
              </a:rPr>
              <a:t>Deelnemers denken elk voor zich na over wat zij verstaan onder proactieve zorgplanning. Deelnemers bespreken dit vervolgens kort (5-10 min), bijvoorbeeld in tweetallen.</a:t>
            </a:r>
          </a:p>
          <a:p>
            <a:pPr>
              <a:lnSpc>
                <a:spcPct val="110000"/>
              </a:lnSpc>
            </a:pPr>
            <a:endParaRPr lang="nl-NL" dirty="0">
              <a:cs typeface="Calibri"/>
            </a:endParaRPr>
          </a:p>
          <a:p>
            <a:pPr>
              <a:lnSpc>
                <a:spcPct val="110000"/>
              </a:lnSpc>
            </a:pPr>
            <a:r>
              <a:rPr lang="nl-NL" i="0" dirty="0">
                <a:cs typeface="Calibri"/>
              </a:rPr>
              <a:t>Deelnemers bespreken dit vervolgens kort (5-10 min), bijvoorbeeld in tweetallen.</a:t>
            </a:r>
            <a:endParaRPr lang="nl-NL" dirty="0">
              <a:ea typeface="Calibri"/>
              <a:cs typeface="Calibri"/>
            </a:endParaRPr>
          </a:p>
          <a:p>
            <a:pPr>
              <a:lnSpc>
                <a:spcPct val="110000"/>
              </a:lnSpc>
            </a:pPr>
            <a:endParaRPr lang="nl-NL" i="0" dirty="0">
              <a:ea typeface="Calibri"/>
              <a:cs typeface="Calibri"/>
            </a:endParaRPr>
          </a:p>
          <a:p>
            <a:pPr>
              <a:lnSpc>
                <a:spcPct val="110000"/>
              </a:lnSpc>
              <a:defRPr/>
            </a:pPr>
            <a:r>
              <a:rPr lang="nl-NL" dirty="0"/>
              <a:t>Check welke hulpmiddelen nu door zorgverleners worden ingezet en met welke reden er binnen de afdeling/organisatie voor de betreffende hulpmiddelen is gekozen. Zijn deze nog actueel of zouden andere hulpmiddelen beter kunnen aansluiten? Door dit vooraf aan de training af te stemmen weten docenten en zorgverleners welk hulpmiddel leidend is en waarom.</a:t>
            </a:r>
            <a:endParaRPr lang="nl-NL" dirty="0">
              <a:ea typeface="Calibri"/>
              <a:cs typeface="Calibri"/>
            </a:endParaRPr>
          </a:p>
          <a:p>
            <a:pPr>
              <a:lnSpc>
                <a:spcPct val="110000"/>
              </a:lnSpc>
            </a:pPr>
            <a:endParaRPr lang="nl-NL" i="0" dirty="0">
              <a:cs typeface="Calibri"/>
            </a:endParaRPr>
          </a:p>
          <a:p>
            <a:pPr>
              <a:lnSpc>
                <a:spcPct val="110000"/>
              </a:lnSpc>
            </a:pPr>
            <a:endParaRPr lang="nl-NL" i="0" dirty="0">
              <a:cs typeface="Calibri"/>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nl-NL" dirty="0"/>
              <a:t>Volgende dia: Animatie Proactieve zorgplanning</a:t>
            </a:r>
            <a:endParaRPr lang="nl-NL" dirty="0">
              <a:cs typeface="Calibri"/>
            </a:endParaRPr>
          </a:p>
          <a:p>
            <a:pPr>
              <a:lnSpc>
                <a:spcPct val="110000"/>
              </a:lnSpc>
            </a:pPr>
            <a:endParaRPr lang="nl-NL" i="0" dirty="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16661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panose="020F0502020204030204"/>
              </a:rPr>
              <a:t>Werkvorm: animatie proactieve zorgplanning tonen door trainer</a:t>
            </a:r>
          </a:p>
          <a:p>
            <a:r>
              <a:rPr lang="nl-NL">
                <a:cs typeface="Calibri" panose="020F0502020204030204"/>
              </a:rPr>
              <a:t>Inhoud: De animatie geeft een korte samenvatting van proactieve zorgplanning.</a:t>
            </a:r>
          </a:p>
          <a:p>
            <a:endParaRPr lang="nl-NL">
              <a:cs typeface="Calibri" panose="020F0502020204030204"/>
            </a:endParaRPr>
          </a:p>
          <a:p>
            <a:r>
              <a:rPr lang="nl-NL" sz="1200" u="sng"/>
              <a:t>https://www.youtube.com/watch?v=2cKzez7XAdY&amp;t=2s</a:t>
            </a:r>
          </a:p>
          <a:p>
            <a:endParaRPr lang="nl-NL">
              <a:cs typeface="Calibri" panose="020F0502020204030204"/>
            </a:endParaRPr>
          </a:p>
          <a:p>
            <a:r>
              <a:rPr lang="nl-NL">
                <a:cs typeface="Calibri" panose="020F0502020204030204"/>
              </a:rPr>
              <a:t>Volgende dia: Essentie Proactieve zorgplanning</a:t>
            </a:r>
          </a:p>
          <a:p>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812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korte toelichting door trainer</a:t>
            </a:r>
          </a:p>
          <a:p>
            <a:pPr>
              <a:lnSpc>
                <a:spcPct val="110000"/>
              </a:lnSpc>
            </a:pPr>
            <a:endParaRPr lang="nl-NL">
              <a:cs typeface="Calibri"/>
            </a:endParaRPr>
          </a:p>
          <a:p>
            <a:pPr>
              <a:lnSpc>
                <a:spcPct val="110000"/>
              </a:lnSpc>
            </a:pPr>
            <a:r>
              <a:rPr lang="nl-NL" dirty="0">
                <a:cs typeface="Calibri"/>
              </a:rPr>
              <a:t>Inhoud: </a:t>
            </a:r>
            <a:endParaRPr lang="nl-NL" i="1" dirty="0">
              <a:ea typeface="Calibri"/>
              <a:cs typeface="Calibri"/>
            </a:endParaRPr>
          </a:p>
          <a:p>
            <a:pPr marL="0" indent="0" fontAlgn="base">
              <a:lnSpc>
                <a:spcPct val="150000"/>
              </a:lnSpc>
              <a:buFont typeface="Arial" panose="020B0604020202020204" pitchFamily="34" charset="0"/>
              <a:buNone/>
            </a:pPr>
            <a:r>
              <a:rPr lang="nl-NL" dirty="0">
                <a:cs typeface="Calibri"/>
              </a:rPr>
              <a:t>Om goede en passende medische zorg te bieden is het belangrijk tijdig te weten wat iemand wel of juist niet wil aan zorg. Door behandelwensen en -grenzen gezamenlijk te bespreken en vast te leggen kan hierop worden geanticipeerd. Zo kan de zorg afgestemd worden op </a:t>
            </a:r>
            <a:r>
              <a:rPr lang="nl-NL" b="1" dirty="0">
                <a:cs typeface="Calibri"/>
              </a:rPr>
              <a:t>persoonlijke wensen, waarden en behoeften</a:t>
            </a:r>
            <a:r>
              <a:rPr lang="nl-NL" dirty="0">
                <a:cs typeface="Calibri"/>
              </a:rPr>
              <a:t>. Deze proactieve zorgplanning – of ook wel ‘advance care planning’ - is van groot belang in stabiele, maar zeker ook in acute situaties. Voor elk individu, ongeacht de mate van kwetsbaarheid door ziekte, beperking of leeftijd.</a:t>
            </a:r>
            <a:endParaRPr lang="nl-NL" dirty="0">
              <a:ea typeface="Calibri"/>
              <a:cs typeface="Calibri"/>
            </a:endParaRPr>
          </a:p>
          <a:p>
            <a:pPr>
              <a:lnSpc>
                <a:spcPct val="110000"/>
              </a:lnSpc>
            </a:pPr>
            <a:endParaRPr lang="nl-NL">
              <a:cs typeface="Calibri"/>
            </a:endParaRPr>
          </a:p>
          <a:p>
            <a:pPr>
              <a:lnSpc>
                <a:spcPct val="110000"/>
              </a:lnSpc>
            </a:pPr>
            <a:r>
              <a:rPr lang="nl-NL" dirty="0">
                <a:cs typeface="Calibri"/>
              </a:rPr>
              <a:t>Geef met behulp van bovenstaande tekst aan wat proactieve zorgplanning in de palliatieve fase inhoudt. Licht ook de koppeling met het Kwaliteitskader toe. Begrijpt iedereen wat proactieve zorgplanning in de palliatieve fase inhoudt? </a:t>
            </a:r>
            <a:endParaRPr lang="nl-NL" dirty="0"/>
          </a:p>
          <a:p>
            <a:endParaRPr lang="nl-NL">
              <a:cs typeface="Calibri"/>
            </a:endParaRPr>
          </a:p>
          <a:p>
            <a:r>
              <a:rPr lang="nl-NL" dirty="0">
                <a:cs typeface="Calibri"/>
              </a:rPr>
              <a:t>Volgende dia: Kwaliteitskader</a:t>
            </a: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347258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CA72D-F405-9503-A6C3-C5D91D8B45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96F8C6-5628-97C5-9380-6CA559F27979}"/>
              </a:ext>
            </a:extLst>
          </p:cNvPr>
          <p:cNvSpPr>
            <a:spLocks noGrp="1"/>
          </p:cNvSpPr>
          <p:nvPr>
            <p:ph sz="half" idx="1"/>
          </p:nvPr>
        </p:nvSpPr>
        <p:spPr>
          <a:xfrm>
            <a:off x="698742" y="1268413"/>
            <a:ext cx="5217258" cy="4562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AEEE2-59C7-389F-AD5B-DE83BEAC14FB}"/>
              </a:ext>
            </a:extLst>
          </p:cNvPr>
          <p:cNvSpPr>
            <a:spLocks noGrp="1"/>
          </p:cNvSpPr>
          <p:nvPr>
            <p:ph sz="half" idx="2"/>
          </p:nvPr>
        </p:nvSpPr>
        <p:spPr>
          <a:xfrm>
            <a:off x="6276000" y="1268413"/>
            <a:ext cx="5217258" cy="45624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9FD448EE-6A49-A60D-69A8-378A19E8E9C7}"/>
              </a:ext>
            </a:extLst>
          </p:cNvPr>
          <p:cNvSpPr>
            <a:spLocks noGrp="1"/>
          </p:cNvSpPr>
          <p:nvPr>
            <p:ph type="ftr" sz="quarter" idx="11"/>
          </p:nvPr>
        </p:nvSpPr>
        <p:spPr/>
        <p:txBody>
          <a:bodyPr/>
          <a:lstStyle/>
          <a:p>
            <a:r>
              <a:rPr lang="nl-NL"/>
              <a:t>Invoegen &gt; Kop en voettekst</a:t>
            </a:r>
          </a:p>
        </p:txBody>
      </p:sp>
      <p:sp>
        <p:nvSpPr>
          <p:cNvPr id="7" name="Tijdelijke aanduiding voor dianummer 6">
            <a:extLst>
              <a:ext uri="{FF2B5EF4-FFF2-40B4-BE49-F238E27FC236}">
                <a16:creationId xmlns:a16="http://schemas.microsoft.com/office/drawing/2014/main" id="{AAB3CAFD-CBBF-C9FF-EC35-7E357A943F87}"/>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56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7" r:id="rId10"/>
  </p:sldLayoutIdLst>
  <p:hf hdr="0" ftr="0" dt="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palliaweb.nl/getmedia/1fc5d8d9-30c2-44c9-9bb4-d41b98c4e2fd/Rolbeschrijving-parkinson_nw.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palliaweb.nl/meetinstrumenten" TargetMode="External"/><Relationship Id="rId3" Type="http://schemas.openxmlformats.org/officeDocument/2006/relationships/hyperlink" Target="https://palliaweb.nl/getmedia/02b81c30-d9be-4c51-83bf-deb1260ccf7b/Kwaliteitskader_web-240620.pdf" TargetMode="External"/><Relationship Id="rId7" Type="http://schemas.openxmlformats.org/officeDocument/2006/relationships/hyperlink" Target="https://palliaweb.nl/zorgpraktijk/meetinstrumenten-palliatieve-z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palliaweb.nl/overzichtspagina-hulpmiddelen?searchText=&amp;categoryids=663#submit-scroll-anchor" TargetMode="External"/><Relationship Id="rId11" Type="http://schemas.openxmlformats.org/officeDocument/2006/relationships/hyperlink" Target="https://www.youtube.com/@stichting_pznl" TargetMode="External"/><Relationship Id="rId5" Type="http://schemas.openxmlformats.org/officeDocument/2006/relationships/hyperlink" Target="https://palliaweb.nl/zorgpraktijk/proactieve-zorgplanning" TargetMode="External"/><Relationship Id="rId10" Type="http://schemas.openxmlformats.org/officeDocument/2006/relationships/hyperlink" Target="https://www.youtube.com/watch?v=2cKzez7XAdY" TargetMode="External"/><Relationship Id="rId4" Type="http://schemas.openxmlformats.org/officeDocument/2006/relationships/hyperlink" Target="https://palliaweb.nl/zorgpraktijk/kwaliteitskader-palliatieve-zorg-nederland" TargetMode="External"/><Relationship Id="rId9" Type="http://schemas.openxmlformats.org/officeDocument/2006/relationships/hyperlink" Target="https://app.springcast.fm/17076/s23-palliapodcast-praten-over-de-toekoms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Disclaimer</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3127840"/>
            <a:ext cx="10800000" cy="2703047"/>
          </a:xfrm>
        </p:spPr>
        <p:txBody>
          <a:bodyPr vert="horz" lIns="0" tIns="0" rIns="0" bIns="0" rtlCol="0" anchor="t">
            <a:noAutofit/>
          </a:bodyPr>
          <a:lstStyle/>
          <a:p>
            <a:pPr marL="0" indent="0">
              <a:buNone/>
            </a:pPr>
            <a:r>
              <a:rPr lang="nl-NL" sz="1800"/>
              <a:t>Stichting PZNL is eigenaar van alle intellectuele eigendomsrechten op de PowerPointpresentaties als onderdeel van de docentenhandreiking workshop ‘In gesprek over het leven en het einde’, inclusief het daarop vermelde logo van Stichting PZNL. </a:t>
            </a:r>
            <a:r>
              <a:rPr lang="nl-NL" sz="1800" dirty="0"/>
              <a:t>Stichting PZNL aanvaardt geen aansprakelijkheid voor eventuele onjuistheden en/of onvolledigheden in de inhoud van het lesmateriaal.</a:t>
            </a:r>
          </a:p>
          <a:p>
            <a:pPr marL="0" indent="0">
              <a:buNone/>
            </a:pPr>
            <a:endParaRPr lang="nl-NL" sz="1800" dirty="0"/>
          </a:p>
          <a:p>
            <a:pPr marL="0" indent="0">
              <a:buNone/>
            </a:pPr>
            <a:r>
              <a:rPr lang="nl-NL" sz="1800" dirty="0"/>
              <a:t>Licentie: </a:t>
            </a:r>
          </a:p>
          <a:p>
            <a:pPr marL="0" indent="0">
              <a:buNone/>
            </a:pPr>
            <a:r>
              <a:rPr lang="nl-NL" sz="1800" dirty="0"/>
              <a:t>Creative </a:t>
            </a:r>
            <a:r>
              <a:rPr lang="nl-NL" sz="1800" dirty="0" err="1"/>
              <a:t>Commons</a:t>
            </a:r>
            <a:r>
              <a:rPr lang="nl-NL" sz="1800" dirty="0"/>
              <a:t>: BY-NC-SA </a:t>
            </a:r>
            <a:endParaRPr lang="nl-NL" sz="1800" dirty="0">
              <a:cs typeface="Poppins"/>
            </a:endParaRPr>
          </a:p>
          <a:p>
            <a:pPr marL="287655" indent="-287655"/>
            <a:endParaRPr lang="nl-NL" sz="1800" dirty="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a:t>
            </a:fld>
            <a:endParaRPr lang="nl-NL"/>
          </a:p>
        </p:txBody>
      </p:sp>
      <p:pic>
        <p:nvPicPr>
          <p:cNvPr id="2" name="Afbeelding 1">
            <a:extLst>
              <a:ext uri="{FF2B5EF4-FFF2-40B4-BE49-F238E27FC236}">
                <a16:creationId xmlns:a16="http://schemas.microsoft.com/office/drawing/2014/main" id="{872F1797-1EDE-3D71-9A1B-EBF2C363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343" y="5210113"/>
            <a:ext cx="838200" cy="295275"/>
          </a:xfrm>
          <a:prstGeom prst="rect">
            <a:avLst/>
          </a:prstGeom>
        </p:spPr>
      </p:pic>
    </p:spTree>
    <p:extLst>
      <p:ext uri="{BB962C8B-B14F-4D97-AF65-F5344CB8AC3E}">
        <p14:creationId xmlns:p14="http://schemas.microsoft.com/office/powerpoint/2010/main" val="330729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Kwaliteitskader</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10</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95326" y="1362803"/>
            <a:ext cx="9123844" cy="4939814"/>
          </a:xfrm>
          <a:prstGeom prst="rect">
            <a:avLst/>
          </a:prstGeom>
          <a:noFill/>
        </p:spPr>
        <p:txBody>
          <a:bodyPr wrap="square" lIns="91440" tIns="45720" rIns="91440" bIns="45720" rtlCol="0" anchor="t">
            <a:spAutoFit/>
          </a:bodyPr>
          <a:lstStyle/>
          <a:p>
            <a:pPr>
              <a:lnSpc>
                <a:spcPct val="150000"/>
              </a:lnSpc>
            </a:pPr>
            <a:r>
              <a:rPr lang="nl-NL" sz="1800" dirty="0"/>
              <a:t>Proactieve zorgplanning is een van de 8 essenties van het Kwaliteitskader </a:t>
            </a:r>
            <a:r>
              <a:rPr lang="nl-NL" dirty="0"/>
              <a:t>palliatieve</a:t>
            </a:r>
            <a:r>
              <a:rPr lang="nl-NL" sz="1800" dirty="0"/>
              <a:t> </a:t>
            </a:r>
            <a:r>
              <a:rPr lang="nl-NL" dirty="0"/>
              <a:t>zorg</a:t>
            </a:r>
            <a:r>
              <a:rPr lang="nl-NL" sz="1800" dirty="0"/>
              <a:t> Nederland:</a:t>
            </a:r>
          </a:p>
          <a:p>
            <a:pPr>
              <a:lnSpc>
                <a:spcPct val="150000"/>
              </a:lnSpc>
            </a:pPr>
            <a:endParaRPr lang="nl-NL"/>
          </a:p>
          <a:p>
            <a:pPr marL="450850" indent="-285750">
              <a:lnSpc>
                <a:spcPct val="150000"/>
              </a:lnSpc>
              <a:buFont typeface="Arial" panose="020B0604020202020204" pitchFamily="34" charset="0"/>
              <a:buChar char="•"/>
            </a:pPr>
            <a:r>
              <a:rPr lang="nl-NL" sz="1800" dirty="0"/>
              <a:t>Markering</a:t>
            </a:r>
            <a:endParaRPr lang="nl-NL" sz="1800">
              <a:cs typeface="Poppins"/>
            </a:endParaRPr>
          </a:p>
          <a:p>
            <a:pPr marL="450850" indent="-285750">
              <a:lnSpc>
                <a:spcPct val="150000"/>
              </a:lnSpc>
              <a:buFont typeface="Arial" panose="020B0604020202020204" pitchFamily="34" charset="0"/>
              <a:buChar char="•"/>
            </a:pPr>
            <a:r>
              <a:rPr lang="nl-NL" sz="1800" dirty="0"/>
              <a:t>Gezamenlijke besluitvorming</a:t>
            </a:r>
            <a:endParaRPr lang="nl-NL" sz="1800">
              <a:cs typeface="Poppins"/>
            </a:endParaRPr>
          </a:p>
          <a:p>
            <a:pPr marL="450850" indent="-285750">
              <a:lnSpc>
                <a:spcPct val="150000"/>
              </a:lnSpc>
              <a:buFont typeface="Arial" panose="020B0604020202020204" pitchFamily="34" charset="0"/>
              <a:buChar char="•"/>
            </a:pPr>
            <a:r>
              <a:rPr lang="nl-NL" sz="1800" b="1" dirty="0"/>
              <a:t>Proactieve zorgplanning</a:t>
            </a:r>
            <a:endParaRPr lang="nl-NL" sz="1800" b="1">
              <a:cs typeface="Poppins"/>
            </a:endParaRPr>
          </a:p>
          <a:p>
            <a:pPr marL="450850" indent="-285750">
              <a:lnSpc>
                <a:spcPct val="150000"/>
              </a:lnSpc>
              <a:buFont typeface="Arial" panose="020B0604020202020204" pitchFamily="34" charset="0"/>
              <a:buChar char="•"/>
            </a:pPr>
            <a:r>
              <a:rPr lang="nl-NL" dirty="0"/>
              <a:t>Individueel zorgplan</a:t>
            </a:r>
            <a:endParaRPr lang="nl-NL">
              <a:cs typeface="Poppins"/>
            </a:endParaRPr>
          </a:p>
          <a:p>
            <a:pPr marL="450850" indent="-285750">
              <a:lnSpc>
                <a:spcPct val="150000"/>
              </a:lnSpc>
              <a:buFont typeface="Arial" panose="020B0604020202020204" pitchFamily="34" charset="0"/>
              <a:buChar char="•"/>
            </a:pPr>
            <a:r>
              <a:rPr lang="nl-NL" sz="1800" dirty="0"/>
              <a:t>Coördinatie en continuïteit</a:t>
            </a:r>
            <a:endParaRPr lang="nl-NL" sz="1800">
              <a:cs typeface="Poppins"/>
            </a:endParaRPr>
          </a:p>
          <a:p>
            <a:pPr marL="450850" indent="-285750">
              <a:lnSpc>
                <a:spcPct val="150000"/>
              </a:lnSpc>
              <a:buFont typeface="Arial" panose="020B0604020202020204" pitchFamily="34" charset="0"/>
              <a:buChar char="•"/>
            </a:pPr>
            <a:r>
              <a:rPr lang="nl-NL" sz="1800" dirty="0"/>
              <a:t>Deskundigheid</a:t>
            </a:r>
            <a:r>
              <a:rPr lang="nl-NL" dirty="0"/>
              <a:t> </a:t>
            </a:r>
            <a:endParaRPr lang="nl-NL" sz="1800">
              <a:cs typeface="Poppins"/>
            </a:endParaRPr>
          </a:p>
          <a:p>
            <a:pPr marL="450850" indent="-285750">
              <a:lnSpc>
                <a:spcPct val="150000"/>
              </a:lnSpc>
              <a:buFont typeface="Arial" panose="020B0604020202020204" pitchFamily="34" charset="0"/>
              <a:buChar char="•"/>
            </a:pPr>
            <a:r>
              <a:rPr lang="nl-NL" sz="1800" dirty="0"/>
              <a:t>Effectieve communicatie</a:t>
            </a:r>
            <a:endParaRPr lang="nl-NL" sz="1800">
              <a:cs typeface="Poppins"/>
            </a:endParaRPr>
          </a:p>
          <a:p>
            <a:pPr marL="450850" indent="-285750">
              <a:lnSpc>
                <a:spcPct val="150000"/>
              </a:lnSpc>
              <a:buFont typeface="Arial" panose="020B0604020202020204" pitchFamily="34" charset="0"/>
              <a:buChar char="•"/>
            </a:pPr>
            <a:r>
              <a:rPr lang="nl-NL" dirty="0"/>
              <a:t>Persoonlijke balans</a:t>
            </a:r>
            <a:endParaRPr lang="nl-NL" sz="1800">
              <a:cs typeface="Poppins"/>
            </a:endParaRPr>
          </a:p>
          <a:p>
            <a:pPr marL="450850" indent="-285750">
              <a:buFont typeface="Arial" panose="020B0604020202020204" pitchFamily="34" charset="0"/>
              <a:buChar char="•"/>
            </a:pPr>
            <a:endParaRPr lang="nl-NL" sz="1800"/>
          </a:p>
        </p:txBody>
      </p:sp>
      <p:pic>
        <p:nvPicPr>
          <p:cNvPr id="2" name="Afbeelding 1">
            <a:extLst>
              <a:ext uri="{FF2B5EF4-FFF2-40B4-BE49-F238E27FC236}">
                <a16:creationId xmlns:a16="http://schemas.microsoft.com/office/drawing/2014/main" id="{A1E35B7C-E15B-67C8-01CB-F6264FA1957D}"/>
              </a:ext>
            </a:extLst>
          </p:cNvPr>
          <p:cNvPicPr>
            <a:picLocks noChangeAspect="1"/>
          </p:cNvPicPr>
          <p:nvPr/>
        </p:nvPicPr>
        <p:blipFill>
          <a:blip r:embed="rId3"/>
          <a:stretch>
            <a:fillRect/>
          </a:stretch>
        </p:blipFill>
        <p:spPr>
          <a:xfrm>
            <a:off x="8298162" y="2829708"/>
            <a:ext cx="2376325" cy="2376325"/>
          </a:xfrm>
          <a:prstGeom prst="rect">
            <a:avLst/>
          </a:prstGeom>
        </p:spPr>
      </p:pic>
    </p:spTree>
    <p:extLst>
      <p:ext uri="{BB962C8B-B14F-4D97-AF65-F5344CB8AC3E}">
        <p14:creationId xmlns:p14="http://schemas.microsoft.com/office/powerpoint/2010/main" val="5568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 - Casus I</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11</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2121531"/>
            <a:ext cx="10941049" cy="4244920"/>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2000">
                <a:cs typeface="Poppins"/>
                <a:hlinkClick r:id="rId3"/>
              </a:rPr>
              <a:t>Casus ‘Proactieve zorgplanning bij een patiënt met Parkinson’ - voor WO studenten</a:t>
            </a:r>
            <a:endParaRPr lang="nl-NL" sz="1600">
              <a:cs typeface="Poppins"/>
            </a:endParaRPr>
          </a:p>
        </p:txBody>
      </p:sp>
    </p:spTree>
    <p:extLst>
      <p:ext uri="{BB962C8B-B14F-4D97-AF65-F5344CB8AC3E}">
        <p14:creationId xmlns:p14="http://schemas.microsoft.com/office/powerpoint/2010/main" val="132940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dirty="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12</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70145"/>
            <a:ext cx="10941049" cy="489448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800" dirty="0">
                <a:latin typeface="+mj-lt"/>
                <a:cs typeface="Poppins"/>
              </a:rPr>
              <a:t>Op basis van de verhalen uit het boek: </a:t>
            </a:r>
          </a:p>
          <a:p>
            <a:pPr marL="0" indent="0">
              <a:lnSpc>
                <a:spcPct val="120000"/>
              </a:lnSpc>
              <a:spcAft>
                <a:spcPts val="1200"/>
              </a:spcAft>
              <a:buNone/>
            </a:pPr>
            <a:r>
              <a:rPr lang="nl-NL" sz="1800" b="1" i="1" dirty="0">
                <a:latin typeface="+mj-lt"/>
                <a:cs typeface="Poppins"/>
              </a:rPr>
              <a:t>‘In gesprek over het leven en het einde’  </a:t>
            </a:r>
          </a:p>
          <a:p>
            <a:pPr marL="0" indent="0">
              <a:lnSpc>
                <a:spcPct val="120000"/>
              </a:lnSpc>
              <a:spcAft>
                <a:spcPts val="1200"/>
              </a:spcAft>
              <a:buNone/>
            </a:pPr>
            <a:r>
              <a:rPr lang="nl-NL" sz="1800" i="1" dirty="0">
                <a:latin typeface="+mj-lt"/>
                <a:cs typeface="Poppins"/>
              </a:rPr>
              <a:t>(Oskam et al., 2023)</a:t>
            </a:r>
            <a:endParaRPr lang="nl-NL" sz="1800" i="1" dirty="0"/>
          </a:p>
          <a:p>
            <a:pPr marL="0" indent="0">
              <a:lnSpc>
                <a:spcPct val="120000"/>
              </a:lnSpc>
              <a:spcAft>
                <a:spcPts val="1200"/>
              </a:spcAft>
              <a:buNone/>
            </a:pPr>
            <a:endParaRPr lang="nl-NL" sz="1600" i="1" dirty="0">
              <a:latin typeface="+mj-lt"/>
              <a:cs typeface="Poppins"/>
            </a:endParaRPr>
          </a:p>
          <a:p>
            <a:pPr marL="0" indent="0">
              <a:lnSpc>
                <a:spcPct val="120000"/>
              </a:lnSpc>
              <a:spcAft>
                <a:spcPts val="1200"/>
              </a:spcAft>
              <a:buNone/>
            </a:pPr>
            <a:endParaRPr lang="nl-NL" sz="1600" i="1"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000" dirty="0">
              <a:latin typeface="+mj-lt"/>
              <a:cs typeface="Poppins"/>
            </a:endParaRPr>
          </a:p>
          <a:p>
            <a:pPr marL="0" indent="0">
              <a:lnSpc>
                <a:spcPct val="120000"/>
              </a:lnSpc>
              <a:spcAft>
                <a:spcPts val="1200"/>
              </a:spcAft>
              <a:buNone/>
            </a:pPr>
            <a:endParaRPr lang="nl-NL" sz="1600" dirty="0">
              <a:cs typeface="Poppins"/>
            </a:endParaRPr>
          </a:p>
        </p:txBody>
      </p:sp>
      <p:pic>
        <p:nvPicPr>
          <p:cNvPr id="2" name="Afbeelding 1" descr="Afbeelding met tekst, brief, poster, handschrift&#10;&#10;Automatisch gegenereerde beschrijving">
            <a:extLst>
              <a:ext uri="{FF2B5EF4-FFF2-40B4-BE49-F238E27FC236}">
                <a16:creationId xmlns:a16="http://schemas.microsoft.com/office/drawing/2014/main" id="{64068050-5F98-BF41-1B0C-E7B37DD8138C}"/>
              </a:ext>
            </a:extLst>
          </p:cNvPr>
          <p:cNvPicPr>
            <a:picLocks noChangeAspect="1"/>
          </p:cNvPicPr>
          <p:nvPr/>
        </p:nvPicPr>
        <p:blipFill>
          <a:blip r:embed="rId3"/>
          <a:stretch>
            <a:fillRect/>
          </a:stretch>
        </p:blipFill>
        <p:spPr>
          <a:xfrm>
            <a:off x="6742710" y="571127"/>
            <a:ext cx="4238625" cy="5676900"/>
          </a:xfrm>
          <a:prstGeom prst="rect">
            <a:avLst/>
          </a:prstGeom>
        </p:spPr>
      </p:pic>
    </p:spTree>
    <p:extLst>
      <p:ext uri="{BB962C8B-B14F-4D97-AF65-F5344CB8AC3E}">
        <p14:creationId xmlns:p14="http://schemas.microsoft.com/office/powerpoint/2010/main" val="311314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530225"/>
            <a:ext cx="10801350" cy="449251"/>
          </a:xfrm>
        </p:spPr>
        <p:txBody>
          <a:bodyPr/>
          <a:lstStyle/>
          <a:p>
            <a:r>
              <a:rPr lang="nl-NL" sz="3200"/>
              <a:t>Aan de slag - Casus II</a:t>
            </a:r>
            <a:endParaRPr lang="nl-NL" sz="320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13</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338146"/>
            <a:ext cx="6677256" cy="471696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00000"/>
              </a:lnSpc>
              <a:buNone/>
            </a:pPr>
            <a:r>
              <a:rPr lang="nl-NL" sz="1400" i="1" dirty="0">
                <a:cs typeface="Poppins"/>
              </a:rPr>
              <a:t>Casus op basis van een korte samenvatting uit het boek: </a:t>
            </a:r>
            <a:br>
              <a:rPr lang="nl-NL" sz="1400" i="1" dirty="0">
                <a:cs typeface="Poppins"/>
              </a:rPr>
            </a:br>
            <a:r>
              <a:rPr lang="nl-NL" sz="1400" i="1" dirty="0">
                <a:cs typeface="Poppins"/>
              </a:rPr>
              <a:t>‘In gesprek over het leven en het einde’ hoofdstuk 3 – door Carolien Burghout:</a:t>
            </a:r>
            <a:endParaRPr lang="nl-NL" sz="1400" dirty="0">
              <a:cs typeface="Poppins"/>
            </a:endParaRPr>
          </a:p>
          <a:p>
            <a:pPr marL="0" indent="0">
              <a:lnSpc>
                <a:spcPct val="100000"/>
              </a:lnSpc>
              <a:buNone/>
            </a:pPr>
            <a:endParaRPr lang="nl-NL" sz="1600" dirty="0">
              <a:cs typeface="Poppins"/>
            </a:endParaRPr>
          </a:p>
          <a:p>
            <a:pPr marL="0" indent="0">
              <a:lnSpc>
                <a:spcPct val="100000"/>
              </a:lnSpc>
              <a:buNone/>
            </a:pPr>
            <a:r>
              <a:rPr lang="nl-NL" sz="1600" dirty="0">
                <a:cs typeface="Poppins"/>
              </a:rPr>
              <a:t>Meneer Van der Valk leeft al een aantal jaren met een ziekte waarbij het beenmerg de bloedcellen niet goed kan aanmaken. Na een relatief rustige periode neemt de productie van bloedcellen verder af en bespreekt de arts de mogelijkheden: chemotherapie of ondersteunende behandeling. Meneer pakt de mogelijkheid van chemotherapie met beide handen aan. </a:t>
            </a:r>
          </a:p>
          <a:p>
            <a:pPr marL="0" indent="0">
              <a:lnSpc>
                <a:spcPct val="100000"/>
              </a:lnSpc>
              <a:buNone/>
            </a:pPr>
            <a:endParaRPr lang="nl-NL" dirty="0"/>
          </a:p>
          <a:p>
            <a:pPr marL="0" indent="0">
              <a:lnSpc>
                <a:spcPct val="100000"/>
              </a:lnSpc>
              <a:buNone/>
            </a:pPr>
            <a:r>
              <a:rPr lang="nl-NL" sz="1600" dirty="0">
                <a:cs typeface="Poppins"/>
              </a:rPr>
              <a:t>Wanneer de verpleegkundig specialist voorlichting geeft over de voorgestelde behandeling, benoemt zij de mogelijkheid van ondersteunende zorg. Meneer leeft in het hier en nu en voor nadenken over de toekomst is (nog) geen ruimte. Dit wordt vastgelegd in het proactieve zorgplan. </a:t>
            </a:r>
          </a:p>
          <a:p>
            <a:pPr marL="0" indent="0">
              <a:lnSpc>
                <a:spcPct val="100000"/>
              </a:lnSpc>
              <a:buNone/>
            </a:pPr>
            <a:endParaRPr lang="nl-NL" sz="1600" dirty="0">
              <a:cs typeface="Poppins"/>
            </a:endParaRPr>
          </a:p>
          <a:p>
            <a:pPr marL="0" indent="0">
              <a:lnSpc>
                <a:spcPct val="100000"/>
              </a:lnSpc>
              <a:buNone/>
            </a:pPr>
            <a:r>
              <a:rPr lang="nl-NL" sz="1400" i="1" dirty="0">
                <a:cs typeface="Poppins"/>
              </a:rPr>
              <a:t>De casus gaat verder op de volgende dia</a:t>
            </a:r>
          </a:p>
          <a:p>
            <a:pPr marL="0" indent="0">
              <a:lnSpc>
                <a:spcPct val="100000"/>
              </a:lnSpc>
              <a:buNone/>
            </a:pPr>
            <a:r>
              <a:rPr lang="nl-NL" sz="1400" dirty="0">
                <a:cs typeface="Poppins"/>
              </a:rPr>
              <a:t>*Oskam et al., 2023</a:t>
            </a:r>
          </a:p>
          <a:p>
            <a:pPr marL="0" indent="0">
              <a:lnSpc>
                <a:spcPct val="120000"/>
              </a:lnSpc>
              <a:spcAft>
                <a:spcPts val="1200"/>
              </a:spcAft>
              <a:buNone/>
            </a:pPr>
            <a:endParaRPr lang="nl-NL" sz="1200" i="1" dirty="0">
              <a:cs typeface="Poppins"/>
            </a:endParaRPr>
          </a:p>
        </p:txBody>
      </p:sp>
      <p:pic>
        <p:nvPicPr>
          <p:cNvPr id="3" name="Afbeelding 2" descr="Afbeelding met schets, kunst, Menselijk gezicht, verven&#10;&#10;Automatisch gegenereerde beschrijving">
            <a:extLst>
              <a:ext uri="{FF2B5EF4-FFF2-40B4-BE49-F238E27FC236}">
                <a16:creationId xmlns:a16="http://schemas.microsoft.com/office/drawing/2014/main" id="{6516E1D8-CB47-5DDC-75A0-D9BAE8F19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496" y="626148"/>
            <a:ext cx="3967178" cy="5614914"/>
          </a:xfrm>
          <a:prstGeom prst="rect">
            <a:avLst/>
          </a:prstGeom>
        </p:spPr>
      </p:pic>
    </p:spTree>
    <p:extLst>
      <p:ext uri="{BB962C8B-B14F-4D97-AF65-F5344CB8AC3E}">
        <p14:creationId xmlns:p14="http://schemas.microsoft.com/office/powerpoint/2010/main" val="27355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92D02-12CC-5839-13CD-9EE52B543B42}"/>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1942FDBF-E52B-9ACE-22F0-E5C255CB22D6}"/>
              </a:ext>
            </a:extLst>
          </p:cNvPr>
          <p:cNvSpPr>
            <a:spLocks noGrp="1"/>
          </p:cNvSpPr>
          <p:nvPr>
            <p:ph type="title"/>
          </p:nvPr>
        </p:nvSpPr>
        <p:spPr>
          <a:xfrm>
            <a:off x="704851" y="530225"/>
            <a:ext cx="10801350" cy="449251"/>
          </a:xfrm>
        </p:spPr>
        <p:txBody>
          <a:bodyPr/>
          <a:lstStyle/>
          <a:p>
            <a:r>
              <a:rPr lang="nl-NL" sz="3200"/>
              <a:t>Aan de slag - Casus II</a:t>
            </a:r>
            <a:endParaRPr lang="nl-NL" sz="3200">
              <a:cs typeface="Poppins"/>
            </a:endParaRPr>
          </a:p>
        </p:txBody>
      </p:sp>
      <p:sp>
        <p:nvSpPr>
          <p:cNvPr id="6" name="Tijdelijke aanduiding voor dianummer 5">
            <a:extLst>
              <a:ext uri="{FF2B5EF4-FFF2-40B4-BE49-F238E27FC236}">
                <a16:creationId xmlns:a16="http://schemas.microsoft.com/office/drawing/2014/main" id="{612B06E3-29D1-A0FF-751E-703793721566}"/>
              </a:ext>
            </a:extLst>
          </p:cNvPr>
          <p:cNvSpPr>
            <a:spLocks noGrp="1"/>
          </p:cNvSpPr>
          <p:nvPr>
            <p:ph type="sldNum" sz="quarter" idx="12"/>
          </p:nvPr>
        </p:nvSpPr>
        <p:spPr/>
        <p:txBody>
          <a:bodyPr/>
          <a:lstStyle/>
          <a:p>
            <a:fld id="{5EAD46FD-55B7-4B35-9571-DF03CD73F6D9}" type="slidenum">
              <a:rPr lang="nl-NL" smtClean="0"/>
              <a:t>14</a:t>
            </a:fld>
            <a:endParaRPr lang="nl-NL"/>
          </a:p>
        </p:txBody>
      </p:sp>
      <p:sp>
        <p:nvSpPr>
          <p:cNvPr id="10" name="Tijdelijke aanduiding voor inhoud 7">
            <a:extLst>
              <a:ext uri="{FF2B5EF4-FFF2-40B4-BE49-F238E27FC236}">
                <a16:creationId xmlns:a16="http://schemas.microsoft.com/office/drawing/2014/main" id="{C8251C4D-2362-4E59-615B-63EF2093E08F}"/>
              </a:ext>
            </a:extLst>
          </p:cNvPr>
          <p:cNvSpPr txBox="1">
            <a:spLocks/>
          </p:cNvSpPr>
          <p:nvPr/>
        </p:nvSpPr>
        <p:spPr>
          <a:xfrm>
            <a:off x="704851" y="1248937"/>
            <a:ext cx="10941049" cy="541082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400" i="1" dirty="0"/>
              <a:t>Vervolg van casus: </a:t>
            </a:r>
            <a:endParaRPr lang="nl-NL" sz="1400" dirty="0">
              <a:cs typeface="Poppins"/>
            </a:endParaRPr>
          </a:p>
          <a:p>
            <a:pPr marL="0" indent="0">
              <a:lnSpc>
                <a:spcPct val="120000"/>
              </a:lnSpc>
              <a:spcAft>
                <a:spcPts val="1200"/>
              </a:spcAft>
              <a:buNone/>
            </a:pPr>
            <a:r>
              <a:rPr lang="nl-NL" sz="1600" dirty="0">
                <a:cs typeface="Poppins"/>
              </a:rPr>
              <a:t>De behandeling met chemotherapie wordt gestart en de ziekte wordt bijna 2 jaar onder controle gehouden. Na 2 jaar is er opnieuw een kruispunt: opnieuw behandeling met nu minimale kans op effect of kiezen voor ondersteunende zorg.  </a:t>
            </a:r>
          </a:p>
          <a:p>
            <a:pPr marL="0" indent="0">
              <a:lnSpc>
                <a:spcPct val="120000"/>
              </a:lnSpc>
              <a:spcAft>
                <a:spcPts val="1200"/>
              </a:spcAft>
              <a:buNone/>
            </a:pPr>
            <a:r>
              <a:rPr lang="nl-NL" sz="1600" dirty="0">
                <a:cs typeface="Poppins"/>
              </a:rPr>
              <a:t>Opnieuw kiest meneer weloverwogen voor behandeling. ‘Ik kan nog niet dood gaan.’ Hoewel het praten over het levenseinde moeilijk is, realiseer je je ook wel dat het sterven dichterbij komt. Gedurende de behandeling vraagt de verpleegkundig specialist een aantal keren naar de zorg die meneer aan zijn dementerende vrouw geeft. Voorzichtig ontstaan er kleine openingen waarin hij zijn zorgen deelt. Meneer legt contact met de thuiszorg en onderneemt stappen om te verhuizen naar een woning waar de zorg voor handen is. Op de nieuwe stek is niet alleen zorg voor zijn vrouw, maar ook voor hemzelf in de toekomst.</a:t>
            </a:r>
            <a:endParaRPr lang="nl-NL" sz="1600" dirty="0"/>
          </a:p>
          <a:p>
            <a:pPr marL="0" indent="0">
              <a:lnSpc>
                <a:spcPct val="120000"/>
              </a:lnSpc>
              <a:spcAft>
                <a:spcPts val="1200"/>
              </a:spcAft>
              <a:buNone/>
            </a:pPr>
            <a:endParaRPr lang="nl-NL" sz="1600" dirty="0">
              <a:cs typeface="Poppins"/>
            </a:endParaRPr>
          </a:p>
        </p:txBody>
      </p:sp>
    </p:spTree>
    <p:extLst>
      <p:ext uri="{BB962C8B-B14F-4D97-AF65-F5344CB8AC3E}">
        <p14:creationId xmlns:p14="http://schemas.microsoft.com/office/powerpoint/2010/main" val="20597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390090"/>
            <a:ext cx="10941049" cy="516973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spcAft>
                <a:spcPts val="1200"/>
              </a:spcAft>
              <a:buNone/>
            </a:pPr>
            <a:r>
              <a:rPr lang="nl-NL" sz="1800" dirty="0"/>
              <a:t>Bespreken in groepjes van 3 à 4 personen: </a:t>
            </a:r>
          </a:p>
          <a:p>
            <a:pPr marL="0" indent="0">
              <a:spcAft>
                <a:spcPts val="1200"/>
              </a:spcAft>
              <a:buNone/>
            </a:pPr>
            <a:r>
              <a:rPr lang="nl-NL" sz="1800" dirty="0"/>
              <a:t>Carolien Burghout beschrijft in het boek een casus over meneer Van der Valk:</a:t>
            </a:r>
            <a:endParaRPr lang="nl-NL" sz="1800" dirty="0">
              <a:cs typeface="Poppins"/>
            </a:endParaRPr>
          </a:p>
          <a:p>
            <a:pPr marL="0" indent="0">
              <a:spcAft>
                <a:spcPts val="1200"/>
              </a:spcAft>
              <a:buNone/>
            </a:pPr>
            <a:endParaRPr lang="nl-NL" sz="1800">
              <a:cs typeface="Poppins"/>
            </a:endParaRPr>
          </a:p>
          <a:p>
            <a:pPr marL="342900" indent="-342900">
              <a:spcAft>
                <a:spcPts val="1200"/>
              </a:spcAft>
              <a:buAutoNum type="alphaLcParenR"/>
            </a:pPr>
            <a:r>
              <a:rPr lang="nl-NL" sz="1800" dirty="0"/>
              <a:t>Welke meerwaarde heeft proactieve zorgplanning voor meneer Van der Valk?</a:t>
            </a:r>
            <a:endParaRPr lang="nl-NL" sz="1800" dirty="0">
              <a:cs typeface="Poppins"/>
            </a:endParaRPr>
          </a:p>
          <a:p>
            <a:pPr marL="342900" indent="-342900">
              <a:spcAft>
                <a:spcPts val="1200"/>
              </a:spcAft>
              <a:buAutoNum type="alphaLcParenR"/>
            </a:pPr>
            <a:r>
              <a:rPr lang="nl-NL" sz="1800" dirty="0"/>
              <a:t>En wat kan proactieve zorgplanning jou als zorgverlener opleveren?</a:t>
            </a:r>
            <a:endParaRPr lang="nl-NL" sz="1800" dirty="0">
              <a:cs typeface="Poppins"/>
            </a:endParaRPr>
          </a:p>
          <a:p>
            <a:pPr marL="342900" indent="-342900">
              <a:spcAft>
                <a:spcPts val="1200"/>
              </a:spcAft>
              <a:buAutoNum type="alphaLcParenR"/>
            </a:pPr>
            <a:r>
              <a:rPr lang="nl-NL" sz="1800" dirty="0"/>
              <a:t>Hoe zou je als zorgverlener bij meneer Van der Valk en zijn vrouw een zorgplan opstellen?</a:t>
            </a:r>
            <a:endParaRPr lang="nl-NL" sz="1800" dirty="0">
              <a:cs typeface="Poppins"/>
            </a:endParaRPr>
          </a:p>
          <a:p>
            <a:pPr marL="342900" indent="-342900">
              <a:spcAft>
                <a:spcPts val="1200"/>
              </a:spcAft>
              <a:buAutoNum type="alphaLcParenR"/>
            </a:pPr>
            <a:r>
              <a:rPr lang="nl-NL" sz="1800" dirty="0"/>
              <a:t>Verschilt dit met een situatie waarbij er geen partner is die ook zorg ontvangt? </a:t>
            </a:r>
            <a:endParaRPr lang="nl-NL" sz="1800" dirty="0">
              <a:cs typeface="Poppins"/>
            </a:endParaRPr>
          </a:p>
          <a:p>
            <a:pPr marL="342900" indent="-342900">
              <a:spcAft>
                <a:spcPts val="1200"/>
              </a:spcAft>
              <a:buAutoNum type="alphaLcParenR"/>
            </a:pPr>
            <a:r>
              <a:rPr lang="nl-NL" sz="1800" dirty="0">
                <a:cs typeface="Poppins"/>
              </a:rPr>
              <a:t>Wat doe je als een gesprek over proactieve zorgplanning met de patiënt en naasten niet lukt of niet goed wordt ontvangen?</a:t>
            </a:r>
          </a:p>
          <a:p>
            <a:pPr marL="342900" indent="-342900">
              <a:spcAft>
                <a:spcPts val="1200"/>
              </a:spcAft>
              <a:buAutoNum type="alphaLcParenR"/>
            </a:pPr>
            <a:r>
              <a:rPr lang="nl-NL" sz="1800" dirty="0"/>
              <a:t>Hoe zorg je ervoor dat andere betrokken zorgverleners op de hoogte zijn van proactieve zorgplanningsgesprekken en hoe werk je daarin samen binnen verschillende zorgsettingen? Hoe houd je het (proactieve)zorgplan actueel?</a:t>
            </a:r>
            <a:endParaRPr lang="nl-NL" dirty="0">
              <a:cs typeface="Poppins"/>
            </a:endParaRPr>
          </a:p>
          <a:p>
            <a:pPr marL="0" indent="0">
              <a:spcAft>
                <a:spcPts val="1200"/>
              </a:spcAft>
              <a:buNone/>
            </a:pPr>
            <a:endParaRPr lang="nl-NL" sz="1800"/>
          </a:p>
        </p:txBody>
      </p:sp>
    </p:spTree>
    <p:extLst>
      <p:ext uri="{BB962C8B-B14F-4D97-AF65-F5344CB8AC3E}">
        <p14:creationId xmlns:p14="http://schemas.microsoft.com/office/powerpoint/2010/main" val="47260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62539"/>
            <a:ext cx="10941049" cy="423935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50000"/>
              </a:lnSpc>
              <a:spcAft>
                <a:spcPts val="600"/>
              </a:spcAft>
              <a:buNone/>
            </a:pPr>
            <a:r>
              <a:rPr lang="nl-NL" sz="1800">
                <a:cs typeface="Poppins"/>
              </a:rPr>
              <a:t>Benader de vragen vanuit verschillende invalshoeken:</a:t>
            </a:r>
            <a:endParaRPr lang="en-US" sz="1800">
              <a:cs typeface="Poppins"/>
            </a:endParaRPr>
          </a:p>
          <a:p>
            <a:pPr marL="287655" indent="-287655">
              <a:lnSpc>
                <a:spcPct val="150000"/>
              </a:lnSpc>
              <a:spcAft>
                <a:spcPts val="600"/>
              </a:spcAft>
              <a:buFont typeface="Arial"/>
              <a:buChar char="•"/>
            </a:pPr>
            <a:r>
              <a:rPr lang="nl-NL" sz="1800">
                <a:cs typeface="Poppins"/>
              </a:rPr>
              <a:t>Positief: welke kansen en mogelijkheden zie je?</a:t>
            </a:r>
          </a:p>
          <a:p>
            <a:pPr marL="287655" indent="-287655">
              <a:lnSpc>
                <a:spcPct val="150000"/>
              </a:lnSpc>
              <a:spcAft>
                <a:spcPts val="600"/>
              </a:spcAft>
              <a:buFont typeface="Arial"/>
              <a:buChar char="•"/>
            </a:pPr>
            <a:r>
              <a:rPr lang="nl-NL" sz="1800">
                <a:cs typeface="Poppins"/>
              </a:rPr>
              <a:t>Analytisch: kun je jouw mening onderbouwen met feiten of cijfers?</a:t>
            </a:r>
            <a:endParaRPr lang="en-US" sz="1800">
              <a:cs typeface="Poppins"/>
            </a:endParaRPr>
          </a:p>
          <a:p>
            <a:pPr marL="287655" indent="-287655">
              <a:lnSpc>
                <a:spcPct val="150000"/>
              </a:lnSpc>
              <a:spcAft>
                <a:spcPts val="600"/>
              </a:spcAft>
              <a:buFont typeface="Arial"/>
              <a:buChar char="•"/>
            </a:pPr>
            <a:r>
              <a:rPr lang="nl-NL" sz="1800">
                <a:cs typeface="Poppins"/>
              </a:rPr>
              <a:t>Gevoelsmatig: wat roept het bij je op; word je hier bijvoorbeeld enthousiast of bezorgd van?</a:t>
            </a:r>
          </a:p>
        </p:txBody>
      </p:sp>
    </p:spTree>
    <p:extLst>
      <p:ext uri="{BB962C8B-B14F-4D97-AF65-F5344CB8AC3E}">
        <p14:creationId xmlns:p14="http://schemas.microsoft.com/office/powerpoint/2010/main" val="4242541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C546C-B168-F1DD-A74A-F607AC89CCD1}"/>
              </a:ext>
            </a:extLst>
          </p:cNvPr>
          <p:cNvSpPr>
            <a:spLocks noGrp="1"/>
          </p:cNvSpPr>
          <p:nvPr>
            <p:ph type="title"/>
          </p:nvPr>
        </p:nvSpPr>
        <p:spPr/>
        <p:txBody>
          <a:bodyPr/>
          <a:lstStyle/>
          <a:p>
            <a:r>
              <a:rPr lang="nl-NL" sz="3200"/>
              <a:t>Reflecteren op eigen handelen - Casus III</a:t>
            </a:r>
            <a:endParaRPr lang="nl-NL"/>
          </a:p>
        </p:txBody>
      </p:sp>
      <p:sp>
        <p:nvSpPr>
          <p:cNvPr id="3" name="Tijdelijke aanduiding voor inhoud 2">
            <a:extLst>
              <a:ext uri="{FF2B5EF4-FFF2-40B4-BE49-F238E27FC236}">
                <a16:creationId xmlns:a16="http://schemas.microsoft.com/office/drawing/2014/main" id="{75D48A8E-5912-3EBA-8A96-ADB9A465DF1F}"/>
              </a:ext>
            </a:extLst>
          </p:cNvPr>
          <p:cNvSpPr>
            <a:spLocks noGrp="1"/>
          </p:cNvSpPr>
          <p:nvPr>
            <p:ph idx="1"/>
          </p:nvPr>
        </p:nvSpPr>
        <p:spPr>
          <a:xfrm>
            <a:off x="704851" y="1277937"/>
            <a:ext cx="10800000" cy="5292679"/>
          </a:xfrm>
        </p:spPr>
        <p:txBody>
          <a:bodyPr vert="horz" lIns="0" tIns="0" rIns="0" bIns="0" rtlCol="0" anchor="t">
            <a:noAutofit/>
          </a:bodyPr>
          <a:lstStyle/>
          <a:p>
            <a:pPr marL="0" indent="0">
              <a:lnSpc>
                <a:spcPct val="120000"/>
              </a:lnSpc>
              <a:spcAft>
                <a:spcPts val="1200"/>
              </a:spcAft>
              <a:buNone/>
            </a:pPr>
            <a:r>
              <a:rPr lang="nl-NL" sz="1400" i="1" dirty="0">
                <a:cs typeface="Poppins"/>
              </a:rPr>
              <a:t>Casus op basis van een korte samenvatting uit het boek: </a:t>
            </a:r>
            <a:br>
              <a:rPr lang="nl-NL" sz="1400" i="1" dirty="0">
                <a:cs typeface="Poppins"/>
              </a:rPr>
            </a:br>
            <a:r>
              <a:rPr lang="nl-NL" sz="1400" i="1" dirty="0">
                <a:cs typeface="Poppins"/>
              </a:rPr>
              <a:t>‘In gesprek over het leven en het einde’ (Oskam et al., 2023), hoofdstuk 3 – door Jeroen Zijlstra:</a:t>
            </a:r>
            <a:endParaRPr lang="nl-NL" sz="1400" dirty="0">
              <a:cs typeface="Poppins"/>
            </a:endParaRPr>
          </a:p>
          <a:p>
            <a:pPr marL="0" indent="0">
              <a:lnSpc>
                <a:spcPct val="120000"/>
              </a:lnSpc>
              <a:spcAft>
                <a:spcPts val="1200"/>
              </a:spcAft>
              <a:buNone/>
            </a:pPr>
            <a:r>
              <a:rPr lang="nl-NL" sz="1600" dirty="0">
                <a:cs typeface="Poppins"/>
              </a:rPr>
              <a:t>Jeroen woonde twaalf jaar met zijn schoonouders in een zogeheten "kangoeroewoning" in Drenthe. Dit kwam tot stand toen hij en zijn vrouw Irene voorstelden om met haar ouders samen te gaan wonen, zodat zij vanwege hun gezondheidsproblemen dichtbij hun kleindochter konden zijn. De gedeelde woonruimte bood steun, vooral toen zijn schoonvader in een rolstoel belandde. </a:t>
            </a:r>
          </a:p>
          <a:p>
            <a:pPr marL="0" indent="0">
              <a:lnSpc>
                <a:spcPct val="120000"/>
              </a:lnSpc>
              <a:spcAft>
                <a:spcPts val="1200"/>
              </a:spcAft>
              <a:buNone/>
            </a:pPr>
            <a:r>
              <a:rPr lang="nl-NL" sz="1600" dirty="0">
                <a:cs typeface="Poppins"/>
              </a:rPr>
              <a:t>Echter, proactieve zorgplanning ontbrak grotendeels. De wijkverpleegkundige speelde een positieve rol door Leonie aan te moedigen actiever te zijn, maar dit gebeurde meer reactief dan proactief. Thuiszorg werd geregeld voor Leonie, maar duidelijke communicatie en planning ontbraken, wat zorgde voor onzekerheid over haar verdere achteruitgang. </a:t>
            </a:r>
            <a:r>
              <a:rPr lang="nl-NL" sz="1600" dirty="0" err="1">
                <a:cs typeface="Poppins"/>
              </a:rPr>
              <a:t>Leonie's</a:t>
            </a:r>
            <a:r>
              <a:rPr lang="nl-NL" sz="1600" dirty="0">
                <a:cs typeface="Poppins"/>
              </a:rPr>
              <a:t> huisarts had een goede band met haar, respecteerde haar antroposofische levenswijze, maar was vaak niet beschikbaar voor belangrijke zorggesprekken. De familie miste daardoor de nodige begeleiding en advies voor toekomstige zorgplanning. Uiteindelijk moesten Jeroen en Irene veel zelf regelen zonder de steun van een gecoördineerd zorgplan. Na </a:t>
            </a:r>
            <a:r>
              <a:rPr lang="nl-NL" sz="1600" dirty="0" err="1">
                <a:cs typeface="Poppins"/>
              </a:rPr>
              <a:t>Leonie's</a:t>
            </a:r>
            <a:r>
              <a:rPr lang="nl-NL" sz="1600" dirty="0">
                <a:cs typeface="Poppins"/>
              </a:rPr>
              <a:t> overlijden beseften ze dat meer proactieve zorgplanning noodzakelijk was geweest om haar gedurende de laatste jaren beter te ondersteunen.</a:t>
            </a:r>
          </a:p>
          <a:p>
            <a:pPr marL="0" indent="0">
              <a:lnSpc>
                <a:spcPct val="120000"/>
              </a:lnSpc>
              <a:spcAft>
                <a:spcPts val="1200"/>
              </a:spcAft>
              <a:buNone/>
            </a:pPr>
            <a:endParaRPr lang="nl-NL">
              <a:cs typeface="Poppins"/>
            </a:endParaRPr>
          </a:p>
        </p:txBody>
      </p:sp>
      <p:sp>
        <p:nvSpPr>
          <p:cNvPr id="4" name="Tijdelijke aanduiding voor dianummer 3">
            <a:extLst>
              <a:ext uri="{FF2B5EF4-FFF2-40B4-BE49-F238E27FC236}">
                <a16:creationId xmlns:a16="http://schemas.microsoft.com/office/drawing/2014/main" id="{9D611907-A5E7-D963-FD8B-E67EB3519195}"/>
              </a:ext>
            </a:extLst>
          </p:cNvPr>
          <p:cNvSpPr>
            <a:spLocks noGrp="1"/>
          </p:cNvSpPr>
          <p:nvPr>
            <p:ph type="sldNum" sz="quarter" idx="12"/>
          </p:nvPr>
        </p:nvSpPr>
        <p:spPr/>
        <p:txBody>
          <a:bodyPr/>
          <a:lstStyle/>
          <a:p>
            <a:fld id="{5EAD46FD-55B7-4B35-9571-DF03CD73F6D9}" type="slidenum">
              <a:rPr lang="nl-NL" smtClean="0"/>
              <a:t>17</a:t>
            </a:fld>
            <a:endParaRPr lang="nl-NL"/>
          </a:p>
        </p:txBody>
      </p:sp>
    </p:spTree>
    <p:extLst>
      <p:ext uri="{BB962C8B-B14F-4D97-AF65-F5344CB8AC3E}">
        <p14:creationId xmlns:p14="http://schemas.microsoft.com/office/powerpoint/2010/main" val="409367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spcAft>
                <a:spcPts val="600"/>
              </a:spcAft>
              <a:buNone/>
              <a:tabLst>
                <a:tab pos="341630" algn="l"/>
                <a:tab pos="449580" algn="l"/>
              </a:tabLst>
            </a:pPr>
            <a:r>
              <a:rPr lang="nl-NL" sz="1800" dirty="0"/>
              <a:t>Voorbeeld reflectievragen:</a:t>
            </a:r>
          </a:p>
          <a:p>
            <a:pPr marL="0" indent="0" fontAlgn="base">
              <a:spcAft>
                <a:spcPts val="600"/>
              </a:spcAft>
              <a:buNone/>
              <a:tabLst>
                <a:tab pos="341630" algn="l"/>
                <a:tab pos="449580" algn="l"/>
              </a:tabLst>
            </a:pPr>
            <a:endParaRPr lang="nl-NL" sz="1800" dirty="0"/>
          </a:p>
          <a:p>
            <a:pPr marL="0" indent="0" fontAlgn="base">
              <a:spcAft>
                <a:spcPts val="600"/>
              </a:spcAft>
              <a:buNone/>
            </a:pPr>
            <a:r>
              <a:rPr lang="nl-NL" sz="1800" dirty="0"/>
              <a:t>Stel je de situatie voor die zich bij de casus van Jeroen afspeelde. </a:t>
            </a:r>
            <a:endParaRPr lang="nl-NL" sz="1800" dirty="0">
              <a:cs typeface="Poppins"/>
            </a:endParaRPr>
          </a:p>
          <a:p>
            <a:pPr marL="342900" indent="-342900" fontAlgn="base">
              <a:spcAft>
                <a:spcPts val="600"/>
              </a:spcAft>
              <a:buFont typeface="+mj-lt"/>
              <a:buAutoNum type="arabicPeriod"/>
            </a:pPr>
            <a:r>
              <a:rPr lang="nl-NL" sz="1800" dirty="0"/>
              <a:t>Hoe zou jij als zorgverlener hebben gehandeld in de situatie die zich bij Jeroen afspeelde? </a:t>
            </a:r>
            <a:endParaRPr lang="nl-NL" sz="1800" dirty="0">
              <a:cs typeface="Poppins"/>
            </a:endParaRPr>
          </a:p>
          <a:p>
            <a:pPr marL="342900" indent="-342900" fontAlgn="base">
              <a:spcAft>
                <a:spcPts val="600"/>
              </a:spcAft>
              <a:buFont typeface="+mj-lt"/>
              <a:buAutoNum type="arabicPeriod"/>
            </a:pPr>
            <a:r>
              <a:rPr lang="nl-NL" sz="1800" dirty="0"/>
              <a:t>Op welk moment in het ziekteproces was je met proactieve zorgplanning (vooruit denken, plannen en organiseren) gestart? </a:t>
            </a:r>
            <a:endParaRPr lang="nl-NL" sz="1800" dirty="0">
              <a:cs typeface="Poppins"/>
            </a:endParaRPr>
          </a:p>
          <a:p>
            <a:pPr marL="342900" indent="-342900" fontAlgn="base">
              <a:spcAft>
                <a:spcPts val="600"/>
              </a:spcAft>
              <a:buFont typeface="+mj-lt"/>
              <a:buAutoNum type="arabicPeriod"/>
            </a:pPr>
            <a:r>
              <a:rPr lang="nl-NL" sz="1800" dirty="0"/>
              <a:t>Had jij het anders aangepakt in de laatste fase en zo ja, wat had je anders gedaan?</a:t>
            </a:r>
            <a:endParaRPr lang="nl-NL" sz="1800" dirty="0">
              <a:cs typeface="Poppins"/>
            </a:endParaRPr>
          </a:p>
          <a:p>
            <a:pPr marL="342900" indent="-342900" fontAlgn="base">
              <a:spcAft>
                <a:spcPts val="600"/>
              </a:spcAft>
              <a:buFont typeface="+mj-lt"/>
              <a:buAutoNum type="arabicPeriod"/>
            </a:pPr>
            <a:r>
              <a:rPr lang="nl-NL" sz="1800" dirty="0"/>
              <a:t>Wat zijn jouw persoonlijke ervaringen: wat vind jij moeilijk aan proactieve zorgplanning, waar loop je tegenaan? Wat kan jou hierbij helpen?</a:t>
            </a:r>
            <a:endParaRPr lang="nl-NL" sz="1800" dirty="0">
              <a:cs typeface="Poppins"/>
            </a:endParaRPr>
          </a:p>
          <a:p>
            <a:pPr marL="287655" indent="-287655" fontAlgn="base">
              <a:spcAft>
                <a:spcPts val="600"/>
              </a:spcAft>
            </a:pPr>
            <a:endParaRPr lang="nl-NL" sz="1800" dirty="0">
              <a:cs typeface="Poppins"/>
            </a:endParaRPr>
          </a:p>
          <a:p>
            <a:pPr marL="0" lvl="0" indent="0" fontAlgn="base">
              <a:spcAft>
                <a:spcPts val="600"/>
              </a:spcAft>
              <a:buNone/>
            </a:pPr>
            <a:endParaRPr lang="nl-NL" sz="1800" dirty="0">
              <a:highlight>
                <a:srgbClr val="FFFF00"/>
              </a:highlight>
            </a:endParaRPr>
          </a:p>
        </p:txBody>
      </p:sp>
    </p:spTree>
    <p:extLst>
      <p:ext uri="{BB962C8B-B14F-4D97-AF65-F5344CB8AC3E}">
        <p14:creationId xmlns:p14="http://schemas.microsoft.com/office/powerpoint/2010/main" val="374822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Plenaire terugkoppeling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0" indent="-342900" fontAlgn="base">
              <a:lnSpc>
                <a:spcPct val="150000"/>
              </a:lnSpc>
              <a:spcAft>
                <a:spcPts val="600"/>
              </a:spcAft>
              <a:buFont typeface="Maiandra GD" panose="020E0502030308020204" pitchFamily="34" charset="0"/>
              <a:buChar char="•"/>
            </a:pPr>
            <a:r>
              <a:rPr lang="nl-NL" sz="1800"/>
              <a:t>Welke inzichten heb je opgedaan? </a:t>
            </a:r>
          </a:p>
          <a:p>
            <a:pPr marL="342900" lvl="0" indent="-342900" fontAlgn="base">
              <a:lnSpc>
                <a:spcPct val="150000"/>
              </a:lnSpc>
              <a:spcAft>
                <a:spcPts val="600"/>
              </a:spcAft>
              <a:buFont typeface="Maiandra GD" panose="020E0502030308020204" pitchFamily="34" charset="0"/>
              <a:buChar char="•"/>
            </a:pPr>
            <a:r>
              <a:rPr lang="nl-NL" sz="1800"/>
              <a:t>Zijn er nog vragen?</a:t>
            </a:r>
          </a:p>
          <a:p>
            <a:pPr marL="342900" indent="-342900" fontAlgn="base">
              <a:lnSpc>
                <a:spcPct val="150000"/>
              </a:lnSpc>
              <a:spcAft>
                <a:spcPts val="600"/>
              </a:spcAft>
              <a:buFont typeface="Maiandra GD" panose="020E0502030308020204" pitchFamily="34" charset="0"/>
              <a:buChar char="•"/>
            </a:pPr>
            <a:r>
              <a:rPr lang="nl-NL" sz="1800"/>
              <a:t>Zijn de leerdoelen bereikt? </a:t>
            </a:r>
            <a:endParaRPr lang="nl-NL" sz="1800">
              <a:cs typeface="Poppins"/>
            </a:endParaRPr>
          </a:p>
        </p:txBody>
      </p:sp>
    </p:spTree>
    <p:extLst>
      <p:ext uri="{BB962C8B-B14F-4D97-AF65-F5344CB8AC3E}">
        <p14:creationId xmlns:p14="http://schemas.microsoft.com/office/powerpoint/2010/main" val="231042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0674255-069B-C1A1-4152-C539CBBB6B37}"/>
              </a:ext>
            </a:extLst>
          </p:cNvPr>
          <p:cNvSpPr>
            <a:spLocks noGrp="1"/>
          </p:cNvSpPr>
          <p:nvPr>
            <p:ph type="ctrTitle"/>
          </p:nvPr>
        </p:nvSpPr>
        <p:spPr>
          <a:xfrm>
            <a:off x="1053389" y="1268412"/>
            <a:ext cx="10085223" cy="4096067"/>
          </a:xfrm>
        </p:spPr>
        <p:txBody>
          <a:bodyPr/>
          <a:lstStyle/>
          <a:p>
            <a:pPr algn="r"/>
            <a:r>
              <a:rPr lang="nl-NL" sz="6000" dirty="0">
                <a:latin typeface="Poppins Light"/>
                <a:cs typeface="Poppins Light"/>
              </a:rPr>
              <a:t>Workshop </a:t>
            </a:r>
            <a:br>
              <a:rPr lang="nl-NL" sz="6000" dirty="0">
                <a:latin typeface="Poppins Light"/>
                <a:cs typeface="Poppins Light"/>
              </a:rPr>
            </a:br>
            <a:r>
              <a:rPr lang="nl-NL" sz="6000" dirty="0">
                <a:latin typeface="Poppins Light"/>
                <a:cs typeface="Poppins Light"/>
              </a:rPr>
              <a:t>‘Praten over de toekomst'</a:t>
            </a:r>
            <a:endParaRPr lang="nl-NL" sz="8000" dirty="0"/>
          </a:p>
        </p:txBody>
      </p:sp>
      <p:sp>
        <p:nvSpPr>
          <p:cNvPr id="6" name="Tijdelijke aanduiding voor dianummer 5">
            <a:extLst>
              <a:ext uri="{FF2B5EF4-FFF2-40B4-BE49-F238E27FC236}">
                <a16:creationId xmlns:a16="http://schemas.microsoft.com/office/drawing/2014/main" id="{97D0DC2A-2430-1B9A-67E0-D5CDDB1D88CF}"/>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2</a:t>
            </a:fld>
            <a:endParaRPr lang="nl-NL"/>
          </a:p>
        </p:txBody>
      </p:sp>
      <p:pic>
        <p:nvPicPr>
          <p:cNvPr id="3" name="Afbeelding 2" descr="Afbeelding met persoon, kleding, Menselijk gezicht, bril&#10;&#10;Automatisch gegenereerde beschrijving">
            <a:extLst>
              <a:ext uri="{FF2B5EF4-FFF2-40B4-BE49-F238E27FC236}">
                <a16:creationId xmlns:a16="http://schemas.microsoft.com/office/drawing/2014/main" id="{667B49DA-806A-CAC3-7D72-3AA372489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88" y="348343"/>
            <a:ext cx="4620986" cy="3080657"/>
          </a:xfrm>
          <a:prstGeom prst="rect">
            <a:avLst/>
          </a:prstGeom>
        </p:spPr>
      </p:pic>
    </p:spTree>
    <p:extLst>
      <p:ext uri="{BB962C8B-B14F-4D97-AF65-F5344CB8AC3E}">
        <p14:creationId xmlns:p14="http://schemas.microsoft.com/office/powerpoint/2010/main" val="259076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Meer informatie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20</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fontAlgn="base">
              <a:lnSpc>
                <a:spcPct val="150000"/>
              </a:lnSpc>
              <a:spcAft>
                <a:spcPts val="600"/>
              </a:spcAft>
              <a:buFont typeface="Maiandra GD" panose="020E0502030308020204" pitchFamily="34" charset="0"/>
              <a:buChar char="•"/>
            </a:pPr>
            <a:r>
              <a:rPr lang="nl-NL" sz="1600">
                <a:hlinkClick r:id="rId3"/>
              </a:rPr>
              <a:t>Kwaliteitskader Palliatieve zorg Nederland [PDF]</a:t>
            </a:r>
            <a:r>
              <a:rPr lang="nl-NL" sz="1600"/>
              <a:t> </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4"/>
              </a:rPr>
              <a:t>Aanvullende informatie over het Kwaliteitskader [Palliaweb]</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5"/>
              </a:rPr>
              <a:t>Informatie over proactieve zorgplanning [Palliaweb]</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6"/>
              </a:rPr>
              <a:t>Hulpmiddelen Proactieve zorgplanning [Palliaweb]</a:t>
            </a:r>
            <a:endParaRPr lang="nl-NL" sz="1600">
              <a:cs typeface="Poppins"/>
            </a:endParaRPr>
          </a:p>
          <a:p>
            <a:pPr marL="342900" indent="-342900">
              <a:lnSpc>
                <a:spcPct val="150000"/>
              </a:lnSpc>
              <a:spcAft>
                <a:spcPts val="600"/>
              </a:spcAft>
              <a:buFont typeface="Maiandra GD,Sans-Serif" panose="020E0502030308020204" pitchFamily="34" charset="0"/>
              <a:buChar char="•"/>
            </a:pPr>
            <a:r>
              <a:rPr lang="nl-NL" sz="1600">
                <a:cs typeface="Poppins"/>
                <a:hlinkClick r:id="rId7"/>
              </a:rPr>
              <a:t>Meetinstrumenten - informatie [Palliaweb]</a:t>
            </a:r>
            <a:endParaRPr lang="nl-NL" sz="1600">
              <a:cs typeface="Poppins"/>
            </a:endParaRPr>
          </a:p>
          <a:p>
            <a:pPr marL="342900" indent="-342900">
              <a:lnSpc>
                <a:spcPct val="150000"/>
              </a:lnSpc>
              <a:spcAft>
                <a:spcPts val="600"/>
              </a:spcAft>
              <a:buFont typeface="Maiandra GD,Sans-Serif" panose="020E0502030308020204" pitchFamily="34" charset="0"/>
              <a:buChar char="•"/>
            </a:pPr>
            <a:r>
              <a:rPr lang="nl-NL" sz="1600">
                <a:cs typeface="Poppins"/>
                <a:hlinkClick r:id="rId8"/>
              </a:rPr>
              <a:t>Meetinstrumenten - overzicht [Palliaweb]</a:t>
            </a:r>
            <a:r>
              <a:rPr lang="nl-NL" sz="1600">
                <a:cs typeface="Poppins"/>
              </a:rPr>
              <a:t> </a:t>
            </a:r>
            <a:endParaRPr lang="nl-NL"/>
          </a:p>
          <a:p>
            <a:pPr marL="342900" indent="-342900">
              <a:lnSpc>
                <a:spcPct val="150000"/>
              </a:lnSpc>
              <a:spcAft>
                <a:spcPts val="600"/>
              </a:spcAft>
              <a:buFont typeface="Maiandra GD" panose="020E0502030308020204" pitchFamily="34" charset="0"/>
              <a:buChar char="•"/>
            </a:pPr>
            <a:r>
              <a:rPr lang="nl-NL" sz="1600">
                <a:cs typeface="Poppins"/>
                <a:hlinkClick r:id="rId9"/>
              </a:rPr>
              <a:t>Podcastaflevering 3 - Palliapodcast | Praten over de toekomst</a:t>
            </a:r>
            <a:r>
              <a:rPr lang="nl-NL" sz="1600">
                <a:cs typeface="Poppins"/>
              </a:rPr>
              <a:t> </a:t>
            </a:r>
          </a:p>
          <a:p>
            <a:pPr marL="342900" indent="-342900">
              <a:lnSpc>
                <a:spcPct val="150000"/>
              </a:lnSpc>
              <a:spcAft>
                <a:spcPts val="600"/>
              </a:spcAft>
              <a:buFont typeface="Maiandra GD" panose="020E0502030308020204" pitchFamily="34" charset="0"/>
              <a:buChar char="•"/>
            </a:pPr>
            <a:r>
              <a:rPr lang="nl-NL" sz="1600">
                <a:cs typeface="Poppins"/>
                <a:hlinkClick r:id="rId10"/>
              </a:rPr>
              <a:t>Animatie Proactieve zorgplanning [YouTube]</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11"/>
              </a:rPr>
              <a:t>Animaties essenties Kwaliteitskader [YouTube]</a:t>
            </a:r>
          </a:p>
        </p:txBody>
      </p:sp>
    </p:spTree>
    <p:extLst>
      <p:ext uri="{BB962C8B-B14F-4D97-AF65-F5344CB8AC3E}">
        <p14:creationId xmlns:p14="http://schemas.microsoft.com/office/powerpoint/2010/main" val="188740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BA45-136D-9CA6-9FDD-6B1BA73D20CC}"/>
              </a:ext>
            </a:extLst>
          </p:cNvPr>
          <p:cNvSpPr>
            <a:spLocks noGrp="1"/>
          </p:cNvSpPr>
          <p:nvPr>
            <p:ph type="title"/>
          </p:nvPr>
        </p:nvSpPr>
        <p:spPr>
          <a:xfrm>
            <a:off x="695559" y="701675"/>
            <a:ext cx="10801350" cy="449251"/>
          </a:xfrm>
        </p:spPr>
        <p:txBody>
          <a:bodyPr/>
          <a:lstStyle/>
          <a:p>
            <a:r>
              <a:rPr lang="nl-NL" sz="3200"/>
              <a:t>Afsluiting</a:t>
            </a:r>
          </a:p>
        </p:txBody>
      </p:sp>
      <p:sp>
        <p:nvSpPr>
          <p:cNvPr id="5" name="Tijdelijke aanduiding voor dianummer 4">
            <a:extLst>
              <a:ext uri="{FF2B5EF4-FFF2-40B4-BE49-F238E27FC236}">
                <a16:creationId xmlns:a16="http://schemas.microsoft.com/office/drawing/2014/main" id="{3A6159D9-EE72-33EF-67FD-BB1A3F9BD61B}"/>
              </a:ext>
            </a:extLst>
          </p:cNvPr>
          <p:cNvSpPr>
            <a:spLocks noGrp="1"/>
          </p:cNvSpPr>
          <p:nvPr>
            <p:ph type="sldNum" sz="quarter" idx="12"/>
          </p:nvPr>
        </p:nvSpPr>
        <p:spPr/>
        <p:txBody>
          <a:bodyPr/>
          <a:lstStyle/>
          <a:p>
            <a:fld id="{5EAD46FD-55B7-4B35-9571-DF03CD73F6D9}" type="slidenum">
              <a:rPr lang="nl-NL" smtClean="0"/>
              <a:pPr/>
              <a:t>21</a:t>
            </a:fld>
            <a:endParaRPr lang="nl-NL"/>
          </a:p>
        </p:txBody>
      </p:sp>
    </p:spTree>
    <p:extLst>
      <p:ext uri="{BB962C8B-B14F-4D97-AF65-F5344CB8AC3E}">
        <p14:creationId xmlns:p14="http://schemas.microsoft.com/office/powerpoint/2010/main" val="342985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Inleiding</a:t>
            </a:r>
          </a:p>
        </p:txBody>
      </p:sp>
      <p:pic>
        <p:nvPicPr>
          <p:cNvPr id="2" name="Tijdelijke aanduiding voor inhoud 1">
            <a:extLst>
              <a:ext uri="{FF2B5EF4-FFF2-40B4-BE49-F238E27FC236}">
                <a16:creationId xmlns:a16="http://schemas.microsoft.com/office/drawing/2014/main" id="{9395E5BF-909E-7345-6247-BF13ACECACD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056" b="91389" l="7143" r="94538">
                        <a14:foregroundMark x1="10714" y1="20000" x2="10714" y2="20000"/>
                        <a14:foregroundMark x1="7143" y1="45000" x2="7143" y2="45000"/>
                        <a14:foregroundMark x1="50630" y1="91389" x2="50630" y2="91389"/>
                        <a14:foregroundMark x1="44328" y1="9722" x2="44328" y2="9722"/>
                        <a14:foregroundMark x1="52521" y1="8333" x2="52521" y2="8333"/>
                        <a14:foregroundMark x1="90336" y1="33889" x2="90336" y2="33889"/>
                        <a14:foregroundMark x1="93067" y1="48889" x2="93067" y2="48889"/>
                        <a14:foregroundMark x1="93697" y1="65556" x2="93697" y2="65556"/>
                        <a14:foregroundMark x1="94538" y1="56111" x2="94538" y2="56111"/>
                        <a14:foregroundMark x1="94328" y1="56944" x2="94328" y2="56944"/>
                        <a14:foregroundMark x1="43908" y1="91111" x2="43908" y2="91111"/>
                        <a14:foregroundMark x1="47689" y1="10556" x2="47689" y2="10556"/>
                        <a14:foregroundMark x1="76471" y1="14167" x2="76471" y2="14167"/>
                      </a14:backgroundRemoval>
                    </a14:imgEffect>
                  </a14:imgLayer>
                </a14:imgProps>
              </a:ext>
            </a:extLst>
          </a:blip>
          <a:stretch>
            <a:fillRect/>
          </a:stretch>
        </p:blipFill>
        <p:spPr>
          <a:xfrm>
            <a:off x="3286764" y="1297163"/>
            <a:ext cx="5637524" cy="4263674"/>
          </a:xfrm>
          <a:prstGeom prst="rect">
            <a:avLst/>
          </a:prstGeom>
        </p:spPr>
      </p:pic>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3</a:t>
            </a:fld>
            <a:endParaRPr lang="nl-NL"/>
          </a:p>
        </p:txBody>
      </p:sp>
    </p:spTree>
    <p:extLst>
      <p:ext uri="{BB962C8B-B14F-4D97-AF65-F5344CB8AC3E}">
        <p14:creationId xmlns:p14="http://schemas.microsoft.com/office/powerpoint/2010/main" val="2326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Programma</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749286"/>
            <a:ext cx="10800000" cy="4081601"/>
          </a:xfrm>
        </p:spPr>
        <p:txBody>
          <a:bodyPr vert="horz" lIns="0" tIns="0" rIns="0" bIns="0" rtlCol="0" anchor="t">
            <a:noAutofit/>
          </a:bodyPr>
          <a:lstStyle/>
          <a:p>
            <a:pPr marL="287655" indent="-287655">
              <a:spcBef>
                <a:spcPts val="600"/>
              </a:spcBef>
            </a:pPr>
            <a:r>
              <a:rPr lang="nl-NL" sz="1800" b="1"/>
              <a:t>Inleiding</a:t>
            </a:r>
            <a:r>
              <a:rPr lang="nl-NL" sz="1800"/>
              <a:t> </a:t>
            </a:r>
          </a:p>
          <a:p>
            <a:pPr marL="575945" lvl="1" indent="-287655">
              <a:spcBef>
                <a:spcPts val="600"/>
              </a:spcBef>
            </a:pPr>
            <a:r>
              <a:rPr lang="nl-NL" sz="1800">
                <a:cs typeface="Poppins"/>
              </a:rPr>
              <a:t>Voorstelronde</a:t>
            </a:r>
          </a:p>
          <a:p>
            <a:pPr marL="575945" lvl="1" indent="-287655">
              <a:spcBef>
                <a:spcPts val="600"/>
              </a:spcBef>
            </a:pPr>
            <a:r>
              <a:rPr lang="nl-NL" sz="1800">
                <a:cs typeface="Poppins"/>
              </a:rPr>
              <a:t>L</a:t>
            </a:r>
            <a:r>
              <a:rPr lang="nl-NL" sz="1800"/>
              <a:t>eerdoelen</a:t>
            </a:r>
            <a:endParaRPr lang="nl-NL" sz="1800">
              <a:cs typeface="Poppins"/>
            </a:endParaRPr>
          </a:p>
          <a:p>
            <a:pPr marL="287655" indent="-287655">
              <a:spcBef>
                <a:spcPts val="600"/>
              </a:spcBef>
            </a:pPr>
            <a:r>
              <a:rPr lang="nl-NL" sz="1800" b="1"/>
              <a:t>Essentie Proactieve zorgplanning</a:t>
            </a:r>
            <a:endParaRPr lang="nl-NL" sz="1800" b="1">
              <a:cs typeface="Poppins"/>
            </a:endParaRPr>
          </a:p>
          <a:p>
            <a:pPr marL="575945" lvl="1" indent="-287655">
              <a:spcBef>
                <a:spcPts val="600"/>
              </a:spcBef>
            </a:pPr>
            <a:r>
              <a:rPr lang="nl-NL" sz="1800"/>
              <a:t>Wat is proactieve zorgplanning?</a:t>
            </a:r>
            <a:endParaRPr lang="nl-NL" sz="1800">
              <a:cs typeface="Poppins"/>
            </a:endParaRPr>
          </a:p>
          <a:p>
            <a:pPr marL="575945" lvl="1" indent="-287655">
              <a:spcBef>
                <a:spcPts val="600"/>
              </a:spcBef>
            </a:pPr>
            <a:r>
              <a:rPr lang="nl-NL" sz="1800"/>
              <a:t>Welke hulpmiddelen zijn er voor proactieve zorgplanning?</a:t>
            </a:r>
            <a:endParaRPr lang="nl-NL" sz="1800">
              <a:cs typeface="Poppins"/>
            </a:endParaRPr>
          </a:p>
          <a:p>
            <a:pPr marL="287655" indent="-287655">
              <a:spcBef>
                <a:spcPts val="600"/>
              </a:spcBef>
            </a:pPr>
            <a:r>
              <a:rPr lang="nl-NL" sz="1800" b="1"/>
              <a:t>Aan de slag </a:t>
            </a:r>
            <a:endParaRPr lang="nl-NL" sz="1800" b="1">
              <a:cs typeface="Poppins"/>
            </a:endParaRPr>
          </a:p>
          <a:p>
            <a:pPr marL="287655" indent="-287655">
              <a:spcBef>
                <a:spcPts val="600"/>
              </a:spcBef>
            </a:pPr>
            <a:r>
              <a:rPr lang="nl-NL" sz="1800" b="1"/>
              <a:t>Reflecteren op eigen handelen</a:t>
            </a:r>
            <a:endParaRPr lang="nl-NL" sz="1800" b="1">
              <a:cs typeface="Poppins"/>
            </a:endParaRPr>
          </a:p>
          <a:p>
            <a:pPr marL="287655" indent="-287655">
              <a:spcBef>
                <a:spcPts val="600"/>
              </a:spcBef>
            </a:pPr>
            <a:r>
              <a:rPr lang="nl-NL" sz="1800" b="1"/>
              <a:t>Plenaire terugkoppeling</a:t>
            </a:r>
            <a:endParaRPr lang="nl-NL" sz="1800" b="1">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4</a:t>
            </a:fld>
            <a:endParaRPr lang="nl-NL"/>
          </a:p>
        </p:txBody>
      </p:sp>
    </p:spTree>
    <p:extLst>
      <p:ext uri="{BB962C8B-B14F-4D97-AF65-F5344CB8AC3E}">
        <p14:creationId xmlns:p14="http://schemas.microsoft.com/office/powerpoint/2010/main" val="29792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635415"/>
            <a:ext cx="3949148" cy="449251"/>
          </a:xfrm>
        </p:spPr>
        <p:txBody>
          <a:bodyPr/>
          <a:lstStyle/>
          <a:p>
            <a:r>
              <a:rPr lang="nl-NL" sz="3200"/>
              <a:t>Voorstelronde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2" name="Tekstvak 1">
            <a:extLst>
              <a:ext uri="{FF2B5EF4-FFF2-40B4-BE49-F238E27FC236}">
                <a16:creationId xmlns:a16="http://schemas.microsoft.com/office/drawing/2014/main" id="{09AB7878-7A42-9699-FE6F-ED465CA7371F}"/>
              </a:ext>
            </a:extLst>
          </p:cNvPr>
          <p:cNvSpPr txBox="1"/>
          <p:nvPr/>
        </p:nvSpPr>
        <p:spPr>
          <a:xfrm>
            <a:off x="704851" y="1593849"/>
            <a:ext cx="10383452" cy="1231106"/>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Stel jezelf kort voor</a:t>
            </a:r>
          </a:p>
          <a:p>
            <a:pPr marL="285750" indent="-285750">
              <a:spcBef>
                <a:spcPts val="1200"/>
              </a:spcBef>
              <a:buFont typeface="Arial" panose="020B0604020202020204" pitchFamily="34" charset="0"/>
              <a:buChar char="•"/>
            </a:pPr>
            <a:r>
              <a:rPr lang="nl-NL"/>
              <a:t>Wat wil je vandaag graag leren?</a:t>
            </a:r>
          </a:p>
        </p:txBody>
      </p:sp>
    </p:spTree>
    <p:extLst>
      <p:ext uri="{BB962C8B-B14F-4D97-AF65-F5344CB8AC3E}">
        <p14:creationId xmlns:p14="http://schemas.microsoft.com/office/powerpoint/2010/main" val="32929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Leerdoelen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6</a:t>
            </a:fld>
            <a:endParaRPr lang="nl-NL"/>
          </a:p>
        </p:txBody>
      </p:sp>
      <p:sp>
        <p:nvSpPr>
          <p:cNvPr id="12" name="Tekstvak 11">
            <a:extLst>
              <a:ext uri="{FF2B5EF4-FFF2-40B4-BE49-F238E27FC236}">
                <a16:creationId xmlns:a16="http://schemas.microsoft.com/office/drawing/2014/main" id="{3F5A8134-E7D5-CE49-8A49-368D6389E008}"/>
              </a:ext>
            </a:extLst>
          </p:cNvPr>
          <p:cNvSpPr txBox="1"/>
          <p:nvPr/>
        </p:nvSpPr>
        <p:spPr>
          <a:xfrm>
            <a:off x="704850" y="1593849"/>
            <a:ext cx="11182350" cy="3416320"/>
          </a:xfrm>
          <a:prstGeom prst="rect">
            <a:avLst/>
          </a:prstGeom>
          <a:noFill/>
        </p:spPr>
        <p:txBody>
          <a:bodyPr wrap="square" lIns="91440" tIns="45720" rIns="91440" bIns="45720" anchor="t">
            <a:spAutoFit/>
          </a:bodyPr>
          <a:lstStyle/>
          <a:p>
            <a:r>
              <a:rPr lang="nl-NL">
                <a:cs typeface="Poppins"/>
              </a:rPr>
              <a:t>De deelnemer: </a:t>
            </a:r>
          </a:p>
          <a:p>
            <a:endParaRPr lang="nl-NL">
              <a:cs typeface="Poppins"/>
            </a:endParaRPr>
          </a:p>
          <a:p>
            <a:pPr marL="285750" indent="-285750">
              <a:buFont typeface="Arial" panose="020B0604020202020204" pitchFamily="34" charset="0"/>
              <a:buChar char="•"/>
            </a:pPr>
            <a:r>
              <a:rPr lang="nl-NL">
                <a:cs typeface="Poppins"/>
              </a:rPr>
              <a:t>wordt gestimuleerd om proactieve zorgplanning te starten en stelt daarbij de juiste vragen om waarden, wensen en behoeften van de patiënt en diens naasten te achterhalen;</a:t>
            </a:r>
          </a:p>
          <a:p>
            <a:pPr marL="285750" indent="-285750">
              <a:buFont typeface="Arial" panose="020B0604020202020204" pitchFamily="34" charset="0"/>
              <a:buChar char="•"/>
            </a:pPr>
            <a:endParaRPr lang="nl-NL">
              <a:cs typeface="Poppins"/>
            </a:endParaRPr>
          </a:p>
          <a:p>
            <a:pPr marL="285750" indent="-285750">
              <a:buFont typeface="Arial" panose="020B0604020202020204" pitchFamily="34" charset="0"/>
              <a:buChar char="•"/>
            </a:pPr>
            <a:r>
              <a:rPr lang="nl-NL">
                <a:cs typeface="Poppins"/>
              </a:rPr>
              <a:t>wordt aangezet om vooruit te denken, plannen en organiseren in overleg met de patiënt en naasten;</a:t>
            </a:r>
          </a:p>
          <a:p>
            <a:pPr marL="285750" indent="-285750">
              <a:buFont typeface="Arial" panose="020B0604020202020204" pitchFamily="34" charset="0"/>
              <a:buChar char="•"/>
            </a:pPr>
            <a:endParaRPr lang="nl-NL">
              <a:cs typeface="Poppins"/>
            </a:endParaRPr>
          </a:p>
          <a:p>
            <a:pPr marL="285750" indent="-285750">
              <a:buFont typeface="Arial" panose="020B0604020202020204" pitchFamily="34" charset="0"/>
              <a:buChar char="•"/>
            </a:pPr>
            <a:r>
              <a:rPr lang="nl-NL">
                <a:cs typeface="Poppins"/>
              </a:rPr>
              <a:t>is meer bewust van het gebruikmaken van gezamenlijke besluitvorming en proactieve zorgplanning om met patiënt en naasten te komen tot passend beleid;</a:t>
            </a:r>
          </a:p>
          <a:p>
            <a:pPr marL="285750" indent="-285750">
              <a:buFont typeface="Arial" panose="020B0604020202020204" pitchFamily="34" charset="0"/>
              <a:buChar char="•"/>
            </a:pPr>
            <a:endParaRPr lang="nl-NL">
              <a:cs typeface="Poppins"/>
            </a:endParaRPr>
          </a:p>
          <a:p>
            <a:pPr marL="285750" indent="-285750">
              <a:buFont typeface="Arial" panose="020B0604020202020204" pitchFamily="34" charset="0"/>
              <a:buChar char="•"/>
            </a:pPr>
            <a:r>
              <a:rPr lang="nl-NL">
                <a:cs typeface="Poppins"/>
              </a:rPr>
              <a:t>is in staat te reflecteren op ervaringen vanuit de eigen praktijk.</a:t>
            </a:r>
          </a:p>
        </p:txBody>
      </p:sp>
    </p:spTree>
    <p:extLst>
      <p:ext uri="{BB962C8B-B14F-4D97-AF65-F5344CB8AC3E}">
        <p14:creationId xmlns:p14="http://schemas.microsoft.com/office/powerpoint/2010/main" val="40974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Wat is proactieve zorgplanning?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06452" y="2146300"/>
            <a:ext cx="9790870" cy="3091193"/>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00000"/>
              </a:lnSpc>
              <a:buFont typeface="Arial" panose="020B0604020202020204" pitchFamily="34" charset="0"/>
              <a:buNone/>
            </a:pPr>
            <a:endParaRPr lang="nl-NL" sz="1800" dirty="0"/>
          </a:p>
          <a:p>
            <a:pPr marL="287655" indent="-287655" fontAlgn="base">
              <a:lnSpc>
                <a:spcPct val="100000"/>
              </a:lnSpc>
            </a:pPr>
            <a:r>
              <a:rPr lang="nl-NL" sz="1800" dirty="0"/>
              <a:t>Schrijf beknopt - in een paar zinnen - voor jezelf op: wat versta ik onder proactieve zorgplanning? Bij wie en wanneer start ik proactieve zorgplanning op? </a:t>
            </a:r>
            <a:endParaRPr lang="nl-NL" sz="1800" dirty="0">
              <a:cs typeface="Poppins"/>
            </a:endParaRPr>
          </a:p>
          <a:p>
            <a:pPr marL="287655" indent="-287655" fontAlgn="base">
              <a:lnSpc>
                <a:spcPct val="100000"/>
              </a:lnSpc>
            </a:pPr>
            <a:endParaRPr lang="nl-NL" sz="1800" dirty="0">
              <a:cs typeface="Poppins"/>
            </a:endParaRPr>
          </a:p>
          <a:p>
            <a:pPr marL="287655" indent="-287655" fontAlgn="base">
              <a:lnSpc>
                <a:spcPct val="100000"/>
              </a:lnSpc>
            </a:pPr>
            <a:r>
              <a:rPr lang="nl-NL" sz="1800" dirty="0">
                <a:cs typeface="Poppins"/>
              </a:rPr>
              <a:t>Schrijf voor jezelf op of je al hulpmiddelen of instrumenten gebruikt om </a:t>
            </a:r>
            <a:r>
              <a:rPr lang="nl-NL" sz="1800">
                <a:cs typeface="Poppins"/>
              </a:rPr>
              <a:t>proactieve zorgplanning in </a:t>
            </a:r>
            <a:r>
              <a:rPr lang="nl-NL" sz="1800" dirty="0">
                <a:cs typeface="Poppins"/>
              </a:rPr>
              <a:t>de praktijk toe te passen en zo ja, welke.</a:t>
            </a:r>
          </a:p>
          <a:p>
            <a:pPr marL="0" indent="0">
              <a:lnSpc>
                <a:spcPct val="100000"/>
              </a:lnSpc>
              <a:buNone/>
            </a:pPr>
            <a:endParaRPr lang="nl-NL" sz="1800" dirty="0">
              <a:cs typeface="Poppins"/>
            </a:endParaRPr>
          </a:p>
          <a:p>
            <a:pPr marL="287655" indent="-287655" fontAlgn="base">
              <a:lnSpc>
                <a:spcPct val="100000"/>
              </a:lnSpc>
            </a:pPr>
            <a:r>
              <a:rPr lang="nl-NL" sz="1800" dirty="0"/>
              <a:t>Bespreek wat je hebt opgeschreven met degene naast je</a:t>
            </a:r>
            <a:endParaRPr lang="nl-NL" sz="1800" dirty="0">
              <a:cs typeface="Poppins"/>
            </a:endParaRPr>
          </a:p>
          <a:p>
            <a:pPr marL="0" indent="0" fontAlgn="base">
              <a:lnSpc>
                <a:spcPct val="100000"/>
              </a:lnSpc>
              <a:buFont typeface="Arial" panose="020B0604020202020204" pitchFamily="34" charset="0"/>
              <a:buNone/>
            </a:pPr>
            <a:endParaRPr lang="nl-NL" sz="1800" dirty="0"/>
          </a:p>
          <a:p>
            <a:pPr marL="0" indent="0" fontAlgn="base">
              <a:lnSpc>
                <a:spcPct val="100000"/>
              </a:lnSpc>
              <a:buFont typeface="Arial" panose="020B0604020202020204" pitchFamily="34" charset="0"/>
              <a:buNone/>
            </a:pPr>
            <a:endParaRPr lang="nl-NL" sz="1600" dirty="0"/>
          </a:p>
        </p:txBody>
      </p:sp>
    </p:spTree>
    <p:extLst>
      <p:ext uri="{BB962C8B-B14F-4D97-AF65-F5344CB8AC3E}">
        <p14:creationId xmlns:p14="http://schemas.microsoft.com/office/powerpoint/2010/main" val="34778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Animatie Proactieve zorgplanning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3" name="Tekstvak 2">
            <a:extLst>
              <a:ext uri="{FF2B5EF4-FFF2-40B4-BE49-F238E27FC236}">
                <a16:creationId xmlns:a16="http://schemas.microsoft.com/office/drawing/2014/main" id="{C3129326-1AB9-55C0-5C47-433DDBBB5426}"/>
              </a:ext>
            </a:extLst>
          </p:cNvPr>
          <p:cNvSpPr txBox="1"/>
          <p:nvPr/>
        </p:nvSpPr>
        <p:spPr>
          <a:xfrm>
            <a:off x="3047999" y="5170210"/>
            <a:ext cx="6096000" cy="276999"/>
          </a:xfrm>
          <a:prstGeom prst="rect">
            <a:avLst/>
          </a:prstGeom>
          <a:noFill/>
        </p:spPr>
        <p:txBody>
          <a:bodyPr wrap="square">
            <a:spAutoFit/>
          </a:bodyPr>
          <a:lstStyle/>
          <a:p>
            <a:r>
              <a:rPr lang="nl-NL" sz="1200" u="sng"/>
              <a:t>https://www.youtube.com/watch?v=2cKzez7XAdY&amp;t=2s</a:t>
            </a:r>
          </a:p>
        </p:txBody>
      </p:sp>
      <p:pic>
        <p:nvPicPr>
          <p:cNvPr id="4" name="Afbeelding 3" descr="Afbeelding met tekst, kleding, persoon, tekenfilm&#10;&#10;Automatisch gegenereerde beschrijving">
            <a:extLst>
              <a:ext uri="{FF2B5EF4-FFF2-40B4-BE49-F238E27FC236}">
                <a16:creationId xmlns:a16="http://schemas.microsoft.com/office/drawing/2014/main" id="{50D68408-AD98-6D78-2524-E833E77F09B3}"/>
              </a:ext>
            </a:extLst>
          </p:cNvPr>
          <p:cNvPicPr>
            <a:picLocks noChangeAspect="1"/>
          </p:cNvPicPr>
          <p:nvPr/>
        </p:nvPicPr>
        <p:blipFill>
          <a:blip r:embed="rId3"/>
          <a:stretch>
            <a:fillRect/>
          </a:stretch>
        </p:blipFill>
        <p:spPr>
          <a:xfrm>
            <a:off x="2602734" y="1756216"/>
            <a:ext cx="5936014" cy="3340371"/>
          </a:xfrm>
          <a:prstGeom prst="rect">
            <a:avLst/>
          </a:prstGeom>
        </p:spPr>
      </p:pic>
    </p:spTree>
    <p:extLst>
      <p:ext uri="{BB962C8B-B14F-4D97-AF65-F5344CB8AC3E}">
        <p14:creationId xmlns:p14="http://schemas.microsoft.com/office/powerpoint/2010/main" val="150415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Essentie Proactieve zorgplanning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Font typeface="Arial" panose="020B0604020202020204" pitchFamily="34" charset="0"/>
              <a:buNone/>
            </a:pPr>
            <a:r>
              <a:rPr lang="nl-NL" sz="1800" dirty="0">
                <a:solidFill>
                  <a:srgbClr val="1E3E85"/>
                </a:solidFill>
                <a:effectLst/>
                <a:latin typeface="Poppins"/>
                <a:ea typeface="Calibri"/>
                <a:cs typeface="Poppins"/>
              </a:rPr>
              <a:t>Om goede en passende medische zorg te bieden</a:t>
            </a:r>
            <a:r>
              <a:rPr lang="nl-NL" sz="1800" dirty="0">
                <a:solidFill>
                  <a:srgbClr val="1E3E85"/>
                </a:solidFill>
                <a:latin typeface="Poppins"/>
                <a:ea typeface="Calibri"/>
                <a:cs typeface="Poppins"/>
              </a:rPr>
              <a:t>,</a:t>
            </a:r>
            <a:r>
              <a:rPr lang="nl-NL" sz="1800" dirty="0">
                <a:solidFill>
                  <a:srgbClr val="1E3E85"/>
                </a:solidFill>
                <a:effectLst/>
                <a:latin typeface="Poppins"/>
                <a:ea typeface="Calibri"/>
                <a:cs typeface="Poppins"/>
              </a:rPr>
              <a:t> is het belangrijk tijdig te weten wat iemand wel of juist niet wil aan zorg. Door behandelwensen en -grenzen gezamenlijk te bespreken en vast te leggen</a:t>
            </a:r>
            <a:r>
              <a:rPr lang="nl-NL" sz="1800" dirty="0">
                <a:solidFill>
                  <a:srgbClr val="1E3E85"/>
                </a:solidFill>
                <a:latin typeface="Poppins"/>
                <a:ea typeface="Calibri"/>
                <a:cs typeface="Poppins"/>
              </a:rPr>
              <a:t>,</a:t>
            </a:r>
            <a:r>
              <a:rPr lang="nl-NL" sz="1800" dirty="0">
                <a:solidFill>
                  <a:srgbClr val="1E3E85"/>
                </a:solidFill>
                <a:effectLst/>
                <a:latin typeface="Poppins"/>
                <a:ea typeface="Calibri"/>
                <a:cs typeface="Poppins"/>
              </a:rPr>
              <a:t> kan hierop worden geanticipeerd. Zo kan de zorg afgestemd worden op </a:t>
            </a:r>
            <a:r>
              <a:rPr lang="nl-NL" sz="1800" b="1" dirty="0">
                <a:solidFill>
                  <a:srgbClr val="1E3E85"/>
                </a:solidFill>
                <a:effectLst/>
                <a:latin typeface="Poppins"/>
                <a:ea typeface="Calibri"/>
                <a:cs typeface="Poppins"/>
              </a:rPr>
              <a:t>persoonlijke wensen, waarden en behoeften</a:t>
            </a:r>
            <a:r>
              <a:rPr lang="nl-NL" sz="1800" dirty="0">
                <a:solidFill>
                  <a:srgbClr val="1E3E85"/>
                </a:solidFill>
                <a:effectLst/>
                <a:latin typeface="Poppins"/>
                <a:ea typeface="Calibri"/>
                <a:cs typeface="Poppins"/>
              </a:rPr>
              <a:t>. Deze proactieve zorgplanning – of ook wel ‘advance care planning’ - is van groot belang in stabiele, maar zeker ook in acute situaties. Voor elk individu, ongeacht de mate van kwetsbaarheid door ziekte, beperking of leeftijd.</a:t>
            </a:r>
            <a:endParaRPr lang="nl-NL" sz="1600" dirty="0">
              <a:latin typeface="Poppins"/>
              <a:ea typeface="Calibri"/>
              <a:cs typeface="Poppins"/>
            </a:endParaRPr>
          </a:p>
        </p:txBody>
      </p:sp>
    </p:spTree>
    <p:extLst>
      <p:ext uri="{BB962C8B-B14F-4D97-AF65-F5344CB8AC3E}">
        <p14:creationId xmlns:p14="http://schemas.microsoft.com/office/powerpoint/2010/main" val="13943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4BF9EC83627E48B7E81316D981C89E" ma:contentTypeVersion="15" ma:contentTypeDescription="Een nieuw document maken." ma:contentTypeScope="" ma:versionID="321ad9945cfea2ccb0ac2f5b67c53519">
  <xsd:schema xmlns:xsd="http://www.w3.org/2001/XMLSchema" xmlns:xs="http://www.w3.org/2001/XMLSchema" xmlns:p="http://schemas.microsoft.com/office/2006/metadata/properties" xmlns:ns2="27e5a31e-3c06-4464-8960-dd0eb8e50dc0" xmlns:ns3="4a1757f0-5a9d-4771-b054-932f5e63bd10" targetNamespace="http://schemas.microsoft.com/office/2006/metadata/properties" ma:root="true" ma:fieldsID="2bf6d675cb8f6d2522e8eea5fd34a674" ns2:_="" ns3:_="">
    <xsd:import namespace="27e5a31e-3c06-4464-8960-dd0eb8e50dc0"/>
    <xsd:import namespace="4a1757f0-5a9d-4771-b054-932f5e63bd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5a31e-3c06-4464-8960-dd0eb8e50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1757f0-5a9d-4771-b054-932f5e63bd1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b316f-84aa-45c0-a5bf-8a6536c5da57}" ma:internalName="TaxCatchAll" ma:showField="CatchAllData" ma:web="4a1757f0-5a9d-4771-b054-932f5e63b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a1757f0-5a9d-4771-b054-932f5e63bd10" xsi:nil="true"/>
    <lcf76f155ced4ddcb4097134ff3c332f xmlns="27e5a31e-3c06-4464-8960-dd0eb8e50dc0">
      <Terms xmlns="http://schemas.microsoft.com/office/infopath/2007/PartnerControls"/>
    </lcf76f155ced4ddcb4097134ff3c332f>
    <SharedWithUsers xmlns="4a1757f0-5a9d-4771-b054-932f5e63bd10">
      <UserInfo>
        <DisplayName>Marjolein Verkammen</DisplayName>
        <AccountId>13</AccountId>
        <AccountType/>
      </UserInfo>
      <UserInfo>
        <DisplayName>Famke van Heeckeren tot Overlaer</DisplayName>
        <AccountId>159</AccountId>
        <AccountType/>
      </UserInfo>
      <UserInfo>
        <DisplayName>Elise Posma</DisplayName>
        <AccountId>133</AccountId>
        <AccountType/>
      </UserInfo>
      <UserInfo>
        <DisplayName>Roos-Marie Tummers</DisplayName>
        <AccountId>14</AccountId>
        <AccountType/>
      </UserInfo>
    </SharedWithUsers>
  </documentManagement>
</p:properties>
</file>

<file path=customXml/itemProps1.xml><?xml version="1.0" encoding="utf-8"?>
<ds:datastoreItem xmlns:ds="http://schemas.openxmlformats.org/officeDocument/2006/customXml" ds:itemID="{2E418673-8EC7-4A61-BCFE-D836468AC395}">
  <ds:schemaRefs>
    <ds:schemaRef ds:uri="http://schemas.microsoft.com/sharepoint/v3/contenttype/forms"/>
  </ds:schemaRefs>
</ds:datastoreItem>
</file>

<file path=customXml/itemProps2.xml><?xml version="1.0" encoding="utf-8"?>
<ds:datastoreItem xmlns:ds="http://schemas.openxmlformats.org/officeDocument/2006/customXml" ds:itemID="{747DDA02-B043-400C-B041-FE5F0A8E9178}">
  <ds:schemaRefs>
    <ds:schemaRef ds:uri="27e5a31e-3c06-4464-8960-dd0eb8e50dc0"/>
    <ds:schemaRef ds:uri="4a1757f0-5a9d-4771-b054-932f5e63b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054F18-9B58-459F-B178-9F52D2EB9C41}">
  <ds:schemaRefs>
    <ds:schemaRef ds:uri="http://schemas.microsoft.com/office/2006/metadata/properties"/>
    <ds:schemaRef ds:uri="http://schemas.microsoft.com/office/infopath/2007/PartnerControls"/>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27e5a31e-3c06-4464-8960-dd0eb8e50dc0"/>
    <ds:schemaRef ds:uri="4a1757f0-5a9d-4771-b054-932f5e63bd10"/>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PZNL</Template>
  <TotalTime>27</TotalTime>
  <Words>3079</Words>
  <Application>Microsoft Office PowerPoint</Application>
  <PresentationFormat>Breedbeeld</PresentationFormat>
  <Paragraphs>306</Paragraphs>
  <Slides>21</Slides>
  <Notes>20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21</vt:i4>
      </vt:variant>
    </vt:vector>
  </HeadingPairs>
  <TitlesOfParts>
    <vt:vector size="31" baseType="lpstr">
      <vt:lpstr>Arial</vt:lpstr>
      <vt:lpstr>Calibri</vt:lpstr>
      <vt:lpstr>Maiandra GD</vt:lpstr>
      <vt:lpstr>Maiandra GD,Sans-Serif</vt:lpstr>
      <vt:lpstr>Poppins</vt:lpstr>
      <vt:lpstr>Poppins Light</vt:lpstr>
      <vt:lpstr>Poppins Medium</vt:lpstr>
      <vt:lpstr>Poppins,Sans-Serif</vt:lpstr>
      <vt:lpstr>Segoe UI</vt:lpstr>
      <vt:lpstr>PZNL</vt:lpstr>
      <vt:lpstr>Disclaimer</vt:lpstr>
      <vt:lpstr>Workshop  ‘Praten over de toekomst'</vt:lpstr>
      <vt:lpstr>Inleiding</vt:lpstr>
      <vt:lpstr>Programma</vt:lpstr>
      <vt:lpstr>Voorstelronde</vt:lpstr>
      <vt:lpstr>Leerdoelen</vt:lpstr>
      <vt:lpstr>Wat is proactieve zorgplanning?</vt:lpstr>
      <vt:lpstr>Animatie Proactieve zorgplanning</vt:lpstr>
      <vt:lpstr>Essentie Proactieve zorgplanning</vt:lpstr>
      <vt:lpstr>Kwaliteitskader</vt:lpstr>
      <vt:lpstr>Aan de slag - Casus I</vt:lpstr>
      <vt:lpstr>Aan de slag</vt:lpstr>
      <vt:lpstr>Aan de slag - Casus II</vt:lpstr>
      <vt:lpstr>Aan de slag - Casus II</vt:lpstr>
      <vt:lpstr>Aan de slag</vt:lpstr>
      <vt:lpstr>Aan de slag</vt:lpstr>
      <vt:lpstr>Reflecteren op eigen handelen - Casus III</vt:lpstr>
      <vt:lpstr>Reflecteren op eigen handelen</vt:lpstr>
      <vt:lpstr>Plenaire terugkoppeling</vt:lpstr>
      <vt:lpstr>Meer informatie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Elise Posma</dc:creator>
  <cp:lastModifiedBy>Elise Posma</cp:lastModifiedBy>
  <cp:revision>59</cp:revision>
  <dcterms:created xsi:type="dcterms:W3CDTF">2023-11-22T08:40:12Z</dcterms:created>
  <dcterms:modified xsi:type="dcterms:W3CDTF">2024-12-02T15:01:08Z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0x010100204BF9EC83627E48B7E81316D981C89E</vt:lpwstr>
  </property>
  <property fmtid="{D5CDD505-2E9C-101B-9397-08002B2CF9AE}" pid="3" name="MediaServiceImageTags">
    <vt:lpwstr/>
  </property>
</Properties>
</file>