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  <p:sldMasterId id="2147483693" r:id="rId5"/>
    <p:sldMasterId id="2147483694" r:id="rId6"/>
  </p:sldMasterIdLst>
  <p:notesMasterIdLst>
    <p:notesMasterId r:id="rId23"/>
  </p:notesMasterIdLst>
  <p:sldIdLst>
    <p:sldId id="367" r:id="rId7"/>
    <p:sldId id="332" r:id="rId8"/>
    <p:sldId id="339" r:id="rId9"/>
    <p:sldId id="371" r:id="rId10"/>
    <p:sldId id="354" r:id="rId11"/>
    <p:sldId id="373" r:id="rId12"/>
    <p:sldId id="372" r:id="rId13"/>
    <p:sldId id="368" r:id="rId14"/>
    <p:sldId id="355" r:id="rId15"/>
    <p:sldId id="378" r:id="rId16"/>
    <p:sldId id="374" r:id="rId17"/>
    <p:sldId id="379" r:id="rId18"/>
    <p:sldId id="380" r:id="rId19"/>
    <p:sldId id="370" r:id="rId20"/>
    <p:sldId id="340" r:id="rId21"/>
    <p:sldId id="331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nCdvOmpeoDcQ7wpnz531u2Qgp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97"/>
    <p:restoredTop sz="96327" autoAdjust="0"/>
  </p:normalViewPr>
  <p:slideViewPr>
    <p:cSldViewPr snapToGrid="0">
      <p:cViewPr varScale="1">
        <p:scale>
          <a:sx n="110" d="100"/>
          <a:sy n="110" d="100"/>
        </p:scale>
        <p:origin x="208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janneke Thiesen" userId="0e8e5906933d3854" providerId="LiveId" clId="{BC65E5ED-B8D0-E641-93F4-1AE8E370CADA}"/>
    <pc:docChg chg="custSel modSld">
      <pc:chgData name="Jojanneke Thiesen" userId="0e8e5906933d3854" providerId="LiveId" clId="{BC65E5ED-B8D0-E641-93F4-1AE8E370CADA}" dt="2022-05-04T15:31:24.332" v="84" actId="113"/>
      <pc:docMkLst>
        <pc:docMk/>
      </pc:docMkLst>
      <pc:sldChg chg="modSp mod">
        <pc:chgData name="Jojanneke Thiesen" userId="0e8e5906933d3854" providerId="LiveId" clId="{BC65E5ED-B8D0-E641-93F4-1AE8E370CADA}" dt="2022-05-04T15:20:01.176" v="11" actId="20577"/>
        <pc:sldMkLst>
          <pc:docMk/>
          <pc:sldMk cId="561286524" sldId="339"/>
        </pc:sldMkLst>
        <pc:spChg chg="mod">
          <ac:chgData name="Jojanneke Thiesen" userId="0e8e5906933d3854" providerId="LiveId" clId="{BC65E5ED-B8D0-E641-93F4-1AE8E370CADA}" dt="2022-05-04T15:20:01.176" v="11" actId="20577"/>
          <ac:spMkLst>
            <pc:docMk/>
            <pc:sldMk cId="561286524" sldId="339"/>
            <ac:spMk id="4" creationId="{D452D10E-1B48-3D49-9E53-8F8831801A3A}"/>
          </ac:spMkLst>
        </pc:spChg>
      </pc:sldChg>
      <pc:sldChg chg="modSp mod">
        <pc:chgData name="Jojanneke Thiesen" userId="0e8e5906933d3854" providerId="LiveId" clId="{BC65E5ED-B8D0-E641-93F4-1AE8E370CADA}" dt="2022-05-04T15:28:48.892" v="45" actId="20577"/>
        <pc:sldMkLst>
          <pc:docMk/>
          <pc:sldMk cId="2526933383" sldId="368"/>
        </pc:sldMkLst>
        <pc:spChg chg="mod">
          <ac:chgData name="Jojanneke Thiesen" userId="0e8e5906933d3854" providerId="LiveId" clId="{BC65E5ED-B8D0-E641-93F4-1AE8E370CADA}" dt="2022-05-04T15:28:48.892" v="45" actId="20577"/>
          <ac:spMkLst>
            <pc:docMk/>
            <pc:sldMk cId="2526933383" sldId="368"/>
            <ac:spMk id="4" creationId="{D452D10E-1B48-3D49-9E53-8F8831801A3A}"/>
          </ac:spMkLst>
        </pc:spChg>
      </pc:sldChg>
      <pc:sldChg chg="modSp mod">
        <pc:chgData name="Jojanneke Thiesen" userId="0e8e5906933d3854" providerId="LiveId" clId="{BC65E5ED-B8D0-E641-93F4-1AE8E370CADA}" dt="2022-05-04T15:21:14.887" v="14" actId="20577"/>
        <pc:sldMkLst>
          <pc:docMk/>
          <pc:sldMk cId="245671495" sldId="371"/>
        </pc:sldMkLst>
        <pc:spChg chg="mod">
          <ac:chgData name="Jojanneke Thiesen" userId="0e8e5906933d3854" providerId="LiveId" clId="{BC65E5ED-B8D0-E641-93F4-1AE8E370CADA}" dt="2022-05-04T15:21:14.887" v="14" actId="20577"/>
          <ac:spMkLst>
            <pc:docMk/>
            <pc:sldMk cId="245671495" sldId="371"/>
            <ac:spMk id="4" creationId="{D452D10E-1B48-3D49-9E53-8F8831801A3A}"/>
          </ac:spMkLst>
        </pc:spChg>
      </pc:sldChg>
      <pc:sldChg chg="modSp mod">
        <pc:chgData name="Jojanneke Thiesen" userId="0e8e5906933d3854" providerId="LiveId" clId="{BC65E5ED-B8D0-E641-93F4-1AE8E370CADA}" dt="2022-05-04T15:31:24.332" v="84" actId="113"/>
        <pc:sldMkLst>
          <pc:docMk/>
          <pc:sldMk cId="2685413714" sldId="379"/>
        </pc:sldMkLst>
        <pc:spChg chg="mod">
          <ac:chgData name="Jojanneke Thiesen" userId="0e8e5906933d3854" providerId="LiveId" clId="{BC65E5ED-B8D0-E641-93F4-1AE8E370CADA}" dt="2022-05-04T15:31:24.332" v="84" actId="113"/>
          <ac:spMkLst>
            <pc:docMk/>
            <pc:sldMk cId="2685413714" sldId="379"/>
            <ac:spMk id="7" creationId="{3EBEABB5-2B6C-3F47-A93E-2E292A48F52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nl-NL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7444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Plaatje?? Tekst n vergeten en begrijp niet goed de onderbouwing hiervan?.... Komt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14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318253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15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631330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16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32766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3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64776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4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586465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5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52947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6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1589285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7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919611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8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4635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9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911121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nl-NL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705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AGINA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DEBAF37-EC8E-6242-AA7D-F8CEB11A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2"/>
          <a:stretch/>
        </p:blipFill>
        <p:spPr>
          <a:xfrm>
            <a:off x="0" y="0"/>
            <a:ext cx="12192000" cy="5992811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317940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69339" y="865189"/>
            <a:ext cx="7530949" cy="5266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EB5D0B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Symposium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Palliatieve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449676B-B3D9-7141-B1EA-A3805FC73133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053ACDA-CB97-0348-9F82-FC380BFB21C8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2F3AC4-71F4-2C4C-BD0B-5343DC9C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F34CDE5-5112-354A-9149-5AB9254F54A8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0E00A0-B9EE-9743-A2E6-8E18B07D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72B413B-FF4C-9643-BBA3-81DC286DA2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339" y="1427379"/>
            <a:ext cx="7811365" cy="17481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867" b="1">
                <a:solidFill>
                  <a:schemeClr val="bg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KIJK JE NAAR DE ZIEKTE </a:t>
            </a:r>
            <a:br>
              <a:rPr lang="en-US" dirty="0"/>
            </a:br>
            <a:r>
              <a:rPr lang="en-US" dirty="0"/>
              <a:t>OF ZIE JE EEN MENS</a:t>
            </a:r>
          </a:p>
        </p:txBody>
      </p:sp>
    </p:spTree>
    <p:extLst>
      <p:ext uri="{BB962C8B-B14F-4D97-AF65-F5344CB8AC3E}">
        <p14:creationId xmlns:p14="http://schemas.microsoft.com/office/powerpoint/2010/main" val="4632656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it lichter achtergrond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10847376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49" y="3214688"/>
            <a:ext cx="10846768" cy="31189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847380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915459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6B7842-122D-E84C-99D1-EFA6A165BC47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7BFF7B8-9CD1-A44C-A444-CB268B4FD6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2741246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6B7842-122D-E84C-99D1-EFA6A165BC47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5398614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klein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FF986CA-63D3-B840-B0D3-3F68ECE97F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836493"/>
            <a:ext cx="5778500" cy="468707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664918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545724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kleiner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A3C4528-8A0D-9747-81F4-6CFCCA453D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3671468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1222554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2197227"/>
            <a:ext cx="8875776" cy="246354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098470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2197227"/>
            <a:ext cx="8875776" cy="246354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522D0ED-326C-6947-AC3D-9DA93B31DE28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F19086D2-2688-FB48-A953-D11AA8C783A1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8DCED1-C4FD-A84C-A8A8-4B96FC45F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E83953E-CF97-D246-80B6-7DCA8230ED99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95ECE99-28B1-9E47-A41D-649E830DB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9831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434375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AGINA 2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DEBAF37-EC8E-6242-AA7D-F8CEB11A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7623" r="9232"/>
          <a:stretch/>
        </p:blipFill>
        <p:spPr>
          <a:xfrm>
            <a:off x="402336" y="0"/>
            <a:ext cx="11789664" cy="5992811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317940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69339" y="865189"/>
            <a:ext cx="7530949" cy="5266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EB5D0B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Symposium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Palliatieve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449676B-B3D9-7141-B1EA-A3805FC73133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053ACDA-CB97-0348-9F82-FC380BFB21C8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2F3AC4-71F4-2C4C-BD0B-5343DC9C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F34CDE5-5112-354A-9149-5AB9254F54A8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0E00A0-B9EE-9743-A2E6-8E18B07D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72B413B-FF4C-9643-BBA3-81DC286DA2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339" y="1427379"/>
            <a:ext cx="7811365" cy="17481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867" b="1">
                <a:solidFill>
                  <a:schemeClr val="bg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KIJK JE NAAR DE ZIEKTE </a:t>
            </a:r>
            <a:br>
              <a:rPr lang="en-US" dirty="0"/>
            </a:br>
            <a:r>
              <a:rPr lang="en-US" dirty="0"/>
              <a:t>OF ZIE JE EEN MENS</a:t>
            </a:r>
          </a:p>
        </p:txBody>
      </p:sp>
    </p:spTree>
    <p:extLst>
      <p:ext uri="{BB962C8B-B14F-4D97-AF65-F5344CB8AC3E}">
        <p14:creationId xmlns:p14="http://schemas.microsoft.com/office/powerpoint/2010/main" val="354443163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2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E789BF-3676-274D-863C-585319559637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E57C998C-DC90-664C-90AE-2EC16640EF40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FF13AA-D787-D440-99AB-45F63BD88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E73B9EE-919C-FA42-B9AD-F3B19C986799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F99CF6B-ADC4-9C4D-8E58-F434EC89F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1599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kleiner beeld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E1C9673-5C9C-8A4D-BA8B-A594F3F7B1E0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EB5F3DBB-87B6-524F-9CC9-7FE2F9A638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836493"/>
            <a:ext cx="5778500" cy="4687075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28440242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33C5B94-2B9A-4747-8572-CA948F39FB2A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21002"/>
            <a:ext cx="4838700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441094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41094" y="2908093"/>
            <a:ext cx="4838700" cy="235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441094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3227077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 lic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8F2F9291-B39C-0E45-98FE-6A7115189328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19039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441094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441094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41094" y="2908093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9593231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s met klein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33C5B94-2B9A-4747-8572-CA948F39FB2A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21002"/>
            <a:ext cx="4838700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B2F209-0FD4-6640-B1E1-F46ADBBAEBE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1836492"/>
            <a:ext cx="6096000" cy="4577008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17762875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es met kleiner beeld lic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8F2F9291-B39C-0E45-98FE-6A7115189328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19039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D2F478-8351-7F4E-8815-41596C64DF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1836493"/>
            <a:ext cx="6096000" cy="4577008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2076763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s met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chemeClr val="tx1"/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070854-BE68-2D49-9814-FE30CDC5D1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775956177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s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4A1208D-A4BD-E742-ADFA-E5BDAF3B3954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0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477514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086296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67905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76078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74642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087733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086297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3604961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s bullit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5555F445-11DD-CF40-9526-243D59417781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0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477514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086296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67905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76078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74642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087733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086297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8533896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s 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2371A6D-807D-0947-9D56-6227F5898396}"/>
              </a:ext>
            </a:extLst>
          </p:cNvPr>
          <p:cNvSpPr/>
          <p:nvPr/>
        </p:nvSpPr>
        <p:spPr>
          <a:xfrm>
            <a:off x="6084889" y="0"/>
            <a:ext cx="61182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CF281C9-2EA9-2545-995F-D13A820D1D2F}"/>
              </a:ext>
            </a:extLst>
          </p:cNvPr>
          <p:cNvSpPr/>
          <p:nvPr/>
        </p:nvSpPr>
        <p:spPr>
          <a:xfrm>
            <a:off x="-35495" y="0"/>
            <a:ext cx="6118225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88755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886574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886574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86934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8363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68363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795321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5CEF621-8A4A-D04F-BA8F-F843AFF00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7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247337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1176357" cy="939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86727531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s v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8B3209D-7DAE-0742-AAA9-C4E43DBBEFAA}"/>
              </a:ext>
            </a:extLst>
          </p:cNvPr>
          <p:cNvSpPr/>
          <p:nvPr/>
        </p:nvSpPr>
        <p:spPr>
          <a:xfrm>
            <a:off x="6084889" y="0"/>
            <a:ext cx="6118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C2453EB-5DF0-7447-A420-FF3D7264CAE9}"/>
              </a:ext>
            </a:extLst>
          </p:cNvPr>
          <p:cNvSpPr/>
          <p:nvPr/>
        </p:nvSpPr>
        <p:spPr>
          <a:xfrm>
            <a:off x="-35495" y="0"/>
            <a:ext cx="61182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68363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68363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88755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886574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886574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5498683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ei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94D1373-18B5-2840-9430-ECE90B76E90C}"/>
              </a:ext>
            </a:extLst>
          </p:cNvPr>
          <p:cNvSpPr/>
          <p:nvPr/>
        </p:nvSpPr>
        <p:spPr>
          <a:xfrm>
            <a:off x="4255008" y="1792224"/>
            <a:ext cx="4145280" cy="33595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493B434-086F-4D43-8931-572C921C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04" y="2108628"/>
            <a:ext cx="3644296" cy="26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55309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ein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47794A1-6F13-DB4B-BA5F-1F078D62435B}"/>
              </a:ext>
            </a:extLst>
          </p:cNvPr>
          <p:cNvSpPr/>
          <p:nvPr/>
        </p:nvSpPr>
        <p:spPr>
          <a:xfrm>
            <a:off x="-35496" y="0"/>
            <a:ext cx="12227496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94D1373-18B5-2840-9430-ECE90B76E90C}"/>
              </a:ext>
            </a:extLst>
          </p:cNvPr>
          <p:cNvSpPr/>
          <p:nvPr/>
        </p:nvSpPr>
        <p:spPr>
          <a:xfrm>
            <a:off x="3730752" y="1149096"/>
            <a:ext cx="4730496" cy="4559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2CDCCE1-7B05-6344-A012-067B7A36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04" y="2108628"/>
            <a:ext cx="3644296" cy="26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150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zonder beeld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247337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0810597" cy="878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9877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 zonder beeld breed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39" y="2473377"/>
            <a:ext cx="10810596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0810597" cy="878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3112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met beeld 1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7FDE86-AF6F-A24C-9EF3-73E61D49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7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6E200F6-0716-1C45-9603-0DE59A5AC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8F9F230-A0C4-A74A-8EDE-F3DD4D6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4D0EBFE2-3713-354F-8BFB-1912AF1A23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8227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385756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met beeld 2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71154D2-3353-CD4B-8B10-3215DDB12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97" r="1120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6E200F6-0716-1C45-9603-0DE59A5AC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8F9F230-A0C4-A74A-8EDE-F3DD4D6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045C33D0-667F-794F-9A2B-5607D38B5B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522666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862543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65A0C46-CEE4-4B42-A95B-2FD2DE417C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48718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002699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it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65A0C46-CEE4-4B42-A95B-2FD2DE417C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48718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445260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291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85859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01199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palliaweb.nl/onderwijsmaterialen/coordinatie-en-continuiteit-(keuzedeel-mbo)" TargetMode="Externa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palliaweb.nl/publicaties/landschap-palliatieve-z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lliaweb.nl/onderwijs/onderwijskaar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C41601F-321D-45A8-B41C-6E04BAAF229D}"/>
              </a:ext>
            </a:extLst>
          </p:cNvPr>
          <p:cNvSpPr/>
          <p:nvPr/>
        </p:nvSpPr>
        <p:spPr>
          <a:xfrm>
            <a:off x="981512" y="0"/>
            <a:ext cx="11210488" cy="1587500"/>
          </a:xfrm>
          <a:prstGeom prst="rect">
            <a:avLst/>
          </a:prstGeom>
          <a:solidFill>
            <a:srgbClr val="EA5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4" name="Tekstvak 5">
            <a:extLst>
              <a:ext uri="{FF2B5EF4-FFF2-40B4-BE49-F238E27FC236}">
                <a16:creationId xmlns:a16="http://schemas.microsoft.com/office/drawing/2014/main" id="{B798D410-16A9-4407-AD45-410E68C152E0}"/>
              </a:ext>
            </a:extLst>
          </p:cNvPr>
          <p:cNvSpPr txBox="1"/>
          <p:nvPr/>
        </p:nvSpPr>
        <p:spPr>
          <a:xfrm>
            <a:off x="3281363" y="359993"/>
            <a:ext cx="5629275" cy="83439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2800" b="1" kern="1400" spc="-5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Keuzedeel palliatieve zorg mbo</a:t>
            </a:r>
          </a:p>
          <a:p>
            <a:r>
              <a:rPr lang="nl-NL" sz="1800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 6 Organisatie van palliatieve zorg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00DF1B91-A02C-447F-ABF5-013F7036E567}"/>
              </a:ext>
            </a:extLst>
          </p:cNvPr>
          <p:cNvSpPr/>
          <p:nvPr/>
        </p:nvSpPr>
        <p:spPr>
          <a:xfrm>
            <a:off x="0" y="-63500"/>
            <a:ext cx="1714500" cy="16643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Afgeronde rechthoek 1">
            <a:extLst>
              <a:ext uri="{FF2B5EF4-FFF2-40B4-BE49-F238E27FC236}">
                <a16:creationId xmlns:a16="http://schemas.microsoft.com/office/drawing/2014/main" id="{89C058B0-E596-4E25-9E56-FA2DF1237E6A}"/>
              </a:ext>
            </a:extLst>
          </p:cNvPr>
          <p:cNvSpPr/>
          <p:nvPr/>
        </p:nvSpPr>
        <p:spPr>
          <a:xfrm>
            <a:off x="2302212" y="4647501"/>
            <a:ext cx="7587577" cy="947956"/>
          </a:xfrm>
          <a:prstGeom prst="roundRect">
            <a:avLst/>
          </a:prstGeom>
          <a:solidFill>
            <a:srgbClr val="EA5D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r>
              <a:rPr lang="nl-NL" sz="1600" b="1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Bekijk hier inspirerende onderwijsmaterialen, leerdoelen en opdrachten</a:t>
            </a:r>
            <a:endParaRPr lang="nl-NL" sz="1600" b="1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oelichting met pijl omlaag 7">
            <a:extLst>
              <a:ext uri="{FF2B5EF4-FFF2-40B4-BE49-F238E27FC236}">
                <a16:creationId xmlns:a16="http://schemas.microsoft.com/office/drawing/2014/main" id="{0380B15D-A561-4DAC-87B2-08E5279CF91A}"/>
              </a:ext>
            </a:extLst>
          </p:cNvPr>
          <p:cNvSpPr>
            <a:spLocks noChangeAspect="1"/>
          </p:cNvSpPr>
          <p:nvPr/>
        </p:nvSpPr>
        <p:spPr>
          <a:xfrm>
            <a:off x="9045504" y="4931360"/>
            <a:ext cx="411480" cy="380238"/>
          </a:xfrm>
          <a:prstGeom prst="downArrow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A463931-C0EA-4344-8167-4C5387B648B0}"/>
              </a:ext>
            </a:extLst>
          </p:cNvPr>
          <p:cNvSpPr txBox="1"/>
          <p:nvPr/>
        </p:nvSpPr>
        <p:spPr>
          <a:xfrm>
            <a:off x="2601686" y="2305322"/>
            <a:ext cx="69886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Deze PowerPointpresentatie maakt deel uit van een van de thema’s binnen het keuzedeel Palliatieve zorg mbo. </a:t>
            </a:r>
          </a:p>
          <a:p>
            <a:r>
              <a:rPr lang="nl-NL" sz="1400" dirty="0"/>
              <a:t>Per thema zijn meerdere onderwijsmaterialen, docentenhandleidingen, leerdoelen en opdrachten opgenomen. </a:t>
            </a:r>
          </a:p>
          <a:p>
            <a:r>
              <a:rPr lang="nl-NL" sz="1400" dirty="0"/>
              <a:t>Hieronder vindt u de link naar het thema met onderwijsmaterialen, leerdoelen en opdrachten, waartoe deze PowerPointpresentatie behoort.   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EC59BFC-97CF-4A88-B165-615DD2B1545A}"/>
              </a:ext>
            </a:extLst>
          </p:cNvPr>
          <p:cNvSpPr/>
          <p:nvPr/>
        </p:nvSpPr>
        <p:spPr>
          <a:xfrm>
            <a:off x="-393185" y="-43844"/>
            <a:ext cx="1374697" cy="1644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1200" dirty="0">
              <a:cs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D878136-9734-419F-BD50-451538951A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" y="359993"/>
            <a:ext cx="1069340" cy="7493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9DCD5C28-391B-497A-BC1E-F83FEB7E3DBB}"/>
              </a:ext>
            </a:extLst>
          </p:cNvPr>
          <p:cNvSpPr txBox="1"/>
          <p:nvPr/>
        </p:nvSpPr>
        <p:spPr>
          <a:xfrm>
            <a:off x="0" y="6498007"/>
            <a:ext cx="62980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28600">
              <a:tabLst>
                <a:tab pos="449580" algn="l"/>
              </a:tabLs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© 05-2021 | Creative Commons: BY-NC</a:t>
            </a:r>
          </a:p>
        </p:txBody>
      </p:sp>
    </p:spTree>
    <p:extLst>
      <p:ext uri="{BB962C8B-B14F-4D97-AF65-F5344CB8AC3E}">
        <p14:creationId xmlns:p14="http://schemas.microsoft.com/office/powerpoint/2010/main" val="3155582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F2B5122D-B47A-FA47-8CA4-ADC9A15556C0}"/>
              </a:ext>
            </a:extLst>
          </p:cNvPr>
          <p:cNvSpPr txBox="1">
            <a:spLocks/>
          </p:cNvSpPr>
          <p:nvPr/>
        </p:nvSpPr>
        <p:spPr>
          <a:xfrm>
            <a:off x="1008291" y="735202"/>
            <a:ext cx="10466532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1pPr>
            <a:lvl2pPr marL="457189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2pPr>
            <a:lvl3pPr marL="91437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3pPr>
            <a:lvl4pPr marL="1371566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4pPr>
            <a:lvl5pPr marL="1828754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800" dirty="0">
                <a:solidFill>
                  <a:srgbClr val="EC5C09"/>
                </a:solidFill>
              </a:rPr>
              <a:t>Maatschappelijke ontwikkelingen </a:t>
            </a:r>
          </a:p>
          <a:p>
            <a:endParaRPr lang="nl-NL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BFFD674-1D2B-0344-ACD3-8A5200AD12D0}"/>
              </a:ext>
            </a:extLst>
          </p:cNvPr>
          <p:cNvSpPr txBox="1">
            <a:spLocks/>
          </p:cNvSpPr>
          <p:nvPr/>
        </p:nvSpPr>
        <p:spPr>
          <a:xfrm>
            <a:off x="1044152" y="3342564"/>
            <a:ext cx="4838700" cy="1070377"/>
          </a:xfrm>
          <a:prstGeom prst="rect">
            <a:avLst/>
          </a:prstGeom>
        </p:spPr>
        <p:txBody>
          <a:bodyPr/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Positieve gezondheid </a:t>
            </a:r>
            <a:endParaRPr lang="en-US" sz="2400" dirty="0"/>
          </a:p>
        </p:txBody>
      </p:sp>
      <p:pic>
        <p:nvPicPr>
          <p:cNvPr id="8" name="image5.png">
            <a:extLst>
              <a:ext uri="{FF2B5EF4-FFF2-40B4-BE49-F238E27FC236}">
                <a16:creationId xmlns:a16="http://schemas.microsoft.com/office/drawing/2014/main" id="{976893B5-9052-D046-8582-85578C2A90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22205" y="2453625"/>
            <a:ext cx="6570747" cy="415631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683036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167C997-3F27-364E-852F-8717EABF565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8291" y="3092823"/>
            <a:ext cx="5262521" cy="971301"/>
          </a:xfrm>
        </p:spPr>
        <p:txBody>
          <a:bodyPr/>
          <a:lstStyle/>
          <a:p>
            <a:r>
              <a:rPr lang="nl-NL" sz="2400" b="1" i="0" u="none" strike="noStrike" dirty="0">
                <a:solidFill>
                  <a:schemeClr val="tx1"/>
                </a:solidFill>
                <a:effectLst/>
              </a:rPr>
              <a:t>‘Zorgen voor verandert naar zorgen dat’</a:t>
            </a:r>
          </a:p>
          <a:p>
            <a:endParaRPr lang="nl-NL" dirty="0"/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F2B5122D-B47A-FA47-8CA4-ADC9A15556C0}"/>
              </a:ext>
            </a:extLst>
          </p:cNvPr>
          <p:cNvSpPr txBox="1">
            <a:spLocks/>
          </p:cNvSpPr>
          <p:nvPr/>
        </p:nvSpPr>
        <p:spPr>
          <a:xfrm>
            <a:off x="1008291" y="735202"/>
            <a:ext cx="10466532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1pPr>
            <a:lvl2pPr marL="457189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2pPr>
            <a:lvl3pPr marL="91437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3pPr>
            <a:lvl4pPr marL="1371566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4pPr>
            <a:lvl5pPr marL="1828754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800" dirty="0">
                <a:solidFill>
                  <a:srgbClr val="EC5C09"/>
                </a:solidFill>
              </a:rPr>
              <a:t>Maatschappelijke ontwikkelingen </a:t>
            </a:r>
          </a:p>
          <a:p>
            <a:endParaRPr lang="nl-NL" dirty="0"/>
          </a:p>
        </p:txBody>
      </p:sp>
      <p:pic>
        <p:nvPicPr>
          <p:cNvPr id="2050" name="Picture 2" descr="Mensen, Stel, Ouderen, Wandelen, Witte Rietsuiker">
            <a:extLst>
              <a:ext uri="{FF2B5EF4-FFF2-40B4-BE49-F238E27FC236}">
                <a16:creationId xmlns:a16="http://schemas.microsoft.com/office/drawing/2014/main" id="{D12C517D-3475-0F46-B2DD-DE008FD1D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88" y="3092823"/>
            <a:ext cx="5198431" cy="346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80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F2B5122D-B47A-FA47-8CA4-ADC9A15556C0}"/>
              </a:ext>
            </a:extLst>
          </p:cNvPr>
          <p:cNvSpPr txBox="1">
            <a:spLocks/>
          </p:cNvSpPr>
          <p:nvPr/>
        </p:nvSpPr>
        <p:spPr>
          <a:xfrm>
            <a:off x="1008291" y="735202"/>
            <a:ext cx="10466532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1pPr>
            <a:lvl2pPr marL="457189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2pPr>
            <a:lvl3pPr marL="91437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3pPr>
            <a:lvl4pPr marL="1371566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4pPr>
            <a:lvl5pPr marL="1828754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800" dirty="0">
                <a:solidFill>
                  <a:srgbClr val="EC5C09"/>
                </a:solidFill>
              </a:rPr>
              <a:t>Maatschappelijke ontwikkelingen </a:t>
            </a:r>
          </a:p>
          <a:p>
            <a:endParaRPr lang="nl-NL" dirty="0"/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3EBEABB5-2B6C-3F47-A93E-2E292A48F52C}"/>
              </a:ext>
            </a:extLst>
          </p:cNvPr>
          <p:cNvSpPr txBox="1">
            <a:spLocks/>
          </p:cNvSpPr>
          <p:nvPr/>
        </p:nvSpPr>
        <p:spPr>
          <a:xfrm>
            <a:off x="1008291" y="2327183"/>
            <a:ext cx="6410818" cy="3199175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/>
              <a:t>Eigen regie </a:t>
            </a:r>
          </a:p>
          <a:p>
            <a:endParaRPr lang="nl-NL" sz="2400" dirty="0"/>
          </a:p>
          <a:p>
            <a:r>
              <a:rPr lang="nl-NL" sz="2400" dirty="0"/>
              <a:t>Zelfredzaamheid </a:t>
            </a:r>
          </a:p>
          <a:p>
            <a:endParaRPr lang="nl-NL" sz="2400" dirty="0"/>
          </a:p>
          <a:p>
            <a:r>
              <a:rPr lang="nl-NL" sz="2400" dirty="0"/>
              <a:t>Zelfmanagement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Gezamenlijke besluitvorming/ Samen beslissen 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5413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F2B5122D-B47A-FA47-8CA4-ADC9A15556C0}"/>
              </a:ext>
            </a:extLst>
          </p:cNvPr>
          <p:cNvSpPr txBox="1">
            <a:spLocks/>
          </p:cNvSpPr>
          <p:nvPr/>
        </p:nvSpPr>
        <p:spPr>
          <a:xfrm>
            <a:off x="1008291" y="735202"/>
            <a:ext cx="10466532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accent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1pPr>
            <a:lvl2pPr marL="457189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2pPr>
            <a:lvl3pPr marL="91437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3pPr>
            <a:lvl4pPr marL="1371566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4pPr>
            <a:lvl5pPr marL="1828754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800" dirty="0">
                <a:solidFill>
                  <a:srgbClr val="EC5C09"/>
                </a:solidFill>
              </a:rPr>
              <a:t>Maatschappelijke ontwikkelingen </a:t>
            </a:r>
          </a:p>
          <a:p>
            <a:endParaRPr lang="nl-NL" dirty="0"/>
          </a:p>
        </p:txBody>
      </p:sp>
      <p:pic>
        <p:nvPicPr>
          <p:cNvPr id="4" name="Picture 2" descr="Grafiek, Gegevens, Groei, Bar Chart, Statistieken, Bars">
            <a:extLst>
              <a:ext uri="{FF2B5EF4-FFF2-40B4-BE49-F238E27FC236}">
                <a16:creationId xmlns:a16="http://schemas.microsoft.com/office/drawing/2014/main" id="{3B874A16-18C4-4C46-BFB4-DE5254DDE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76" y="1948180"/>
            <a:ext cx="5581650" cy="44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1C4EF2-0B9A-B747-99B7-33DC4F1F5A18}"/>
              </a:ext>
            </a:extLst>
          </p:cNvPr>
          <p:cNvSpPr txBox="1">
            <a:spLocks/>
          </p:cNvSpPr>
          <p:nvPr/>
        </p:nvSpPr>
        <p:spPr>
          <a:xfrm>
            <a:off x="1257300" y="3429000"/>
            <a:ext cx="4838700" cy="3199175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panose="020B0300000000000000" pitchFamily="34" charset="-128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b="1" dirty="0"/>
              <a:t>Zorgkosten stijgen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1194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/>
              <a:t>Financiering van de palliatieve zorg 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De handreiking financiering palliatieve zorg biedt zorgprofessionals in de 1e, 2e en 3e lijn inzicht in de structuur en regelgeving rond de financiering van palliatieve zorg.</a:t>
            </a:r>
          </a:p>
          <a:p>
            <a:pPr marL="0" indent="0">
              <a:buNone/>
            </a:pPr>
            <a:r>
              <a:rPr lang="nl-NL" sz="2400" dirty="0"/>
              <a:t>Betrokken partijen: IKNL, Palliactief, Praktijkteam palliatieve zorg van het ministerie van VWS en de Nederlandse Zorgautoriteit (NZa).</a:t>
            </a:r>
          </a:p>
          <a:p>
            <a:pPr marL="0" indent="0">
              <a:buNone/>
            </a:pPr>
            <a:r>
              <a:rPr lang="nl-NL" sz="2400" dirty="0"/>
              <a:t>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EEBC31-1FBD-45AB-A8D3-463D1A7E1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AA5335F-1235-4362-929E-6A005BEE3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17" y="6408854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al 22">
            <a:extLst>
              <a:ext uri="{FF2B5EF4-FFF2-40B4-BE49-F238E27FC236}">
                <a16:creationId xmlns:a16="http://schemas.microsoft.com/office/drawing/2014/main" id="{E29226B6-1E99-40B7-B9B3-E157E03789E9}"/>
              </a:ext>
            </a:extLst>
          </p:cNvPr>
          <p:cNvSpPr/>
          <p:nvPr/>
        </p:nvSpPr>
        <p:spPr>
          <a:xfrm>
            <a:off x="6780441" y="3748451"/>
            <a:ext cx="1869440" cy="1838960"/>
          </a:xfrm>
          <a:prstGeom prst="ellipse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24" name="Ovaal 23">
            <a:extLst>
              <a:ext uri="{FF2B5EF4-FFF2-40B4-BE49-F238E27FC236}">
                <a16:creationId xmlns:a16="http://schemas.microsoft.com/office/drawing/2014/main" id="{4131B56D-7B08-4458-8834-C9AD04BAEA75}"/>
              </a:ext>
            </a:extLst>
          </p:cNvPr>
          <p:cNvSpPr/>
          <p:nvPr/>
        </p:nvSpPr>
        <p:spPr>
          <a:xfrm>
            <a:off x="1532988" y="3667171"/>
            <a:ext cx="1869440" cy="1838960"/>
          </a:xfrm>
          <a:prstGeom prst="ellipse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CEEE1D3E-D9B6-4F7F-B456-8A3676B7C8B5}"/>
              </a:ext>
            </a:extLst>
          </p:cNvPr>
          <p:cNvSpPr/>
          <p:nvPr/>
        </p:nvSpPr>
        <p:spPr>
          <a:xfrm>
            <a:off x="5066194" y="3712891"/>
            <a:ext cx="1869440" cy="1838960"/>
          </a:xfrm>
          <a:prstGeom prst="ellipse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2B8E5FEB-6801-45FE-8A59-CB3E15D72F9F}"/>
              </a:ext>
            </a:extLst>
          </p:cNvPr>
          <p:cNvSpPr/>
          <p:nvPr/>
        </p:nvSpPr>
        <p:spPr>
          <a:xfrm>
            <a:off x="8499639" y="3712891"/>
            <a:ext cx="1869440" cy="1838960"/>
          </a:xfrm>
          <a:prstGeom prst="ellipse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27" name="Tekstvak 7">
            <a:extLst>
              <a:ext uri="{FF2B5EF4-FFF2-40B4-BE49-F238E27FC236}">
                <a16:creationId xmlns:a16="http://schemas.microsoft.com/office/drawing/2014/main" id="{1150BFB8-185D-4052-AF46-5ACD1D5ADE45}"/>
              </a:ext>
            </a:extLst>
          </p:cNvPr>
          <p:cNvSpPr txBox="1"/>
          <p:nvPr/>
        </p:nvSpPr>
        <p:spPr>
          <a:xfrm>
            <a:off x="8724650" y="4197146"/>
            <a:ext cx="1551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>
                <a:solidFill>
                  <a:srgbClr val="005EA8"/>
                </a:solidFill>
              </a:rPr>
              <a:t>Goede data zijn de basis voor analyses en evaluatie</a:t>
            </a:r>
          </a:p>
        </p:txBody>
      </p:sp>
      <p:sp>
        <p:nvSpPr>
          <p:cNvPr id="28" name="Tekstvak 12">
            <a:extLst>
              <a:ext uri="{FF2B5EF4-FFF2-40B4-BE49-F238E27FC236}">
                <a16:creationId xmlns:a16="http://schemas.microsoft.com/office/drawing/2014/main" id="{8C85DF6B-79D8-4C2F-A95E-B3FD0A39986E}"/>
              </a:ext>
            </a:extLst>
          </p:cNvPr>
          <p:cNvSpPr txBox="1"/>
          <p:nvPr/>
        </p:nvSpPr>
        <p:spPr>
          <a:xfrm>
            <a:off x="6967637" y="4074385"/>
            <a:ext cx="15320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>
                <a:solidFill>
                  <a:srgbClr val="005EA8"/>
                </a:solidFill>
              </a:rPr>
              <a:t>Op basis </a:t>
            </a:r>
            <a:r>
              <a:rPr lang="nl-NL" sz="1400" dirty="0">
                <a:solidFill>
                  <a:srgbClr val="0070C0"/>
                </a:solidFill>
              </a:rPr>
              <a:t>van</a:t>
            </a:r>
            <a:r>
              <a:rPr lang="nl-NL" sz="1400" dirty="0">
                <a:solidFill>
                  <a:srgbClr val="005EA8"/>
                </a:solidFill>
              </a:rPr>
              <a:t> adviezen aan het ministerie van VWS, gevraagd en ongevraagd</a:t>
            </a:r>
          </a:p>
        </p:txBody>
      </p:sp>
      <p:sp>
        <p:nvSpPr>
          <p:cNvPr id="29" name="Tekstvak 13">
            <a:extLst>
              <a:ext uri="{FF2B5EF4-FFF2-40B4-BE49-F238E27FC236}">
                <a16:creationId xmlns:a16="http://schemas.microsoft.com/office/drawing/2014/main" id="{B24E5C0B-64ED-4A53-808A-916BDB0E53AD}"/>
              </a:ext>
            </a:extLst>
          </p:cNvPr>
          <p:cNvSpPr txBox="1"/>
          <p:nvPr/>
        </p:nvSpPr>
        <p:spPr>
          <a:xfrm>
            <a:off x="5066194" y="4190877"/>
            <a:ext cx="1947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>
                <a:solidFill>
                  <a:srgbClr val="005EA8"/>
                </a:solidFill>
              </a:rPr>
              <a:t>Het belang van de samenleving staat voorop</a:t>
            </a:r>
          </a:p>
        </p:txBody>
      </p:sp>
      <p:sp>
        <p:nvSpPr>
          <p:cNvPr id="30" name="Tekstvak 15">
            <a:extLst>
              <a:ext uri="{FF2B5EF4-FFF2-40B4-BE49-F238E27FC236}">
                <a16:creationId xmlns:a16="http://schemas.microsoft.com/office/drawing/2014/main" id="{E2B6B31E-0496-45FC-AAE3-60143A2A81A2}"/>
              </a:ext>
            </a:extLst>
          </p:cNvPr>
          <p:cNvSpPr txBox="1"/>
          <p:nvPr/>
        </p:nvSpPr>
        <p:spPr>
          <a:xfrm>
            <a:off x="1599938" y="4133753"/>
            <a:ext cx="1715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>
                <a:solidFill>
                  <a:srgbClr val="005EA8"/>
                </a:solidFill>
              </a:rPr>
              <a:t>Goede en betaalbare zorg, die beschikbaar is voor wie dat nodig heeft</a:t>
            </a: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B428EF44-AE3B-49F9-9C8E-2E5C94402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94" y="5217146"/>
            <a:ext cx="812225" cy="812225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15BB0DEC-87B5-4327-BACD-2838BA935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04" y="5188344"/>
            <a:ext cx="761914" cy="761914"/>
          </a:xfrm>
          <a:prstGeom prst="rect">
            <a:avLst/>
          </a:prstGeom>
        </p:spPr>
      </p:pic>
      <p:sp>
        <p:nvSpPr>
          <p:cNvPr id="33" name="Ovaal 32">
            <a:extLst>
              <a:ext uri="{FF2B5EF4-FFF2-40B4-BE49-F238E27FC236}">
                <a16:creationId xmlns:a16="http://schemas.microsoft.com/office/drawing/2014/main" id="{511ABFA9-92A7-4104-8EE0-A9E9B557A472}"/>
              </a:ext>
            </a:extLst>
          </p:cNvPr>
          <p:cNvSpPr/>
          <p:nvPr/>
        </p:nvSpPr>
        <p:spPr>
          <a:xfrm>
            <a:off x="3284568" y="3712891"/>
            <a:ext cx="1869440" cy="1838960"/>
          </a:xfrm>
          <a:prstGeom prst="ellipse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34" name="Tekstvak 14">
            <a:extLst>
              <a:ext uri="{FF2B5EF4-FFF2-40B4-BE49-F238E27FC236}">
                <a16:creationId xmlns:a16="http://schemas.microsoft.com/office/drawing/2014/main" id="{385F8C24-706E-473B-AEE6-BA9539D0D991}"/>
              </a:ext>
            </a:extLst>
          </p:cNvPr>
          <p:cNvSpPr txBox="1"/>
          <p:nvPr/>
        </p:nvSpPr>
        <p:spPr>
          <a:xfrm>
            <a:off x="3316570" y="4052523"/>
            <a:ext cx="18694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400" dirty="0">
                <a:solidFill>
                  <a:srgbClr val="005EA8"/>
                </a:solidFill>
              </a:rPr>
              <a:t>Opstellen inzichten regels en structuur financiering  voor zorgaanbieders en zorgverzekeraars. </a:t>
            </a:r>
          </a:p>
        </p:txBody>
      </p:sp>
      <p:pic>
        <p:nvPicPr>
          <p:cNvPr id="35" name="Afbeelding 34">
            <a:extLst>
              <a:ext uri="{FF2B5EF4-FFF2-40B4-BE49-F238E27FC236}">
                <a16:creationId xmlns:a16="http://schemas.microsoft.com/office/drawing/2014/main" id="{2C634417-3D03-43FD-93F8-E0F2B16CB8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090" y="5217146"/>
            <a:ext cx="961965" cy="961965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9C1E90F8-A200-4593-AAD6-1C003EC602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81" y="5296257"/>
            <a:ext cx="860665" cy="65400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A6E933EE-FA46-4EC1-B1C0-6F6DA2FCBF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667" y="5296258"/>
            <a:ext cx="609960" cy="6099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98755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Opdracht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0320" y="1697343"/>
            <a:ext cx="10991359" cy="502150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Formeer een groep op basis van het werkveld waar je stageloopt of werkt. (ziekenhuis, thuis, verpleeghuis, hospice)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Zoek in het Factsheet ‘Wat betalen patiënten voor palliatieve zorg? naar dit werkveld.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Bekijk welke kosten voor patiënten wel en niet vergoed worden en vanuit welke wetgeving dit gebeurd. </a:t>
            </a:r>
          </a:p>
          <a:p>
            <a:endParaRPr lang="nl-NL" sz="2400" dirty="0"/>
          </a:p>
          <a:p>
            <a:r>
              <a:rPr lang="nl-NL" sz="2400" dirty="0"/>
              <a:t>Welke uitleg kun je de patiënt en/of mantelzorger verstrekken? 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83FA10B-71CB-4C15-B2DD-739FFF972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17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910346"/>
            <a:ext cx="6096000" cy="971301"/>
          </a:xfrm>
        </p:spPr>
        <p:txBody>
          <a:bodyPr/>
          <a:lstStyle/>
          <a:p>
            <a:r>
              <a:rPr lang="nl-NL" sz="4800" dirty="0"/>
              <a:t>Vragen?</a:t>
            </a:r>
          </a:p>
        </p:txBody>
      </p:sp>
      <p:pic>
        <p:nvPicPr>
          <p:cNvPr id="6" name="Google Shape;222;p12">
            <a:extLst>
              <a:ext uri="{FF2B5EF4-FFF2-40B4-BE49-F238E27FC236}">
                <a16:creationId xmlns:a16="http://schemas.microsoft.com/office/drawing/2014/main" id="{387A8E02-5D3E-41F2-B92A-D74F499F9E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099" r="2" b="3"/>
          <a:stretch/>
        </p:blipFill>
        <p:spPr>
          <a:xfrm>
            <a:off x="0" y="578126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 extrusionOk="0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FB7BFC3-BDA2-4AA4-BFD4-E42627631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5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6EAF1E-89E8-4668-BB56-ED89C4F52D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sz="4800" dirty="0"/>
              <a:t>Thema 6: Organisatie van palliatieve zorg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472F21F-7057-48D6-B4B6-4CE776BD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hlinkClick r:id="rId4"/>
            <a:extLst>
              <a:ext uri="{FF2B5EF4-FFF2-40B4-BE49-F238E27FC236}">
                <a16:creationId xmlns:a16="http://schemas.microsoft.com/office/drawing/2014/main" id="{B4D65C53-FF78-4E10-97D4-1F684767F8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69" t="13983" r="26190" b="4391"/>
          <a:stretch/>
        </p:blipFill>
        <p:spPr>
          <a:xfrm>
            <a:off x="3090000" y="1743457"/>
            <a:ext cx="6012000" cy="489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0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/>
              <a:t>Van Ketenzorg naar Netwerkzorg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Ketenzorg is vaak gericht op patiënten met één ziekte / aandoening</a:t>
            </a:r>
          </a:p>
          <a:p>
            <a:r>
              <a:rPr lang="nl-NL" sz="2400" dirty="0"/>
              <a:t>Aandoening is het vertrekpunt  en meer gericht op het proces. 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Netwerkzorg meer gericht op multimorbiditeit bij patiënten.</a:t>
            </a:r>
          </a:p>
          <a:p>
            <a:r>
              <a:rPr lang="nl-NL" sz="2400" dirty="0"/>
              <a:t>Patiënten/cliënten en hun zorgvragen en behoeften zijn uitgangspunt. </a:t>
            </a:r>
          </a:p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C8834C-C797-411E-A8BF-DAEF7BBF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8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/>
              <a:t>Palliatieve zorg is Netwerkzorg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r>
              <a:rPr lang="nl-NL" sz="2400" dirty="0"/>
              <a:t>In de palliatieve zorg is de mens in de palliatieve fase en hun naasten uitgangspunt. </a:t>
            </a:r>
          </a:p>
          <a:p>
            <a:r>
              <a:rPr lang="nl-NL" sz="2400" dirty="0"/>
              <a:t>Bij palliatieve zorg gaat het niet om één probleem of aandoening.</a:t>
            </a:r>
          </a:p>
          <a:p>
            <a:r>
              <a:rPr lang="nl-NL" sz="2400" dirty="0"/>
              <a:t>Palliatieve zorg is niet opeenvolgend/lineair. Problemen/ziekte gerelateerde symptomen kunnen ontstaan en fluctueren. </a:t>
            </a:r>
          </a:p>
          <a:p>
            <a:r>
              <a:rPr lang="nl-NL" sz="2400" dirty="0"/>
              <a:t>Palliatieve zorg vraagt om een flexibele integrale samenwerking van zorgverleners afgestemd op dat wat nodig is (interprofessioneel).</a:t>
            </a:r>
          </a:p>
          <a:p>
            <a:pPr marL="0" indent="0">
              <a:buNone/>
            </a:pPr>
            <a:endParaRPr lang="nl-NL" sz="2400" dirty="0"/>
          </a:p>
          <a:p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DC8834C-C797-411E-A8BF-DAEF7BBFB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7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/>
              <a:t>Netwerkzorg lokaal niveau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5531463" cy="4538909"/>
          </a:xfrm>
        </p:spPr>
        <p:txBody>
          <a:bodyPr/>
          <a:lstStyle/>
          <a:p>
            <a:r>
              <a:rPr lang="nl-NL" sz="2400" dirty="0"/>
              <a:t>Lokaal</a:t>
            </a:r>
          </a:p>
          <a:p>
            <a:pPr lvl="1"/>
            <a:r>
              <a:rPr lang="nl-NL" sz="2000" dirty="0">
                <a:solidFill>
                  <a:srgbClr val="000000"/>
                </a:solidFill>
                <a:ea typeface="Calibri" panose="020F0502020204030204" pitchFamily="34" charset="0"/>
              </a:rPr>
              <a:t>D</a:t>
            </a:r>
            <a:r>
              <a:rPr lang="nl-NL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 patiënt/cliënt en naasten werken samen met de zorgprofessionals en vrijwilligers op basis van zorg/hulpvraag </a:t>
            </a:r>
            <a:endParaRPr lang="nl-NL" sz="2000" dirty="0"/>
          </a:p>
          <a:p>
            <a:pPr lvl="1"/>
            <a:r>
              <a:rPr lang="nl-NL" sz="2000" dirty="0" err="1"/>
              <a:t>PaTz</a:t>
            </a:r>
            <a:r>
              <a:rPr lang="nl-NL" sz="2000" dirty="0"/>
              <a:t>-methodiek: bespreken en afstemmen van zorg binnen de 1</a:t>
            </a:r>
            <a:r>
              <a:rPr lang="nl-NL" sz="2000" baseline="30000" dirty="0"/>
              <a:t>ste</a:t>
            </a:r>
            <a:r>
              <a:rPr lang="nl-NL" sz="2000" dirty="0"/>
              <a:t> lijn</a:t>
            </a:r>
          </a:p>
          <a:p>
            <a:pPr lvl="1"/>
            <a:r>
              <a:rPr lang="nl-NL" sz="2000" dirty="0"/>
              <a:t>Consulent palliatieve zorg en palliatief team</a:t>
            </a:r>
          </a:p>
          <a:p>
            <a:pPr marL="457189" lvl="1" indent="0">
              <a:buNone/>
            </a:pPr>
            <a:endParaRPr lang="nl-NL" sz="2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A968C2E-4195-4946-AC22-3FBDDBB8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4C21DA9-8214-4247-AAB2-88A745064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854" y="2993315"/>
            <a:ext cx="5168971" cy="360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/>
              <a:t>Netwerkzorg regionaal niveau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1518" y="1836491"/>
            <a:ext cx="4506658" cy="4538909"/>
          </a:xfrm>
        </p:spPr>
        <p:txBody>
          <a:bodyPr/>
          <a:lstStyle/>
          <a:p>
            <a:pPr marL="1371566" lvl="3" indent="0">
              <a:buNone/>
            </a:pPr>
            <a:br>
              <a:rPr lang="nl-NL" sz="1400" dirty="0"/>
            </a:br>
            <a:endParaRPr lang="nl-NL" sz="1400" dirty="0"/>
          </a:p>
          <a:p>
            <a:r>
              <a:rPr lang="nl-NL" sz="2400" dirty="0"/>
              <a:t>Regionaal</a:t>
            </a:r>
          </a:p>
          <a:p>
            <a:pPr lvl="1"/>
            <a:r>
              <a:rPr lang="nl-NL" sz="2000" dirty="0"/>
              <a:t>(65) Netwerk palliatieve zorg: Bevorderen interdisciplinaire palliatieve netwerkzorg</a:t>
            </a:r>
            <a:br>
              <a:rPr lang="nl-NL" sz="2000" dirty="0"/>
            </a:b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A968C2E-4195-4946-AC22-3FBDDBB8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64B84A1-D5EF-C24A-BE86-E5D9853AE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657" y="2058217"/>
            <a:ext cx="6416261" cy="453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94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/>
              <a:t>Netwerkzorg bovenregionaal niveau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5101157" cy="4538909"/>
          </a:xfrm>
        </p:spPr>
        <p:txBody>
          <a:bodyPr/>
          <a:lstStyle/>
          <a:p>
            <a:pPr marL="1371566" lvl="3" indent="0">
              <a:buNone/>
            </a:pPr>
            <a:br>
              <a:rPr lang="nl-NL" sz="1400" dirty="0"/>
            </a:br>
            <a:endParaRPr lang="nl-NL" sz="1400" dirty="0"/>
          </a:p>
          <a:p>
            <a:r>
              <a:rPr lang="nl-NL" sz="2400" dirty="0"/>
              <a:t>Bovenregionaal</a:t>
            </a:r>
          </a:p>
          <a:p>
            <a:pPr lvl="1"/>
            <a:r>
              <a:rPr lang="nl-NL" sz="2000" dirty="0"/>
              <a:t>(7) Consortia palliatieve zorg: verbeteren palliatieve zorg</a:t>
            </a:r>
          </a:p>
          <a:p>
            <a:pPr lvl="1"/>
            <a:r>
              <a:rPr lang="nl-NL" sz="2000" dirty="0"/>
              <a:t>(1) consortium </a:t>
            </a:r>
            <a:r>
              <a:rPr lang="nl-NL" sz="2000" dirty="0" err="1"/>
              <a:t>Kinderpalliatieve</a:t>
            </a:r>
            <a:r>
              <a:rPr lang="nl-NL" sz="2000" dirty="0"/>
              <a:t> zorg dat landelijk opereert. </a:t>
            </a:r>
          </a:p>
          <a:p>
            <a:pPr lvl="1"/>
            <a:r>
              <a:rPr lang="nl-NL" sz="2000" dirty="0">
                <a:hlinkClick r:id="rId3"/>
              </a:rPr>
              <a:t>De onderwijsknooppunten </a:t>
            </a:r>
            <a:r>
              <a:rPr lang="nl-NL" sz="2000" dirty="0"/>
              <a:t>palliatieve zorg zijn gelieerd aan de consortia. </a:t>
            </a:r>
          </a:p>
          <a:p>
            <a:pPr lvl="1"/>
            <a:r>
              <a:rPr lang="nl-NL" sz="2000" dirty="0"/>
              <a:t>Samenwerking Expertisecentra PZ, Netwerken PZ, IKNL en onderwijsinstellingen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A968C2E-4195-4946-AC22-3FBDDBB8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FDF3E25-1FC7-9D4A-A130-81662B542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1" y="2463502"/>
            <a:ext cx="5815092" cy="414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2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7" y="169041"/>
            <a:ext cx="9296638" cy="971301"/>
          </a:xfrm>
        </p:spPr>
        <p:txBody>
          <a:bodyPr/>
          <a:lstStyle/>
          <a:p>
            <a:r>
              <a:rPr lang="nl-NL" sz="4800" dirty="0"/>
              <a:t>Netwerkzorg landelijk niveau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3054" y="1159545"/>
            <a:ext cx="6647569" cy="4538909"/>
          </a:xfrm>
        </p:spPr>
        <p:txBody>
          <a:bodyPr/>
          <a:lstStyle/>
          <a:p>
            <a:r>
              <a:rPr lang="nl-NL" sz="2400" dirty="0"/>
              <a:t>Landelijk</a:t>
            </a:r>
          </a:p>
          <a:p>
            <a:pPr lvl="1"/>
            <a:r>
              <a:rPr lang="nl-NL" sz="2000" dirty="0"/>
              <a:t>Coöperatie Palliatieve Zorg Nederland: verbinden en samenwerking organisatie bevorderen</a:t>
            </a:r>
          </a:p>
          <a:p>
            <a:pPr lvl="1"/>
            <a:r>
              <a:rPr lang="nl-NL" sz="2000" dirty="0"/>
              <a:t>Integraal Kankercentrum Nederland (IKNL): Verbetering kwaliteit palliatieve zorg</a:t>
            </a:r>
          </a:p>
          <a:p>
            <a:pPr lvl="1"/>
            <a:r>
              <a:rPr lang="nl-NL" sz="2000" dirty="0"/>
              <a:t>Fibula: communicatie netwerken en beïnvloeden landelijke beleidsvorming is in 2022 opgegaan in PZNL</a:t>
            </a:r>
          </a:p>
          <a:p>
            <a:pPr lvl="1"/>
            <a:r>
              <a:rPr lang="nl-NL" sz="2000" dirty="0"/>
              <a:t>Palliatieve Thuiszorg (PaTz): identificeren en ACP van patiënten thuis</a:t>
            </a:r>
          </a:p>
          <a:p>
            <a:pPr lvl="1"/>
            <a:r>
              <a:rPr lang="nl-NL" sz="2000" dirty="0"/>
              <a:t>Ministerie van volksgezondheid, welzijn en sport (Min. VWS): overheidsbeleid</a:t>
            </a:r>
          </a:p>
          <a:p>
            <a:pPr lvl="1"/>
            <a:r>
              <a:rPr lang="nl-NL" sz="2000" dirty="0"/>
              <a:t>Nationaal Programma Palliatieve Zorg (NPPZ): borgen programma palliatieve zorg</a:t>
            </a:r>
          </a:p>
          <a:p>
            <a:pPr lvl="2"/>
            <a:r>
              <a:rPr lang="nl-NL" sz="1600" dirty="0"/>
              <a:t>ZonMW programma Palliantie: financiering nationaal programma palliatieve zorg</a:t>
            </a:r>
          </a:p>
          <a:p>
            <a:pPr lvl="1"/>
            <a:r>
              <a:rPr lang="nl-NL" sz="2000" dirty="0"/>
              <a:t>Landelijk overleg consortia (LOCO)</a:t>
            </a:r>
            <a:br>
              <a:rPr lang="nl-NL" sz="2000" dirty="0"/>
            </a:br>
            <a:endParaRPr lang="nl-NL" sz="2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A968C2E-4195-4946-AC22-3FBDDBB83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2F57E97-5379-8D43-9D5D-498E5E508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906" y="3228788"/>
            <a:ext cx="4383556" cy="31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3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9296638" cy="971301"/>
          </a:xfrm>
        </p:spPr>
        <p:txBody>
          <a:bodyPr/>
          <a:lstStyle/>
          <a:p>
            <a:r>
              <a:rPr lang="nl-NL" sz="4800" dirty="0">
                <a:solidFill>
                  <a:srgbClr val="EC5C09"/>
                </a:solidFill>
              </a:rPr>
              <a:t>Opdracht</a:t>
            </a: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In voorgaande dia’s is een beeld gegeven van de organisatie van de palliatieve zorg in Nederland. </a:t>
            </a:r>
          </a:p>
          <a:p>
            <a:pPr marL="0" indent="0">
              <a:buNone/>
            </a:pPr>
            <a:r>
              <a:rPr lang="nl-NL" sz="2400" dirty="0"/>
              <a:t>Concentreer je op het (1) netwerk lokaal niveau  en (2) netwerk op regionaal niveau </a:t>
            </a:r>
          </a:p>
          <a:p>
            <a:r>
              <a:rPr lang="nl-NL" sz="2400" dirty="0"/>
              <a:t>Wie is betrokken?</a:t>
            </a:r>
          </a:p>
          <a:p>
            <a:r>
              <a:rPr lang="nl-NL" sz="2400" dirty="0"/>
              <a:t>Wat is het doel?</a:t>
            </a:r>
          </a:p>
          <a:p>
            <a:r>
              <a:rPr lang="nl-NL" sz="2400" dirty="0"/>
              <a:t>Beschrijf de sociale kaart voor een patiënt/cliënt en naaste(n) op jouw afdeling/team?</a:t>
            </a:r>
          </a:p>
          <a:p>
            <a:r>
              <a:rPr lang="nl-NL" sz="2400" dirty="0"/>
              <a:t>Hoe kan de sociale kaart jouw als zorgverlener helpen?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 Koppel de bevindingen plenair terug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4EEBC31-1FBD-45AB-A8D3-463D1A7E1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AA5335F-1235-4362-929E-6A005BEE3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17" y="6408854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47957"/>
      </p:ext>
    </p:extLst>
  </p:cSld>
  <p:clrMapOvr>
    <a:masterClrMapping/>
  </p:clrMapOvr>
</p:sld>
</file>

<file path=ppt/theme/theme1.xml><?xml version="1.0" encoding="utf-8"?>
<a:theme xmlns:a="http://schemas.openxmlformats.org/drawingml/2006/main" name="ThemaO2PZ">
  <a:themeElements>
    <a:clrScheme name="Aangepast 2">
      <a:dk1>
        <a:srgbClr val="000000"/>
      </a:dk1>
      <a:lt1>
        <a:srgbClr val="FFFFFF"/>
      </a:lt1>
      <a:dk2>
        <a:srgbClr val="CFC3C0"/>
      </a:dk2>
      <a:lt2>
        <a:srgbClr val="E7E6E6"/>
      </a:lt2>
      <a:accent1>
        <a:srgbClr val="EB5D0B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B5D0B"/>
      </a:hlink>
      <a:folHlink>
        <a:srgbClr val="FF00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O2PZ" id="{E5115D0B-5F19-4F0F-A24B-9296E1C24FF6}" vid="{4814B0EA-6006-4AB3-87C6-8CC86D10EFF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9A5AAF7E43AA47AC420A61688F6C63" ma:contentTypeVersion="11" ma:contentTypeDescription="Een nieuw document maken." ma:contentTypeScope="" ma:versionID="d046df2c3cee95f1d42be278cbe7d209">
  <xsd:schema xmlns:xsd="http://www.w3.org/2001/XMLSchema" xmlns:xs="http://www.w3.org/2001/XMLSchema" xmlns:p="http://schemas.microsoft.com/office/2006/metadata/properties" xmlns:ns2="eaec2d80-2301-404c-b6c8-75546d086a4b" targetNamespace="http://schemas.microsoft.com/office/2006/metadata/properties" ma:root="true" ma:fieldsID="91ed470f1cc8f9c818433d1c80df8e08" ns2:_="">
    <xsd:import namespace="eaec2d80-2301-404c-b6c8-75546d086a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c2d80-2301-404c-b6c8-75546d086a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AAA437-4664-4207-90D1-88DDB691B0C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D5A4C9-8FDF-46B2-985F-D8313C86F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ec2d80-2301-404c-b6c8-75546d086a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059792-97AC-40A3-B00B-08F93B74F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ThemaO2PZ</Template>
  <TotalTime>1000</TotalTime>
  <Words>705</Words>
  <Application>Microsoft Macintosh PowerPoint</Application>
  <PresentationFormat>Breedbeeld</PresentationFormat>
  <Paragraphs>103</Paragraphs>
  <Slides>16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ThemaO2PZ</vt:lpstr>
      <vt:lpstr>2_Office Theme</vt:lpstr>
      <vt:lpstr>3_Office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Appie Nieuwman</dc:creator>
  <cp:lastModifiedBy>Kirsten Karmiggelt</cp:lastModifiedBy>
  <cp:revision>19</cp:revision>
  <dcterms:created xsi:type="dcterms:W3CDTF">2020-11-26T13:34:55Z</dcterms:created>
  <dcterms:modified xsi:type="dcterms:W3CDTF">2022-09-27T14:54:21Z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0x010100DA9A5AAF7E43AA47AC420A61688F6C63</vt:lpwstr>
  </property>
</Properties>
</file>