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71" r:id="rId5"/>
    <p:sldId id="310" r:id="rId6"/>
    <p:sldId id="309" r:id="rId7"/>
    <p:sldId id="311" r:id="rId8"/>
    <p:sldId id="312" r:id="rId9"/>
    <p:sldId id="313" r:id="rId10"/>
    <p:sldId id="314" r:id="rId11"/>
    <p:sldId id="317" r:id="rId12"/>
    <p:sldId id="320" r:id="rId13"/>
    <p:sldId id="321" r:id="rId14"/>
    <p:sldId id="322" r:id="rId15"/>
    <p:sldId id="323" r:id="rId16"/>
    <p:sldId id="325" r:id="rId17"/>
    <p:sldId id="324" r:id="rId18"/>
    <p:sldId id="319" r:id="rId19"/>
    <p:sldId id="318" r:id="rId2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02" userDrawn="1">
          <p15:clr>
            <a:srgbClr val="A4A3A4"/>
          </p15:clr>
        </p15:guide>
        <p15:guide id="2" pos="719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rgitte Broersma" initials="BB" lastIdx="1" clrIdx="0">
    <p:extLst>
      <p:ext uri="{19B8F6BF-5375-455C-9EA6-DF929625EA0E}">
        <p15:presenceInfo xmlns:p15="http://schemas.microsoft.com/office/powerpoint/2012/main" userId="S::b.broersma@pznl.nl::a134b1f6-7fbf-42e2-b314-31c21013f518" providerId="AD"/>
      </p:ext>
    </p:extLst>
  </p:cmAuthor>
  <p:cmAuthor id="2" name="Eveline van Drielen" initials="EvD" lastIdx="4" clrIdx="1">
    <p:extLst>
      <p:ext uri="{19B8F6BF-5375-455C-9EA6-DF929625EA0E}">
        <p15:presenceInfo xmlns:p15="http://schemas.microsoft.com/office/powerpoint/2012/main" userId="S::E.vanDrielen@pznl.nl::d402dffe-06a5-4224-a401-519138ee5082" providerId="AD"/>
      </p:ext>
    </p:extLst>
  </p:cmAuthor>
  <p:cmAuthor id="3" name="Anja te Mebel" initials="AtM" lastIdx="3" clrIdx="2">
    <p:extLst>
      <p:ext uri="{19B8F6BF-5375-455C-9EA6-DF929625EA0E}">
        <p15:presenceInfo xmlns:p15="http://schemas.microsoft.com/office/powerpoint/2012/main" userId="S::anja.temebel@pznl.nl::882b45a7-3335-4ecb-acb1-0322b0a5588c" providerId="AD"/>
      </p:ext>
    </p:extLst>
  </p:cmAuthor>
  <p:cmAuthor id="4" name="Marlon Tonis" initials="MT" lastIdx="1" clrIdx="3">
    <p:extLst>
      <p:ext uri="{19B8F6BF-5375-455C-9EA6-DF929625EA0E}">
        <p15:presenceInfo xmlns:p15="http://schemas.microsoft.com/office/powerpoint/2012/main" userId="S::m.tonis@pznl.nl::c15b5796-44a2-4350-8891-e5e5ffaca2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3C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A25605-C98D-8964-EA70-39514C075F19}" v="3" dt="2023-04-12T14:36:48.003"/>
    <p1510:client id="{7D2C7264-D201-4F90-A8EA-A2210242B49D}" v="1" dt="2023-04-06T15:05:27.961"/>
    <p1510:client id="{96500773-13A8-4DAD-97CE-8E7D51DCED59}" vWet="4" dt="2023-04-12T13:37:21.832"/>
    <p1510:client id="{970DE29F-4139-5D22-46BE-1AB9627B01FB}" v="76" dt="2023-04-12T13:53:47.741"/>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502"/>
        <p:guide pos="7197"/>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k Louwes" userId="S::a.louwes@pznl.nl::afde4120-2980-4fd3-9aab-23d0ef32f51f" providerId="AD" clId="Web-{970DE29F-4139-5D22-46BE-1AB9627B01FB}"/>
    <pc:docChg chg="addSld delSld modSld sldOrd">
      <pc:chgData name="Ank Louwes" userId="S::a.louwes@pznl.nl::afde4120-2980-4fd3-9aab-23d0ef32f51f" providerId="AD" clId="Web-{970DE29F-4139-5D22-46BE-1AB9627B01FB}" dt="2023-04-12T13:53:47.741" v="57"/>
      <pc:docMkLst>
        <pc:docMk/>
      </pc:docMkLst>
      <pc:sldChg chg="del ord">
        <pc:chgData name="Ank Louwes" userId="S::a.louwes@pznl.nl::afde4120-2980-4fd3-9aab-23d0ef32f51f" providerId="AD" clId="Web-{970DE29F-4139-5D22-46BE-1AB9627B01FB}" dt="2023-04-12T13:53:47.741" v="57"/>
        <pc:sldMkLst>
          <pc:docMk/>
          <pc:sldMk cId="1014098458" sldId="316"/>
        </pc:sldMkLst>
      </pc:sldChg>
      <pc:sldChg chg="modSp ord">
        <pc:chgData name="Ank Louwes" userId="S::a.louwes@pznl.nl::afde4120-2980-4fd3-9aab-23d0ef32f51f" providerId="AD" clId="Web-{970DE29F-4139-5D22-46BE-1AB9627B01FB}" dt="2023-04-12T13:42:31.249" v="46" actId="20577"/>
        <pc:sldMkLst>
          <pc:docMk/>
          <pc:sldMk cId="3955177580" sldId="318"/>
        </pc:sldMkLst>
        <pc:spChg chg="mod">
          <ac:chgData name="Ank Louwes" userId="S::a.louwes@pznl.nl::afde4120-2980-4fd3-9aab-23d0ef32f51f" providerId="AD" clId="Web-{970DE29F-4139-5D22-46BE-1AB9627B01FB}" dt="2023-04-12T13:42:23.074" v="43" actId="20577"/>
          <ac:spMkLst>
            <pc:docMk/>
            <pc:sldMk cId="3955177580" sldId="318"/>
            <ac:spMk id="4" creationId="{E8D71F2A-05EF-FDD4-4F8F-8712DF58100E}"/>
          </ac:spMkLst>
        </pc:spChg>
        <pc:spChg chg="mod">
          <ac:chgData name="Ank Louwes" userId="S::a.louwes@pznl.nl::afde4120-2980-4fd3-9aab-23d0ef32f51f" providerId="AD" clId="Web-{970DE29F-4139-5D22-46BE-1AB9627B01FB}" dt="2023-04-12T13:42:31.249" v="46" actId="20577"/>
          <ac:spMkLst>
            <pc:docMk/>
            <pc:sldMk cId="3955177580" sldId="318"/>
            <ac:spMk id="6" creationId="{E6A9D25B-C8D7-634C-349E-C63B0C063C3D}"/>
          </ac:spMkLst>
        </pc:spChg>
      </pc:sldChg>
      <pc:sldChg chg="modSp add ord replId">
        <pc:chgData name="Ank Louwes" userId="S::a.louwes@pznl.nl::afde4120-2980-4fd3-9aab-23d0ef32f51f" providerId="AD" clId="Web-{970DE29F-4139-5D22-46BE-1AB9627B01FB}" dt="2023-04-12T13:39:50.260" v="17" actId="20577"/>
        <pc:sldMkLst>
          <pc:docMk/>
          <pc:sldMk cId="3777421968" sldId="320"/>
        </pc:sldMkLst>
        <pc:spChg chg="mod">
          <ac:chgData name="Ank Louwes" userId="S::a.louwes@pznl.nl::afde4120-2980-4fd3-9aab-23d0ef32f51f" providerId="AD" clId="Web-{970DE29F-4139-5D22-46BE-1AB9627B01FB}" dt="2023-04-12T13:39:42.369" v="16" actId="20577"/>
          <ac:spMkLst>
            <pc:docMk/>
            <pc:sldMk cId="3777421968" sldId="320"/>
            <ac:spMk id="4" creationId="{E8D71F2A-05EF-FDD4-4F8F-8712DF58100E}"/>
          </ac:spMkLst>
        </pc:spChg>
        <pc:spChg chg="mod">
          <ac:chgData name="Ank Louwes" userId="S::a.louwes@pznl.nl::afde4120-2980-4fd3-9aab-23d0ef32f51f" providerId="AD" clId="Web-{970DE29F-4139-5D22-46BE-1AB9627B01FB}" dt="2023-04-12T13:39:50.260" v="17" actId="20577"/>
          <ac:spMkLst>
            <pc:docMk/>
            <pc:sldMk cId="3777421968" sldId="320"/>
            <ac:spMk id="6" creationId="{E6A9D25B-C8D7-634C-349E-C63B0C063C3D}"/>
          </ac:spMkLst>
        </pc:spChg>
      </pc:sldChg>
      <pc:sldChg chg="modSp add replId">
        <pc:chgData name="Ank Louwes" userId="S::a.louwes@pznl.nl::afde4120-2980-4fd3-9aab-23d0ef32f51f" providerId="AD" clId="Web-{970DE29F-4139-5D22-46BE-1AB9627B01FB}" dt="2023-04-12T13:40:27.432" v="21" actId="20577"/>
        <pc:sldMkLst>
          <pc:docMk/>
          <pc:sldMk cId="2026018753" sldId="321"/>
        </pc:sldMkLst>
        <pc:spChg chg="mod">
          <ac:chgData name="Ank Louwes" userId="S::a.louwes@pznl.nl::afde4120-2980-4fd3-9aab-23d0ef32f51f" providerId="AD" clId="Web-{970DE29F-4139-5D22-46BE-1AB9627B01FB}" dt="2023-04-12T13:40:27.432" v="21" actId="20577"/>
          <ac:spMkLst>
            <pc:docMk/>
            <pc:sldMk cId="2026018753" sldId="321"/>
            <ac:spMk id="4" creationId="{E8D71F2A-05EF-FDD4-4F8F-8712DF58100E}"/>
          </ac:spMkLst>
        </pc:spChg>
      </pc:sldChg>
      <pc:sldChg chg="modSp add replId">
        <pc:chgData name="Ank Louwes" userId="S::a.louwes@pznl.nl::afde4120-2980-4fd3-9aab-23d0ef32f51f" providerId="AD" clId="Web-{970DE29F-4139-5D22-46BE-1AB9627B01FB}" dt="2023-04-12T13:43:38.247" v="49" actId="20577"/>
        <pc:sldMkLst>
          <pc:docMk/>
          <pc:sldMk cId="4208134933" sldId="322"/>
        </pc:sldMkLst>
        <pc:spChg chg="mod">
          <ac:chgData name="Ank Louwes" userId="S::a.louwes@pznl.nl::afde4120-2980-4fd3-9aab-23d0ef32f51f" providerId="AD" clId="Web-{970DE29F-4139-5D22-46BE-1AB9627B01FB}" dt="2023-04-12T13:43:38.247" v="49" actId="20577"/>
          <ac:spMkLst>
            <pc:docMk/>
            <pc:sldMk cId="4208134933" sldId="322"/>
            <ac:spMk id="4" creationId="{E8D71F2A-05EF-FDD4-4F8F-8712DF58100E}"/>
          </ac:spMkLst>
        </pc:spChg>
      </pc:sldChg>
      <pc:sldChg chg="modSp add replId">
        <pc:chgData name="Ank Louwes" userId="S::a.louwes@pznl.nl::afde4120-2980-4fd3-9aab-23d0ef32f51f" providerId="AD" clId="Web-{970DE29F-4139-5D22-46BE-1AB9627B01FB}" dt="2023-04-12T13:44:33.420" v="52" actId="20577"/>
        <pc:sldMkLst>
          <pc:docMk/>
          <pc:sldMk cId="2844999349" sldId="323"/>
        </pc:sldMkLst>
        <pc:spChg chg="mod">
          <ac:chgData name="Ank Louwes" userId="S::a.louwes@pznl.nl::afde4120-2980-4fd3-9aab-23d0ef32f51f" providerId="AD" clId="Web-{970DE29F-4139-5D22-46BE-1AB9627B01FB}" dt="2023-04-12T13:44:33.420" v="52" actId="20577"/>
          <ac:spMkLst>
            <pc:docMk/>
            <pc:sldMk cId="2844999349" sldId="323"/>
            <ac:spMk id="4" creationId="{E8D71F2A-05EF-FDD4-4F8F-8712DF58100E}"/>
          </ac:spMkLst>
        </pc:spChg>
      </pc:sldChg>
      <pc:sldChg chg="modSp add replId">
        <pc:chgData name="Ank Louwes" userId="S::a.louwes@pznl.nl::afde4120-2980-4fd3-9aab-23d0ef32f51f" providerId="AD" clId="Web-{970DE29F-4139-5D22-46BE-1AB9627B01FB}" dt="2023-04-12T13:42:04.121" v="39" actId="20577"/>
        <pc:sldMkLst>
          <pc:docMk/>
          <pc:sldMk cId="77373256" sldId="324"/>
        </pc:sldMkLst>
        <pc:spChg chg="mod">
          <ac:chgData name="Ank Louwes" userId="S::a.louwes@pznl.nl::afde4120-2980-4fd3-9aab-23d0ef32f51f" providerId="AD" clId="Web-{970DE29F-4139-5D22-46BE-1AB9627B01FB}" dt="2023-04-12T13:42:04.121" v="39" actId="20577"/>
          <ac:spMkLst>
            <pc:docMk/>
            <pc:sldMk cId="77373256" sldId="324"/>
            <ac:spMk id="4" creationId="{E8D71F2A-05EF-FDD4-4F8F-8712DF58100E}"/>
          </ac:spMkLst>
        </pc:spChg>
      </pc:sldChg>
      <pc:sldChg chg="modSp add replId">
        <pc:chgData name="Ank Louwes" userId="S::a.louwes@pznl.nl::afde4120-2980-4fd3-9aab-23d0ef32f51f" providerId="AD" clId="Web-{970DE29F-4139-5D22-46BE-1AB9627B01FB}" dt="2023-04-12T13:44:58.045" v="56" actId="1076"/>
        <pc:sldMkLst>
          <pc:docMk/>
          <pc:sldMk cId="4173740" sldId="325"/>
        </pc:sldMkLst>
        <pc:spChg chg="mod">
          <ac:chgData name="Ank Louwes" userId="S::a.louwes@pznl.nl::afde4120-2980-4fd3-9aab-23d0ef32f51f" providerId="AD" clId="Web-{970DE29F-4139-5D22-46BE-1AB9627B01FB}" dt="2023-04-12T13:44:58.045" v="56" actId="1076"/>
          <ac:spMkLst>
            <pc:docMk/>
            <pc:sldMk cId="4173740" sldId="325"/>
            <ac:spMk id="4" creationId="{E8D71F2A-05EF-FDD4-4F8F-8712DF58100E}"/>
          </ac:spMkLst>
        </pc:spChg>
      </pc:sldChg>
    </pc:docChg>
  </pc:docChgLst>
  <pc:docChgLst>
    <pc:chgData name="Ank Louwes" userId="S::a.louwes@pznl.nl::afde4120-2980-4fd3-9aab-23d0ef32f51f" providerId="AD" clId="Web-{39A25605-C98D-8964-EA70-39514C075F19}"/>
    <pc:docChg chg="modSld">
      <pc:chgData name="Ank Louwes" userId="S::a.louwes@pznl.nl::afde4120-2980-4fd3-9aab-23d0ef32f51f" providerId="AD" clId="Web-{39A25605-C98D-8964-EA70-39514C075F19}" dt="2023-04-12T14:39:08.118" v="26"/>
      <pc:docMkLst>
        <pc:docMk/>
      </pc:docMkLst>
      <pc:sldChg chg="modNotes">
        <pc:chgData name="Ank Louwes" userId="S::a.louwes@pznl.nl::afde4120-2980-4fd3-9aab-23d0ef32f51f" providerId="AD" clId="Web-{39A25605-C98D-8964-EA70-39514C075F19}" dt="2023-04-12T14:35:25.781" v="1"/>
        <pc:sldMkLst>
          <pc:docMk/>
          <pc:sldMk cId="3021181278" sldId="271"/>
        </pc:sldMkLst>
      </pc:sldChg>
      <pc:sldChg chg="modNotes">
        <pc:chgData name="Ank Louwes" userId="S::a.louwes@pznl.nl::afde4120-2980-4fd3-9aab-23d0ef32f51f" providerId="AD" clId="Web-{39A25605-C98D-8964-EA70-39514C075F19}" dt="2023-04-12T14:35:58.829" v="6"/>
        <pc:sldMkLst>
          <pc:docMk/>
          <pc:sldMk cId="516557343" sldId="309"/>
        </pc:sldMkLst>
      </pc:sldChg>
      <pc:sldChg chg="modNotes">
        <pc:chgData name="Ank Louwes" userId="S::a.louwes@pznl.nl::afde4120-2980-4fd3-9aab-23d0ef32f51f" providerId="AD" clId="Web-{39A25605-C98D-8964-EA70-39514C075F19}" dt="2023-04-12T14:35:40.313" v="3"/>
        <pc:sldMkLst>
          <pc:docMk/>
          <pc:sldMk cId="324727618" sldId="310"/>
        </pc:sldMkLst>
      </pc:sldChg>
      <pc:sldChg chg="modNotes">
        <pc:chgData name="Ank Louwes" userId="S::a.louwes@pznl.nl::afde4120-2980-4fd3-9aab-23d0ef32f51f" providerId="AD" clId="Web-{39A25605-C98D-8964-EA70-39514C075F19}" dt="2023-04-12T14:36:26.346" v="9"/>
        <pc:sldMkLst>
          <pc:docMk/>
          <pc:sldMk cId="996396509" sldId="311"/>
        </pc:sldMkLst>
      </pc:sldChg>
      <pc:sldChg chg="modNotes">
        <pc:chgData name="Ank Louwes" userId="S::a.louwes@pznl.nl::afde4120-2980-4fd3-9aab-23d0ef32f51f" providerId="AD" clId="Web-{39A25605-C98D-8964-EA70-39514C075F19}" dt="2023-04-12T14:36:41.706" v="11"/>
        <pc:sldMkLst>
          <pc:docMk/>
          <pc:sldMk cId="3340582322" sldId="312"/>
        </pc:sldMkLst>
      </pc:sldChg>
      <pc:sldChg chg="modNotes">
        <pc:chgData name="Ank Louwes" userId="S::a.louwes@pznl.nl::afde4120-2980-4fd3-9aab-23d0ef32f51f" providerId="AD" clId="Web-{39A25605-C98D-8964-EA70-39514C075F19}" dt="2023-04-12T14:37:08.144" v="13"/>
        <pc:sldMkLst>
          <pc:docMk/>
          <pc:sldMk cId="672332148" sldId="313"/>
        </pc:sldMkLst>
      </pc:sldChg>
      <pc:sldChg chg="modNotes">
        <pc:chgData name="Ank Louwes" userId="S::a.louwes@pznl.nl::afde4120-2980-4fd3-9aab-23d0ef32f51f" providerId="AD" clId="Web-{39A25605-C98D-8964-EA70-39514C075F19}" dt="2023-04-12T14:37:12.613" v="14"/>
        <pc:sldMkLst>
          <pc:docMk/>
          <pc:sldMk cId="2139617972" sldId="314"/>
        </pc:sldMkLst>
      </pc:sldChg>
      <pc:sldChg chg="modNotes">
        <pc:chgData name="Ank Louwes" userId="S::a.louwes@pznl.nl::afde4120-2980-4fd3-9aab-23d0ef32f51f" providerId="AD" clId="Web-{39A25605-C98D-8964-EA70-39514C075F19}" dt="2023-04-12T14:37:45.193" v="17"/>
        <pc:sldMkLst>
          <pc:docMk/>
          <pc:sldMk cId="944845207" sldId="317"/>
        </pc:sldMkLst>
      </pc:sldChg>
      <pc:sldChg chg="modNotes">
        <pc:chgData name="Ank Louwes" userId="S::a.louwes@pznl.nl::afde4120-2980-4fd3-9aab-23d0ef32f51f" providerId="AD" clId="Web-{39A25605-C98D-8964-EA70-39514C075F19}" dt="2023-04-12T14:38:55.742" v="25"/>
        <pc:sldMkLst>
          <pc:docMk/>
          <pc:sldMk cId="3955177580" sldId="318"/>
        </pc:sldMkLst>
      </pc:sldChg>
      <pc:sldChg chg="modNotes">
        <pc:chgData name="Ank Louwes" userId="S::a.louwes@pznl.nl::afde4120-2980-4fd3-9aab-23d0ef32f51f" providerId="AD" clId="Web-{39A25605-C98D-8964-EA70-39514C075F19}" dt="2023-04-12T14:38:01.287" v="20"/>
        <pc:sldMkLst>
          <pc:docMk/>
          <pc:sldMk cId="3777421968" sldId="320"/>
        </pc:sldMkLst>
      </pc:sldChg>
      <pc:sldChg chg="modNotes">
        <pc:chgData name="Ank Louwes" userId="S::a.louwes@pznl.nl::afde4120-2980-4fd3-9aab-23d0ef32f51f" providerId="AD" clId="Web-{39A25605-C98D-8964-EA70-39514C075F19}" dt="2023-04-12T14:38:07.350" v="21"/>
        <pc:sldMkLst>
          <pc:docMk/>
          <pc:sldMk cId="2026018753" sldId="321"/>
        </pc:sldMkLst>
      </pc:sldChg>
      <pc:sldChg chg="modNotes">
        <pc:chgData name="Ank Louwes" userId="S::a.louwes@pznl.nl::afde4120-2980-4fd3-9aab-23d0ef32f51f" providerId="AD" clId="Web-{39A25605-C98D-8964-EA70-39514C075F19}" dt="2023-04-12T14:38:25.210" v="22"/>
        <pc:sldMkLst>
          <pc:docMk/>
          <pc:sldMk cId="4208134933" sldId="322"/>
        </pc:sldMkLst>
      </pc:sldChg>
      <pc:sldChg chg="modNotes">
        <pc:chgData name="Ank Louwes" userId="S::a.louwes@pznl.nl::afde4120-2980-4fd3-9aab-23d0ef32f51f" providerId="AD" clId="Web-{39A25605-C98D-8964-EA70-39514C075F19}" dt="2023-04-12T14:38:34.257" v="23"/>
        <pc:sldMkLst>
          <pc:docMk/>
          <pc:sldMk cId="2844999349" sldId="323"/>
        </pc:sldMkLst>
      </pc:sldChg>
      <pc:sldChg chg="modNotes">
        <pc:chgData name="Ank Louwes" userId="S::a.louwes@pznl.nl::afde4120-2980-4fd3-9aab-23d0ef32f51f" providerId="AD" clId="Web-{39A25605-C98D-8964-EA70-39514C075F19}" dt="2023-04-12T14:38:49.086" v="24"/>
        <pc:sldMkLst>
          <pc:docMk/>
          <pc:sldMk cId="77373256" sldId="324"/>
        </pc:sldMkLst>
      </pc:sldChg>
      <pc:sldChg chg="modNotes">
        <pc:chgData name="Ank Louwes" userId="S::a.louwes@pznl.nl::afde4120-2980-4fd3-9aab-23d0ef32f51f" providerId="AD" clId="Web-{39A25605-C98D-8964-EA70-39514C075F19}" dt="2023-04-12T14:39:08.118" v="26"/>
        <pc:sldMkLst>
          <pc:docMk/>
          <pc:sldMk cId="4173740" sldId="3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01149E-2217-451A-B99E-51537F325B44}" type="datetimeFigureOut">
              <a:rPr lang="nl-NL" smtClean="0"/>
              <a:t>12-4-2023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ECB59-A26E-48C3-8914-EDFB73C514C8}" type="slidenum">
              <a:rPr lang="nl-NL" smtClean="0"/>
              <a:t>‹#›</a:t>
            </a:fld>
            <a:endParaRPr lang="nl-NL"/>
          </a:p>
        </p:txBody>
      </p:sp>
    </p:spTree>
    <p:extLst>
      <p:ext uri="{BB962C8B-B14F-4D97-AF65-F5344CB8AC3E}">
        <p14:creationId xmlns:p14="http://schemas.microsoft.com/office/powerpoint/2010/main" val="1975271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a:t>Elevator Pitch: je bent </a:t>
            </a:r>
            <a:r>
              <a:rPr lang="en-GB" err="1"/>
              <a:t>onderweg</a:t>
            </a:r>
            <a:r>
              <a:rPr lang="en-GB"/>
              <a:t> </a:t>
            </a:r>
            <a:r>
              <a:rPr lang="en-GB" err="1"/>
              <a:t>naar</a:t>
            </a:r>
            <a:r>
              <a:rPr lang="en-GB"/>
              <a:t> PZNL, op de 8e </a:t>
            </a:r>
            <a:r>
              <a:rPr lang="en-GB" err="1"/>
              <a:t>verdieping</a:t>
            </a:r>
            <a:r>
              <a:rPr lang="en-GB"/>
              <a:t>. Je </a:t>
            </a:r>
            <a:r>
              <a:rPr lang="en-GB" err="1"/>
              <a:t>komt</a:t>
            </a:r>
            <a:r>
              <a:rPr lang="en-GB"/>
              <a:t> </a:t>
            </a:r>
            <a:r>
              <a:rPr lang="en-GB" err="1"/>
              <a:t>ineens</a:t>
            </a:r>
            <a:r>
              <a:rPr lang="en-GB"/>
              <a:t> </a:t>
            </a:r>
            <a:r>
              <a:rPr lang="en-GB" err="1"/>
              <a:t>iemand</a:t>
            </a:r>
            <a:r>
              <a:rPr lang="en-GB"/>
              <a:t> in de lift </a:t>
            </a:r>
            <a:r>
              <a:rPr lang="en-GB" err="1"/>
              <a:t>tegen</a:t>
            </a:r>
            <a:r>
              <a:rPr lang="en-GB"/>
              <a:t> die je heel al lang </a:t>
            </a:r>
            <a:r>
              <a:rPr lang="en-GB" err="1"/>
              <a:t>wilde</a:t>
            </a:r>
            <a:r>
              <a:rPr lang="en-GB"/>
              <a:t> </a:t>
            </a:r>
            <a:r>
              <a:rPr lang="en-GB" err="1"/>
              <a:t>spreken</a:t>
            </a:r>
            <a:r>
              <a:rPr lang="en-GB"/>
              <a:t>. Je </a:t>
            </a:r>
            <a:r>
              <a:rPr lang="en-GB" err="1"/>
              <a:t>hebt</a:t>
            </a:r>
            <a:r>
              <a:rPr lang="en-GB"/>
              <a:t> 40 </a:t>
            </a:r>
            <a:r>
              <a:rPr lang="en-GB" err="1"/>
              <a:t>seconden</a:t>
            </a:r>
            <a:r>
              <a:rPr lang="en-GB"/>
              <a:t>… Wat is je </a:t>
            </a:r>
            <a:r>
              <a:rPr lang="en-GB" err="1"/>
              <a:t>verhaal</a:t>
            </a:r>
            <a:r>
              <a:rPr lang="en-GB"/>
              <a:t>? In </a:t>
            </a:r>
            <a:r>
              <a:rPr lang="en-GB" err="1"/>
              <a:t>deze</a:t>
            </a:r>
            <a:r>
              <a:rPr lang="en-GB"/>
              <a:t> </a:t>
            </a:r>
            <a:r>
              <a:rPr lang="en-GB" err="1"/>
              <a:t>korte</a:t>
            </a:r>
            <a:r>
              <a:rPr lang="en-GB"/>
              <a:t> workshop ga </a:t>
            </a:r>
            <a:r>
              <a:rPr lang="en-GB" err="1"/>
              <a:t>jij</a:t>
            </a:r>
            <a:r>
              <a:rPr lang="en-GB"/>
              <a:t> </a:t>
            </a:r>
            <a:r>
              <a:rPr lang="en-GB" err="1"/>
              <a:t>jouw</a:t>
            </a:r>
            <a:r>
              <a:rPr lang="en-GB"/>
              <a:t> </a:t>
            </a:r>
            <a:r>
              <a:rPr lang="en-GB" i="1"/>
              <a:t>elevator pitch </a:t>
            </a:r>
            <a:r>
              <a:rPr lang="en-GB" i="0" err="1"/>
              <a:t>opstellen</a:t>
            </a:r>
            <a:r>
              <a:rPr lang="en-GB" i="0"/>
              <a:t>.</a:t>
            </a:r>
            <a:r>
              <a:rPr lang="en-GB"/>
              <a:t> </a:t>
            </a:r>
            <a:endParaRPr lang="nl-NL"/>
          </a:p>
          <a:p>
            <a:endParaRPr lang="en-GB">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a:t>
            </a:fld>
            <a:endParaRPr lang="nl-NL"/>
          </a:p>
        </p:txBody>
      </p:sp>
    </p:spTree>
    <p:extLst>
      <p:ext uri="{BB962C8B-B14F-4D97-AF65-F5344CB8AC3E}">
        <p14:creationId xmlns:p14="http://schemas.microsoft.com/office/powerpoint/2010/main" val="2666671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10</a:t>
            </a:fld>
            <a:endParaRPr lang="nl-NL"/>
          </a:p>
        </p:txBody>
      </p:sp>
    </p:spTree>
    <p:extLst>
      <p:ext uri="{BB962C8B-B14F-4D97-AF65-F5344CB8AC3E}">
        <p14:creationId xmlns:p14="http://schemas.microsoft.com/office/powerpoint/2010/main" val="786968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11</a:t>
            </a:fld>
            <a:endParaRPr lang="nl-NL"/>
          </a:p>
        </p:txBody>
      </p:sp>
    </p:spTree>
    <p:extLst>
      <p:ext uri="{BB962C8B-B14F-4D97-AF65-F5344CB8AC3E}">
        <p14:creationId xmlns:p14="http://schemas.microsoft.com/office/powerpoint/2010/main" val="3758408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12</a:t>
            </a:fld>
            <a:endParaRPr lang="nl-NL"/>
          </a:p>
        </p:txBody>
      </p:sp>
    </p:spTree>
    <p:extLst>
      <p:ext uri="{BB962C8B-B14F-4D97-AF65-F5344CB8AC3E}">
        <p14:creationId xmlns:p14="http://schemas.microsoft.com/office/powerpoint/2010/main" val="37017629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13</a:t>
            </a:fld>
            <a:endParaRPr lang="nl-NL"/>
          </a:p>
        </p:txBody>
      </p:sp>
    </p:spTree>
    <p:extLst>
      <p:ext uri="{BB962C8B-B14F-4D97-AF65-F5344CB8AC3E}">
        <p14:creationId xmlns:p14="http://schemas.microsoft.com/office/powerpoint/2010/main" val="35844253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14</a:t>
            </a:fld>
            <a:endParaRPr lang="nl-NL"/>
          </a:p>
        </p:txBody>
      </p:sp>
    </p:spTree>
    <p:extLst>
      <p:ext uri="{BB962C8B-B14F-4D97-AF65-F5344CB8AC3E}">
        <p14:creationId xmlns:p14="http://schemas.microsoft.com/office/powerpoint/2010/main" val="2484343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16</a:t>
            </a:fld>
            <a:endParaRPr lang="nl-NL"/>
          </a:p>
        </p:txBody>
      </p:sp>
    </p:spTree>
    <p:extLst>
      <p:ext uri="{BB962C8B-B14F-4D97-AF65-F5344CB8AC3E}">
        <p14:creationId xmlns:p14="http://schemas.microsoft.com/office/powerpoint/2010/main" val="1323376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Wil je </a:t>
            </a:r>
            <a:r>
              <a:rPr lang="en-US" err="1"/>
              <a:t>je</a:t>
            </a:r>
            <a:r>
              <a:rPr lang="en-US"/>
              <a:t> </a:t>
            </a:r>
            <a:r>
              <a:rPr lang="en-US" err="1"/>
              <a:t>organisatie</a:t>
            </a:r>
            <a:r>
              <a:rPr lang="en-US"/>
              <a:t> op de </a:t>
            </a:r>
            <a:r>
              <a:rPr lang="en-US" err="1"/>
              <a:t>kaart</a:t>
            </a:r>
            <a:r>
              <a:rPr lang="en-US"/>
              <a:t> </a:t>
            </a:r>
            <a:r>
              <a:rPr lang="en-US" err="1"/>
              <a:t>zetten</a:t>
            </a:r>
            <a:r>
              <a:rPr lang="en-US"/>
              <a:t> of </a:t>
            </a:r>
            <a:r>
              <a:rPr lang="en-US" err="1"/>
              <a:t>wil</a:t>
            </a:r>
            <a:r>
              <a:rPr lang="en-US"/>
              <a:t> je </a:t>
            </a:r>
            <a:r>
              <a:rPr lang="en-US" err="1"/>
              <a:t>een</a:t>
            </a:r>
            <a:r>
              <a:rPr lang="en-US"/>
              <a:t> product of </a:t>
            </a:r>
            <a:r>
              <a:rPr lang="en-US" err="1"/>
              <a:t>dienst</a:t>
            </a:r>
            <a:r>
              <a:rPr lang="en-US"/>
              <a:t> </a:t>
            </a:r>
            <a:r>
              <a:rPr lang="en-US" err="1"/>
              <a:t>aanbieden</a:t>
            </a:r>
            <a:r>
              <a:rPr lang="en-US"/>
              <a:t>, </a:t>
            </a:r>
            <a:r>
              <a:rPr lang="en-US" err="1"/>
              <a:t>denk</a:t>
            </a:r>
            <a:r>
              <a:rPr lang="en-US"/>
              <a:t> </a:t>
            </a:r>
            <a:r>
              <a:rPr lang="en-US" err="1"/>
              <a:t>bijvoorbeeld</a:t>
            </a:r>
            <a:r>
              <a:rPr lang="en-US"/>
              <a:t> </a:t>
            </a:r>
            <a:r>
              <a:rPr lang="en-US" err="1"/>
              <a:t>aan</a:t>
            </a:r>
            <a:r>
              <a:rPr lang="en-US"/>
              <a:t> </a:t>
            </a:r>
            <a:r>
              <a:rPr lang="en-US" err="1"/>
              <a:t>patiënteninformatie</a:t>
            </a:r>
            <a:r>
              <a:rPr lang="en-US"/>
              <a:t> of </a:t>
            </a:r>
            <a:r>
              <a:rPr lang="en-US" err="1"/>
              <a:t>een</a:t>
            </a:r>
            <a:r>
              <a:rPr lang="en-US"/>
              <a:t> </a:t>
            </a:r>
            <a:r>
              <a:rPr lang="en-US" err="1"/>
              <a:t>scholing</a:t>
            </a:r>
            <a:r>
              <a:rPr lang="en-US"/>
              <a:t> oid</a:t>
            </a:r>
            <a:endParaRPr lang="nl-NL"/>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2</a:t>
            </a:fld>
            <a:endParaRPr lang="nl-NL"/>
          </a:p>
        </p:txBody>
      </p:sp>
    </p:spTree>
    <p:extLst>
      <p:ext uri="{BB962C8B-B14F-4D97-AF65-F5344CB8AC3E}">
        <p14:creationId xmlns:p14="http://schemas.microsoft.com/office/powerpoint/2010/main" val="3061318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a:t>Het </a:t>
            </a:r>
            <a:r>
              <a:rPr lang="en-GB" err="1"/>
              <a:t>gaat</a:t>
            </a:r>
            <a:r>
              <a:rPr lang="en-GB"/>
              <a:t> </a:t>
            </a:r>
            <a:r>
              <a:rPr lang="en-GB" err="1"/>
              <a:t>hier</a:t>
            </a:r>
            <a:r>
              <a:rPr lang="en-GB"/>
              <a:t> met </a:t>
            </a:r>
            <a:r>
              <a:rPr lang="en-GB" err="1"/>
              <a:t>nadruk</a:t>
            </a:r>
            <a:r>
              <a:rPr lang="en-GB"/>
              <a:t> om de </a:t>
            </a:r>
            <a:r>
              <a:rPr lang="en-GB" b="1" err="1"/>
              <a:t>organisatie</a:t>
            </a:r>
            <a:r>
              <a:rPr lang="en-GB"/>
              <a:t>, </a:t>
            </a:r>
            <a:r>
              <a:rPr lang="en-GB" err="1"/>
              <a:t>niet</a:t>
            </a:r>
            <a:r>
              <a:rPr lang="en-GB"/>
              <a:t> om de </a:t>
            </a:r>
            <a:r>
              <a:rPr lang="en-GB" err="1"/>
              <a:t>persoon</a:t>
            </a:r>
            <a:r>
              <a:rPr lang="en-GB"/>
              <a:t>. </a:t>
            </a:r>
            <a:endParaRPr lang="nl-NL"/>
          </a:p>
          <a:p>
            <a:r>
              <a:rPr lang="en-GB"/>
              <a:t>De </a:t>
            </a:r>
            <a:r>
              <a:rPr lang="en-GB" err="1"/>
              <a:t>vragen</a:t>
            </a:r>
            <a:r>
              <a:rPr lang="en-GB"/>
              <a:t> </a:t>
            </a:r>
            <a:r>
              <a:rPr lang="en-GB" err="1"/>
              <a:t>dienen</a:t>
            </a:r>
            <a:r>
              <a:rPr lang="en-GB"/>
              <a:t> </a:t>
            </a:r>
            <a:r>
              <a:rPr lang="en-GB" err="1"/>
              <a:t>als</a:t>
            </a:r>
            <a:r>
              <a:rPr lang="en-GB"/>
              <a:t> </a:t>
            </a:r>
            <a:r>
              <a:rPr lang="en-GB" b="1" err="1"/>
              <a:t>inspiratie</a:t>
            </a:r>
            <a:r>
              <a:rPr lang="en-GB" b="1"/>
              <a:t>. </a:t>
            </a:r>
            <a:r>
              <a:rPr lang="en-GB" b="0"/>
              <a:t>Het </a:t>
            </a:r>
            <a:r>
              <a:rPr lang="en-GB" b="0" err="1"/>
              <a:t>zou</a:t>
            </a:r>
            <a:r>
              <a:rPr lang="en-GB" b="0"/>
              <a:t> </a:t>
            </a:r>
            <a:r>
              <a:rPr lang="en-GB" b="0" err="1"/>
              <a:t>mooi</a:t>
            </a:r>
            <a:r>
              <a:rPr lang="en-GB" b="0"/>
              <a:t> </a:t>
            </a:r>
            <a:r>
              <a:rPr lang="en-GB" b="0" err="1"/>
              <a:t>zijn</a:t>
            </a:r>
            <a:r>
              <a:rPr lang="en-GB" b="0"/>
              <a:t> </a:t>
            </a:r>
            <a:r>
              <a:rPr lang="en-GB" b="0" err="1"/>
              <a:t>als</a:t>
            </a:r>
            <a:r>
              <a:rPr lang="en-GB" b="0"/>
              <a:t> je ze </a:t>
            </a:r>
            <a:r>
              <a:rPr lang="en-GB" b="0" err="1"/>
              <a:t>allemaal</a:t>
            </a:r>
            <a:r>
              <a:rPr lang="en-GB" b="0"/>
              <a:t> </a:t>
            </a:r>
            <a:r>
              <a:rPr lang="en-GB" b="0" err="1"/>
              <a:t>kort</a:t>
            </a:r>
            <a:r>
              <a:rPr lang="en-GB" b="0"/>
              <a:t> </a:t>
            </a:r>
            <a:r>
              <a:rPr lang="en-GB" b="0" err="1"/>
              <a:t>kunt</a:t>
            </a:r>
            <a:r>
              <a:rPr lang="en-GB" b="0"/>
              <a:t> </a:t>
            </a:r>
            <a:r>
              <a:rPr lang="en-GB" b="0" err="1"/>
              <a:t>beantwoorden</a:t>
            </a:r>
            <a:r>
              <a:rPr lang="en-GB" b="0"/>
              <a:t>, </a:t>
            </a:r>
            <a:r>
              <a:rPr lang="en-GB" b="0" err="1"/>
              <a:t>als</a:t>
            </a:r>
            <a:r>
              <a:rPr lang="en-GB" b="0"/>
              <a:t> </a:t>
            </a:r>
            <a:r>
              <a:rPr lang="en-GB" b="0" err="1"/>
              <a:t>dat</a:t>
            </a:r>
            <a:r>
              <a:rPr lang="en-GB" b="0"/>
              <a:t> </a:t>
            </a:r>
            <a:r>
              <a:rPr lang="en-GB" b="0" err="1"/>
              <a:t>niet</a:t>
            </a:r>
            <a:r>
              <a:rPr lang="en-GB" b="0"/>
              <a:t> </a:t>
            </a:r>
            <a:r>
              <a:rPr lang="en-GB" b="0" err="1"/>
              <a:t>lukt</a:t>
            </a:r>
            <a:r>
              <a:rPr lang="en-GB" b="0"/>
              <a:t> </a:t>
            </a:r>
            <a:r>
              <a:rPr lang="en-GB" b="0" err="1"/>
              <a:t>ook</a:t>
            </a:r>
            <a:r>
              <a:rPr lang="en-GB" b="0"/>
              <a:t> </a:t>
            </a:r>
            <a:r>
              <a:rPr lang="en-GB" b="0" err="1"/>
              <a:t>geen</a:t>
            </a:r>
            <a:r>
              <a:rPr lang="en-GB" b="0"/>
              <a:t> </a:t>
            </a:r>
            <a:r>
              <a:rPr lang="en-GB" b="0" err="1"/>
              <a:t>probleem</a:t>
            </a:r>
            <a:r>
              <a:rPr lang="en-GB" b="0"/>
              <a:t>.</a:t>
            </a:r>
            <a:endParaRPr lang="en-GB">
              <a:cs typeface="Calibri"/>
            </a:endParaRPr>
          </a:p>
          <a:p>
            <a:r>
              <a:rPr lang="en-GB" b="1" err="1"/>
              <a:t>Steekwoorden</a:t>
            </a:r>
            <a:r>
              <a:rPr lang="en-GB" b="0"/>
              <a:t> </a:t>
            </a:r>
            <a:r>
              <a:rPr lang="en-GB" b="0" err="1"/>
              <a:t>zijn</a:t>
            </a:r>
            <a:r>
              <a:rPr lang="en-GB" b="0"/>
              <a:t> </a:t>
            </a:r>
            <a:r>
              <a:rPr lang="en-GB" b="0" err="1"/>
              <a:t>vooralsnog</a:t>
            </a:r>
            <a:r>
              <a:rPr lang="en-GB" b="0"/>
              <a:t> </a:t>
            </a:r>
            <a:r>
              <a:rPr lang="en-GB" b="0" err="1"/>
              <a:t>voldoende</a:t>
            </a:r>
            <a:r>
              <a:rPr lang="en-GB" b="0"/>
              <a:t>.</a:t>
            </a:r>
            <a:r>
              <a:rPr lang="en-GB"/>
              <a:t> </a:t>
            </a:r>
            <a:endParaRPr lang="en-GB">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3</a:t>
            </a:fld>
            <a:endParaRPr lang="nl-NL"/>
          </a:p>
        </p:txBody>
      </p:sp>
    </p:spTree>
    <p:extLst>
      <p:ext uri="{BB962C8B-B14F-4D97-AF65-F5344CB8AC3E}">
        <p14:creationId xmlns:p14="http://schemas.microsoft.com/office/powerpoint/2010/main" val="2533064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a:t>De </a:t>
            </a:r>
            <a:r>
              <a:rPr lang="en-GB" err="1"/>
              <a:t>vragen</a:t>
            </a:r>
            <a:r>
              <a:rPr lang="en-GB"/>
              <a:t> </a:t>
            </a:r>
            <a:r>
              <a:rPr lang="en-GB" err="1"/>
              <a:t>dienen</a:t>
            </a:r>
            <a:r>
              <a:rPr lang="en-GB"/>
              <a:t> </a:t>
            </a:r>
            <a:r>
              <a:rPr lang="en-GB" err="1"/>
              <a:t>als</a:t>
            </a:r>
            <a:r>
              <a:rPr lang="en-GB"/>
              <a:t> </a:t>
            </a:r>
            <a:r>
              <a:rPr lang="en-GB" b="1" err="1"/>
              <a:t>inspiratie</a:t>
            </a:r>
            <a:r>
              <a:rPr lang="en-GB" b="1"/>
              <a:t>. </a:t>
            </a:r>
            <a:r>
              <a:rPr lang="en-GB" b="0"/>
              <a:t>Het </a:t>
            </a:r>
            <a:r>
              <a:rPr lang="en-GB" b="0" err="1"/>
              <a:t>zou</a:t>
            </a:r>
            <a:r>
              <a:rPr lang="en-GB" b="0"/>
              <a:t> </a:t>
            </a:r>
            <a:r>
              <a:rPr lang="en-GB" b="0" err="1"/>
              <a:t>mooi</a:t>
            </a:r>
            <a:r>
              <a:rPr lang="en-GB" b="0"/>
              <a:t> </a:t>
            </a:r>
            <a:r>
              <a:rPr lang="en-GB" b="0" err="1"/>
              <a:t>zijn</a:t>
            </a:r>
            <a:r>
              <a:rPr lang="en-GB" b="0"/>
              <a:t> </a:t>
            </a:r>
            <a:r>
              <a:rPr lang="en-GB" b="0" err="1"/>
              <a:t>als</a:t>
            </a:r>
            <a:r>
              <a:rPr lang="en-GB" b="0"/>
              <a:t> je ze </a:t>
            </a:r>
            <a:r>
              <a:rPr lang="en-GB" b="0" err="1"/>
              <a:t>allemaal</a:t>
            </a:r>
            <a:r>
              <a:rPr lang="en-GB" b="0"/>
              <a:t> </a:t>
            </a:r>
            <a:r>
              <a:rPr lang="en-GB" b="0" err="1"/>
              <a:t>kort</a:t>
            </a:r>
            <a:r>
              <a:rPr lang="en-GB" b="0"/>
              <a:t> </a:t>
            </a:r>
            <a:r>
              <a:rPr lang="en-GB" b="0" err="1"/>
              <a:t>kunt</a:t>
            </a:r>
            <a:r>
              <a:rPr lang="en-GB" b="0"/>
              <a:t> </a:t>
            </a:r>
            <a:r>
              <a:rPr lang="en-GB" b="0" err="1"/>
              <a:t>beantwoorden</a:t>
            </a:r>
            <a:r>
              <a:rPr lang="en-GB" b="0"/>
              <a:t>, </a:t>
            </a:r>
            <a:r>
              <a:rPr lang="en-GB" b="0" err="1"/>
              <a:t>als</a:t>
            </a:r>
            <a:r>
              <a:rPr lang="en-GB" b="0"/>
              <a:t> </a:t>
            </a:r>
            <a:r>
              <a:rPr lang="en-GB" b="0" err="1"/>
              <a:t>dat</a:t>
            </a:r>
            <a:r>
              <a:rPr lang="en-GB" b="0"/>
              <a:t> </a:t>
            </a:r>
            <a:r>
              <a:rPr lang="en-GB" b="0" err="1"/>
              <a:t>niet</a:t>
            </a:r>
            <a:r>
              <a:rPr lang="en-GB" b="0"/>
              <a:t> </a:t>
            </a:r>
            <a:r>
              <a:rPr lang="en-GB" b="0" err="1"/>
              <a:t>lukt</a:t>
            </a:r>
            <a:r>
              <a:rPr lang="en-GB" b="0"/>
              <a:t> </a:t>
            </a:r>
            <a:r>
              <a:rPr lang="en-GB" b="0" err="1"/>
              <a:t>ook</a:t>
            </a:r>
            <a:r>
              <a:rPr lang="en-GB" b="0"/>
              <a:t> </a:t>
            </a:r>
            <a:r>
              <a:rPr lang="en-GB" b="0" err="1"/>
              <a:t>geen</a:t>
            </a:r>
            <a:r>
              <a:rPr lang="en-GB" b="0"/>
              <a:t> </a:t>
            </a:r>
            <a:r>
              <a:rPr lang="en-GB" b="0" err="1"/>
              <a:t>probleem</a:t>
            </a:r>
            <a:r>
              <a:rPr lang="en-GB" b="0"/>
              <a:t>.</a:t>
            </a:r>
            <a:endParaRPr lang="nl-NL"/>
          </a:p>
          <a:p>
            <a:r>
              <a:rPr lang="en-GB" b="1" err="1"/>
              <a:t>Steekwoorden</a:t>
            </a:r>
            <a:r>
              <a:rPr lang="en-GB" b="0"/>
              <a:t> </a:t>
            </a:r>
            <a:r>
              <a:rPr lang="en-GB" b="0" err="1"/>
              <a:t>zijn</a:t>
            </a:r>
            <a:r>
              <a:rPr lang="en-GB" b="0"/>
              <a:t> </a:t>
            </a:r>
            <a:r>
              <a:rPr lang="en-GB" b="0" err="1"/>
              <a:t>vooralsnog</a:t>
            </a:r>
            <a:r>
              <a:rPr lang="en-GB" b="0"/>
              <a:t> voldoende.</a:t>
            </a:r>
            <a:r>
              <a:rPr lang="en-GB"/>
              <a:t> </a:t>
            </a: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4</a:t>
            </a:fld>
            <a:endParaRPr lang="nl-NL"/>
          </a:p>
        </p:txBody>
      </p:sp>
    </p:spTree>
    <p:extLst>
      <p:ext uri="{BB962C8B-B14F-4D97-AF65-F5344CB8AC3E}">
        <p14:creationId xmlns:p14="http://schemas.microsoft.com/office/powerpoint/2010/main" val="1797647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a:t>Denk </a:t>
            </a:r>
            <a:r>
              <a:rPr lang="en-US" err="1"/>
              <a:t>bij</a:t>
            </a:r>
            <a:r>
              <a:rPr lang="en-US"/>
              <a:t> </a:t>
            </a:r>
            <a:r>
              <a:rPr lang="en-US" err="1"/>
              <a:t>concurrenten</a:t>
            </a:r>
            <a:r>
              <a:rPr lang="en-US"/>
              <a:t> </a:t>
            </a:r>
            <a:r>
              <a:rPr lang="en-US" err="1"/>
              <a:t>aan</a:t>
            </a:r>
            <a:r>
              <a:rPr lang="en-US"/>
              <a:t> </a:t>
            </a:r>
            <a:r>
              <a:rPr lang="en-US" err="1"/>
              <a:t>partijen</a:t>
            </a:r>
            <a:r>
              <a:rPr lang="en-US"/>
              <a:t>/</a:t>
            </a:r>
            <a:r>
              <a:rPr lang="en-US" err="1"/>
              <a:t>afdelingen</a:t>
            </a:r>
            <a:r>
              <a:rPr lang="en-US"/>
              <a:t> </a:t>
            </a:r>
            <a:r>
              <a:rPr lang="en-US" err="1"/>
              <a:t>waarmee</a:t>
            </a:r>
            <a:r>
              <a:rPr lang="en-US"/>
              <a:t> je </a:t>
            </a:r>
            <a:r>
              <a:rPr lang="en-US" kern="1200" err="1"/>
              <a:t>bijvoorbeeld</a:t>
            </a:r>
            <a:r>
              <a:rPr lang="en-US" kern="1200"/>
              <a:t> </a:t>
            </a:r>
            <a:r>
              <a:rPr lang="en-US"/>
              <a:t>i</a:t>
            </a:r>
            <a:r>
              <a:rPr lang="en-US" kern="1200"/>
              <a:t>n </a:t>
            </a:r>
            <a:r>
              <a:rPr lang="en-US" kern="1200" err="1"/>
              <a:t>aandacht</a:t>
            </a:r>
            <a:r>
              <a:rPr lang="en-US" kern="1200"/>
              <a:t> mee </a:t>
            </a:r>
            <a:r>
              <a:rPr lang="en-US" kern="1200" err="1"/>
              <a:t>concurreert</a:t>
            </a:r>
            <a:r>
              <a:rPr lang="en-US" kern="1200"/>
              <a:t> in </a:t>
            </a:r>
            <a:r>
              <a:rPr lang="en-US" kern="1200" err="1"/>
              <a:t>een</a:t>
            </a:r>
            <a:r>
              <a:rPr lang="en-US" kern="1200"/>
              <a:t> </a:t>
            </a:r>
            <a:r>
              <a:rPr lang="en-US" kern="1200" err="1"/>
              <a:t>ziekenhuis</a:t>
            </a:r>
            <a:r>
              <a:rPr lang="en-US" kern="1200"/>
              <a:t>, </a:t>
            </a:r>
            <a:r>
              <a:rPr lang="en-US" kern="1200" err="1"/>
              <a:t>gemeente</a:t>
            </a:r>
            <a:r>
              <a:rPr lang="en-US" kern="1200"/>
              <a:t> e.d.</a:t>
            </a:r>
            <a:endParaRPr lang="en-US">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5</a:t>
            </a:fld>
            <a:endParaRPr lang="nl-NL"/>
          </a:p>
        </p:txBody>
      </p:sp>
    </p:spTree>
    <p:extLst>
      <p:ext uri="{BB962C8B-B14F-4D97-AF65-F5344CB8AC3E}">
        <p14:creationId xmlns:p14="http://schemas.microsoft.com/office/powerpoint/2010/main" val="16089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a:t>De </a:t>
            </a:r>
            <a:r>
              <a:rPr lang="en-GB" err="1"/>
              <a:t>vragen</a:t>
            </a:r>
            <a:r>
              <a:rPr lang="en-GB"/>
              <a:t> </a:t>
            </a:r>
            <a:r>
              <a:rPr lang="en-GB" err="1"/>
              <a:t>dienen</a:t>
            </a:r>
            <a:r>
              <a:rPr lang="en-GB"/>
              <a:t> </a:t>
            </a:r>
            <a:r>
              <a:rPr lang="en-GB" err="1"/>
              <a:t>als</a:t>
            </a:r>
            <a:r>
              <a:rPr lang="en-GB"/>
              <a:t> </a:t>
            </a:r>
            <a:r>
              <a:rPr lang="en-GB" b="1" err="1"/>
              <a:t>inspiratie</a:t>
            </a:r>
            <a:r>
              <a:rPr lang="en-GB" b="1"/>
              <a:t>. </a:t>
            </a:r>
            <a:r>
              <a:rPr lang="en-GB" b="0"/>
              <a:t>Het </a:t>
            </a:r>
            <a:r>
              <a:rPr lang="en-GB" b="0" err="1"/>
              <a:t>zou</a:t>
            </a:r>
            <a:r>
              <a:rPr lang="en-GB" b="0"/>
              <a:t> </a:t>
            </a:r>
            <a:r>
              <a:rPr lang="en-GB" b="0" err="1"/>
              <a:t>mooi</a:t>
            </a:r>
            <a:r>
              <a:rPr lang="en-GB" b="0"/>
              <a:t> </a:t>
            </a:r>
            <a:r>
              <a:rPr lang="en-GB" b="0" err="1"/>
              <a:t>zijn</a:t>
            </a:r>
            <a:r>
              <a:rPr lang="en-GB" b="0"/>
              <a:t> </a:t>
            </a:r>
            <a:r>
              <a:rPr lang="en-GB" b="0" err="1"/>
              <a:t>als</a:t>
            </a:r>
            <a:r>
              <a:rPr lang="en-GB" b="0"/>
              <a:t> je ze </a:t>
            </a:r>
            <a:r>
              <a:rPr lang="en-GB" b="0" err="1"/>
              <a:t>allemaal</a:t>
            </a:r>
            <a:r>
              <a:rPr lang="en-GB" b="0"/>
              <a:t> </a:t>
            </a:r>
            <a:r>
              <a:rPr lang="en-GB" b="0" err="1"/>
              <a:t>kort</a:t>
            </a:r>
            <a:r>
              <a:rPr lang="en-GB" b="0"/>
              <a:t> </a:t>
            </a:r>
            <a:r>
              <a:rPr lang="en-GB" b="0" err="1"/>
              <a:t>kunt</a:t>
            </a:r>
            <a:r>
              <a:rPr lang="en-GB" b="0"/>
              <a:t> </a:t>
            </a:r>
            <a:r>
              <a:rPr lang="en-GB" b="0" err="1"/>
              <a:t>beantwoorden</a:t>
            </a:r>
            <a:r>
              <a:rPr lang="en-GB" b="0"/>
              <a:t>, </a:t>
            </a:r>
            <a:r>
              <a:rPr lang="en-GB" b="0" err="1"/>
              <a:t>als</a:t>
            </a:r>
            <a:r>
              <a:rPr lang="en-GB" b="0"/>
              <a:t> </a:t>
            </a:r>
            <a:r>
              <a:rPr lang="en-GB" b="0" err="1"/>
              <a:t>dat</a:t>
            </a:r>
            <a:r>
              <a:rPr lang="en-GB" b="0"/>
              <a:t> </a:t>
            </a:r>
            <a:r>
              <a:rPr lang="en-GB" b="0" err="1"/>
              <a:t>niet</a:t>
            </a:r>
            <a:r>
              <a:rPr lang="en-GB" b="0"/>
              <a:t> </a:t>
            </a:r>
            <a:r>
              <a:rPr lang="en-GB" b="0" err="1"/>
              <a:t>lukt</a:t>
            </a:r>
            <a:r>
              <a:rPr lang="en-GB" b="0"/>
              <a:t> </a:t>
            </a:r>
            <a:r>
              <a:rPr lang="en-GB" b="0" err="1"/>
              <a:t>ook</a:t>
            </a:r>
            <a:r>
              <a:rPr lang="en-GB" b="0"/>
              <a:t> </a:t>
            </a:r>
            <a:r>
              <a:rPr lang="en-GB" b="0" err="1"/>
              <a:t>geen</a:t>
            </a:r>
            <a:r>
              <a:rPr lang="en-GB" b="0"/>
              <a:t> </a:t>
            </a:r>
            <a:r>
              <a:rPr lang="en-GB" b="0" err="1"/>
              <a:t>probleem</a:t>
            </a:r>
            <a:r>
              <a:rPr lang="en-GB" b="0"/>
              <a:t>.</a:t>
            </a:r>
          </a:p>
          <a:p>
            <a:r>
              <a:rPr lang="en-GB" b="1" err="1"/>
              <a:t>Steekwoorden</a:t>
            </a:r>
            <a:r>
              <a:rPr lang="en-GB" b="0"/>
              <a:t> </a:t>
            </a:r>
            <a:r>
              <a:rPr lang="en-GB" b="0" err="1"/>
              <a:t>zijn</a:t>
            </a:r>
            <a:r>
              <a:rPr lang="en-GB" b="0"/>
              <a:t> </a:t>
            </a:r>
            <a:r>
              <a:rPr lang="en-GB" b="0" err="1"/>
              <a:t>vooralsnog</a:t>
            </a:r>
            <a:r>
              <a:rPr lang="en-GB" b="0"/>
              <a:t> </a:t>
            </a:r>
            <a:r>
              <a:rPr lang="en-GB" b="0" err="1"/>
              <a:t>voldoende</a:t>
            </a:r>
            <a:r>
              <a:rPr lang="en-GB" b="0"/>
              <a:t>.</a:t>
            </a:r>
            <a:r>
              <a:rPr lang="en-GB"/>
              <a:t> </a:t>
            </a:r>
            <a:endParaRPr lang="en-GB" b="1"/>
          </a:p>
          <a:p>
            <a:endParaRPr lang="en-GB"/>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6</a:t>
            </a:fld>
            <a:endParaRPr lang="nl-NL"/>
          </a:p>
        </p:txBody>
      </p:sp>
    </p:spTree>
    <p:extLst>
      <p:ext uri="{BB962C8B-B14F-4D97-AF65-F5344CB8AC3E}">
        <p14:creationId xmlns:p14="http://schemas.microsoft.com/office/powerpoint/2010/main" val="3433959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7</a:t>
            </a:fld>
            <a:endParaRPr lang="nl-NL"/>
          </a:p>
        </p:txBody>
      </p:sp>
    </p:spTree>
    <p:extLst>
      <p:ext uri="{BB962C8B-B14F-4D97-AF65-F5344CB8AC3E}">
        <p14:creationId xmlns:p14="http://schemas.microsoft.com/office/powerpoint/2010/main" val="1543962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a:t>Graag </a:t>
            </a:r>
            <a:r>
              <a:rPr lang="en-GB" err="1"/>
              <a:t>horen</a:t>
            </a:r>
            <a:r>
              <a:rPr lang="en-GB"/>
              <a:t> we nu </a:t>
            </a:r>
            <a:r>
              <a:rPr lang="en-GB" b="1" err="1"/>
              <a:t>jullie</a:t>
            </a:r>
            <a:r>
              <a:rPr lang="en-GB" b="1"/>
              <a:t> elevator pitch</a:t>
            </a:r>
            <a:r>
              <a:rPr lang="en-GB"/>
              <a:t>. </a:t>
            </a:r>
            <a:r>
              <a:rPr lang="en-GB" err="1"/>
              <a:t>Overtuig</a:t>
            </a:r>
            <a:r>
              <a:rPr lang="en-GB"/>
              <a:t> me maar!</a:t>
            </a:r>
            <a:endParaRPr lang="nl-NL"/>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8</a:t>
            </a:fld>
            <a:endParaRPr lang="nl-NL"/>
          </a:p>
        </p:txBody>
      </p:sp>
    </p:spTree>
    <p:extLst>
      <p:ext uri="{BB962C8B-B14F-4D97-AF65-F5344CB8AC3E}">
        <p14:creationId xmlns:p14="http://schemas.microsoft.com/office/powerpoint/2010/main" val="4091704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defRPr/>
            </a:pPr>
            <a:r>
              <a:rPr lang="en-GB"/>
              <a:t>De </a:t>
            </a:r>
            <a:r>
              <a:rPr lang="en-GB" err="1"/>
              <a:t>volgende</a:t>
            </a:r>
            <a:r>
              <a:rPr lang="en-GB"/>
              <a:t> </a:t>
            </a:r>
            <a:r>
              <a:rPr lang="en-GB" err="1"/>
              <a:t>dia’s</a:t>
            </a:r>
            <a:r>
              <a:rPr lang="en-GB"/>
              <a:t> </a:t>
            </a:r>
            <a:r>
              <a:rPr lang="en-GB" err="1"/>
              <a:t>zijn</a:t>
            </a:r>
            <a:r>
              <a:rPr lang="en-GB"/>
              <a:t> extra </a:t>
            </a:r>
            <a:r>
              <a:rPr lang="en-GB" err="1"/>
              <a:t>materiaal</a:t>
            </a:r>
            <a:r>
              <a:rPr lang="en-GB"/>
              <a:t> </a:t>
            </a:r>
            <a:r>
              <a:rPr lang="en-GB" err="1"/>
              <a:t>voor</a:t>
            </a:r>
            <a:r>
              <a:rPr lang="en-GB"/>
              <a:t> </a:t>
            </a:r>
            <a:r>
              <a:rPr lang="en-GB" err="1"/>
              <a:t>netwerken</a:t>
            </a:r>
            <a:r>
              <a:rPr lang="en-GB"/>
              <a:t> die </a:t>
            </a:r>
            <a:r>
              <a:rPr lang="en-GB" err="1"/>
              <a:t>hiermee</a:t>
            </a:r>
            <a:r>
              <a:rPr lang="en-GB"/>
              <a:t> </a:t>
            </a:r>
            <a:r>
              <a:rPr lang="en-GB" err="1"/>
              <a:t>aan</a:t>
            </a:r>
            <a:r>
              <a:rPr lang="en-GB"/>
              <a:t> de slag </a:t>
            </a:r>
            <a:r>
              <a:rPr lang="en-GB" err="1"/>
              <a:t>willen</a:t>
            </a:r>
            <a:r>
              <a:rPr lang="en-GB"/>
              <a:t>. </a:t>
            </a:r>
            <a:endParaRPr lang="nl-NL"/>
          </a:p>
          <a:p>
            <a:pPr marL="0" marR="0" lvl="0" indent="0" algn="l" defTabSz="914400">
              <a:lnSpc>
                <a:spcPct val="100000"/>
              </a:lnSpc>
              <a:spcBef>
                <a:spcPts val="0"/>
              </a:spcBef>
              <a:spcAft>
                <a:spcPts val="0"/>
              </a:spcAft>
              <a:buClrTx/>
              <a:buSzTx/>
              <a:buFontTx/>
              <a:buNone/>
              <a:tabLst/>
              <a:defRPr/>
            </a:pPr>
            <a:endParaRPr lang="nl-NL">
              <a:cs typeface="Calibri"/>
            </a:endParaRPr>
          </a:p>
        </p:txBody>
      </p:sp>
      <p:sp>
        <p:nvSpPr>
          <p:cNvPr id="4" name="Tijdelijke aanduiding voor dianummer 3"/>
          <p:cNvSpPr>
            <a:spLocks noGrp="1"/>
          </p:cNvSpPr>
          <p:nvPr>
            <p:ph type="sldNum" sz="quarter" idx="5"/>
          </p:nvPr>
        </p:nvSpPr>
        <p:spPr/>
        <p:txBody>
          <a:bodyPr/>
          <a:lstStyle/>
          <a:p>
            <a:fld id="{228ECB59-A26E-48C3-8914-EDFB73C514C8}" type="slidenum">
              <a:rPr lang="nl-NL" smtClean="0"/>
              <a:t>9</a:t>
            </a:fld>
            <a:endParaRPr lang="nl-NL"/>
          </a:p>
        </p:txBody>
      </p:sp>
    </p:spTree>
    <p:extLst>
      <p:ext uri="{BB962C8B-B14F-4D97-AF65-F5344CB8AC3E}">
        <p14:creationId xmlns:p14="http://schemas.microsoft.com/office/powerpoint/2010/main" val="2177735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29E379-8503-4106-9C22-FFA35915A35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9C8CA3A-080C-402E-B307-D40B14BF97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AFE17D1-DDDB-4D1A-B475-D6EEA32D115A}"/>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5" name="Tijdelijke aanduiding voor voettekst 4">
            <a:extLst>
              <a:ext uri="{FF2B5EF4-FFF2-40B4-BE49-F238E27FC236}">
                <a16:creationId xmlns:a16="http://schemas.microsoft.com/office/drawing/2014/main" id="{03F35592-B77B-4A59-9FD9-8AB7176CF37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48CB952-F3FD-4D07-890A-5900D4815DB6}"/>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2002497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1C50AC-6B81-4362-A974-331C346120D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052DC23-42AA-4B5B-8AAF-1CD92EB5BA2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8DB68CC-F7D2-4516-8978-AC976B894689}"/>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5" name="Tijdelijke aanduiding voor voettekst 4">
            <a:extLst>
              <a:ext uri="{FF2B5EF4-FFF2-40B4-BE49-F238E27FC236}">
                <a16:creationId xmlns:a16="http://schemas.microsoft.com/office/drawing/2014/main" id="{2F0054D5-7418-4A10-965D-3FB01558171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E6615C6-F027-42FB-8299-F23C963C85D6}"/>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3414784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9CC59F2-5460-4128-9D44-FB5580236B18}"/>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9B7D2407-19EB-4245-BBD1-6A6ED4FC2DC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8E92AC5-6C53-48FB-BAB6-2ECB080463EC}"/>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5" name="Tijdelijke aanduiding voor voettekst 4">
            <a:extLst>
              <a:ext uri="{FF2B5EF4-FFF2-40B4-BE49-F238E27FC236}">
                <a16:creationId xmlns:a16="http://schemas.microsoft.com/office/drawing/2014/main" id="{BB28D182-4F22-4378-8754-862A26BB4DF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FAC6BF-5BA7-4F70-A85B-605AC3C28604}"/>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701359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oor Slide">
    <p:spTree>
      <p:nvGrpSpPr>
        <p:cNvPr id="1" name=""/>
        <p:cNvGrpSpPr/>
        <p:nvPr/>
      </p:nvGrpSpPr>
      <p:grpSpPr>
        <a:xfrm>
          <a:off x="0" y="0"/>
          <a:ext cx="0" cy="0"/>
          <a:chOff x="0" y="0"/>
          <a:chExt cx="0" cy="0"/>
        </a:xfrm>
      </p:grpSpPr>
      <p:grpSp>
        <p:nvGrpSpPr>
          <p:cNvPr id="7" name="object 2">
            <a:extLst>
              <a:ext uri="{FF2B5EF4-FFF2-40B4-BE49-F238E27FC236}">
                <a16:creationId xmlns:a16="http://schemas.microsoft.com/office/drawing/2014/main" id="{CC03BF71-6116-4958-8177-13A00F2B726E}"/>
              </a:ext>
            </a:extLst>
          </p:cNvPr>
          <p:cNvGrpSpPr/>
          <p:nvPr userDrawn="1"/>
        </p:nvGrpSpPr>
        <p:grpSpPr>
          <a:xfrm>
            <a:off x="0" y="-22788"/>
            <a:ext cx="12192000" cy="6857519"/>
            <a:chOff x="0" y="0"/>
            <a:chExt cx="20104100" cy="11308556"/>
          </a:xfrm>
          <a:solidFill>
            <a:srgbClr val="F1F2F2"/>
          </a:solidFill>
        </p:grpSpPr>
        <p:pic>
          <p:nvPicPr>
            <p:cNvPr id="8" name="object 3">
              <a:extLst>
                <a:ext uri="{FF2B5EF4-FFF2-40B4-BE49-F238E27FC236}">
                  <a16:creationId xmlns:a16="http://schemas.microsoft.com/office/drawing/2014/main" id="{D58BB63A-07E5-4E85-96C9-3441945BD45E}"/>
                </a:ext>
              </a:extLst>
            </p:cNvPr>
            <p:cNvPicPr/>
            <p:nvPr userDrawn="1"/>
          </p:nvPicPr>
          <p:blipFill>
            <a:blip r:embed="rId2" cstate="print"/>
            <a:stretch>
              <a:fillRect/>
            </a:stretch>
          </p:blipFill>
          <p:spPr>
            <a:xfrm>
              <a:off x="0" y="0"/>
              <a:ext cx="20104100" cy="11308556"/>
            </a:xfrm>
            <a:prstGeom prst="rect">
              <a:avLst/>
            </a:prstGeom>
            <a:grpFill/>
          </p:spPr>
        </p:pic>
        <p:pic>
          <p:nvPicPr>
            <p:cNvPr id="9" name="object 4">
              <a:extLst>
                <a:ext uri="{FF2B5EF4-FFF2-40B4-BE49-F238E27FC236}">
                  <a16:creationId xmlns:a16="http://schemas.microsoft.com/office/drawing/2014/main" id="{CA8E3992-DD73-4E03-BB42-5596B0B8574F}"/>
                </a:ext>
              </a:extLst>
            </p:cNvPr>
            <p:cNvPicPr/>
            <p:nvPr/>
          </p:nvPicPr>
          <p:blipFill>
            <a:blip r:embed="rId3" cstate="print"/>
            <a:stretch>
              <a:fillRect/>
            </a:stretch>
          </p:blipFill>
          <p:spPr>
            <a:xfrm>
              <a:off x="1314326" y="6542481"/>
              <a:ext cx="18022204" cy="131116"/>
            </a:xfrm>
            <a:prstGeom prst="rect">
              <a:avLst/>
            </a:prstGeom>
            <a:grpFill/>
          </p:spPr>
        </p:pic>
      </p:grpSp>
      <p:sp>
        <p:nvSpPr>
          <p:cNvPr id="19" name="Tijdelijke aanduiding voor voettekst 4">
            <a:extLst>
              <a:ext uri="{FF2B5EF4-FFF2-40B4-BE49-F238E27FC236}">
                <a16:creationId xmlns:a16="http://schemas.microsoft.com/office/drawing/2014/main" id="{059C0F2D-8D0C-471B-AB7D-3B090927D9F1}"/>
              </a:ext>
            </a:extLst>
          </p:cNvPr>
          <p:cNvSpPr>
            <a:spLocks noGrp="1"/>
          </p:cNvSpPr>
          <p:nvPr>
            <p:ph type="ftr" sz="quarter" idx="3"/>
          </p:nvPr>
        </p:nvSpPr>
        <p:spPr>
          <a:xfrm>
            <a:off x="365837" y="1429558"/>
            <a:ext cx="11249896" cy="900255"/>
          </a:xfrm>
          <a:prstGeom prst="rect">
            <a:avLst/>
          </a:prstGeom>
        </p:spPr>
        <p:txBody>
          <a:bodyPr vert="horz" lIns="91440" tIns="45720" rIns="91440" bIns="45720" rtlCol="0" anchor="ctr"/>
          <a:lstStyle>
            <a:lvl1pPr algn="ctr">
              <a:defRPr sz="4002" b="1">
                <a:solidFill>
                  <a:schemeClr val="tx1"/>
                </a:solidFill>
              </a:defRPr>
            </a:lvl1pPr>
          </a:lstStyle>
          <a:p>
            <a:r>
              <a:rPr lang="en-US"/>
              <a:t>Titel Presentatie</a:t>
            </a:r>
          </a:p>
        </p:txBody>
      </p:sp>
      <p:sp>
        <p:nvSpPr>
          <p:cNvPr id="24" name="Tijdelijke aanduiding voor datum 3">
            <a:extLst>
              <a:ext uri="{FF2B5EF4-FFF2-40B4-BE49-F238E27FC236}">
                <a16:creationId xmlns:a16="http://schemas.microsoft.com/office/drawing/2014/main" id="{B99D7D1E-4B6E-4440-B819-DC0A213235A0}"/>
              </a:ext>
            </a:extLst>
          </p:cNvPr>
          <p:cNvSpPr>
            <a:spLocks noGrp="1"/>
          </p:cNvSpPr>
          <p:nvPr>
            <p:ph type="dt" sz="half" idx="2"/>
          </p:nvPr>
        </p:nvSpPr>
        <p:spPr>
          <a:xfrm>
            <a:off x="354709" y="2356551"/>
            <a:ext cx="11261024" cy="639404"/>
          </a:xfrm>
          <a:prstGeom prst="rect">
            <a:avLst/>
          </a:prstGeom>
        </p:spPr>
        <p:txBody>
          <a:bodyPr vert="horz" lIns="91440" tIns="45720" rIns="91440" bIns="45720" rtlCol="0" anchor="ctr"/>
          <a:lstStyle>
            <a:lvl1pPr algn="ctr">
              <a:defRPr sz="3032">
                <a:solidFill>
                  <a:schemeClr val="tx1"/>
                </a:solidFill>
              </a:defRPr>
            </a:lvl1pPr>
          </a:lstStyle>
          <a:p>
            <a:r>
              <a:rPr lang="en-NL" spc="9">
                <a:cs typeface="Century Gothic"/>
              </a:rPr>
              <a:t>01/02/2022</a:t>
            </a:r>
            <a:endParaRPr lang="en-NL"/>
          </a:p>
        </p:txBody>
      </p:sp>
      <p:sp>
        <p:nvSpPr>
          <p:cNvPr id="13" name="Picture Placeholder 2">
            <a:extLst>
              <a:ext uri="{FF2B5EF4-FFF2-40B4-BE49-F238E27FC236}">
                <a16:creationId xmlns:a16="http://schemas.microsoft.com/office/drawing/2014/main" id="{586596B8-C192-48D5-B69D-CEB3B7BBF18B}"/>
              </a:ext>
            </a:extLst>
          </p:cNvPr>
          <p:cNvSpPr>
            <a:spLocks noGrp="1"/>
          </p:cNvSpPr>
          <p:nvPr>
            <p:ph type="pic" sz="quarter" idx="13" hasCustomPrompt="1"/>
          </p:nvPr>
        </p:nvSpPr>
        <p:spPr>
          <a:xfrm>
            <a:off x="6558110" y="4541269"/>
            <a:ext cx="2115198" cy="1344838"/>
          </a:xfrm>
          <a:prstGeom prst="rect">
            <a:avLst/>
          </a:prstGeom>
        </p:spPr>
        <p:txBody>
          <a:bodyPr/>
          <a:lstStyle>
            <a:lvl1pPr>
              <a:defRPr/>
            </a:lvl1pPr>
          </a:lstStyle>
          <a:p>
            <a:r>
              <a:rPr lang="en-GB"/>
              <a:t>LOGO</a:t>
            </a:r>
            <a:endParaRPr lang="en-NL"/>
          </a:p>
        </p:txBody>
      </p:sp>
      <p:sp>
        <p:nvSpPr>
          <p:cNvPr id="14" name="Picture Placeholder 2">
            <a:extLst>
              <a:ext uri="{FF2B5EF4-FFF2-40B4-BE49-F238E27FC236}">
                <a16:creationId xmlns:a16="http://schemas.microsoft.com/office/drawing/2014/main" id="{0EC8A275-0932-4EFB-854C-3D12216D282C}"/>
              </a:ext>
            </a:extLst>
          </p:cNvPr>
          <p:cNvSpPr>
            <a:spLocks noGrp="1"/>
          </p:cNvSpPr>
          <p:nvPr>
            <p:ph type="pic" sz="quarter" idx="14" hasCustomPrompt="1"/>
          </p:nvPr>
        </p:nvSpPr>
        <p:spPr>
          <a:xfrm>
            <a:off x="3754002" y="4541269"/>
            <a:ext cx="2115198" cy="1344838"/>
          </a:xfrm>
          <a:prstGeom prst="rect">
            <a:avLst/>
          </a:prstGeom>
        </p:spPr>
        <p:txBody>
          <a:bodyPr/>
          <a:lstStyle>
            <a:lvl1pPr>
              <a:defRPr/>
            </a:lvl1pPr>
          </a:lstStyle>
          <a:p>
            <a:r>
              <a:rPr lang="en-GB"/>
              <a:t>LOGO</a:t>
            </a:r>
            <a:endParaRPr lang="en-NL"/>
          </a:p>
        </p:txBody>
      </p:sp>
      <p:sp>
        <p:nvSpPr>
          <p:cNvPr id="15" name="Picture Placeholder 2">
            <a:extLst>
              <a:ext uri="{FF2B5EF4-FFF2-40B4-BE49-F238E27FC236}">
                <a16:creationId xmlns:a16="http://schemas.microsoft.com/office/drawing/2014/main" id="{A3DD8028-864A-49E5-AC25-F23E49E256A5}"/>
              </a:ext>
            </a:extLst>
          </p:cNvPr>
          <p:cNvSpPr>
            <a:spLocks noGrp="1"/>
          </p:cNvSpPr>
          <p:nvPr>
            <p:ph type="pic" sz="quarter" idx="15" hasCustomPrompt="1"/>
          </p:nvPr>
        </p:nvSpPr>
        <p:spPr>
          <a:xfrm>
            <a:off x="1057684" y="4541269"/>
            <a:ext cx="2115198" cy="1344838"/>
          </a:xfrm>
          <a:prstGeom prst="rect">
            <a:avLst/>
          </a:prstGeom>
        </p:spPr>
        <p:txBody>
          <a:bodyPr/>
          <a:lstStyle>
            <a:lvl1pPr>
              <a:defRPr/>
            </a:lvl1pPr>
          </a:lstStyle>
          <a:p>
            <a:r>
              <a:rPr lang="en-GB"/>
              <a:t>LOGO</a:t>
            </a:r>
            <a:endParaRPr lang="en-NL"/>
          </a:p>
        </p:txBody>
      </p:sp>
      <p:pic>
        <p:nvPicPr>
          <p:cNvPr id="16" name="object 5">
            <a:extLst>
              <a:ext uri="{FF2B5EF4-FFF2-40B4-BE49-F238E27FC236}">
                <a16:creationId xmlns:a16="http://schemas.microsoft.com/office/drawing/2014/main" id="{E3FFE39B-C089-404C-9024-C292D2971C26}"/>
              </a:ext>
            </a:extLst>
          </p:cNvPr>
          <p:cNvPicPr/>
          <p:nvPr userDrawn="1"/>
        </p:nvPicPr>
        <p:blipFill rotWithShape="1">
          <a:blip r:embed="rId4" cstate="print"/>
          <a:srcRect b="38801"/>
          <a:stretch/>
        </p:blipFill>
        <p:spPr>
          <a:xfrm>
            <a:off x="8961082" y="4770508"/>
            <a:ext cx="2495797" cy="886360"/>
          </a:xfrm>
          <a:prstGeom prst="rect">
            <a:avLst/>
          </a:prstGeom>
        </p:spPr>
      </p:pic>
    </p:spTree>
    <p:extLst>
      <p:ext uri="{BB962C8B-B14F-4D97-AF65-F5344CB8AC3E}">
        <p14:creationId xmlns:p14="http://schemas.microsoft.com/office/powerpoint/2010/main" val="3460192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1DC316-DFCB-43D8-AA34-7443F673F5F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ACFE1A6-41F4-4358-96A5-4B531240F4B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5A60A2-B5AA-441E-922B-089A3D1B93D9}"/>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5" name="Tijdelijke aanduiding voor voettekst 4">
            <a:extLst>
              <a:ext uri="{FF2B5EF4-FFF2-40B4-BE49-F238E27FC236}">
                <a16:creationId xmlns:a16="http://schemas.microsoft.com/office/drawing/2014/main" id="{0ADF9811-BF95-4A62-A080-25176BD0900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5C8CCE8-14BE-474C-8956-AB95E82032D3}"/>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650481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C9D721-44D1-4D61-ACCD-221BDA81CDD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D7525C6D-6ACF-49D0-8DE0-77646ACC59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0C1E7A5-7A10-42B4-863A-2E3C6ED12287}"/>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5" name="Tijdelijke aanduiding voor voettekst 4">
            <a:extLst>
              <a:ext uri="{FF2B5EF4-FFF2-40B4-BE49-F238E27FC236}">
                <a16:creationId xmlns:a16="http://schemas.microsoft.com/office/drawing/2014/main" id="{7229B75F-C2D9-4A1C-89D1-AEC024548F8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65D8F73-6A35-4D32-AF52-1CBF46896C2E}"/>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3407925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7EC08E9-9B83-4A34-ACAB-A9F35755456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AF394C1-7A91-40C5-9113-3F2879E33F7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5B7CDC5-B594-46A2-BE86-5FA696A22E07}"/>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449AC445-D938-4D6A-B527-D361AB077FAA}"/>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6" name="Tijdelijke aanduiding voor voettekst 5">
            <a:extLst>
              <a:ext uri="{FF2B5EF4-FFF2-40B4-BE49-F238E27FC236}">
                <a16:creationId xmlns:a16="http://schemas.microsoft.com/office/drawing/2014/main" id="{8873E54D-E260-4DAB-BDCE-51329FE8B33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9273284-EF8B-43D4-B108-5B9A44ABD048}"/>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4040908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33C33C-4538-4515-980A-B27C9402CBA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2827D95A-4A03-4976-AA7B-C5F20565EC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8C52447-1185-47D6-8C70-E434A4CF82F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E28E3CB-792C-4CEA-94D4-0972F1E966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F7BC467-C468-4B2B-8B14-5A1150F4B8E2}"/>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6FDF9F8-F59F-4A3F-87FA-DCE3B3727732}"/>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8" name="Tijdelijke aanduiding voor voettekst 7">
            <a:extLst>
              <a:ext uri="{FF2B5EF4-FFF2-40B4-BE49-F238E27FC236}">
                <a16:creationId xmlns:a16="http://schemas.microsoft.com/office/drawing/2014/main" id="{EABCD543-268B-4DEC-BCE6-855D813981A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FDE3744-E520-4711-B2C0-E5B39476569F}"/>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839104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82E56-B307-470E-9DB7-915BDE4D59C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870C6B1-BB2E-48B2-80FE-77407854A532}"/>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4" name="Tijdelijke aanduiding voor voettekst 3">
            <a:extLst>
              <a:ext uri="{FF2B5EF4-FFF2-40B4-BE49-F238E27FC236}">
                <a16:creationId xmlns:a16="http://schemas.microsoft.com/office/drawing/2014/main" id="{9AF4033B-0358-4A06-A957-44914BE4779F}"/>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ADA014FF-EE11-47A6-ADF9-9C59E3A5DC8A}"/>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4178813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2DD9546-4669-4B02-A620-1071A5D7B05F}"/>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3" name="Tijdelijke aanduiding voor voettekst 2">
            <a:extLst>
              <a:ext uri="{FF2B5EF4-FFF2-40B4-BE49-F238E27FC236}">
                <a16:creationId xmlns:a16="http://schemas.microsoft.com/office/drawing/2014/main" id="{25982B15-6B41-48FD-B81A-75B0409509A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BA4D8FA-1E16-4F54-A79F-A2B257898D36}"/>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1337048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4FFC92-BDC0-4D58-95C9-0A8E49EDA97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B4E80E0-78D9-4578-8417-23DDA78AB0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47702A2-AC8E-4B98-9388-CF4C2A2EA9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183A616-BF64-49BB-BF90-97654A67ADBD}"/>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6" name="Tijdelijke aanduiding voor voettekst 5">
            <a:extLst>
              <a:ext uri="{FF2B5EF4-FFF2-40B4-BE49-F238E27FC236}">
                <a16:creationId xmlns:a16="http://schemas.microsoft.com/office/drawing/2014/main" id="{69899A03-BCBD-4567-AABB-E42F55FB979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89E72A9-99FD-4290-B5B9-1CCCBFE9A747}"/>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4034840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76B977-E942-44D2-AA64-C54C663A0F0A}"/>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50E4BC0-7B20-4234-B1FC-8A6E9BFD6E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0313C3E7-EACC-4396-AD80-24098CE82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9EBC597-06AD-422B-9CAB-4CF9BDF49410}"/>
              </a:ext>
            </a:extLst>
          </p:cNvPr>
          <p:cNvSpPr>
            <a:spLocks noGrp="1"/>
          </p:cNvSpPr>
          <p:nvPr>
            <p:ph type="dt" sz="half" idx="10"/>
          </p:nvPr>
        </p:nvSpPr>
        <p:spPr/>
        <p:txBody>
          <a:bodyPr/>
          <a:lstStyle/>
          <a:p>
            <a:fld id="{560E7CF5-8F75-4378-9D4E-4C496E3447F2}" type="datetimeFigureOut">
              <a:rPr lang="nl-NL" smtClean="0"/>
              <a:t>12-4-2023</a:t>
            </a:fld>
            <a:endParaRPr lang="nl-NL"/>
          </a:p>
        </p:txBody>
      </p:sp>
      <p:sp>
        <p:nvSpPr>
          <p:cNvPr id="6" name="Tijdelijke aanduiding voor voettekst 5">
            <a:extLst>
              <a:ext uri="{FF2B5EF4-FFF2-40B4-BE49-F238E27FC236}">
                <a16:creationId xmlns:a16="http://schemas.microsoft.com/office/drawing/2014/main" id="{8758B3D4-042F-4B70-98A1-28480F274E8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C95EA70-035D-44D6-A5DB-A0055A9D09DD}"/>
              </a:ext>
            </a:extLst>
          </p:cNvPr>
          <p:cNvSpPr>
            <a:spLocks noGrp="1"/>
          </p:cNvSpPr>
          <p:nvPr>
            <p:ph type="sldNum" sz="quarter" idx="12"/>
          </p:nvPr>
        </p:nvSpPr>
        <p:spPr/>
        <p:txBody>
          <a:bodyPr/>
          <a:lstStyle/>
          <a:p>
            <a:fld id="{E4967124-4D4F-4ADF-9D42-4CEAF10407D2}" type="slidenum">
              <a:rPr lang="nl-NL" smtClean="0"/>
              <a:t>‹#›</a:t>
            </a:fld>
            <a:endParaRPr lang="nl-NL"/>
          </a:p>
        </p:txBody>
      </p:sp>
    </p:spTree>
    <p:extLst>
      <p:ext uri="{BB962C8B-B14F-4D97-AF65-F5344CB8AC3E}">
        <p14:creationId xmlns:p14="http://schemas.microsoft.com/office/powerpoint/2010/main" val="3634242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BF5EA8B7-4CAD-4980-911C-47E5B0DD7C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6613325-37E9-45F8-94A4-CECA8F10A5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6368E74-1522-47B6-80E5-9B5A4C1FF3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E7CF5-8F75-4378-9D4E-4C496E3447F2}" type="datetimeFigureOut">
              <a:rPr lang="nl-NL" smtClean="0"/>
              <a:t>12-4-2023</a:t>
            </a:fld>
            <a:endParaRPr lang="nl-NL"/>
          </a:p>
        </p:txBody>
      </p:sp>
      <p:sp>
        <p:nvSpPr>
          <p:cNvPr id="5" name="Tijdelijke aanduiding voor voettekst 4">
            <a:extLst>
              <a:ext uri="{FF2B5EF4-FFF2-40B4-BE49-F238E27FC236}">
                <a16:creationId xmlns:a16="http://schemas.microsoft.com/office/drawing/2014/main" id="{8076374F-600A-42ED-9BF5-B82817E872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EDACD25-8561-4311-B598-97D6B3078A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967124-4D4F-4ADF-9D42-4CEAF10407D2}" type="slidenum">
              <a:rPr lang="nl-NL" smtClean="0"/>
              <a:t>‹#›</a:t>
            </a:fld>
            <a:endParaRPr lang="nl-NL"/>
          </a:p>
        </p:txBody>
      </p:sp>
    </p:spTree>
    <p:extLst>
      <p:ext uri="{BB962C8B-B14F-4D97-AF65-F5344CB8AC3E}">
        <p14:creationId xmlns:p14="http://schemas.microsoft.com/office/powerpoint/2010/main" val="1364980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mailto:a.louwes@pznl.n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www.kvk.nl/advies-en-informatie/marketing/visie-missie-en-strategie-strategisch-plan-in-3-stappen/"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hyperlink" Target="https://communicatiekompas.nl/hulpmiddelen/swot-analy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4249828"/>
            <a:ext cx="10628123" cy="646331"/>
          </a:xfrm>
          <a:prstGeom prst="rect">
            <a:avLst/>
          </a:prstGeom>
          <a:noFill/>
        </p:spPr>
        <p:txBody>
          <a:bodyPr wrap="square" rtlCol="0">
            <a:spAutoFit/>
          </a:bodyPr>
          <a:lstStyle/>
          <a:p>
            <a:pPr algn="ctr"/>
            <a:r>
              <a:rPr lang="nl-NL" sz="3600" b="1">
                <a:solidFill>
                  <a:srgbClr val="053C5C"/>
                </a:solidFill>
                <a:latin typeface="Century Gothic" panose="020B0502020202020204" pitchFamily="34" charset="0"/>
              </a:rPr>
              <a:t>Workshop Elevator Pitch</a:t>
            </a:r>
          </a:p>
        </p:txBody>
      </p:sp>
      <p:pic>
        <p:nvPicPr>
          <p:cNvPr id="3" name="Afbeelding 2" descr="Afbeelding met tekst&#10;&#10;Automatisch gegenereerde beschrijving">
            <a:extLst>
              <a:ext uri="{FF2B5EF4-FFF2-40B4-BE49-F238E27FC236}">
                <a16:creationId xmlns:a16="http://schemas.microsoft.com/office/drawing/2014/main" id="{2EAED138-3F59-4DC0-392E-5327F0DF6C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486" y="1585822"/>
            <a:ext cx="6502400" cy="2044700"/>
          </a:xfrm>
          <a:prstGeom prst="rect">
            <a:avLst/>
          </a:prstGeom>
        </p:spPr>
      </p:pic>
      <p:sp>
        <p:nvSpPr>
          <p:cNvPr id="4" name="Tekstvak 3">
            <a:extLst>
              <a:ext uri="{FF2B5EF4-FFF2-40B4-BE49-F238E27FC236}">
                <a16:creationId xmlns:a16="http://schemas.microsoft.com/office/drawing/2014/main" id="{7B94A80E-12F9-797F-D516-1E64D9F2E5DF}"/>
              </a:ext>
            </a:extLst>
          </p:cNvPr>
          <p:cNvSpPr txBox="1"/>
          <p:nvPr/>
        </p:nvSpPr>
        <p:spPr>
          <a:xfrm>
            <a:off x="939451" y="5680553"/>
            <a:ext cx="3319397" cy="738664"/>
          </a:xfrm>
          <a:prstGeom prst="rect">
            <a:avLst/>
          </a:prstGeom>
          <a:noFill/>
        </p:spPr>
        <p:txBody>
          <a:bodyPr wrap="square" rtlCol="0">
            <a:spAutoFit/>
          </a:bodyPr>
          <a:lstStyle/>
          <a:p>
            <a:r>
              <a:rPr lang="en-GB" sz="1400">
                <a:solidFill>
                  <a:srgbClr val="053C5C"/>
                </a:solidFill>
                <a:latin typeface="Century Gothic" panose="020B0502020202020204" pitchFamily="34" charset="0"/>
              </a:rPr>
              <a:t>Ank Louwes </a:t>
            </a:r>
          </a:p>
          <a:p>
            <a:r>
              <a:rPr lang="en-GB" sz="1400">
                <a:solidFill>
                  <a:srgbClr val="053C5C"/>
                </a:solidFill>
                <a:latin typeface="Century Gothic" panose="020B0502020202020204" pitchFamily="34" charset="0"/>
              </a:rPr>
              <a:t>Sr. </a:t>
            </a:r>
            <a:r>
              <a:rPr lang="en-GB" sz="1400" err="1">
                <a:solidFill>
                  <a:srgbClr val="053C5C"/>
                </a:solidFill>
                <a:latin typeface="Century Gothic" panose="020B0502020202020204" pitchFamily="34" charset="0"/>
              </a:rPr>
              <a:t>communicatieadviseur</a:t>
            </a:r>
            <a:r>
              <a:rPr lang="en-GB" sz="1400">
                <a:solidFill>
                  <a:srgbClr val="053C5C"/>
                </a:solidFill>
                <a:latin typeface="Century Gothic" panose="020B0502020202020204" pitchFamily="34" charset="0"/>
              </a:rPr>
              <a:t> PZNL</a:t>
            </a:r>
          </a:p>
          <a:p>
            <a:r>
              <a:rPr lang="en-GB" sz="1400">
                <a:solidFill>
                  <a:srgbClr val="053C5C"/>
                </a:solidFill>
                <a:latin typeface="Century Gothic" panose="020B0502020202020204" pitchFamily="34" charset="0"/>
                <a:hlinkClick r:id="rId4">
                  <a:extLst>
                    <a:ext uri="{A12FA001-AC4F-418D-AE19-62706E023703}">
                      <ahyp:hlinkClr xmlns:ahyp="http://schemas.microsoft.com/office/drawing/2018/hyperlinkcolor" val="tx"/>
                    </a:ext>
                  </a:extLst>
                </a:hlinkClick>
              </a:rPr>
              <a:t>a.louwes@pznl.nl</a:t>
            </a:r>
            <a:r>
              <a:rPr lang="en-GB" sz="1400">
                <a:solidFill>
                  <a:srgbClr val="053C5C"/>
                </a:solidFill>
                <a:latin typeface="Century Gothic" panose="020B0502020202020204" pitchFamily="34" charset="0"/>
              </a:rPr>
              <a:t> </a:t>
            </a:r>
          </a:p>
        </p:txBody>
      </p:sp>
    </p:spTree>
    <p:extLst>
      <p:ext uri="{BB962C8B-B14F-4D97-AF65-F5344CB8AC3E}">
        <p14:creationId xmlns:p14="http://schemas.microsoft.com/office/powerpoint/2010/main" val="3021181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lIns="91440" tIns="45720" rIns="91440" bIns="45720" rtlCol="0" anchor="t">
            <a:spAutoFit/>
          </a:bodyPr>
          <a:lstStyle/>
          <a:p>
            <a:pPr fontAlgn="base">
              <a:lnSpc>
                <a:spcPct val="107000"/>
              </a:lnSpc>
              <a:spcAft>
                <a:spcPts val="800"/>
              </a:spcAft>
            </a:pPr>
            <a:r>
              <a:rPr lang="nl-NL" sz="3600" b="1">
                <a:solidFill>
                  <a:srgbClr val="053C5C"/>
                </a:solidFill>
                <a:latin typeface="Century Gothic"/>
                <a:ea typeface="Calibri" panose="020F0502020204030204" pitchFamily="34" charset="0"/>
                <a:cs typeface="Segoe UI"/>
              </a:rPr>
              <a:t>Hoe maak ik een communicatieplan?</a:t>
            </a:r>
            <a:endParaRPr lang="nl-NL" sz="3600">
              <a:effectLst/>
              <a:latin typeface="Calibri"/>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19940"/>
            <a:ext cx="10906125" cy="2246769"/>
          </a:xfrm>
          <a:prstGeom prst="rect">
            <a:avLst/>
          </a:prstGeom>
        </p:spPr>
        <p:txBody>
          <a:bodyPr wrap="square" lIns="91440" tIns="45720" rIns="91440" bIns="45720" rtlCol="0" anchor="t">
            <a:spAutoFit/>
          </a:bodyPr>
          <a:lstStyle/>
          <a:p>
            <a:r>
              <a:rPr lang="nl-NL" sz="2000" b="1">
                <a:solidFill>
                  <a:srgbClr val="053C5C"/>
                </a:solidFill>
                <a:latin typeface="Century Gothic"/>
                <a:ea typeface="Times New Roman" panose="02020603050405020304" pitchFamily="18" charset="0"/>
                <a:cs typeface="Segoe UI"/>
              </a:rPr>
              <a:t>2. Bepaal </a:t>
            </a:r>
            <a:r>
              <a:rPr lang="nl-NL" sz="2000" b="1">
                <a:solidFill>
                  <a:srgbClr val="053C5C"/>
                </a:solidFill>
                <a:effectLst/>
                <a:latin typeface="Century Gothic"/>
                <a:ea typeface="Times New Roman" panose="02020603050405020304" pitchFamily="18" charset="0"/>
                <a:cs typeface="Segoe UI"/>
              </a:rPr>
              <a:t>je </a:t>
            </a:r>
            <a:r>
              <a:rPr lang="nl-NL" sz="2000" b="1">
                <a:solidFill>
                  <a:srgbClr val="053C5C"/>
                </a:solidFill>
                <a:latin typeface="Century Gothic"/>
                <a:ea typeface="Times New Roman" panose="02020603050405020304" pitchFamily="18" charset="0"/>
                <a:cs typeface="Segoe UI"/>
              </a:rPr>
              <a:t>communicatiedoelstellingen</a:t>
            </a:r>
            <a:endParaRPr lang="nl-NL"/>
          </a:p>
          <a:p>
            <a:r>
              <a:rPr lang="nl-NL" sz="2000">
                <a:solidFill>
                  <a:srgbClr val="053C5C"/>
                </a:solidFill>
                <a:latin typeface="Century Gothic"/>
                <a:ea typeface="Times New Roman" panose="02020603050405020304" pitchFamily="18" charset="0"/>
                <a:cs typeface="Segoe UI"/>
              </a:rPr>
              <a:t>Omschrijf zo duidelijk mogelijk welke communicatiedoelstellingen je met je communicatie wilt bereiken</a:t>
            </a:r>
            <a:r>
              <a:rPr lang="nl-NL" sz="2000">
                <a:solidFill>
                  <a:srgbClr val="053C5C"/>
                </a:solidFill>
                <a:effectLst/>
                <a:latin typeface="Century Gothic"/>
                <a:ea typeface="Times New Roman" panose="02020603050405020304" pitchFamily="18" charset="0"/>
                <a:cs typeface="Segoe UI"/>
              </a:rPr>
              <a:t>. </a:t>
            </a:r>
            <a:r>
              <a:rPr lang="nl-NL" sz="2000">
                <a:solidFill>
                  <a:srgbClr val="053C5C"/>
                </a:solidFill>
                <a:latin typeface="Century Gothic"/>
                <a:ea typeface="Times New Roman" panose="02020603050405020304" pitchFamily="18" charset="0"/>
                <a:cs typeface="Segoe UI"/>
              </a:rPr>
              <a:t>Voorbeelden van doelen zijn: ‘ik wil meer naamsbekendheid’ of ‘ik wil meer bezoekers op mijn website’. Aan deze hoofddoelen koppel je subdoelen, zoals: ‘Ik wil dat mijn doelgroep mij in alle communicatie-uitingen herkent’ of ‘ik wil dat mensen de naam van mijn organisatie onthouden’. </a:t>
            </a:r>
            <a:endParaRPr lang="nl-NL"/>
          </a:p>
          <a:p>
            <a:endParaRPr lang="nl-NL" sz="2000">
              <a:solidFill>
                <a:srgbClr val="053C5C"/>
              </a:solidFill>
              <a:effectLst/>
              <a:latin typeface="Century Gothic" panose="020B0502020202020204" pitchFamily="34" charset="0"/>
              <a:ea typeface="Calibri" panose="020F0502020204030204" pitchFamily="34" charset="0"/>
              <a:cs typeface="Segoe UI"/>
            </a:endParaRPr>
          </a:p>
        </p:txBody>
      </p:sp>
    </p:spTree>
    <p:extLst>
      <p:ext uri="{BB962C8B-B14F-4D97-AF65-F5344CB8AC3E}">
        <p14:creationId xmlns:p14="http://schemas.microsoft.com/office/powerpoint/2010/main" val="202601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lIns="91440" tIns="45720" rIns="91440" bIns="45720" rtlCol="0" anchor="t">
            <a:spAutoFit/>
          </a:bodyPr>
          <a:lstStyle/>
          <a:p>
            <a:pPr fontAlgn="base">
              <a:lnSpc>
                <a:spcPct val="107000"/>
              </a:lnSpc>
              <a:spcAft>
                <a:spcPts val="800"/>
              </a:spcAft>
            </a:pPr>
            <a:r>
              <a:rPr lang="nl-NL" sz="3600" b="1">
                <a:solidFill>
                  <a:srgbClr val="053C5C"/>
                </a:solidFill>
                <a:latin typeface="Century Gothic"/>
                <a:ea typeface="Calibri" panose="020F0502020204030204" pitchFamily="34" charset="0"/>
                <a:cs typeface="Segoe UI"/>
              </a:rPr>
              <a:t>Hoe maak ik een communicatieplan?</a:t>
            </a:r>
            <a:endParaRPr lang="nl-NL" sz="3600">
              <a:effectLst/>
              <a:latin typeface="Calibri"/>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19940"/>
            <a:ext cx="10906125" cy="4708981"/>
          </a:xfrm>
          <a:prstGeom prst="rect">
            <a:avLst/>
          </a:prstGeom>
        </p:spPr>
        <p:txBody>
          <a:bodyPr wrap="square" lIns="91440" tIns="45720" rIns="91440" bIns="45720" rtlCol="0" anchor="t">
            <a:spAutoFit/>
          </a:bodyPr>
          <a:lstStyle/>
          <a:p>
            <a:r>
              <a:rPr lang="nl-NL" sz="2000" b="1">
                <a:solidFill>
                  <a:srgbClr val="053C5C"/>
                </a:solidFill>
                <a:latin typeface="Century Gothic"/>
                <a:cs typeface="Segoe UI"/>
              </a:rPr>
              <a:t>3. Maak </a:t>
            </a:r>
            <a:r>
              <a:rPr lang="nl-NL" sz="2000" b="1" err="1">
                <a:solidFill>
                  <a:srgbClr val="053C5C"/>
                </a:solidFill>
                <a:latin typeface="Century Gothic"/>
                <a:cs typeface="Segoe UI"/>
              </a:rPr>
              <a:t>persona's</a:t>
            </a:r>
            <a:endParaRPr lang="nl-NL" err="1"/>
          </a:p>
          <a:p>
            <a:r>
              <a:rPr lang="nl-NL" sz="2000">
                <a:solidFill>
                  <a:srgbClr val="053C5C"/>
                </a:solidFill>
                <a:latin typeface="Century Gothic"/>
                <a:ea typeface="Times New Roman" panose="02020603050405020304" pitchFamily="18" charset="0"/>
                <a:cs typeface="Segoe UI"/>
              </a:rPr>
              <a:t>Elk communicatiedoel kan een andere doelgroep hebben en elke doelgroep vraagt om een eigen aanpak. Om die aanpak te bepalen, kun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voor elke doelgroep een persona maken. Een persona is een gedetailleerde beschrijving van een (zelf bedachte) persoon uit die doelgroep. Met een persona geef je je doelgroep persoonlijke kenmerken en een gezicht</a:t>
            </a:r>
            <a:r>
              <a:rPr lang="nl-NL" sz="2000">
                <a:solidFill>
                  <a:srgbClr val="053C5C"/>
                </a:solidFill>
                <a:effectLst/>
                <a:latin typeface="Century Gothic"/>
                <a:ea typeface="Times New Roman" panose="02020603050405020304" pitchFamily="18" charset="0"/>
                <a:cs typeface="Segoe UI"/>
              </a:rPr>
              <a:t>. </a:t>
            </a:r>
            <a:r>
              <a:rPr lang="nl-NL" sz="2000">
                <a:solidFill>
                  <a:srgbClr val="053C5C"/>
                </a:solidFill>
                <a:latin typeface="Century Gothic"/>
                <a:ea typeface="Times New Roman" panose="02020603050405020304" pitchFamily="18" charset="0"/>
                <a:cs typeface="Segoe UI"/>
              </a:rPr>
              <a:t>Dit maakt het makkelijker om de juiste aanpak te bedenken.</a:t>
            </a:r>
            <a:endParaRPr lang="nl-NL"/>
          </a:p>
          <a:p>
            <a:r>
              <a:rPr lang="nl-NL" sz="2000">
                <a:solidFill>
                  <a:srgbClr val="053C5C"/>
                </a:solidFill>
                <a:latin typeface="Century Gothic"/>
                <a:ea typeface="Times New Roman" panose="02020603050405020304" pitchFamily="18" charset="0"/>
                <a:cs typeface="Segoe UI"/>
              </a:rPr>
              <a:t>Kenmerken van een persona zijn bijvoorbeeld:</a:t>
            </a:r>
            <a:endParaRPr lang="nl-NL"/>
          </a:p>
          <a:p>
            <a:pPr marL="285750" indent="-285750">
              <a:buFont typeface="Arial"/>
              <a:buChar char="•"/>
            </a:pPr>
            <a:r>
              <a:rPr lang="nl-NL" sz="2000">
                <a:solidFill>
                  <a:srgbClr val="053C5C"/>
                </a:solidFill>
                <a:latin typeface="Century Gothic"/>
                <a:ea typeface="Times New Roman" panose="02020603050405020304" pitchFamily="18" charset="0"/>
                <a:cs typeface="Segoe UI"/>
              </a:rPr>
              <a:t>leeftijd</a:t>
            </a:r>
            <a:endParaRPr lang="nl-NL"/>
          </a:p>
          <a:p>
            <a:pPr marL="285750" indent="-285750">
              <a:buFont typeface="Arial"/>
              <a:buChar char="•"/>
            </a:pPr>
            <a:r>
              <a:rPr lang="nl-NL" sz="2000">
                <a:solidFill>
                  <a:srgbClr val="053C5C"/>
                </a:solidFill>
                <a:latin typeface="Century Gothic"/>
                <a:ea typeface="Times New Roman" panose="02020603050405020304" pitchFamily="18" charset="0"/>
                <a:cs typeface="Segoe UI"/>
              </a:rPr>
              <a:t>woonplaats</a:t>
            </a:r>
            <a:endParaRPr lang="nl-NL"/>
          </a:p>
          <a:p>
            <a:pPr marL="285750" indent="-285750">
              <a:buFont typeface="Arial"/>
              <a:buChar char="•"/>
            </a:pPr>
            <a:r>
              <a:rPr lang="nl-NL" sz="2000">
                <a:solidFill>
                  <a:srgbClr val="053C5C"/>
                </a:solidFill>
                <a:latin typeface="Century Gothic"/>
                <a:ea typeface="Times New Roman" panose="02020603050405020304" pitchFamily="18" charset="0"/>
                <a:cs typeface="Segoe UI"/>
              </a:rPr>
              <a:t>hobby’s</a:t>
            </a:r>
            <a:endParaRPr lang="nl-NL"/>
          </a:p>
          <a:p>
            <a:pPr marL="285750" indent="-285750">
              <a:buFont typeface="Arial"/>
              <a:buChar char="•"/>
            </a:pPr>
            <a:r>
              <a:rPr lang="nl-NL" sz="2000">
                <a:solidFill>
                  <a:srgbClr val="053C5C"/>
                </a:solidFill>
                <a:latin typeface="Century Gothic"/>
                <a:ea typeface="Times New Roman" panose="02020603050405020304" pitchFamily="18" charset="0"/>
                <a:cs typeface="Segoe UI"/>
              </a:rPr>
              <a:t>online activiteiten</a:t>
            </a:r>
            <a:endParaRPr lang="nl-NL"/>
          </a:p>
          <a:p>
            <a:pPr marL="285750" indent="-285750">
              <a:buFont typeface="Arial"/>
              <a:buChar char="•"/>
            </a:pPr>
            <a:r>
              <a:rPr lang="nl-NL" sz="2000">
                <a:solidFill>
                  <a:srgbClr val="053C5C"/>
                </a:solidFill>
                <a:latin typeface="Century Gothic"/>
                <a:ea typeface="Times New Roman" panose="02020603050405020304" pitchFamily="18" charset="0"/>
                <a:cs typeface="Segoe UI"/>
              </a:rPr>
              <a:t>mediagebruik</a:t>
            </a:r>
            <a:endParaRPr lang="nl-NL"/>
          </a:p>
          <a:p>
            <a:pPr marL="285750" indent="-285750">
              <a:buFont typeface="Arial"/>
              <a:buChar char="•"/>
            </a:pPr>
            <a:r>
              <a:rPr lang="nl-NL" sz="2000">
                <a:solidFill>
                  <a:srgbClr val="053C5C"/>
                </a:solidFill>
                <a:latin typeface="Century Gothic"/>
                <a:ea typeface="Times New Roman" panose="02020603050405020304" pitchFamily="18" charset="0"/>
                <a:cs typeface="Segoe UI"/>
              </a:rPr>
              <a:t>verwachtingen van jouw organisatie</a:t>
            </a:r>
            <a:endParaRPr lang="nl-NL"/>
          </a:p>
          <a:p>
            <a:endParaRPr lang="nl-NL" sz="2000" b="1">
              <a:solidFill>
                <a:srgbClr val="053C5C"/>
              </a:solidFill>
              <a:effectLst/>
              <a:latin typeface="Century Gothic" panose="020B0502020202020204" pitchFamily="34" charset="0"/>
              <a:ea typeface="Calibri" panose="020F0502020204030204" pitchFamily="34" charset="0"/>
              <a:cs typeface="Segoe UI"/>
            </a:endParaRPr>
          </a:p>
        </p:txBody>
      </p:sp>
    </p:spTree>
    <p:extLst>
      <p:ext uri="{BB962C8B-B14F-4D97-AF65-F5344CB8AC3E}">
        <p14:creationId xmlns:p14="http://schemas.microsoft.com/office/powerpoint/2010/main" val="4208134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lIns="91440" tIns="45720" rIns="91440" bIns="45720" rtlCol="0" anchor="t">
            <a:spAutoFit/>
          </a:bodyPr>
          <a:lstStyle/>
          <a:p>
            <a:pPr fontAlgn="base">
              <a:lnSpc>
                <a:spcPct val="107000"/>
              </a:lnSpc>
              <a:spcAft>
                <a:spcPts val="800"/>
              </a:spcAft>
            </a:pPr>
            <a:r>
              <a:rPr lang="nl-NL" sz="3600" b="1">
                <a:solidFill>
                  <a:srgbClr val="053C5C"/>
                </a:solidFill>
                <a:latin typeface="Century Gothic"/>
                <a:ea typeface="Calibri" panose="020F0502020204030204" pitchFamily="34" charset="0"/>
                <a:cs typeface="Segoe UI"/>
              </a:rPr>
              <a:t>Hoe maak ik een communicatieplan?</a:t>
            </a:r>
            <a:endParaRPr lang="nl-NL" sz="3600">
              <a:effectLst/>
              <a:latin typeface="Calibri"/>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19940"/>
            <a:ext cx="10906125" cy="1631216"/>
          </a:xfrm>
          <a:prstGeom prst="rect">
            <a:avLst/>
          </a:prstGeom>
        </p:spPr>
        <p:txBody>
          <a:bodyPr wrap="square" lIns="91440" tIns="45720" rIns="91440" bIns="45720" rtlCol="0" anchor="t">
            <a:spAutoFit/>
          </a:bodyPr>
          <a:lstStyle/>
          <a:p>
            <a:r>
              <a:rPr lang="nl-NL" sz="2000" b="1">
                <a:solidFill>
                  <a:srgbClr val="053C5C"/>
                </a:solidFill>
                <a:latin typeface="Century Gothic"/>
                <a:cs typeface="Segoe UI"/>
              </a:rPr>
              <a:t>4. Formuleer je boodschap</a:t>
            </a:r>
            <a:endParaRPr lang="nl-NL"/>
          </a:p>
          <a:p>
            <a:r>
              <a:rPr lang="nl-NL" sz="2000">
                <a:solidFill>
                  <a:srgbClr val="053C5C"/>
                </a:solidFill>
                <a:latin typeface="Century Gothic"/>
                <a:ea typeface="Times New Roman" panose="02020603050405020304" pitchFamily="18" charset="0"/>
                <a:cs typeface="Segoe UI"/>
              </a:rPr>
              <a:t>Formuleer in een zin wat je je doelgroep wilt vertellen. Dat is je boodschap. Hoe je die boodschap overbrengt, bijvoorbeeld zakelijk of juist informeel, noem je de ‘</a:t>
            </a:r>
            <a:r>
              <a:rPr lang="nl-NL" sz="2000" err="1">
                <a:solidFill>
                  <a:srgbClr val="053C5C"/>
                </a:solidFill>
                <a:latin typeface="Century Gothic"/>
                <a:ea typeface="Times New Roman" panose="02020603050405020304" pitchFamily="18" charset="0"/>
                <a:cs typeface="Segoe UI"/>
              </a:rPr>
              <a:t>tone</a:t>
            </a:r>
            <a:r>
              <a:rPr lang="nl-NL" sz="2000">
                <a:solidFill>
                  <a:srgbClr val="053C5C"/>
                </a:solidFill>
                <a:latin typeface="Century Gothic"/>
                <a:ea typeface="Times New Roman" panose="02020603050405020304" pitchFamily="18" charset="0"/>
                <a:cs typeface="Segoe UI"/>
              </a:rPr>
              <a:t> of </a:t>
            </a:r>
            <a:r>
              <a:rPr lang="nl-NL" sz="2000" err="1">
                <a:solidFill>
                  <a:srgbClr val="053C5C"/>
                </a:solidFill>
                <a:latin typeface="Century Gothic"/>
                <a:ea typeface="Times New Roman" panose="02020603050405020304" pitchFamily="18" charset="0"/>
                <a:cs typeface="Segoe UI"/>
              </a:rPr>
              <a:t>voice</a:t>
            </a:r>
            <a:r>
              <a:rPr lang="nl-NL" sz="2000">
                <a:solidFill>
                  <a:srgbClr val="053C5C"/>
                </a:solidFill>
                <a:latin typeface="Century Gothic"/>
                <a:ea typeface="Times New Roman" panose="02020603050405020304" pitchFamily="18" charset="0"/>
                <a:cs typeface="Segoe UI"/>
              </a:rPr>
              <a:t>.’ Zorg dat de boodschap en ‘</a:t>
            </a:r>
            <a:r>
              <a:rPr lang="nl-NL" sz="2000" err="1">
                <a:solidFill>
                  <a:srgbClr val="053C5C"/>
                </a:solidFill>
                <a:latin typeface="Century Gothic"/>
                <a:ea typeface="Times New Roman" panose="02020603050405020304" pitchFamily="18" charset="0"/>
                <a:cs typeface="Segoe UI"/>
              </a:rPr>
              <a:t>tone</a:t>
            </a:r>
            <a:r>
              <a:rPr lang="nl-NL" sz="2000">
                <a:solidFill>
                  <a:srgbClr val="053C5C"/>
                </a:solidFill>
                <a:latin typeface="Century Gothic"/>
                <a:ea typeface="Times New Roman" panose="02020603050405020304" pitchFamily="18" charset="0"/>
                <a:cs typeface="Segoe UI"/>
              </a:rPr>
              <a:t> of </a:t>
            </a:r>
            <a:r>
              <a:rPr lang="nl-NL" sz="2000" err="1">
                <a:solidFill>
                  <a:srgbClr val="053C5C"/>
                </a:solidFill>
                <a:latin typeface="Century Gothic"/>
                <a:ea typeface="Times New Roman" panose="02020603050405020304" pitchFamily="18" charset="0"/>
                <a:cs typeface="Segoe UI"/>
              </a:rPr>
              <a:t>voice</a:t>
            </a:r>
            <a:r>
              <a:rPr lang="nl-NL" sz="2000">
                <a:solidFill>
                  <a:srgbClr val="053C5C"/>
                </a:solidFill>
                <a:latin typeface="Century Gothic"/>
                <a:ea typeface="Times New Roman" panose="02020603050405020304" pitchFamily="18" charset="0"/>
                <a:cs typeface="Segoe UI"/>
              </a:rPr>
              <a:t>’ in al je communicatie-uitingen, zoals teksten op je website of </a:t>
            </a:r>
            <a:r>
              <a:rPr lang="nl-NL" sz="2000" err="1">
                <a:solidFill>
                  <a:srgbClr val="053C5C"/>
                </a:solidFill>
                <a:latin typeface="Century Gothic"/>
                <a:ea typeface="Times New Roman" panose="02020603050405020304" pitchFamily="18" charset="0"/>
                <a:cs typeface="Segoe UI"/>
              </a:rPr>
              <a:t>socialmedia</a:t>
            </a:r>
            <a:r>
              <a:rPr lang="nl-NL" sz="2000">
                <a:solidFill>
                  <a:srgbClr val="053C5C"/>
                </a:solidFill>
                <a:latin typeface="Century Gothic"/>
                <a:ea typeface="Times New Roman" panose="02020603050405020304" pitchFamily="18" charset="0"/>
                <a:cs typeface="Segoe UI"/>
              </a:rPr>
              <a:t>-berichten, hetzelfde zijn.</a:t>
            </a:r>
            <a:endParaRPr lang="nl-NL"/>
          </a:p>
        </p:txBody>
      </p:sp>
    </p:spTree>
    <p:extLst>
      <p:ext uri="{BB962C8B-B14F-4D97-AF65-F5344CB8AC3E}">
        <p14:creationId xmlns:p14="http://schemas.microsoft.com/office/powerpoint/2010/main" val="2844999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lIns="91440" tIns="45720" rIns="91440" bIns="45720" rtlCol="0" anchor="t">
            <a:spAutoFit/>
          </a:bodyPr>
          <a:lstStyle/>
          <a:p>
            <a:pPr fontAlgn="base">
              <a:lnSpc>
                <a:spcPct val="107000"/>
              </a:lnSpc>
              <a:spcAft>
                <a:spcPts val="800"/>
              </a:spcAft>
            </a:pPr>
            <a:r>
              <a:rPr lang="nl-NL" sz="3600" b="1">
                <a:solidFill>
                  <a:srgbClr val="053C5C"/>
                </a:solidFill>
                <a:latin typeface="Century Gothic"/>
                <a:ea typeface="Calibri" panose="020F0502020204030204" pitchFamily="34" charset="0"/>
                <a:cs typeface="Segoe UI"/>
              </a:rPr>
              <a:t>Hoe maak ik een communicatieplan?</a:t>
            </a:r>
            <a:endParaRPr lang="nl-NL" sz="3600">
              <a:effectLst/>
              <a:latin typeface="Calibri"/>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276100"/>
            <a:ext cx="10906125" cy="3477875"/>
          </a:xfrm>
          <a:prstGeom prst="rect">
            <a:avLst/>
          </a:prstGeom>
        </p:spPr>
        <p:txBody>
          <a:bodyPr wrap="square" lIns="91440" tIns="45720" rIns="91440" bIns="45720" rtlCol="0" anchor="t">
            <a:spAutoFit/>
          </a:bodyPr>
          <a:lstStyle/>
          <a:p>
            <a:r>
              <a:rPr lang="nl-NL" sz="2000" b="1">
                <a:solidFill>
                  <a:srgbClr val="053C5C"/>
                </a:solidFill>
                <a:latin typeface="Century Gothic"/>
                <a:ea typeface="Times New Roman" panose="02020603050405020304" pitchFamily="18" charset="0"/>
                <a:cs typeface="Segoe UI"/>
              </a:rPr>
              <a:t>5. Kies je communicatiemiddelen</a:t>
            </a:r>
            <a:endParaRPr lang="nl-NL"/>
          </a:p>
          <a:p>
            <a:r>
              <a:rPr lang="nl-NL" sz="2000">
                <a:solidFill>
                  <a:srgbClr val="053C5C"/>
                </a:solidFill>
                <a:latin typeface="Century Gothic"/>
                <a:ea typeface="Times New Roman" panose="02020603050405020304" pitchFamily="18" charset="0"/>
                <a:cs typeface="Segoe UI"/>
              </a:rPr>
              <a:t>Bepaal welke communicatiemiddelen je gaat gebruiken om je boodschap te verspreiden: via online middelen, zoals je website en </a:t>
            </a:r>
            <a:r>
              <a:rPr lang="nl-NL" sz="2000" err="1">
                <a:solidFill>
                  <a:srgbClr val="053C5C"/>
                </a:solidFill>
                <a:latin typeface="Century Gothic"/>
                <a:ea typeface="Times New Roman" panose="02020603050405020304" pitchFamily="18" charset="0"/>
                <a:cs typeface="Segoe UI"/>
              </a:rPr>
              <a:t>social</a:t>
            </a:r>
            <a:r>
              <a:rPr lang="nl-NL" sz="2000">
                <a:solidFill>
                  <a:srgbClr val="053C5C"/>
                </a:solidFill>
                <a:latin typeface="Century Gothic"/>
                <a:ea typeface="Times New Roman" panose="02020603050405020304" pitchFamily="18" charset="0"/>
                <a:cs typeface="Segoe UI"/>
              </a:rPr>
              <a:t> media, of offline middelen, zoals flyers of evenementen. Bedenk daarvoor eerst op welke kanalen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doelgroep actief is en op welke momenten je je doelgroep het beste kunt bereiken.</a:t>
            </a:r>
            <a:endParaRPr lang="nl-NL"/>
          </a:p>
          <a:p>
            <a:r>
              <a:rPr lang="nl-NL" sz="2000">
                <a:solidFill>
                  <a:srgbClr val="053C5C"/>
                </a:solidFill>
                <a:latin typeface="Century Gothic"/>
                <a:ea typeface="Times New Roman" panose="02020603050405020304" pitchFamily="18" charset="0"/>
                <a:cs typeface="Segoe UI"/>
              </a:rPr>
              <a:t>Beantwoord hiervoor vragen als: komt je doelgroep via on- of offlinekanalen met jou in aanraking, of via beide? Direct of via anderen? Op welke momenten van de dag? De antwoorden op deze vragen zijn onderdeel van de klantreis. In een klantreis breng je alle contactmomenten (</a:t>
            </a:r>
            <a:r>
              <a:rPr lang="nl-NL" sz="2000" err="1">
                <a:solidFill>
                  <a:srgbClr val="053C5C"/>
                </a:solidFill>
                <a:latin typeface="Century Gothic"/>
                <a:ea typeface="Times New Roman" panose="02020603050405020304" pitchFamily="18" charset="0"/>
                <a:cs typeface="Segoe UI"/>
              </a:rPr>
              <a:t>touchpoints</a:t>
            </a:r>
            <a:r>
              <a:rPr lang="nl-NL" sz="2000">
                <a:solidFill>
                  <a:srgbClr val="053C5C"/>
                </a:solidFill>
                <a:latin typeface="Century Gothic"/>
                <a:ea typeface="Times New Roman" panose="02020603050405020304" pitchFamily="18" charset="0"/>
                <a:cs typeface="Segoe UI"/>
              </a:rPr>
              <a:t>) in kaart tussen jou en je doelgroep. Een heldere klantreis zorgt ervoor dat alle communicatiemiddelen op elkaar aansluiten en elkaar zoveel mogelijk versterken.</a:t>
            </a:r>
            <a:endParaRPr lang="nl-NL"/>
          </a:p>
        </p:txBody>
      </p:sp>
    </p:spTree>
    <p:extLst>
      <p:ext uri="{BB962C8B-B14F-4D97-AF65-F5344CB8AC3E}">
        <p14:creationId xmlns:p14="http://schemas.microsoft.com/office/powerpoint/2010/main" val="4173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lIns="91440" tIns="45720" rIns="91440" bIns="45720" rtlCol="0" anchor="t">
            <a:spAutoFit/>
          </a:bodyPr>
          <a:lstStyle/>
          <a:p>
            <a:pPr fontAlgn="base">
              <a:lnSpc>
                <a:spcPct val="107000"/>
              </a:lnSpc>
              <a:spcAft>
                <a:spcPts val="800"/>
              </a:spcAft>
            </a:pPr>
            <a:r>
              <a:rPr lang="nl-NL" sz="3600" b="1">
                <a:solidFill>
                  <a:srgbClr val="053C5C"/>
                </a:solidFill>
                <a:latin typeface="Century Gothic"/>
                <a:ea typeface="Calibri" panose="020F0502020204030204" pitchFamily="34" charset="0"/>
                <a:cs typeface="Segoe UI"/>
              </a:rPr>
              <a:t>Hoe maak ik een communicatieplan?</a:t>
            </a:r>
            <a:endParaRPr lang="nl-NL" sz="3600">
              <a:effectLst/>
              <a:latin typeface="Calibri"/>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19940"/>
            <a:ext cx="10906125" cy="4093428"/>
          </a:xfrm>
          <a:prstGeom prst="rect">
            <a:avLst/>
          </a:prstGeom>
        </p:spPr>
        <p:txBody>
          <a:bodyPr wrap="square" lIns="91440" tIns="45720" rIns="91440" bIns="45720" rtlCol="0" anchor="t">
            <a:spAutoFit/>
          </a:bodyPr>
          <a:lstStyle/>
          <a:p>
            <a:r>
              <a:rPr lang="nl-NL" sz="2000" b="1">
                <a:solidFill>
                  <a:srgbClr val="053C5C"/>
                </a:solidFill>
                <a:latin typeface="Century Gothic"/>
                <a:cs typeface="Segoe UI"/>
              </a:rPr>
              <a:t>6. Maak een communicatiematrix</a:t>
            </a:r>
            <a:endParaRPr lang="nl-NL"/>
          </a:p>
          <a:p>
            <a:r>
              <a:rPr lang="nl-NL" sz="2000">
                <a:solidFill>
                  <a:srgbClr val="053C5C"/>
                </a:solidFill>
                <a:latin typeface="Century Gothic"/>
                <a:ea typeface="Times New Roman" panose="02020603050405020304" pitchFamily="18" charset="0"/>
                <a:cs typeface="Segoe UI"/>
              </a:rPr>
              <a:t>Maak een communicatiematrix, dit is een samenvatting van je communicatieplan. Je zet wie je wilt bereiken, met welke boodschap, via welk kanaal, wanneer en de kosten in een schematisch overzicht. Zo zie je in een oogopslag:</a:t>
            </a:r>
            <a:endParaRPr lang="nl-NL"/>
          </a:p>
          <a:p>
            <a:pPr marL="285750" indent="-285750">
              <a:buFont typeface="Arial"/>
              <a:buChar char="•"/>
            </a:pPr>
            <a:r>
              <a:rPr lang="nl-NL" sz="2000">
                <a:solidFill>
                  <a:srgbClr val="053C5C"/>
                </a:solidFill>
                <a:highlight>
                  <a:srgbClr val="FFFFFF"/>
                </a:highlight>
                <a:latin typeface="Century Gothic"/>
                <a:ea typeface="Times New Roman" panose="02020603050405020304" pitchFamily="18" charset="0"/>
                <a:cs typeface="Segoe UI"/>
              </a:rPr>
              <a:t>je doelgroep</a:t>
            </a:r>
            <a:endParaRPr lang="nl-NL"/>
          </a:p>
          <a:p>
            <a:pPr marL="285750" indent="-285750">
              <a:buFont typeface="Arial"/>
              <a:buChar char="•"/>
            </a:pPr>
            <a:r>
              <a:rPr lang="nl-NL" sz="2000">
                <a:solidFill>
                  <a:srgbClr val="053C5C"/>
                </a:solidFill>
                <a:highlight>
                  <a:srgbClr val="FFFFFF"/>
                </a:highlight>
                <a:latin typeface="Century Gothic"/>
                <a:ea typeface="Times New Roman" panose="02020603050405020304" pitchFamily="18" charset="0"/>
                <a:cs typeface="Segoe UI"/>
              </a:rPr>
              <a:t>je doelstelling</a:t>
            </a:r>
            <a:endParaRPr lang="nl-NL"/>
          </a:p>
          <a:p>
            <a:pPr marL="285750" indent="-285750">
              <a:buFont typeface="Arial"/>
              <a:buChar char="•"/>
            </a:pPr>
            <a:r>
              <a:rPr lang="nl-NL" sz="2000">
                <a:solidFill>
                  <a:srgbClr val="053C5C"/>
                </a:solidFill>
                <a:highlight>
                  <a:srgbClr val="FFFFFF"/>
                </a:highlight>
                <a:latin typeface="Century Gothic"/>
                <a:ea typeface="Times New Roman" panose="02020603050405020304" pitchFamily="18" charset="0"/>
                <a:cs typeface="Segoe UI"/>
              </a:rPr>
              <a:t>je boodschap</a:t>
            </a:r>
            <a:endParaRPr lang="nl-NL">
              <a:highlight>
                <a:srgbClr val="FFFFFF"/>
              </a:highlight>
            </a:endParaRPr>
          </a:p>
          <a:p>
            <a:pPr marL="285750" indent="-285750">
              <a:buFont typeface="Arial"/>
              <a:buChar char="•"/>
            </a:pPr>
            <a:r>
              <a:rPr lang="nl-NL" sz="2000">
                <a:solidFill>
                  <a:srgbClr val="053C5C"/>
                </a:solidFill>
                <a:highlight>
                  <a:srgbClr val="FFFFFF"/>
                </a:highlight>
                <a:latin typeface="Century Gothic"/>
                <a:ea typeface="Times New Roman" panose="02020603050405020304" pitchFamily="18" charset="0"/>
                <a:cs typeface="Segoe UI"/>
              </a:rPr>
              <a:t>je communicatiemiddel</a:t>
            </a:r>
            <a:endParaRPr lang="nl-NL"/>
          </a:p>
          <a:p>
            <a:pPr marL="285750" indent="-285750">
              <a:buFont typeface="Arial"/>
              <a:buChar char="•"/>
            </a:pPr>
            <a:r>
              <a:rPr lang="nl-NL" sz="2000">
                <a:solidFill>
                  <a:srgbClr val="053C5C"/>
                </a:solidFill>
                <a:highlight>
                  <a:srgbClr val="FFFFFF"/>
                </a:highlight>
                <a:latin typeface="Century Gothic"/>
                <a:ea typeface="Times New Roman" panose="02020603050405020304" pitchFamily="18" charset="0"/>
                <a:cs typeface="Segoe UI"/>
              </a:rPr>
              <a:t>je type content</a:t>
            </a:r>
            <a:endParaRPr lang="nl-NL"/>
          </a:p>
          <a:p>
            <a:r>
              <a:rPr lang="nl-NL" sz="2000">
                <a:solidFill>
                  <a:srgbClr val="053C5C"/>
                </a:solidFill>
                <a:latin typeface="Century Gothic"/>
                <a:ea typeface="Times New Roman" panose="02020603050405020304" pitchFamily="18" charset="0"/>
                <a:cs typeface="Segoe UI"/>
              </a:rPr>
              <a:t>In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communicatiematrix kun je ook je budget opnemen. Maak met je communicatiematrix een wekelijkse of maandelijkse contentplanning. In deze planning staat wanneer je welke content deelt.</a:t>
            </a:r>
            <a:endParaRPr lang="nl-NL"/>
          </a:p>
          <a:p>
            <a:endParaRPr lang="nl-NL" sz="2000" b="1">
              <a:solidFill>
                <a:srgbClr val="053C5C"/>
              </a:solidFill>
              <a:latin typeface="Century Gothic"/>
              <a:cs typeface="Segoe UI"/>
            </a:endParaRPr>
          </a:p>
        </p:txBody>
      </p:sp>
    </p:spTree>
    <p:extLst>
      <p:ext uri="{BB962C8B-B14F-4D97-AF65-F5344CB8AC3E}">
        <p14:creationId xmlns:p14="http://schemas.microsoft.com/office/powerpoint/2010/main" val="77373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rtlCol="0">
            <a:spAutoFit/>
          </a:bodyPr>
          <a:lstStyle/>
          <a:p>
            <a:pPr fontAlgn="base">
              <a:lnSpc>
                <a:spcPct val="107000"/>
              </a:lnSpc>
              <a:spcAft>
                <a:spcPts val="800"/>
              </a:spcAft>
            </a:pPr>
            <a:r>
              <a:rPr lang="nl-NL" sz="3600" b="1">
                <a:solidFill>
                  <a:srgbClr val="053C5C"/>
                </a:solidFill>
                <a:effectLst/>
                <a:latin typeface="Century Gothic" panose="020B0502020202020204" pitchFamily="34" charset="0"/>
                <a:ea typeface="Times New Roman" panose="02020603050405020304" pitchFamily="18" charset="0"/>
                <a:cs typeface="Segoe UI" panose="020B0502040204020203" pitchFamily="34" charset="0"/>
              </a:rPr>
              <a:t>Voorbeeld van een Communicatiematrix</a:t>
            </a:r>
            <a:endParaRPr lang="nl-NL" sz="3600">
              <a:effectLst/>
              <a:latin typeface="Calibri" panose="020F0502020204030204" pitchFamily="34" charset="0"/>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graphicFrame>
        <p:nvGraphicFramePr>
          <p:cNvPr id="9" name="Tabel 8">
            <a:extLst>
              <a:ext uri="{FF2B5EF4-FFF2-40B4-BE49-F238E27FC236}">
                <a16:creationId xmlns:a16="http://schemas.microsoft.com/office/drawing/2014/main" id="{75A3C720-4757-6ED2-F48D-4BA04F609BF1}"/>
              </a:ext>
            </a:extLst>
          </p:cNvPr>
          <p:cNvGraphicFramePr>
            <a:graphicFrameLocks noGrp="1"/>
          </p:cNvGraphicFramePr>
          <p:nvPr>
            <p:extLst>
              <p:ext uri="{D42A27DB-BD31-4B8C-83A1-F6EECF244321}">
                <p14:modId xmlns:p14="http://schemas.microsoft.com/office/powerpoint/2010/main" val="1854936287"/>
              </p:ext>
            </p:extLst>
          </p:nvPr>
        </p:nvGraphicFramePr>
        <p:xfrm>
          <a:off x="1021976" y="1498731"/>
          <a:ext cx="8982638" cy="2353742"/>
        </p:xfrm>
        <a:graphic>
          <a:graphicData uri="http://schemas.openxmlformats.org/drawingml/2006/table">
            <a:tbl>
              <a:tblPr firstRow="1" firstCol="1" bandRow="1">
                <a:tableStyleId>{5C22544A-7EE6-4342-B048-85BDC9FD1C3A}</a:tableStyleId>
              </a:tblPr>
              <a:tblGrid>
                <a:gridCol w="1496776">
                  <a:extLst>
                    <a:ext uri="{9D8B030D-6E8A-4147-A177-3AD203B41FA5}">
                      <a16:colId xmlns:a16="http://schemas.microsoft.com/office/drawing/2014/main" val="810369513"/>
                    </a:ext>
                  </a:extLst>
                </a:gridCol>
                <a:gridCol w="1496776">
                  <a:extLst>
                    <a:ext uri="{9D8B030D-6E8A-4147-A177-3AD203B41FA5}">
                      <a16:colId xmlns:a16="http://schemas.microsoft.com/office/drawing/2014/main" val="1796899994"/>
                    </a:ext>
                  </a:extLst>
                </a:gridCol>
                <a:gridCol w="1496776">
                  <a:extLst>
                    <a:ext uri="{9D8B030D-6E8A-4147-A177-3AD203B41FA5}">
                      <a16:colId xmlns:a16="http://schemas.microsoft.com/office/drawing/2014/main" val="3363785422"/>
                    </a:ext>
                  </a:extLst>
                </a:gridCol>
                <a:gridCol w="1496776">
                  <a:extLst>
                    <a:ext uri="{9D8B030D-6E8A-4147-A177-3AD203B41FA5}">
                      <a16:colId xmlns:a16="http://schemas.microsoft.com/office/drawing/2014/main" val="4272878488"/>
                    </a:ext>
                  </a:extLst>
                </a:gridCol>
                <a:gridCol w="1497767">
                  <a:extLst>
                    <a:ext uri="{9D8B030D-6E8A-4147-A177-3AD203B41FA5}">
                      <a16:colId xmlns:a16="http://schemas.microsoft.com/office/drawing/2014/main" val="917783332"/>
                    </a:ext>
                  </a:extLst>
                </a:gridCol>
                <a:gridCol w="1497767">
                  <a:extLst>
                    <a:ext uri="{9D8B030D-6E8A-4147-A177-3AD203B41FA5}">
                      <a16:colId xmlns:a16="http://schemas.microsoft.com/office/drawing/2014/main" val="3541827112"/>
                    </a:ext>
                  </a:extLst>
                </a:gridCol>
              </a:tblGrid>
              <a:tr h="1661774">
                <a:tc>
                  <a:txBody>
                    <a:bodyPr/>
                    <a:lstStyle/>
                    <a:p>
                      <a:pPr fontAlgn="base">
                        <a:lnSpc>
                          <a:spcPct val="107000"/>
                        </a:lnSpc>
                        <a:spcAft>
                          <a:spcPts val="800"/>
                        </a:spcAft>
                      </a:pPr>
                      <a:r>
                        <a:rPr lang="nl-NL" sz="1100">
                          <a:effectLst/>
                        </a:rPr>
                        <a:t>Doelgroep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Doelstelling</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Boodschap</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Communicatiemiddel</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Content</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Budget</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9358939"/>
                  </a:ext>
                </a:extLst>
              </a:tr>
              <a:tr h="345984">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02703058"/>
                  </a:ext>
                </a:extLst>
              </a:tr>
              <a:tr h="345984">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fontAlgn="base">
                        <a:lnSpc>
                          <a:spcPct val="107000"/>
                        </a:lnSpc>
                        <a:spcAft>
                          <a:spcPts val="800"/>
                        </a:spcAft>
                      </a:pPr>
                      <a:r>
                        <a:rPr lang="nl-NL" sz="1100">
                          <a:effectLst/>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4246044"/>
                  </a:ext>
                </a:extLst>
              </a:tr>
            </a:tbl>
          </a:graphicData>
        </a:graphic>
      </p:graphicFrame>
    </p:spTree>
    <p:extLst>
      <p:ext uri="{BB962C8B-B14F-4D97-AF65-F5344CB8AC3E}">
        <p14:creationId xmlns:p14="http://schemas.microsoft.com/office/powerpoint/2010/main" val="2483419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1191608"/>
          </a:xfrm>
          <a:prstGeom prst="rect">
            <a:avLst/>
          </a:prstGeom>
          <a:noFill/>
        </p:spPr>
        <p:txBody>
          <a:bodyPr wrap="square" lIns="91440" tIns="45720" rIns="91440" bIns="45720" rtlCol="0" anchor="t">
            <a:spAutoFit/>
          </a:bodyPr>
          <a:lstStyle/>
          <a:p>
            <a:r>
              <a:rPr lang="nl-NL" sz="3600" b="1">
                <a:solidFill>
                  <a:srgbClr val="053C5C"/>
                </a:solidFill>
                <a:latin typeface="Century Gothic"/>
                <a:ea typeface="Calibri" panose="020F0502020204030204" pitchFamily="34" charset="0"/>
                <a:cs typeface="Segoe UI"/>
              </a:rPr>
              <a:t>Hoe maak ik een communicatieplan?</a:t>
            </a:r>
            <a:endParaRPr lang="nl-NL" sz="3600">
              <a:solidFill>
                <a:srgbClr val="053C5C"/>
              </a:solidFill>
              <a:latin typeface="Century Gothic"/>
              <a:ea typeface="Calibri" panose="020F0502020204030204" pitchFamily="34" charset="0"/>
              <a:cs typeface="Segoe UI"/>
            </a:endParaRPr>
          </a:p>
          <a:p>
            <a:pPr>
              <a:lnSpc>
                <a:spcPct val="107000"/>
              </a:lnSpc>
              <a:spcAft>
                <a:spcPts val="800"/>
              </a:spcAft>
            </a:pPr>
            <a:endParaRPr lang="nl-NL" sz="3600" b="1">
              <a:solidFill>
                <a:srgbClr val="053C5C"/>
              </a:solidFill>
              <a:effectLst/>
              <a:latin typeface="Century Gothic"/>
              <a:ea typeface="Calibri" panose="020F0502020204030204" pitchFamily="34" charset="0"/>
              <a:cs typeface="Segoe UI"/>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19940"/>
            <a:ext cx="10906125" cy="2550635"/>
          </a:xfrm>
          <a:prstGeom prst="rect">
            <a:avLst/>
          </a:prstGeom>
        </p:spPr>
        <p:txBody>
          <a:bodyPr wrap="square" lIns="91440" tIns="45720" rIns="91440" bIns="45720" rtlCol="0" anchor="t">
            <a:spAutoFit/>
          </a:bodyPr>
          <a:lstStyle/>
          <a:p>
            <a:r>
              <a:rPr lang="nl-NL" sz="2000" b="1">
                <a:solidFill>
                  <a:srgbClr val="053C5C"/>
                </a:solidFill>
                <a:latin typeface="Century Gothic"/>
                <a:cs typeface="Segoe UI"/>
              </a:rPr>
              <a:t>7. Meet resultaten en stuur bij</a:t>
            </a:r>
            <a:endParaRPr lang="nl-NL">
              <a:cs typeface="Segoe UI"/>
            </a:endParaRPr>
          </a:p>
          <a:p>
            <a:r>
              <a:rPr lang="nl-NL" sz="2000">
                <a:solidFill>
                  <a:srgbClr val="053C5C"/>
                </a:solidFill>
                <a:latin typeface="Century Gothic"/>
                <a:ea typeface="Times New Roman" panose="02020603050405020304" pitchFamily="18" charset="0"/>
                <a:cs typeface="Segoe UI"/>
              </a:rPr>
              <a:t>In stap 2 heb je je communicatiedoelstellingen duidelijk beschreven. Nu kun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meten </a:t>
            </a:r>
            <a:r>
              <a:rPr lang="nl-NL" sz="2000">
                <a:solidFill>
                  <a:srgbClr val="053C5C"/>
                </a:solidFill>
                <a:effectLst/>
                <a:latin typeface="Century Gothic"/>
                <a:ea typeface="Times New Roman" panose="02020603050405020304" pitchFamily="18" charset="0"/>
                <a:cs typeface="Segoe UI"/>
              </a:rPr>
              <a:t>in </a:t>
            </a:r>
            <a:r>
              <a:rPr lang="nl-NL" sz="2000">
                <a:solidFill>
                  <a:srgbClr val="053C5C"/>
                </a:solidFill>
                <a:latin typeface="Century Gothic"/>
                <a:ea typeface="Times New Roman" panose="02020603050405020304" pitchFamily="18" charset="0"/>
                <a:cs typeface="Segoe UI"/>
              </a:rPr>
              <a:t>hoeverre je je doelen hebt behaald</a:t>
            </a:r>
            <a:r>
              <a:rPr lang="nl-NL" sz="2000">
                <a:solidFill>
                  <a:srgbClr val="053C5C"/>
                </a:solidFill>
                <a:effectLst/>
                <a:latin typeface="Century Gothic"/>
                <a:ea typeface="Times New Roman" panose="02020603050405020304" pitchFamily="18" charset="0"/>
                <a:cs typeface="Segoe UI"/>
              </a:rPr>
              <a:t>. </a:t>
            </a:r>
            <a:r>
              <a:rPr lang="nl-NL" sz="2000">
                <a:solidFill>
                  <a:srgbClr val="053C5C"/>
                </a:solidFill>
                <a:latin typeface="Century Gothic"/>
                <a:ea typeface="Times New Roman" panose="02020603050405020304" pitchFamily="18" charset="0"/>
                <a:cs typeface="Segoe UI"/>
              </a:rPr>
              <a:t>De resultaten van het doel ‘meer bezoekers op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website’ kun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bijvoorbeeld meten </a:t>
            </a:r>
            <a:r>
              <a:rPr lang="nl-NL" sz="2000">
                <a:solidFill>
                  <a:srgbClr val="053C5C"/>
                </a:solidFill>
                <a:effectLst/>
                <a:latin typeface="Century Gothic"/>
                <a:ea typeface="Times New Roman" panose="02020603050405020304" pitchFamily="18" charset="0"/>
                <a:cs typeface="Segoe UI"/>
              </a:rPr>
              <a:t>met </a:t>
            </a:r>
            <a:r>
              <a:rPr lang="nl-NL" sz="2000">
                <a:solidFill>
                  <a:srgbClr val="053C5C"/>
                </a:solidFill>
                <a:latin typeface="Century Gothic"/>
                <a:ea typeface="Times New Roman" panose="02020603050405020304" pitchFamily="18" charset="0"/>
                <a:cs typeface="Segoe UI"/>
              </a:rPr>
              <a:t>Google Analytics</a:t>
            </a:r>
            <a:r>
              <a:rPr lang="nl-NL" sz="2000">
                <a:solidFill>
                  <a:srgbClr val="053C5C"/>
                </a:solidFill>
                <a:effectLst/>
                <a:latin typeface="Century Gothic"/>
                <a:ea typeface="Times New Roman" panose="02020603050405020304" pitchFamily="18" charset="0"/>
                <a:cs typeface="Segoe UI"/>
              </a:rPr>
              <a:t>. </a:t>
            </a:r>
            <a:r>
              <a:rPr lang="nl-NL" sz="2000">
                <a:solidFill>
                  <a:srgbClr val="053C5C"/>
                </a:solidFill>
                <a:latin typeface="Century Gothic"/>
                <a:ea typeface="Times New Roman" panose="02020603050405020304" pitchFamily="18" charset="0"/>
                <a:cs typeface="Segoe UI"/>
              </a:rPr>
              <a:t>Stel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vast dat het aantal bezoekers op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website niet snel genoeg stijgt? Onderzoek dan hoe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dit kunt verbeteren en pas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aanpak hierop aan. Als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regelmatig meet wat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resultaten zijn, </a:t>
            </a:r>
            <a:r>
              <a:rPr lang="nl-NL" sz="2000">
                <a:solidFill>
                  <a:srgbClr val="053C5C"/>
                </a:solidFill>
                <a:effectLst/>
                <a:latin typeface="Century Gothic"/>
                <a:ea typeface="Times New Roman" panose="02020603050405020304" pitchFamily="18" charset="0"/>
                <a:cs typeface="Segoe UI"/>
              </a:rPr>
              <a:t>kun je </a:t>
            </a:r>
            <a:r>
              <a:rPr lang="nl-NL" sz="2000">
                <a:solidFill>
                  <a:srgbClr val="053C5C"/>
                </a:solidFill>
                <a:latin typeface="Century Gothic"/>
                <a:ea typeface="Times New Roman" panose="02020603050405020304" pitchFamily="18" charset="0"/>
                <a:cs typeface="Segoe UI"/>
              </a:rPr>
              <a:t>sneller bijsturen</a:t>
            </a:r>
            <a:r>
              <a:rPr lang="nl-NL" sz="2000">
                <a:solidFill>
                  <a:srgbClr val="053C5C"/>
                </a:solidFill>
                <a:effectLst/>
                <a:latin typeface="Century Gothic"/>
                <a:ea typeface="Times New Roman" panose="02020603050405020304" pitchFamily="18" charset="0"/>
                <a:cs typeface="Segoe UI"/>
              </a:rPr>
              <a:t>.</a:t>
            </a:r>
            <a:endParaRPr lang="nl-NL">
              <a:latin typeface="Century Gothic"/>
              <a:cs typeface="Segoe UI"/>
            </a:endParaRPr>
          </a:p>
          <a:p>
            <a:pPr>
              <a:lnSpc>
                <a:spcPct val="107000"/>
              </a:lnSpc>
              <a:spcAft>
                <a:spcPts val="800"/>
              </a:spcAft>
            </a:pPr>
            <a:endParaRPr lang="nl-NL" sz="2000">
              <a:solidFill>
                <a:srgbClr val="053C5C"/>
              </a:solidFill>
              <a:effectLst/>
              <a:latin typeface="Century Gothic" panose="020B0502020202020204" pitchFamily="34" charset="0"/>
              <a:ea typeface="Calibri" panose="020F0502020204030204" pitchFamily="34" charset="0"/>
              <a:cs typeface="Segoe UI"/>
            </a:endParaRPr>
          </a:p>
        </p:txBody>
      </p:sp>
    </p:spTree>
    <p:extLst>
      <p:ext uri="{BB962C8B-B14F-4D97-AF65-F5344CB8AC3E}">
        <p14:creationId xmlns:p14="http://schemas.microsoft.com/office/powerpoint/2010/main" val="395517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46331"/>
          </a:xfrm>
          <a:prstGeom prst="rect">
            <a:avLst/>
          </a:prstGeom>
          <a:noFill/>
        </p:spPr>
        <p:txBody>
          <a:bodyPr wrap="square" rtlCol="0">
            <a:spAutoFit/>
          </a:bodyPr>
          <a:lstStyle/>
          <a:p>
            <a:pPr algn="ctr"/>
            <a:r>
              <a:rPr lang="nl-NL" sz="3600" b="1">
                <a:solidFill>
                  <a:srgbClr val="053C5C"/>
                </a:solidFill>
                <a:latin typeface="Century Gothic" panose="020B0502020202020204" pitchFamily="34" charset="0"/>
              </a:rPr>
              <a:t>Workshop Elevator Pitch</a:t>
            </a: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077766"/>
          </a:xfrm>
          <a:prstGeom prst="rect">
            <a:avLst/>
          </a:prstGeom>
        </p:spPr>
        <p:txBody>
          <a:bodyPr wrap="square" rtlCol="0">
            <a:spAutoFit/>
          </a:bodyPr>
          <a:lstStyle/>
          <a:p>
            <a:pPr eaLnBrk="1" hangingPunct="1">
              <a:spcBef>
                <a:spcPts val="1200"/>
              </a:spcBef>
            </a:pPr>
            <a:r>
              <a:rPr lang="nl-NL" sz="2400" b="1">
                <a:solidFill>
                  <a:srgbClr val="053C5C"/>
                </a:solidFill>
                <a:latin typeface="Century Gothic" panose="020B0502020202020204" pitchFamily="34" charset="0"/>
              </a:rPr>
              <a:t>Besluit: wat wil je pitchen?</a:t>
            </a:r>
          </a:p>
          <a:p>
            <a:pPr marL="800100" lvl="1" indent="-342900">
              <a:spcBef>
                <a:spcPts val="1200"/>
              </a:spcBef>
              <a:buFont typeface="Arial" panose="020B0604020202020204" pitchFamily="34" charset="0"/>
              <a:buChar char="•"/>
            </a:pPr>
            <a:r>
              <a:rPr lang="nl-NL" sz="2400">
                <a:solidFill>
                  <a:srgbClr val="053C5C"/>
                </a:solidFill>
                <a:latin typeface="Century Gothic" panose="020B0502020202020204" pitchFamily="34" charset="0"/>
              </a:rPr>
              <a:t>Jouw organisatie?</a:t>
            </a:r>
          </a:p>
          <a:p>
            <a:pPr marL="800100" lvl="1" indent="-342900">
              <a:spcBef>
                <a:spcPts val="1200"/>
              </a:spcBef>
              <a:buFont typeface="Arial" panose="020B0604020202020204" pitchFamily="34" charset="0"/>
              <a:buChar char="•"/>
            </a:pPr>
            <a:r>
              <a:rPr lang="nl-NL" sz="2400">
                <a:solidFill>
                  <a:srgbClr val="053C5C"/>
                </a:solidFill>
                <a:latin typeface="Century Gothic" panose="020B0502020202020204" pitchFamily="34" charset="0"/>
              </a:rPr>
              <a:t>Jouw product?</a:t>
            </a:r>
          </a:p>
          <a:p>
            <a:pPr marL="800100" lvl="1" indent="-342900">
              <a:spcBef>
                <a:spcPts val="1200"/>
              </a:spcBef>
              <a:buFont typeface="Arial" panose="020B0604020202020204" pitchFamily="34" charset="0"/>
              <a:buChar char="•"/>
            </a:pPr>
            <a:r>
              <a:rPr lang="nl-NL" sz="2400">
                <a:solidFill>
                  <a:srgbClr val="053C5C"/>
                </a:solidFill>
                <a:latin typeface="Century Gothic" panose="020B0502020202020204" pitchFamily="34" charset="0"/>
              </a:rPr>
              <a:t>Jouw dienst?</a:t>
            </a:r>
          </a:p>
          <a:p>
            <a:pPr eaLnBrk="1" hangingPunct="1">
              <a:spcBef>
                <a:spcPts val="1200"/>
              </a:spcBef>
            </a:pPr>
            <a:endParaRPr lang="nl-NL" sz="2400">
              <a:solidFill>
                <a:srgbClr val="053C5C"/>
              </a:solidFill>
              <a:latin typeface="Century Gothic" panose="020B0502020202020204" pitchFamily="34" charset="0"/>
            </a:endParaRPr>
          </a:p>
          <a:p>
            <a:pPr eaLnBrk="1" hangingPunct="1">
              <a:spcBef>
                <a:spcPts val="1200"/>
              </a:spcBef>
            </a:pPr>
            <a:r>
              <a:rPr lang="nl-NL" sz="2400" b="1">
                <a:solidFill>
                  <a:srgbClr val="053C5C"/>
                </a:solidFill>
                <a:latin typeface="Century Gothic" panose="020B0502020202020204" pitchFamily="34" charset="0"/>
              </a:rPr>
              <a:t>Besluit: welke actie wil je van je toehoorder?</a:t>
            </a:r>
            <a:endParaRPr lang="nl-NL" sz="2400" b="1">
              <a:solidFill>
                <a:srgbClr val="053C5C"/>
              </a:solidFill>
            </a:endParaRPr>
          </a:p>
        </p:txBody>
      </p:sp>
      <p:pic>
        <p:nvPicPr>
          <p:cNvPr id="9" name="Afbeelding 8" descr="Afbeelding met tekst&#10;&#10;Automatisch gegenereerde beschrijving">
            <a:extLst>
              <a:ext uri="{FF2B5EF4-FFF2-40B4-BE49-F238E27FC236}">
                <a16:creationId xmlns:a16="http://schemas.microsoft.com/office/drawing/2014/main" id="{7F073D15-5550-67EE-B177-5553B3090BF6}"/>
              </a:ext>
            </a:extLst>
          </p:cNvPr>
          <p:cNvPicPr>
            <a:picLocks noChangeAspect="1"/>
          </p:cNvPicPr>
          <p:nvPr/>
        </p:nvPicPr>
        <p:blipFill rotWithShape="1">
          <a:blip r:embed="rId3">
            <a:extLst>
              <a:ext uri="{28A0092B-C50C-407E-A947-70E740481C1C}">
                <a14:useLocalDpi xmlns:a14="http://schemas.microsoft.com/office/drawing/2010/main" val="0"/>
              </a:ext>
            </a:extLst>
          </a:blip>
          <a:srcRect r="58206"/>
          <a:stretch/>
        </p:blipFill>
        <p:spPr>
          <a:xfrm>
            <a:off x="9114080" y="640223"/>
            <a:ext cx="2323668" cy="1748303"/>
          </a:xfrm>
          <a:prstGeom prst="rect">
            <a:avLst/>
          </a:prstGeom>
        </p:spPr>
      </p:pic>
    </p:spTree>
    <p:extLst>
      <p:ext uri="{BB962C8B-B14F-4D97-AF65-F5344CB8AC3E}">
        <p14:creationId xmlns:p14="http://schemas.microsoft.com/office/powerpoint/2010/main" val="324727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46331"/>
          </a:xfrm>
          <a:prstGeom prst="rect">
            <a:avLst/>
          </a:prstGeom>
          <a:noFill/>
        </p:spPr>
        <p:txBody>
          <a:bodyPr wrap="square" rtlCol="0">
            <a:spAutoFit/>
          </a:bodyPr>
          <a:lstStyle/>
          <a:p>
            <a:pPr eaLnBrk="1" hangingPunct="1"/>
            <a:r>
              <a:rPr lang="en-US" sz="3600" b="1" err="1">
                <a:solidFill>
                  <a:srgbClr val="053C5C"/>
                </a:solidFill>
                <a:latin typeface="Century Gothic" panose="020B0502020202020204" pitchFamily="34" charset="0"/>
              </a:rPr>
              <a:t>Vraag</a:t>
            </a:r>
            <a:r>
              <a:rPr lang="en-US" sz="3600" b="1">
                <a:solidFill>
                  <a:srgbClr val="053C5C"/>
                </a:solidFill>
                <a:latin typeface="Century Gothic" panose="020B0502020202020204" pitchFamily="34" charset="0"/>
              </a:rPr>
              <a:t> 1: Wie ben je </a:t>
            </a:r>
            <a:r>
              <a:rPr lang="en-US" sz="3600" b="1" err="1">
                <a:solidFill>
                  <a:srgbClr val="053C5C"/>
                </a:solidFill>
                <a:latin typeface="Century Gothic" panose="020B0502020202020204" pitchFamily="34" charset="0"/>
              </a:rPr>
              <a:t>zelf</a:t>
            </a:r>
            <a:r>
              <a:rPr lang="en-US" sz="3600" b="1">
                <a:solidFill>
                  <a:srgbClr val="053C5C"/>
                </a:solidFill>
                <a:latin typeface="Century Gothic" panose="020B0502020202020204" pitchFamily="34" charset="0"/>
              </a:rPr>
              <a:t>?</a:t>
            </a:r>
          </a:p>
        </p:txBody>
      </p:sp>
      <p:sp useBgFill="1">
        <p:nvSpPr>
          <p:cNvPr id="2" name="Tekstvak 1">
            <a:extLst>
              <a:ext uri="{FF2B5EF4-FFF2-40B4-BE49-F238E27FC236}">
                <a16:creationId xmlns:a16="http://schemas.microsoft.com/office/drawing/2014/main" id="{B450EBC5-7CC8-0B96-DBEF-5810DE6A4E38}"/>
              </a:ext>
            </a:extLst>
          </p:cNvPr>
          <p:cNvSpPr txBox="1"/>
          <p:nvPr/>
        </p:nvSpPr>
        <p:spPr>
          <a:xfrm>
            <a:off x="809625" y="1361518"/>
            <a:ext cx="10906125" cy="4318811"/>
          </a:xfrm>
          <a:prstGeom prst="rect">
            <a:avLst/>
          </a:prstGeom>
        </p:spPr>
        <p:txBody>
          <a:bodyPr wrap="square" rtlCol="0">
            <a:spAutoFit/>
          </a:bodyPr>
          <a:lstStyle/>
          <a:p>
            <a:pPr marL="457200" indent="-457200" eaLnBrk="1" hangingPunct="1">
              <a:lnSpc>
                <a:spcPts val="3080"/>
              </a:lnSpc>
              <a:spcBef>
                <a:spcPts val="1200"/>
              </a:spcBef>
              <a:buFont typeface="+mj-lt"/>
              <a:buAutoNum type="alphaLcParenR"/>
            </a:pPr>
            <a:r>
              <a:rPr lang="nl-NL" sz="2400">
                <a:solidFill>
                  <a:srgbClr val="053C5C"/>
                </a:solidFill>
                <a:latin typeface="Century Gothic" panose="020B0502020202020204" pitchFamily="34" charset="0"/>
              </a:rPr>
              <a:t>Wat is je bestaansrecht?</a:t>
            </a:r>
          </a:p>
          <a:p>
            <a:pPr marL="457200" indent="-457200" eaLnBrk="1" hangingPunct="1">
              <a:lnSpc>
                <a:spcPts val="3080"/>
              </a:lnSpc>
              <a:spcBef>
                <a:spcPts val="1200"/>
              </a:spcBef>
              <a:buFont typeface="+mj-lt"/>
              <a:buAutoNum type="alphaLcParenR"/>
            </a:pPr>
            <a:r>
              <a:rPr lang="nl-NL" sz="2400">
                <a:solidFill>
                  <a:srgbClr val="053C5C"/>
                </a:solidFill>
                <a:latin typeface="Century Gothic" panose="020B0502020202020204" pitchFamily="34" charset="0"/>
              </a:rPr>
              <a:t>Hoe luidt je missie?</a:t>
            </a:r>
          </a:p>
          <a:p>
            <a:pPr marL="457200" indent="-457200" eaLnBrk="1" hangingPunct="1">
              <a:lnSpc>
                <a:spcPts val="3080"/>
              </a:lnSpc>
              <a:spcBef>
                <a:spcPts val="1200"/>
              </a:spcBef>
              <a:buFont typeface="+mj-lt"/>
              <a:buAutoNum type="alphaLcParenR"/>
            </a:pPr>
            <a:r>
              <a:rPr lang="nl-NL" sz="2400">
                <a:solidFill>
                  <a:srgbClr val="053C5C"/>
                </a:solidFill>
                <a:latin typeface="Century Gothic" panose="020B0502020202020204" pitchFamily="34" charset="0"/>
              </a:rPr>
              <a:t>Wat zijn je kerncompetenties?</a:t>
            </a:r>
          </a:p>
          <a:p>
            <a:pPr marL="457200" indent="-457200">
              <a:lnSpc>
                <a:spcPts val="3080"/>
              </a:lnSpc>
              <a:spcBef>
                <a:spcPts val="1200"/>
              </a:spcBef>
              <a:buFont typeface="+mj-lt"/>
              <a:buAutoNum type="alphaLcParenR"/>
            </a:pPr>
            <a:r>
              <a:rPr lang="nl-NL" sz="2400">
                <a:solidFill>
                  <a:srgbClr val="053C5C"/>
                </a:solidFill>
                <a:latin typeface="Century Gothic" panose="020B0502020202020204" pitchFamily="34" charset="0"/>
              </a:rPr>
              <a:t>Wat zijn je belangrijkste drijfveren?</a:t>
            </a:r>
          </a:p>
          <a:p>
            <a:pPr marL="457200" indent="-457200" eaLnBrk="1" hangingPunct="1">
              <a:lnSpc>
                <a:spcPts val="3080"/>
              </a:lnSpc>
              <a:spcBef>
                <a:spcPts val="1200"/>
              </a:spcBef>
              <a:buFont typeface="+mj-lt"/>
              <a:buAutoNum type="alphaLcParenR"/>
            </a:pPr>
            <a:r>
              <a:rPr lang="nl-NL" sz="2400">
                <a:solidFill>
                  <a:srgbClr val="053C5C"/>
                </a:solidFill>
                <a:latin typeface="Century Gothic" panose="020B0502020202020204" pitchFamily="34" charset="0"/>
              </a:rPr>
              <a:t>Waarin onderscheid je je van anderen?</a:t>
            </a:r>
          </a:p>
          <a:p>
            <a:pPr marL="457200" indent="-457200">
              <a:lnSpc>
                <a:spcPts val="3080"/>
              </a:lnSpc>
              <a:spcBef>
                <a:spcPts val="1200"/>
              </a:spcBef>
              <a:buFont typeface="+mj-lt"/>
              <a:buAutoNum type="alphaLcParenR"/>
            </a:pPr>
            <a:r>
              <a:rPr lang="nl-NL" sz="2400">
                <a:solidFill>
                  <a:srgbClr val="053C5C"/>
                </a:solidFill>
                <a:latin typeface="Century Gothic" panose="020B0502020202020204" pitchFamily="34" charset="0"/>
              </a:rPr>
              <a:t>Waar zit je kracht?</a:t>
            </a:r>
          </a:p>
          <a:p>
            <a:pPr marL="457200" indent="-457200" eaLnBrk="1" hangingPunct="1">
              <a:lnSpc>
                <a:spcPts val="3080"/>
              </a:lnSpc>
              <a:spcBef>
                <a:spcPts val="1200"/>
              </a:spcBef>
              <a:buFont typeface="+mj-lt"/>
              <a:buAutoNum type="alphaLcParenR"/>
            </a:pPr>
            <a:r>
              <a:rPr lang="nl-NL" sz="2400">
                <a:solidFill>
                  <a:srgbClr val="053C5C"/>
                </a:solidFill>
                <a:latin typeface="Century Gothic" panose="020B0502020202020204" pitchFamily="34" charset="0"/>
              </a:rPr>
              <a:t>Wat zijn je beperkingen en zwaktes?</a:t>
            </a:r>
          </a:p>
          <a:p>
            <a:pPr marL="457200" indent="-457200" eaLnBrk="1" hangingPunct="1">
              <a:lnSpc>
                <a:spcPts val="3080"/>
              </a:lnSpc>
              <a:spcBef>
                <a:spcPts val="1200"/>
              </a:spcBef>
              <a:buFont typeface="+mj-lt"/>
              <a:buAutoNum type="alphaLcParenR"/>
            </a:pPr>
            <a:r>
              <a:rPr lang="nl-NL" sz="2400">
                <a:solidFill>
                  <a:srgbClr val="053C5C"/>
                </a:solidFill>
                <a:latin typeface="Century Gothic" panose="020B0502020202020204" pitchFamily="34" charset="0"/>
              </a:rPr>
              <a:t>Waar wil je naartoe? / Wat wil je bereiken?</a:t>
            </a:r>
          </a:p>
        </p:txBody>
      </p:sp>
      <p:pic>
        <p:nvPicPr>
          <p:cNvPr id="4" name="Afbeelding 3" descr="Afbeelding met tekst&#10;&#10;Automatisch gegenereerde beschrijving">
            <a:extLst>
              <a:ext uri="{FF2B5EF4-FFF2-40B4-BE49-F238E27FC236}">
                <a16:creationId xmlns:a16="http://schemas.microsoft.com/office/drawing/2014/main" id="{C13DA1D0-D4AB-D3F4-1848-FBCF1D68DE87}"/>
              </a:ext>
            </a:extLst>
          </p:cNvPr>
          <p:cNvPicPr>
            <a:picLocks noChangeAspect="1"/>
          </p:cNvPicPr>
          <p:nvPr/>
        </p:nvPicPr>
        <p:blipFill rotWithShape="1">
          <a:blip r:embed="rId3">
            <a:extLst>
              <a:ext uri="{28A0092B-C50C-407E-A947-70E740481C1C}">
                <a14:useLocalDpi xmlns:a14="http://schemas.microsoft.com/office/drawing/2010/main" val="0"/>
              </a:ext>
            </a:extLst>
          </a:blip>
          <a:srcRect l="45249" r="29381"/>
          <a:stretch/>
        </p:blipFill>
        <p:spPr>
          <a:xfrm>
            <a:off x="10027194" y="630798"/>
            <a:ext cx="1410554" cy="1748303"/>
          </a:xfrm>
          <a:prstGeom prst="rect">
            <a:avLst/>
          </a:prstGeom>
        </p:spPr>
      </p:pic>
    </p:spTree>
    <p:extLst>
      <p:ext uri="{BB962C8B-B14F-4D97-AF65-F5344CB8AC3E}">
        <p14:creationId xmlns:p14="http://schemas.microsoft.com/office/powerpoint/2010/main" val="516557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46331"/>
          </a:xfrm>
          <a:prstGeom prst="rect">
            <a:avLst/>
          </a:prstGeom>
          <a:noFill/>
        </p:spPr>
        <p:txBody>
          <a:bodyPr wrap="square" rtlCol="0">
            <a:spAutoFit/>
          </a:bodyPr>
          <a:lstStyle/>
          <a:p>
            <a:pPr eaLnBrk="1" hangingPunct="1"/>
            <a:r>
              <a:rPr lang="en-US" sz="3600" b="1" err="1">
                <a:solidFill>
                  <a:srgbClr val="053C5C"/>
                </a:solidFill>
                <a:latin typeface="Century Gothic" panose="020B0502020202020204" pitchFamily="34" charset="0"/>
              </a:rPr>
              <a:t>Vraag</a:t>
            </a:r>
            <a:r>
              <a:rPr lang="en-US" sz="3600" b="1">
                <a:solidFill>
                  <a:srgbClr val="053C5C"/>
                </a:solidFill>
                <a:latin typeface="Century Gothic" panose="020B0502020202020204" pitchFamily="34" charset="0"/>
              </a:rPr>
              <a:t> 2: Wie is je </a:t>
            </a:r>
            <a:r>
              <a:rPr lang="en-US" sz="3600" b="1" err="1">
                <a:solidFill>
                  <a:srgbClr val="053C5C"/>
                </a:solidFill>
                <a:latin typeface="Century Gothic" panose="020B0502020202020204" pitchFamily="34" charset="0"/>
              </a:rPr>
              <a:t>publiek</a:t>
            </a:r>
            <a:r>
              <a:rPr lang="en-US" sz="3600" b="1">
                <a:solidFill>
                  <a:srgbClr val="053C5C"/>
                </a:solidFill>
                <a:latin typeface="Century Gothic" panose="020B0502020202020204" pitchFamily="34" charset="0"/>
              </a:rPr>
              <a:t>/</a:t>
            </a:r>
            <a:r>
              <a:rPr lang="en-US" sz="3600" b="1" err="1">
                <a:solidFill>
                  <a:srgbClr val="053C5C"/>
                </a:solidFill>
                <a:latin typeface="Century Gothic" panose="020B0502020202020204" pitchFamily="34" charset="0"/>
              </a:rPr>
              <a:t>doelgroep</a:t>
            </a:r>
            <a:r>
              <a:rPr lang="en-US" sz="3600" b="1">
                <a:solidFill>
                  <a:srgbClr val="053C5C"/>
                </a:solidFill>
                <a:latin typeface="Century Gothic" panose="020B0502020202020204" pitchFamily="34" charset="0"/>
              </a:rPr>
              <a:t>?	</a:t>
            </a:r>
            <a:endParaRPr lang="en-US" sz="3600">
              <a:solidFill>
                <a:srgbClr val="053C5C"/>
              </a:solidFill>
              <a:latin typeface="Century Gothic" panose="020B0502020202020204" pitchFamily="34"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469092"/>
            <a:ext cx="10906125" cy="3139321"/>
          </a:xfrm>
          <a:prstGeom prst="rect">
            <a:avLst/>
          </a:prstGeom>
        </p:spPr>
        <p:txBody>
          <a:bodyPr wrap="square" rtlCol="0">
            <a:spAutoFit/>
          </a:bodyPr>
          <a:lstStyle/>
          <a:p>
            <a:pPr marL="457200" indent="-457200">
              <a:spcBef>
                <a:spcPts val="1200"/>
              </a:spcBef>
              <a:buFont typeface="+mj-lt"/>
              <a:buAutoNum type="alphaLcParenR"/>
            </a:pPr>
            <a:r>
              <a:rPr lang="nl-NL" sz="2400">
                <a:solidFill>
                  <a:srgbClr val="053C5C"/>
                </a:solidFill>
                <a:latin typeface="Century Gothic" panose="020B0502020202020204" pitchFamily="34" charset="0"/>
              </a:rPr>
              <a:t>Hoe ziet je publiek/doelgroep eruit </a:t>
            </a:r>
            <a:br>
              <a:rPr lang="nl-NL" sz="2400">
                <a:solidFill>
                  <a:srgbClr val="053C5C"/>
                </a:solidFill>
                <a:latin typeface="Century Gothic" panose="020B0502020202020204" pitchFamily="34" charset="0"/>
              </a:rPr>
            </a:br>
            <a:r>
              <a:rPr lang="nl-NL" sz="2400">
                <a:solidFill>
                  <a:srgbClr val="053C5C"/>
                </a:solidFill>
                <a:latin typeface="Century Gothic" panose="020B0502020202020204" pitchFamily="34" charset="0"/>
              </a:rPr>
              <a:t>(sociaal-demografisch, geografisch, etc.)</a:t>
            </a:r>
          </a:p>
          <a:p>
            <a:pPr marL="457200" indent="-457200">
              <a:spcBef>
                <a:spcPts val="1200"/>
              </a:spcBef>
              <a:buFont typeface="+mj-lt"/>
              <a:buAutoNum type="alphaLcParenR"/>
            </a:pPr>
            <a:r>
              <a:rPr lang="nl-NL" sz="2400">
                <a:solidFill>
                  <a:srgbClr val="053C5C"/>
                </a:solidFill>
                <a:latin typeface="Century Gothic" panose="020B0502020202020204" pitchFamily="34" charset="0"/>
              </a:rPr>
              <a:t>Wat zijn hun belangrijkste interesses, drijfveren, eisen en wensen?</a:t>
            </a:r>
          </a:p>
          <a:p>
            <a:pPr marL="457200" indent="-457200">
              <a:spcBef>
                <a:spcPts val="1200"/>
              </a:spcBef>
              <a:buFont typeface="+mj-lt"/>
              <a:buAutoNum type="alphaLcParenR"/>
            </a:pPr>
            <a:r>
              <a:rPr lang="nl-NL" sz="2400">
                <a:solidFill>
                  <a:srgbClr val="053C5C"/>
                </a:solidFill>
                <a:latin typeface="Century Gothic" panose="020B0502020202020204" pitchFamily="34" charset="0"/>
              </a:rPr>
              <a:t>Waar bevindt je doelgroep zich </a:t>
            </a:r>
            <a:br>
              <a:rPr lang="nl-NL" sz="2400">
                <a:solidFill>
                  <a:srgbClr val="053C5C"/>
                </a:solidFill>
                <a:latin typeface="Century Gothic" panose="020B0502020202020204" pitchFamily="34" charset="0"/>
              </a:rPr>
            </a:br>
            <a:r>
              <a:rPr lang="nl-NL" sz="2400">
                <a:solidFill>
                  <a:srgbClr val="053C5C"/>
                </a:solidFill>
                <a:latin typeface="Century Gothic" panose="020B0502020202020204" pitchFamily="34" charset="0"/>
              </a:rPr>
              <a:t>(wat lezen ze, waar praten ze met elkaar, waar vindt mogelijke interactie met jou plaats, etc.)</a:t>
            </a:r>
          </a:p>
          <a:p>
            <a:pPr marL="457200" indent="-457200">
              <a:spcBef>
                <a:spcPts val="1200"/>
              </a:spcBef>
              <a:buFont typeface="+mj-lt"/>
              <a:buAutoNum type="alphaLcParenR"/>
            </a:pPr>
            <a:r>
              <a:rPr lang="nl-NL" sz="2400">
                <a:solidFill>
                  <a:srgbClr val="053C5C"/>
                </a:solidFill>
                <a:latin typeface="Century Gothic" panose="020B0502020202020204" pitchFamily="34" charset="0"/>
              </a:rPr>
              <a:t>Hoe maakt je doelgroep keuzes?</a:t>
            </a:r>
          </a:p>
        </p:txBody>
      </p:sp>
      <p:pic>
        <p:nvPicPr>
          <p:cNvPr id="5" name="Afbeelding 4" descr="Afbeelding met tekst&#10;&#10;Automatisch gegenereerde beschrijving">
            <a:extLst>
              <a:ext uri="{FF2B5EF4-FFF2-40B4-BE49-F238E27FC236}">
                <a16:creationId xmlns:a16="http://schemas.microsoft.com/office/drawing/2014/main" id="{3E7A8997-D714-2E91-E528-5CD823695FD4}"/>
              </a:ext>
            </a:extLst>
          </p:cNvPr>
          <p:cNvPicPr>
            <a:picLocks noChangeAspect="1"/>
          </p:cNvPicPr>
          <p:nvPr/>
        </p:nvPicPr>
        <p:blipFill rotWithShape="1">
          <a:blip r:embed="rId3">
            <a:extLst>
              <a:ext uri="{28A0092B-C50C-407E-A947-70E740481C1C}">
                <a14:useLocalDpi xmlns:a14="http://schemas.microsoft.com/office/drawing/2010/main" val="0"/>
              </a:ext>
            </a:extLst>
          </a:blip>
          <a:srcRect l="45249" r="29381"/>
          <a:stretch/>
        </p:blipFill>
        <p:spPr>
          <a:xfrm>
            <a:off x="10027194" y="630798"/>
            <a:ext cx="1410554" cy="1748303"/>
          </a:xfrm>
          <a:prstGeom prst="rect">
            <a:avLst/>
          </a:prstGeom>
        </p:spPr>
      </p:pic>
    </p:spTree>
    <p:extLst>
      <p:ext uri="{BB962C8B-B14F-4D97-AF65-F5344CB8AC3E}">
        <p14:creationId xmlns:p14="http://schemas.microsoft.com/office/powerpoint/2010/main" val="996396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46331"/>
          </a:xfrm>
          <a:prstGeom prst="rect">
            <a:avLst/>
          </a:prstGeom>
          <a:noFill/>
        </p:spPr>
        <p:txBody>
          <a:bodyPr wrap="square" rtlCol="0">
            <a:spAutoFit/>
          </a:bodyPr>
          <a:lstStyle/>
          <a:p>
            <a:pPr eaLnBrk="1" hangingPunct="1"/>
            <a:r>
              <a:rPr lang="en-US" sz="3600" b="1" err="1">
                <a:solidFill>
                  <a:srgbClr val="053C5C"/>
                </a:solidFill>
                <a:latin typeface="Century Gothic" panose="020B0502020202020204" pitchFamily="34" charset="0"/>
              </a:rPr>
              <a:t>Vraag</a:t>
            </a:r>
            <a:r>
              <a:rPr lang="en-US" sz="3600" b="1">
                <a:solidFill>
                  <a:srgbClr val="053C5C"/>
                </a:solidFill>
                <a:latin typeface="Century Gothic" panose="020B0502020202020204" pitchFamily="34" charset="0"/>
              </a:rPr>
              <a:t> 3: Wie </a:t>
            </a:r>
            <a:r>
              <a:rPr lang="en-US" sz="3600" b="1" err="1">
                <a:solidFill>
                  <a:srgbClr val="053C5C"/>
                </a:solidFill>
                <a:latin typeface="Century Gothic" panose="020B0502020202020204" pitchFamily="34" charset="0"/>
              </a:rPr>
              <a:t>zijn</a:t>
            </a:r>
            <a:r>
              <a:rPr lang="en-US" sz="3600" b="1">
                <a:solidFill>
                  <a:srgbClr val="053C5C"/>
                </a:solidFill>
                <a:latin typeface="Century Gothic" panose="020B0502020202020204" pitchFamily="34" charset="0"/>
              </a:rPr>
              <a:t> je </a:t>
            </a:r>
            <a:r>
              <a:rPr lang="en-US" sz="3600" b="1" err="1">
                <a:solidFill>
                  <a:srgbClr val="053C5C"/>
                </a:solidFill>
                <a:latin typeface="Century Gothic" panose="020B0502020202020204" pitchFamily="34" charset="0"/>
              </a:rPr>
              <a:t>concurrenten</a:t>
            </a:r>
            <a:r>
              <a:rPr lang="en-US" sz="3600" b="1">
                <a:solidFill>
                  <a:srgbClr val="053C5C"/>
                </a:solidFill>
                <a:latin typeface="Century Gothic" panose="020B0502020202020204" pitchFamily="34" charset="0"/>
              </a:rPr>
              <a:t>?</a:t>
            </a:r>
            <a:endParaRPr lang="nl-NL" sz="3600" b="1">
              <a:solidFill>
                <a:srgbClr val="053C5C"/>
              </a:solidFill>
              <a:latin typeface="Century Gothic" panose="020B0502020202020204" pitchFamily="34"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609880"/>
            <a:ext cx="10906125" cy="2400657"/>
          </a:xfrm>
          <a:prstGeom prst="rect">
            <a:avLst/>
          </a:prstGeom>
        </p:spPr>
        <p:txBody>
          <a:bodyPr wrap="square" rtlCol="0">
            <a:spAutoFit/>
          </a:bodyPr>
          <a:lstStyle/>
          <a:p>
            <a:pPr marL="457200" indent="-457200" eaLnBrk="1" hangingPunct="1">
              <a:spcBef>
                <a:spcPts val="1200"/>
              </a:spcBef>
              <a:buFont typeface="+mj-lt"/>
              <a:buAutoNum type="alphaLcParenR"/>
            </a:pPr>
            <a:r>
              <a:rPr lang="nl-NL" sz="2400">
                <a:solidFill>
                  <a:srgbClr val="053C5C"/>
                </a:solidFill>
                <a:latin typeface="Century Gothic" panose="020B0502020202020204" pitchFamily="34" charset="0"/>
              </a:rPr>
              <a:t>Wie zijn je directe concurrenten?</a:t>
            </a:r>
          </a:p>
          <a:p>
            <a:pPr marL="457200" indent="-457200" eaLnBrk="1" hangingPunct="1">
              <a:spcBef>
                <a:spcPts val="1200"/>
              </a:spcBef>
              <a:buFont typeface="+mj-lt"/>
              <a:buAutoNum type="alphaLcParenR"/>
            </a:pPr>
            <a:r>
              <a:rPr lang="nl-NL" sz="2400">
                <a:solidFill>
                  <a:srgbClr val="053C5C"/>
                </a:solidFill>
                <a:latin typeface="Century Gothic" panose="020B0502020202020204" pitchFamily="34" charset="0"/>
              </a:rPr>
              <a:t>Wie zijn je indirecte concurrenten?</a:t>
            </a:r>
          </a:p>
          <a:p>
            <a:pPr marL="457200" indent="-457200" eaLnBrk="1" hangingPunct="1">
              <a:spcBef>
                <a:spcPts val="1200"/>
              </a:spcBef>
              <a:buFont typeface="+mj-lt"/>
              <a:buAutoNum type="alphaLcParenR"/>
            </a:pPr>
            <a:r>
              <a:rPr lang="nl-NL" sz="2400">
                <a:solidFill>
                  <a:srgbClr val="053C5C"/>
                </a:solidFill>
                <a:latin typeface="Century Gothic" panose="020B0502020202020204" pitchFamily="34" charset="0"/>
              </a:rPr>
              <a:t>Waar zit de kracht en waar de zwakheden van je concurrenten?</a:t>
            </a:r>
          </a:p>
          <a:p>
            <a:pPr marL="457200" indent="-457200" eaLnBrk="1" hangingPunct="1">
              <a:spcBef>
                <a:spcPts val="1200"/>
              </a:spcBef>
              <a:buFont typeface="+mj-lt"/>
              <a:buAutoNum type="alphaLcParenR"/>
            </a:pPr>
            <a:r>
              <a:rPr lang="nl-NL" sz="2400">
                <a:solidFill>
                  <a:srgbClr val="053C5C"/>
                </a:solidFill>
                <a:latin typeface="Century Gothic" panose="020B0502020202020204" pitchFamily="34" charset="0"/>
              </a:rPr>
              <a:t>Wat zijn jouw belangrijkste, meest opvallende, onderscheidende waardes t.o.v. je concurrenten?</a:t>
            </a:r>
          </a:p>
        </p:txBody>
      </p:sp>
      <p:pic>
        <p:nvPicPr>
          <p:cNvPr id="2" name="Afbeelding 1" descr="Afbeelding met tekst&#10;&#10;Automatisch gegenereerde beschrijving">
            <a:extLst>
              <a:ext uri="{FF2B5EF4-FFF2-40B4-BE49-F238E27FC236}">
                <a16:creationId xmlns:a16="http://schemas.microsoft.com/office/drawing/2014/main" id="{9E1B93E6-DD55-2F46-E6D3-3CC06DD16105}"/>
              </a:ext>
            </a:extLst>
          </p:cNvPr>
          <p:cNvPicPr>
            <a:picLocks noChangeAspect="1"/>
          </p:cNvPicPr>
          <p:nvPr/>
        </p:nvPicPr>
        <p:blipFill rotWithShape="1">
          <a:blip r:embed="rId3">
            <a:extLst>
              <a:ext uri="{28A0092B-C50C-407E-A947-70E740481C1C}">
                <a14:useLocalDpi xmlns:a14="http://schemas.microsoft.com/office/drawing/2010/main" val="0"/>
              </a:ext>
            </a:extLst>
          </a:blip>
          <a:srcRect l="45249" r="29381"/>
          <a:stretch/>
        </p:blipFill>
        <p:spPr>
          <a:xfrm>
            <a:off x="10027194" y="630798"/>
            <a:ext cx="1410554" cy="1748303"/>
          </a:xfrm>
          <a:prstGeom prst="rect">
            <a:avLst/>
          </a:prstGeom>
        </p:spPr>
      </p:pic>
    </p:spTree>
    <p:extLst>
      <p:ext uri="{BB962C8B-B14F-4D97-AF65-F5344CB8AC3E}">
        <p14:creationId xmlns:p14="http://schemas.microsoft.com/office/powerpoint/2010/main" val="3340582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46331"/>
          </a:xfrm>
          <a:prstGeom prst="rect">
            <a:avLst/>
          </a:prstGeom>
          <a:noFill/>
        </p:spPr>
        <p:txBody>
          <a:bodyPr wrap="square" rtlCol="0">
            <a:spAutoFit/>
          </a:bodyPr>
          <a:lstStyle/>
          <a:p>
            <a:pPr eaLnBrk="1" hangingPunct="1"/>
            <a:r>
              <a:rPr lang="en-US" sz="3600" b="1" err="1">
                <a:solidFill>
                  <a:srgbClr val="053C5C"/>
                </a:solidFill>
                <a:latin typeface="Century Gothic" panose="020B0502020202020204" pitchFamily="34" charset="0"/>
              </a:rPr>
              <a:t>Vraag</a:t>
            </a:r>
            <a:r>
              <a:rPr lang="en-US" sz="3600" b="1">
                <a:solidFill>
                  <a:srgbClr val="053C5C"/>
                </a:solidFill>
                <a:latin typeface="Century Gothic" panose="020B0502020202020204" pitchFamily="34" charset="0"/>
              </a:rPr>
              <a:t> 4: Wat </a:t>
            </a:r>
            <a:r>
              <a:rPr lang="en-US" sz="3600" b="1" err="1">
                <a:solidFill>
                  <a:srgbClr val="053C5C"/>
                </a:solidFill>
                <a:latin typeface="Century Gothic" panose="020B0502020202020204" pitchFamily="34" charset="0"/>
              </a:rPr>
              <a:t>wil</a:t>
            </a:r>
            <a:r>
              <a:rPr lang="en-US" sz="3600" b="1">
                <a:solidFill>
                  <a:srgbClr val="053C5C"/>
                </a:solidFill>
                <a:latin typeface="Century Gothic" panose="020B0502020202020204" pitchFamily="34" charset="0"/>
              </a:rPr>
              <a:t> je </a:t>
            </a:r>
            <a:r>
              <a:rPr lang="en-US" sz="3600" b="1" err="1">
                <a:solidFill>
                  <a:srgbClr val="053C5C"/>
                </a:solidFill>
                <a:latin typeface="Century Gothic" panose="020B0502020202020204" pitchFamily="34" charset="0"/>
              </a:rPr>
              <a:t>bereiken</a:t>
            </a:r>
            <a:r>
              <a:rPr lang="en-US" sz="3600" b="1">
                <a:solidFill>
                  <a:srgbClr val="053C5C"/>
                </a:solidFill>
                <a:latin typeface="Century Gothic" panose="020B0502020202020204" pitchFamily="34" charset="0"/>
              </a:rPr>
              <a:t>?</a:t>
            </a: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382399"/>
            <a:ext cx="10906125" cy="3370153"/>
          </a:xfrm>
          <a:prstGeom prst="rect">
            <a:avLst/>
          </a:prstGeom>
        </p:spPr>
        <p:txBody>
          <a:bodyPr wrap="square" rtlCol="0">
            <a:spAutoFit/>
          </a:bodyPr>
          <a:lstStyle/>
          <a:p>
            <a:pPr marL="457200" indent="-457200">
              <a:spcBef>
                <a:spcPts val="900"/>
              </a:spcBef>
              <a:buFont typeface="+mj-lt"/>
              <a:buAutoNum type="alphaLcParenR"/>
            </a:pPr>
            <a:r>
              <a:rPr lang="nl-NL" sz="2400">
                <a:solidFill>
                  <a:srgbClr val="053C5C"/>
                </a:solidFill>
                <a:latin typeface="Century Gothic" panose="020B0502020202020204" pitchFamily="34" charset="0"/>
              </a:rPr>
              <a:t>Wat is je visie?</a:t>
            </a:r>
          </a:p>
          <a:p>
            <a:pPr marL="457200" indent="-457200" eaLnBrk="1" hangingPunct="1">
              <a:spcBef>
                <a:spcPts val="900"/>
              </a:spcBef>
              <a:buFont typeface="+mj-lt"/>
              <a:buAutoNum type="alphaLcParenR"/>
            </a:pPr>
            <a:r>
              <a:rPr lang="nl-NL" sz="2400">
                <a:solidFill>
                  <a:srgbClr val="053C5C"/>
                </a:solidFill>
                <a:latin typeface="Century Gothic" panose="020B0502020202020204" pitchFamily="34" charset="0"/>
              </a:rPr>
              <a:t>Hoe zie je de toekomst? </a:t>
            </a:r>
          </a:p>
          <a:p>
            <a:pPr marL="457200" indent="-457200" eaLnBrk="1" hangingPunct="1">
              <a:spcBef>
                <a:spcPts val="900"/>
              </a:spcBef>
              <a:buFont typeface="+mj-lt"/>
              <a:buAutoNum type="alphaLcParenR"/>
            </a:pPr>
            <a:r>
              <a:rPr lang="nl-NL" sz="2400">
                <a:solidFill>
                  <a:srgbClr val="053C5C"/>
                </a:solidFill>
                <a:latin typeface="Century Gothic" panose="020B0502020202020204" pitchFamily="34" charset="0"/>
              </a:rPr>
              <a:t>Wat wil je in de komende 10 jaar bereiken?</a:t>
            </a:r>
          </a:p>
          <a:p>
            <a:pPr marL="457200" indent="-457200" eaLnBrk="1" hangingPunct="1">
              <a:spcBef>
                <a:spcPts val="900"/>
              </a:spcBef>
              <a:buFont typeface="+mj-lt"/>
              <a:buAutoNum type="alphaLcParenR"/>
            </a:pPr>
            <a:r>
              <a:rPr lang="nl-NL" sz="2400">
                <a:solidFill>
                  <a:srgbClr val="053C5C"/>
                </a:solidFill>
                <a:latin typeface="Century Gothic" panose="020B0502020202020204" pitchFamily="34" charset="0"/>
              </a:rPr>
              <a:t>Wat wil je de komende 3 jaar bereiken?</a:t>
            </a:r>
          </a:p>
          <a:p>
            <a:pPr marL="457200" indent="-457200">
              <a:spcBef>
                <a:spcPts val="900"/>
              </a:spcBef>
              <a:buFont typeface="+mj-lt"/>
              <a:buAutoNum type="alphaLcParenR"/>
            </a:pPr>
            <a:r>
              <a:rPr lang="nl-NL" sz="2400">
                <a:solidFill>
                  <a:srgbClr val="053C5C"/>
                </a:solidFill>
                <a:latin typeface="Century Gothic" panose="020B0502020202020204" pitchFamily="34" charset="0"/>
              </a:rPr>
              <a:t>Hoe wil je gezien worden door je publiek/je doelgroep? </a:t>
            </a:r>
          </a:p>
          <a:p>
            <a:pPr marL="457200" indent="-457200">
              <a:spcBef>
                <a:spcPts val="900"/>
              </a:spcBef>
              <a:buFont typeface="+mj-lt"/>
              <a:buAutoNum type="alphaLcParenR"/>
            </a:pPr>
            <a:r>
              <a:rPr lang="nl-NL" sz="2400">
                <a:solidFill>
                  <a:srgbClr val="053C5C"/>
                </a:solidFill>
                <a:latin typeface="Century Gothic" panose="020B0502020202020204" pitchFamily="34" charset="0"/>
              </a:rPr>
              <a:t>Op welk gebied wil je je onderscheiden (van concurrenten)?</a:t>
            </a:r>
          </a:p>
          <a:p>
            <a:pPr marL="457200" indent="-457200">
              <a:spcBef>
                <a:spcPts val="900"/>
              </a:spcBef>
              <a:buFont typeface="+mj-lt"/>
              <a:buAutoNum type="alphaLcParenR"/>
            </a:pPr>
            <a:r>
              <a:rPr lang="nl-NL" sz="2400">
                <a:solidFill>
                  <a:srgbClr val="053C5C"/>
                </a:solidFill>
                <a:latin typeface="Century Gothic" panose="020B0502020202020204" pitchFamily="34" charset="0"/>
              </a:rPr>
              <a:t>Hoe wil je gezien worden door je concurrenten?</a:t>
            </a:r>
          </a:p>
        </p:txBody>
      </p:sp>
      <p:pic>
        <p:nvPicPr>
          <p:cNvPr id="3" name="Afbeelding 2" descr="Afbeelding met tekst&#10;&#10;Automatisch gegenereerde beschrijving">
            <a:extLst>
              <a:ext uri="{FF2B5EF4-FFF2-40B4-BE49-F238E27FC236}">
                <a16:creationId xmlns:a16="http://schemas.microsoft.com/office/drawing/2014/main" id="{335F8F8E-61CA-2688-C5F8-D6C3F36A7DBE}"/>
              </a:ext>
            </a:extLst>
          </p:cNvPr>
          <p:cNvPicPr>
            <a:picLocks noChangeAspect="1"/>
          </p:cNvPicPr>
          <p:nvPr/>
        </p:nvPicPr>
        <p:blipFill rotWithShape="1">
          <a:blip r:embed="rId3">
            <a:extLst>
              <a:ext uri="{28A0092B-C50C-407E-A947-70E740481C1C}">
                <a14:useLocalDpi xmlns:a14="http://schemas.microsoft.com/office/drawing/2010/main" val="0"/>
              </a:ext>
            </a:extLst>
          </a:blip>
          <a:srcRect l="45249" r="29381"/>
          <a:stretch/>
        </p:blipFill>
        <p:spPr>
          <a:xfrm>
            <a:off x="10027194" y="630798"/>
            <a:ext cx="1410554" cy="1748303"/>
          </a:xfrm>
          <a:prstGeom prst="rect">
            <a:avLst/>
          </a:prstGeom>
        </p:spPr>
      </p:pic>
    </p:spTree>
    <p:extLst>
      <p:ext uri="{BB962C8B-B14F-4D97-AF65-F5344CB8AC3E}">
        <p14:creationId xmlns:p14="http://schemas.microsoft.com/office/powerpoint/2010/main" val="672332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46331"/>
          </a:xfrm>
          <a:prstGeom prst="rect">
            <a:avLst/>
          </a:prstGeom>
          <a:noFill/>
        </p:spPr>
        <p:txBody>
          <a:bodyPr wrap="square" rtlCol="0">
            <a:spAutoFit/>
          </a:bodyPr>
          <a:lstStyle/>
          <a:p>
            <a:pPr eaLnBrk="1" hangingPunct="1"/>
            <a:r>
              <a:rPr lang="nl-NL" sz="3600" b="1">
                <a:solidFill>
                  <a:srgbClr val="053C5C"/>
                </a:solidFill>
                <a:latin typeface="Century Gothic" panose="020B0502020202020204" pitchFamily="34" charset="0"/>
              </a:rPr>
              <a:t>Van antwoorden naar een elevator pitch</a:t>
            </a: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04950"/>
            <a:ext cx="10906125" cy="2985433"/>
          </a:xfrm>
          <a:prstGeom prst="rect">
            <a:avLst/>
          </a:prstGeom>
        </p:spPr>
        <p:txBody>
          <a:bodyPr wrap="square" rtlCol="0">
            <a:spAutoFit/>
          </a:bodyPr>
          <a:lstStyle/>
          <a:p>
            <a:pPr marL="457200" indent="-457200" eaLnBrk="1" hangingPunct="1">
              <a:spcBef>
                <a:spcPts val="1200"/>
              </a:spcBef>
              <a:buFont typeface="+mj-lt"/>
              <a:buAutoNum type="arabicPeriod"/>
            </a:pPr>
            <a:r>
              <a:rPr lang="nl-NL" sz="2400">
                <a:solidFill>
                  <a:srgbClr val="053C5C"/>
                </a:solidFill>
                <a:latin typeface="Century Gothic" panose="020B0502020202020204" pitchFamily="34" charset="0"/>
              </a:rPr>
              <a:t>Maak van elke basisvraag één zin</a:t>
            </a:r>
          </a:p>
          <a:p>
            <a:pPr marL="457200" indent="-457200" eaLnBrk="1" hangingPunct="1">
              <a:spcBef>
                <a:spcPts val="1200"/>
              </a:spcBef>
              <a:buFont typeface="+mj-lt"/>
              <a:buAutoNum type="arabicPeriod"/>
            </a:pPr>
            <a:r>
              <a:rPr lang="nl-NL" sz="2400">
                <a:solidFill>
                  <a:srgbClr val="053C5C"/>
                </a:solidFill>
                <a:latin typeface="Century Gothic" panose="020B0502020202020204" pitchFamily="34" charset="0"/>
              </a:rPr>
              <a:t>Laat alle zinnen ineenvloeien met tussenzinnen</a:t>
            </a:r>
          </a:p>
          <a:p>
            <a:pPr marL="457200" indent="-457200" eaLnBrk="1" hangingPunct="1">
              <a:spcBef>
                <a:spcPts val="1200"/>
              </a:spcBef>
              <a:buFont typeface="+mj-lt"/>
              <a:buAutoNum type="arabicPeriod"/>
            </a:pPr>
            <a:r>
              <a:rPr lang="nl-NL" sz="2400">
                <a:solidFill>
                  <a:srgbClr val="053C5C"/>
                </a:solidFill>
                <a:latin typeface="Century Gothic" panose="020B0502020202020204" pitchFamily="34" charset="0"/>
              </a:rPr>
              <a:t>Vervang alle lange woorden en jargon</a:t>
            </a:r>
          </a:p>
          <a:p>
            <a:pPr marL="457200" indent="-457200" eaLnBrk="1" hangingPunct="1">
              <a:spcBef>
                <a:spcPts val="1200"/>
              </a:spcBef>
              <a:buFont typeface="+mj-lt"/>
              <a:buAutoNum type="arabicPeriod"/>
            </a:pPr>
            <a:r>
              <a:rPr lang="nl-NL" sz="2400">
                <a:solidFill>
                  <a:srgbClr val="053C5C"/>
                </a:solidFill>
                <a:latin typeface="Century Gothic" panose="020B0502020202020204" pitchFamily="34" charset="0"/>
              </a:rPr>
              <a:t>Verwijder overbodige woorden</a:t>
            </a:r>
          </a:p>
          <a:p>
            <a:pPr marL="457200" indent="-457200" eaLnBrk="1" hangingPunct="1">
              <a:spcBef>
                <a:spcPts val="1200"/>
              </a:spcBef>
              <a:buFont typeface="+mj-lt"/>
              <a:buAutoNum type="arabicPeriod"/>
            </a:pPr>
            <a:r>
              <a:rPr lang="nl-NL" sz="2400">
                <a:solidFill>
                  <a:srgbClr val="053C5C"/>
                </a:solidFill>
                <a:latin typeface="Century Gothic" panose="020B0502020202020204" pitchFamily="34" charset="0"/>
              </a:rPr>
              <a:t>Breng het geheel terug tot ongeveer 150 woorden </a:t>
            </a:r>
          </a:p>
          <a:p>
            <a:pPr eaLnBrk="1" hangingPunct="1">
              <a:spcBef>
                <a:spcPts val="1200"/>
              </a:spcBef>
            </a:pPr>
            <a:endParaRPr lang="nl-NL">
              <a:solidFill>
                <a:srgbClr val="053C5C"/>
              </a:solidFill>
              <a:latin typeface="Century Gothic" panose="020B0502020202020204" pitchFamily="34" charset="0"/>
            </a:endParaRPr>
          </a:p>
        </p:txBody>
      </p:sp>
      <p:pic>
        <p:nvPicPr>
          <p:cNvPr id="3" name="Afbeelding 2" descr="Afbeelding met tekst&#10;&#10;Automatisch gegenereerde beschrijving">
            <a:extLst>
              <a:ext uri="{FF2B5EF4-FFF2-40B4-BE49-F238E27FC236}">
                <a16:creationId xmlns:a16="http://schemas.microsoft.com/office/drawing/2014/main" id="{8A765D9E-A98A-B9C6-0D9E-90A7E419BA80}"/>
              </a:ext>
            </a:extLst>
          </p:cNvPr>
          <p:cNvPicPr>
            <a:picLocks noChangeAspect="1"/>
          </p:cNvPicPr>
          <p:nvPr/>
        </p:nvPicPr>
        <p:blipFill rotWithShape="1">
          <a:blip r:embed="rId3">
            <a:extLst>
              <a:ext uri="{28A0092B-C50C-407E-A947-70E740481C1C}">
                <a14:useLocalDpi xmlns:a14="http://schemas.microsoft.com/office/drawing/2010/main" val="0"/>
              </a:ext>
            </a:extLst>
          </a:blip>
          <a:srcRect l="71175" r="2344"/>
          <a:stretch/>
        </p:blipFill>
        <p:spPr>
          <a:xfrm>
            <a:off x="9965459" y="627372"/>
            <a:ext cx="1472289" cy="1748303"/>
          </a:xfrm>
          <a:prstGeom prst="rect">
            <a:avLst/>
          </a:prstGeom>
        </p:spPr>
      </p:pic>
    </p:spTree>
    <p:extLst>
      <p:ext uri="{BB962C8B-B14F-4D97-AF65-F5344CB8AC3E}">
        <p14:creationId xmlns:p14="http://schemas.microsoft.com/office/powerpoint/2010/main" val="2139617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4249828"/>
            <a:ext cx="10628123" cy="646331"/>
          </a:xfrm>
          <a:prstGeom prst="rect">
            <a:avLst/>
          </a:prstGeom>
          <a:noFill/>
        </p:spPr>
        <p:txBody>
          <a:bodyPr wrap="square" rtlCol="0">
            <a:spAutoFit/>
          </a:bodyPr>
          <a:lstStyle/>
          <a:p>
            <a:pPr algn="ctr"/>
            <a:r>
              <a:rPr lang="nl-NL" sz="3600" b="1">
                <a:solidFill>
                  <a:srgbClr val="053C5C"/>
                </a:solidFill>
                <a:latin typeface="Century Gothic" panose="020B0502020202020204" pitchFamily="34" charset="0"/>
              </a:rPr>
              <a:t>Jullie Elevator Pitches</a:t>
            </a:r>
          </a:p>
        </p:txBody>
      </p:sp>
      <p:pic>
        <p:nvPicPr>
          <p:cNvPr id="3" name="Afbeelding 2" descr="Afbeelding met tekst&#10;&#10;Automatisch gegenereerde beschrijving">
            <a:extLst>
              <a:ext uri="{FF2B5EF4-FFF2-40B4-BE49-F238E27FC236}">
                <a16:creationId xmlns:a16="http://schemas.microsoft.com/office/drawing/2014/main" id="{2EAED138-3F59-4DC0-392E-5327F0DF6C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2486" y="1585822"/>
            <a:ext cx="6502400" cy="2044700"/>
          </a:xfrm>
          <a:prstGeom prst="rect">
            <a:avLst/>
          </a:prstGeom>
        </p:spPr>
      </p:pic>
    </p:spTree>
    <p:extLst>
      <p:ext uri="{BB962C8B-B14F-4D97-AF65-F5344CB8AC3E}">
        <p14:creationId xmlns:p14="http://schemas.microsoft.com/office/powerpoint/2010/main" val="94484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kstvak 5">
            <a:extLst>
              <a:ext uri="{FF2B5EF4-FFF2-40B4-BE49-F238E27FC236}">
                <a16:creationId xmlns:a16="http://schemas.microsoft.com/office/drawing/2014/main" id="{E6A9D25B-C8D7-634C-349E-C63B0C063C3D}"/>
              </a:ext>
            </a:extLst>
          </p:cNvPr>
          <p:cNvSpPr txBox="1"/>
          <p:nvPr/>
        </p:nvSpPr>
        <p:spPr>
          <a:xfrm>
            <a:off x="809625" y="504825"/>
            <a:ext cx="10628123" cy="654346"/>
          </a:xfrm>
          <a:prstGeom prst="rect">
            <a:avLst/>
          </a:prstGeom>
          <a:noFill/>
        </p:spPr>
        <p:txBody>
          <a:bodyPr wrap="square" lIns="91440" tIns="45720" rIns="91440" bIns="45720" rtlCol="0" anchor="t">
            <a:spAutoFit/>
          </a:bodyPr>
          <a:lstStyle/>
          <a:p>
            <a:pPr fontAlgn="base">
              <a:lnSpc>
                <a:spcPct val="107000"/>
              </a:lnSpc>
              <a:spcAft>
                <a:spcPts val="800"/>
              </a:spcAft>
            </a:pPr>
            <a:r>
              <a:rPr lang="nl-NL" sz="3600" b="1">
                <a:solidFill>
                  <a:srgbClr val="053C5C"/>
                </a:solidFill>
                <a:latin typeface="Century Gothic"/>
                <a:ea typeface="Calibri" panose="020F0502020204030204" pitchFamily="34" charset="0"/>
                <a:cs typeface="Segoe UI"/>
              </a:rPr>
              <a:t>Hoe maak ik een communicatieplan?</a:t>
            </a:r>
            <a:endParaRPr lang="nl-NL" sz="3600">
              <a:effectLst/>
              <a:latin typeface="Calibri"/>
              <a:ea typeface="Calibri" panose="020F0502020204030204" pitchFamily="34" charset="0"/>
              <a:cs typeface="Times New Roman" panose="02020603050405020304" pitchFamily="18" charset="0"/>
            </a:endParaRPr>
          </a:p>
        </p:txBody>
      </p:sp>
      <p:sp useBgFill="1">
        <p:nvSpPr>
          <p:cNvPr id="8" name="Tekstvak 7">
            <a:extLst>
              <a:ext uri="{FF2B5EF4-FFF2-40B4-BE49-F238E27FC236}">
                <a16:creationId xmlns:a16="http://schemas.microsoft.com/office/drawing/2014/main" id="{74C7AB24-DC86-6D4D-2F2C-8EA6DB35A25E}"/>
              </a:ext>
            </a:extLst>
          </p:cNvPr>
          <p:cNvSpPr txBox="1"/>
          <p:nvPr/>
        </p:nvSpPr>
        <p:spPr>
          <a:xfrm>
            <a:off x="809625" y="1504950"/>
            <a:ext cx="10906125" cy="369332"/>
          </a:xfrm>
          <a:prstGeom prst="rect">
            <a:avLst/>
          </a:prstGeom>
        </p:spPr>
        <p:txBody>
          <a:bodyPr wrap="square" rtlCol="0">
            <a:spAutoFit/>
          </a:bodyPr>
          <a:lstStyle/>
          <a:p>
            <a:pPr eaLnBrk="1" hangingPunct="1"/>
            <a:endParaRPr lang="nl-NL"/>
          </a:p>
        </p:txBody>
      </p:sp>
      <p:sp useBgFill="1">
        <p:nvSpPr>
          <p:cNvPr id="4" name="Tekstvak 3">
            <a:extLst>
              <a:ext uri="{FF2B5EF4-FFF2-40B4-BE49-F238E27FC236}">
                <a16:creationId xmlns:a16="http://schemas.microsoft.com/office/drawing/2014/main" id="{E8D71F2A-05EF-FDD4-4F8F-8712DF58100E}"/>
              </a:ext>
            </a:extLst>
          </p:cNvPr>
          <p:cNvSpPr txBox="1"/>
          <p:nvPr/>
        </p:nvSpPr>
        <p:spPr>
          <a:xfrm>
            <a:off x="809625" y="1519940"/>
            <a:ext cx="10906125" cy="5012847"/>
          </a:xfrm>
          <a:prstGeom prst="rect">
            <a:avLst/>
          </a:prstGeom>
        </p:spPr>
        <p:txBody>
          <a:bodyPr wrap="square" lIns="91440" tIns="45720" rIns="91440" bIns="45720" rtlCol="0" anchor="t">
            <a:spAutoFit/>
          </a:bodyPr>
          <a:lstStyle/>
          <a:p>
            <a:r>
              <a:rPr lang="nl-NL" sz="2000">
                <a:solidFill>
                  <a:srgbClr val="053C5C"/>
                </a:solidFill>
                <a:latin typeface="Century Gothic"/>
                <a:ea typeface="Times New Roman" panose="02020603050405020304" pitchFamily="18" charset="0"/>
                <a:cs typeface="Segoe UI"/>
              </a:rPr>
              <a:t>Met behulp </a:t>
            </a:r>
            <a:r>
              <a:rPr lang="nl-NL" sz="2000">
                <a:solidFill>
                  <a:srgbClr val="053C5C"/>
                </a:solidFill>
                <a:effectLst/>
                <a:latin typeface="Century Gothic"/>
                <a:ea typeface="Times New Roman" panose="02020603050405020304" pitchFamily="18" charset="0"/>
                <a:cs typeface="Segoe UI"/>
              </a:rPr>
              <a:t>van </a:t>
            </a:r>
            <a:r>
              <a:rPr lang="nl-NL" sz="2000">
                <a:solidFill>
                  <a:srgbClr val="053C5C"/>
                </a:solidFill>
                <a:latin typeface="Century Gothic"/>
                <a:ea typeface="Times New Roman" panose="02020603050405020304" pitchFamily="18" charset="0"/>
                <a:cs typeface="Segoe UI"/>
              </a:rPr>
              <a:t>onderstaande zeven stappen maak </a:t>
            </a:r>
            <a:r>
              <a:rPr lang="nl-NL" sz="2000">
                <a:solidFill>
                  <a:srgbClr val="053C5C"/>
                </a:solidFill>
                <a:effectLst/>
                <a:latin typeface="Century Gothic"/>
                <a:ea typeface="Times New Roman" panose="02020603050405020304" pitchFamily="18" charset="0"/>
                <a:cs typeface="Segoe UI"/>
              </a:rPr>
              <a:t>je een </a:t>
            </a:r>
            <a:r>
              <a:rPr lang="nl-NL" sz="2000">
                <a:solidFill>
                  <a:srgbClr val="053C5C"/>
                </a:solidFill>
                <a:latin typeface="Century Gothic"/>
                <a:ea typeface="Times New Roman" panose="02020603050405020304" pitchFamily="18" charset="0"/>
                <a:cs typeface="Segoe UI"/>
              </a:rPr>
              <a:t>communicatieplan.</a:t>
            </a:r>
            <a:endParaRPr lang="nl-NL">
              <a:cs typeface="Segoe UI"/>
            </a:endParaRPr>
          </a:p>
          <a:p>
            <a:r>
              <a:rPr lang="nl-NL" sz="2000" b="1">
                <a:solidFill>
                  <a:srgbClr val="053C5C"/>
                </a:solidFill>
                <a:latin typeface="Century Gothic"/>
                <a:ea typeface="Times New Roman" panose="02020603050405020304" pitchFamily="18" charset="0"/>
                <a:cs typeface="Segoe UI"/>
              </a:rPr>
              <a:t>1. Maak een analyse</a:t>
            </a:r>
            <a:endParaRPr lang="nl-NL">
              <a:cs typeface="Segoe UI"/>
            </a:endParaRPr>
          </a:p>
          <a:p>
            <a:r>
              <a:rPr lang="nl-NL" sz="2000" b="1">
                <a:solidFill>
                  <a:srgbClr val="053C5C"/>
                </a:solidFill>
                <a:latin typeface="Century Gothic"/>
                <a:ea typeface="Times New Roman" panose="02020603050405020304" pitchFamily="18" charset="0"/>
                <a:cs typeface="Segoe UI"/>
              </a:rPr>
              <a:t>Interne analyse</a:t>
            </a:r>
            <a:endParaRPr lang="nl-NL">
              <a:cs typeface="Segoe UI"/>
            </a:endParaRPr>
          </a:p>
          <a:p>
            <a:r>
              <a:rPr lang="nl-NL" sz="2000">
                <a:solidFill>
                  <a:srgbClr val="053C5C"/>
                </a:solidFill>
                <a:latin typeface="Century Gothic"/>
                <a:ea typeface="Times New Roman" panose="02020603050405020304" pitchFamily="18" charset="0"/>
                <a:cs typeface="Segoe UI"/>
              </a:rPr>
              <a:t>Begin met een interne analyse, oftewel: beschrijf hoe je organisatie eruit ziet</a:t>
            </a:r>
            <a:r>
              <a:rPr lang="nl-NL" sz="2000">
                <a:solidFill>
                  <a:srgbClr val="053C5C"/>
                </a:solidFill>
                <a:effectLst/>
                <a:latin typeface="Century Gothic"/>
                <a:ea typeface="Times New Roman" panose="02020603050405020304" pitchFamily="18" charset="0"/>
                <a:cs typeface="Segoe UI"/>
              </a:rPr>
              <a:t>. </a:t>
            </a:r>
            <a:r>
              <a:rPr lang="nl-NL" sz="2000">
                <a:solidFill>
                  <a:srgbClr val="053C5C"/>
                </a:solidFill>
                <a:latin typeface="Century Gothic"/>
                <a:ea typeface="Times New Roman" panose="02020603050405020304" pitchFamily="18" charset="0"/>
                <a:cs typeface="Segoe UI"/>
              </a:rPr>
              <a:t>Neem daarin de </a:t>
            </a:r>
            <a:r>
              <a:rPr lang="nl-NL" sz="2000">
                <a:solidFill>
                  <a:srgbClr val="053C5C"/>
                </a:solidFill>
                <a:latin typeface="Century Gothic"/>
                <a:ea typeface="Times New Roman" panose="02020603050405020304" pitchFamily="18" charset="0"/>
                <a:cs typeface="Segoe UI"/>
                <a:hlinkClick r:id="rId3"/>
              </a:rPr>
              <a:t>missie en visie</a:t>
            </a:r>
            <a:r>
              <a:rPr lang="nl-NL" sz="2000">
                <a:solidFill>
                  <a:srgbClr val="053C5C"/>
                </a:solidFill>
                <a:latin typeface="Century Gothic"/>
                <a:ea typeface="Times New Roman" panose="02020603050405020304" pitchFamily="18" charset="0"/>
                <a:cs typeface="Segoe UI"/>
              </a:rPr>
              <a:t> van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organisatie mee. Omschrijf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identiteit </a:t>
            </a:r>
            <a:r>
              <a:rPr lang="nl-NL" sz="2000">
                <a:solidFill>
                  <a:srgbClr val="053C5C"/>
                </a:solidFill>
                <a:effectLst/>
                <a:latin typeface="Century Gothic"/>
                <a:ea typeface="Times New Roman" panose="02020603050405020304" pitchFamily="18" charset="0"/>
                <a:cs typeface="Segoe UI"/>
              </a:rPr>
              <a:t>en </a:t>
            </a:r>
            <a:r>
              <a:rPr lang="nl-NL" sz="2000">
                <a:solidFill>
                  <a:srgbClr val="053C5C"/>
                </a:solidFill>
                <a:latin typeface="Century Gothic"/>
                <a:ea typeface="Times New Roman" panose="02020603050405020304" pitchFamily="18" charset="0"/>
                <a:cs typeface="Segoe UI"/>
              </a:rPr>
              <a:t>(gewenste) imago. Je identiteit is je antwoord op </a:t>
            </a:r>
            <a:r>
              <a:rPr lang="nl-NL" sz="2000">
                <a:solidFill>
                  <a:srgbClr val="053C5C"/>
                </a:solidFill>
                <a:effectLst/>
                <a:latin typeface="Century Gothic"/>
                <a:ea typeface="Times New Roman" panose="02020603050405020304" pitchFamily="18" charset="0"/>
                <a:cs typeface="Segoe UI"/>
              </a:rPr>
              <a:t>de </a:t>
            </a:r>
            <a:r>
              <a:rPr lang="nl-NL" sz="2000">
                <a:solidFill>
                  <a:srgbClr val="053C5C"/>
                </a:solidFill>
                <a:latin typeface="Century Gothic"/>
                <a:ea typeface="Times New Roman" panose="02020603050405020304" pitchFamily="18" charset="0"/>
                <a:cs typeface="Segoe UI"/>
              </a:rPr>
              <a:t>vraag: ‘Wie ben ik als organisatie?’ Je imago geeft weer hoe anderen over je organisatie denken</a:t>
            </a:r>
            <a:r>
              <a:rPr lang="nl-NL" sz="2000">
                <a:solidFill>
                  <a:srgbClr val="053C5C"/>
                </a:solidFill>
                <a:effectLst/>
                <a:latin typeface="Century Gothic"/>
                <a:ea typeface="Times New Roman" panose="02020603050405020304" pitchFamily="18" charset="0"/>
                <a:cs typeface="Segoe UI"/>
              </a:rPr>
              <a:t>. </a:t>
            </a:r>
            <a:r>
              <a:rPr lang="nl-NL" sz="2000">
                <a:solidFill>
                  <a:srgbClr val="053C5C"/>
                </a:solidFill>
                <a:latin typeface="Century Gothic"/>
                <a:ea typeface="Times New Roman" panose="02020603050405020304" pitchFamily="18" charset="0"/>
                <a:cs typeface="Segoe UI"/>
              </a:rPr>
              <a:t>Stel vast hoe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met </a:t>
            </a:r>
            <a:r>
              <a:rPr lang="nl-NL" sz="2000">
                <a:solidFill>
                  <a:srgbClr val="053C5C"/>
                </a:solidFill>
                <a:effectLst/>
                <a:latin typeface="Century Gothic"/>
                <a:ea typeface="Times New Roman" panose="02020603050405020304" pitchFamily="18" charset="0"/>
                <a:cs typeface="Segoe UI"/>
              </a:rPr>
              <a:t>je doelgroep</a:t>
            </a:r>
            <a:r>
              <a:rPr lang="nl-NL" sz="2000">
                <a:solidFill>
                  <a:srgbClr val="053C5C"/>
                </a:solidFill>
                <a:latin typeface="Century Gothic"/>
                <a:ea typeface="Times New Roman" panose="02020603050405020304" pitchFamily="18" charset="0"/>
                <a:cs typeface="Segoe UI"/>
              </a:rPr>
              <a:t> communiceert, bijvoorbeeld zakelijk of informeel, en of dit past bij je identiteit en imago.</a:t>
            </a:r>
            <a:endParaRPr lang="nl-NL">
              <a:cs typeface="Segoe UI"/>
            </a:endParaRPr>
          </a:p>
          <a:p>
            <a:pPr>
              <a:tabLst>
                <a:tab pos="457200" algn="l"/>
              </a:tabLst>
            </a:pPr>
            <a:r>
              <a:rPr lang="nl-NL" sz="2000" b="1">
                <a:solidFill>
                  <a:srgbClr val="053C5C"/>
                </a:solidFill>
                <a:latin typeface="Century Gothic"/>
                <a:cs typeface="Segoe UI"/>
              </a:rPr>
              <a:t>Externe analyse</a:t>
            </a:r>
            <a:endParaRPr lang="nl-NL">
              <a:cs typeface="Segoe UI"/>
            </a:endParaRPr>
          </a:p>
          <a:p>
            <a:pPr>
              <a:tabLst>
                <a:tab pos="457200" algn="l"/>
              </a:tabLst>
            </a:pPr>
            <a:r>
              <a:rPr lang="nl-NL" sz="2000">
                <a:solidFill>
                  <a:srgbClr val="053C5C"/>
                </a:solidFill>
                <a:latin typeface="Century Gothic"/>
                <a:ea typeface="Times New Roman" panose="02020603050405020304" pitchFamily="18" charset="0"/>
                <a:cs typeface="Segoe UI"/>
              </a:rPr>
              <a:t>Maak daarna een externe analyse, oftewel: onderzoek welke dingen van buitenaf invloed hebben op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organisatie. Denk aan concurrenten  of ontwikkelingen in de markt. Met de uitkomsten van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onderzoek maak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een</a:t>
            </a:r>
            <a:r>
              <a:rPr lang="nl-NL" sz="2000">
                <a:solidFill>
                  <a:srgbClr val="343434"/>
                </a:solidFill>
                <a:latin typeface="Century Gothic"/>
                <a:ea typeface="Times New Roman" panose="02020603050405020304" pitchFamily="18" charset="0"/>
                <a:cs typeface="Segoe UI"/>
              </a:rPr>
              <a:t> </a:t>
            </a:r>
            <a:r>
              <a:rPr lang="nl-NL" sz="2000">
                <a:solidFill>
                  <a:srgbClr val="0070B9"/>
                </a:solidFill>
                <a:latin typeface="Century Gothic"/>
                <a:ea typeface="Times New Roman" panose="02020603050405020304" pitchFamily="18" charset="0"/>
                <a:cs typeface="Segoe UI"/>
                <a:hlinkClick r:id="rId4"/>
              </a:rPr>
              <a:t>SWOT-analyse</a:t>
            </a:r>
            <a:r>
              <a:rPr lang="nl-NL" sz="2000">
                <a:solidFill>
                  <a:srgbClr val="053C5C"/>
                </a:solidFill>
                <a:latin typeface="Century Gothic"/>
                <a:ea typeface="Times New Roman" panose="02020603050405020304" pitchFamily="18" charset="0"/>
                <a:cs typeface="Segoe UI"/>
              </a:rPr>
              <a:t>. In een SWOT-analyse zet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de interne sterktes en zwaktes van </a:t>
            </a:r>
            <a:r>
              <a:rPr lang="nl-NL" sz="2000">
                <a:solidFill>
                  <a:srgbClr val="053C5C"/>
                </a:solidFill>
                <a:effectLst/>
                <a:latin typeface="Century Gothic"/>
                <a:ea typeface="Times New Roman" panose="02020603050405020304" pitchFamily="18" charset="0"/>
                <a:cs typeface="Segoe UI"/>
              </a:rPr>
              <a:t>je </a:t>
            </a:r>
            <a:r>
              <a:rPr lang="nl-NL" sz="2000">
                <a:solidFill>
                  <a:srgbClr val="053C5C"/>
                </a:solidFill>
                <a:latin typeface="Century Gothic"/>
                <a:ea typeface="Times New Roman" panose="02020603050405020304" pitchFamily="18" charset="0"/>
                <a:cs typeface="Segoe UI"/>
              </a:rPr>
              <a:t>organisatie en de kansen en bedreigingen van buitenaf op </a:t>
            </a:r>
            <a:r>
              <a:rPr lang="nl-NL" sz="2000">
                <a:solidFill>
                  <a:srgbClr val="053C5C"/>
                </a:solidFill>
                <a:effectLst/>
                <a:latin typeface="Century Gothic"/>
                <a:ea typeface="Times New Roman" panose="02020603050405020304" pitchFamily="18" charset="0"/>
                <a:cs typeface="Segoe UI"/>
              </a:rPr>
              <a:t>een </a:t>
            </a:r>
            <a:r>
              <a:rPr lang="nl-NL" sz="2000">
                <a:solidFill>
                  <a:srgbClr val="053C5C"/>
                </a:solidFill>
                <a:latin typeface="Century Gothic"/>
                <a:ea typeface="Times New Roman" panose="02020603050405020304" pitchFamily="18" charset="0"/>
                <a:cs typeface="Segoe UI"/>
              </a:rPr>
              <a:t>rij</a:t>
            </a:r>
            <a:r>
              <a:rPr lang="nl-NL" sz="2000">
                <a:solidFill>
                  <a:srgbClr val="053C5C"/>
                </a:solidFill>
                <a:effectLst/>
                <a:latin typeface="Century Gothic"/>
                <a:ea typeface="Times New Roman" panose="02020603050405020304" pitchFamily="18" charset="0"/>
                <a:cs typeface="Segoe UI"/>
              </a:rPr>
              <a:t>.</a:t>
            </a:r>
            <a:endParaRPr lang="nl-NL">
              <a:latin typeface="Century Gothic"/>
              <a:cs typeface="Segoe UI"/>
            </a:endParaRPr>
          </a:p>
          <a:p>
            <a:pPr>
              <a:lnSpc>
                <a:spcPct val="107000"/>
              </a:lnSpc>
              <a:spcAft>
                <a:spcPts val="800"/>
              </a:spcAft>
            </a:pPr>
            <a:endParaRPr lang="nl-NL" sz="2000">
              <a:solidFill>
                <a:srgbClr val="053C5C"/>
              </a:solidFill>
              <a:effectLst/>
              <a:latin typeface="Century Gothic" panose="020B0502020202020204" pitchFamily="34" charset="0"/>
              <a:ea typeface="Calibri" panose="020F0502020204030204" pitchFamily="34" charset="0"/>
              <a:cs typeface="Segoe UI"/>
            </a:endParaRPr>
          </a:p>
        </p:txBody>
      </p:sp>
    </p:spTree>
    <p:extLst>
      <p:ext uri="{BB962C8B-B14F-4D97-AF65-F5344CB8AC3E}">
        <p14:creationId xmlns:p14="http://schemas.microsoft.com/office/powerpoint/2010/main" val="377742196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ad96b3b-b508-44ea-9839-f5058047dfe6" xsi:nil="true"/>
    <lcf76f155ced4ddcb4097134ff3c332f xmlns="0757368a-4a85-49cb-910f-69bc2aa3a0f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EA9B2A509B434A80ABE995C23339A9" ma:contentTypeVersion="13" ma:contentTypeDescription="Een nieuw document maken." ma:contentTypeScope="" ma:versionID="4ae1ec4b34118a364f810876782273e3">
  <xsd:schema xmlns:xsd="http://www.w3.org/2001/XMLSchema" xmlns:xs="http://www.w3.org/2001/XMLSchema" xmlns:p="http://schemas.microsoft.com/office/2006/metadata/properties" xmlns:ns2="0757368a-4a85-49cb-910f-69bc2aa3a0f6" xmlns:ns3="aad96b3b-b508-44ea-9839-f5058047dfe6" targetNamespace="http://schemas.microsoft.com/office/2006/metadata/properties" ma:root="true" ma:fieldsID="d697273407af8b8a6bf75ad36562b150" ns2:_="" ns3:_="">
    <xsd:import namespace="0757368a-4a85-49cb-910f-69bc2aa3a0f6"/>
    <xsd:import namespace="aad96b3b-b508-44ea-9839-f5058047dfe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57368a-4a85-49cb-910f-69bc2aa3a0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Afbeeldingtags" ma:readOnly="false" ma:fieldId="{5cf76f15-5ced-4ddc-b409-7134ff3c332f}" ma:taxonomyMulti="true" ma:sspId="ae85c744-a3ab-4f2a-b737-a5cb63f0a78a"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d96b3b-b508-44ea-9839-f5058047dfe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1c8a04a5-fcb2-4072-b5e6-0986307d76d6}" ma:internalName="TaxCatchAll" ma:showField="CatchAllData" ma:web="aad96b3b-b508-44ea-9839-f5058047dfe6">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81C5CE-A041-4055-894C-5681FBDDCE0A}">
  <ds:schemaRefs>
    <ds:schemaRef ds:uri="0757368a-4a85-49cb-910f-69bc2aa3a0f6"/>
    <ds:schemaRef ds:uri="aad96b3b-b508-44ea-9839-f5058047dfe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E8CE62-E3EE-4FD6-BE5E-8727E62845FC}">
  <ds:schemaRefs>
    <ds:schemaRef ds:uri="http://schemas.microsoft.com/sharepoint/v3/contenttype/forms"/>
  </ds:schemaRefs>
</ds:datastoreItem>
</file>

<file path=customXml/itemProps3.xml><?xml version="1.0" encoding="utf-8"?>
<ds:datastoreItem xmlns:ds="http://schemas.openxmlformats.org/officeDocument/2006/customXml" ds:itemID="{331904DD-6C79-4CFC-9E15-EF22D5118BE3}">
  <ds:schemaRefs>
    <ds:schemaRef ds:uri="0757368a-4a85-49cb-910f-69bc2aa3a0f6"/>
    <ds:schemaRef ds:uri="aad96b3b-b508-44ea-9839-f5058047dfe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15</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Kantoorthema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Aimée Reinards</dc:creator>
  <cp:revision>1</cp:revision>
  <dcterms:created xsi:type="dcterms:W3CDTF">2022-05-13T08:35:53Z</dcterms:created>
  <dcterms:modified xsi:type="dcterms:W3CDTF">2023-04-12T14:39:19Z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0x010100E0EA9B2A509B434A80ABE995C23339A9</vt:lpwstr>
  </property>
  <property fmtid="{D5CDD505-2E9C-101B-9397-08002B2CF9AE}" pid="3" name="MediaServiceImageTags">
    <vt:lpwstr/>
  </property>
</Properties>
</file>