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38"/>
  </p:notesMasterIdLst>
  <p:sldIdLst>
    <p:sldId id="256" r:id="rId5"/>
    <p:sldId id="910" r:id="rId6"/>
    <p:sldId id="257" r:id="rId7"/>
    <p:sldId id="258" r:id="rId8"/>
    <p:sldId id="259" r:id="rId9"/>
    <p:sldId id="888" r:id="rId10"/>
    <p:sldId id="898" r:id="rId11"/>
    <p:sldId id="900" r:id="rId12"/>
    <p:sldId id="901" r:id="rId13"/>
    <p:sldId id="903" r:id="rId14"/>
    <p:sldId id="904" r:id="rId15"/>
    <p:sldId id="905" r:id="rId16"/>
    <p:sldId id="374" r:id="rId17"/>
    <p:sldId id="886" r:id="rId18"/>
    <p:sldId id="896" r:id="rId19"/>
    <p:sldId id="894" r:id="rId20"/>
    <p:sldId id="299" r:id="rId21"/>
    <p:sldId id="346" r:id="rId22"/>
    <p:sldId id="347" r:id="rId23"/>
    <p:sldId id="368" r:id="rId24"/>
    <p:sldId id="348" r:id="rId25"/>
    <p:sldId id="893" r:id="rId26"/>
    <p:sldId id="895" r:id="rId27"/>
    <p:sldId id="907" r:id="rId28"/>
    <p:sldId id="890" r:id="rId29"/>
    <p:sldId id="853" r:id="rId30"/>
    <p:sldId id="866" r:id="rId31"/>
    <p:sldId id="869" r:id="rId32"/>
    <p:sldId id="909" r:id="rId33"/>
    <p:sldId id="892" r:id="rId34"/>
    <p:sldId id="908" r:id="rId35"/>
    <p:sldId id="891" r:id="rId36"/>
    <p:sldId id="884"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8FD2B4-23AB-0D70-578A-C7FF53852857}" name="Bolt, E.E. (Eva)" initials="BE(" userId="S::ee.bolt@amsterdamumc.nl::70ae9881-44ab-4690-9bfd-26966eb9164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79612" autoAdjust="0"/>
  </p:normalViewPr>
  <p:slideViewPr>
    <p:cSldViewPr snapToGrid="0">
      <p:cViewPr varScale="1">
        <p:scale>
          <a:sx n="73" d="100"/>
          <a:sy n="73" d="100"/>
        </p:scale>
        <p:origin x="648"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2C17B-925D-45CD-B33A-212C893157DF}" type="datetimeFigureOut">
              <a:rPr lang="nl-NL" smtClean="0"/>
              <a:t>25-11-2024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0E0F5-4034-4ABC-B3E3-8A606663317F}" type="slidenum">
              <a:rPr lang="nl-NL" smtClean="0"/>
              <a:t>‹nr.›</a:t>
            </a:fld>
            <a:endParaRPr lang="nl-NL"/>
          </a:p>
        </p:txBody>
      </p:sp>
    </p:spTree>
    <p:extLst>
      <p:ext uri="{BB962C8B-B14F-4D97-AF65-F5344CB8AC3E}">
        <p14:creationId xmlns:p14="http://schemas.microsoft.com/office/powerpoint/2010/main" val="138470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ezenendelen.n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Zodra deelnemers binnenkomen heet je ze welkom.</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a:t>
            </a:fld>
            <a:endParaRPr lang="nl-NL"/>
          </a:p>
        </p:txBody>
      </p:sp>
    </p:spTree>
    <p:extLst>
      <p:ext uri="{BB962C8B-B14F-4D97-AF65-F5344CB8AC3E}">
        <p14:creationId xmlns:p14="http://schemas.microsoft.com/office/powerpoint/2010/main" val="116406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vragen tot nu toe?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Geen aan hoe laat de deelnemers weer terug verwacht worden (bij voorkeur niet zeggen ‘over 30 minuten’, maar ‘om kwart over drie’).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15</a:t>
            </a:fld>
            <a:endParaRPr lang="nl-NL"/>
          </a:p>
        </p:txBody>
      </p:sp>
    </p:spTree>
    <p:extLst>
      <p:ext uri="{BB962C8B-B14F-4D97-AF65-F5344CB8AC3E}">
        <p14:creationId xmlns:p14="http://schemas.microsoft.com/office/powerpoint/2010/main" val="242150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Het gaat hier niet om de getallen / percentages, maar vooral om duidelijk te maken dat het een substantiële groep is om rekening mee te houden en dat het belangrijk is om ook deze groep actief mee te nemen bij het aanbieden van PZP gesprekken.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16</a:t>
            </a:fld>
            <a:endParaRPr lang="nl-NL"/>
          </a:p>
        </p:txBody>
      </p:sp>
    </p:spTree>
    <p:extLst>
      <p:ext uri="{BB962C8B-B14F-4D97-AF65-F5344CB8AC3E}">
        <p14:creationId xmlns:p14="http://schemas.microsoft.com/office/powerpoint/2010/main" val="343316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4575" y="5195198"/>
            <a:ext cx="5396599" cy="49273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Ouderen met niet-westerse migratieachtergrond hebben vaker meerdere chronische aandoeningen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multimorbiditeit</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(Ten minste twee aandoeningen onder ouderen met NL achtergrond 57%; Turkse achtergrond 81%; Marokkaanse achtergrond 79%; Surinaamse migratieachtergrond 71%). Dit zijn de kleuren blauw, lichtgrijs, donkergrijs bij elkaar opgeteld in het staafdiagram op de 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Door de </a:t>
            </a:r>
            <a:r>
              <a:rPr lang="nl-NL" sz="1800" kern="100" dirty="0" err="1">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multimorbiditeit</a:t>
            </a:r>
            <a:r>
              <a:rPr lang="nl-NL" sz="1800" kern="100" dirty="0">
                <a:solidFill>
                  <a:srgbClr val="0D4149"/>
                </a:solidFill>
                <a:effectLst/>
                <a:latin typeface="Calibri" panose="020F0502020204030204" pitchFamily="34" charset="0"/>
                <a:ea typeface="Calibri" panose="020F0502020204030204" pitchFamily="34" charset="0"/>
                <a:cs typeface="Times New Roman" panose="02020603050405020304" pitchFamily="18" charset="0"/>
              </a:rPr>
              <a:t> is dit een kwetsbare groep. </a:t>
            </a:r>
            <a:endParaRPr lang="nl-NL" sz="160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904C3-8C40-448F-8372-61115F7A6F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94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Tegelijk zie je wel verschillen in zorggebruik wanneer je ouderen met een migratie achtergrond vergelijkt met ouderen die in Nederland geboren zijn.</a:t>
            </a: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18</a:t>
            </a:fld>
            <a:endParaRPr lang="nl-NL"/>
          </a:p>
        </p:txBody>
      </p:sp>
    </p:spTree>
    <p:extLst>
      <p:ext uri="{BB962C8B-B14F-4D97-AF65-F5344CB8AC3E}">
        <p14:creationId xmlns:p14="http://schemas.microsoft.com/office/powerpoint/2010/main" val="203692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geld ook voor mantelzorgers; ook daar zie je verschillen op basis van wel of geen migratie achtergrond.</a:t>
            </a: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19</a:t>
            </a:fld>
            <a:endParaRPr lang="nl-NL"/>
          </a:p>
        </p:txBody>
      </p:sp>
    </p:spTree>
    <p:extLst>
      <p:ext uri="{BB962C8B-B14F-4D97-AF65-F5344CB8AC3E}">
        <p14:creationId xmlns:p14="http://schemas.microsoft.com/office/powerpoint/2010/main" val="261499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Deze dia gaat in op vaak genoemde verschillen in zorgvoorkeuren aan het levenseinde onder mensen met een niet-westerse migratieachtergrond. Benadruk dat dit algemeenheden zijn en dat dit per patiënt anders is. De afbeelding van NIVEA (niet invullen voor een ander) kan gebruikt worden als opmaat naar de volgende dia over het gespreksmodel.</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20</a:t>
            </a:fld>
            <a:endParaRPr lang="nl-NL"/>
          </a:p>
        </p:txBody>
      </p:sp>
    </p:spTree>
    <p:extLst>
      <p:ext uri="{BB962C8B-B14F-4D97-AF65-F5344CB8AC3E}">
        <p14:creationId xmlns:p14="http://schemas.microsoft.com/office/powerpoint/2010/main" val="22162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het BELIEF model. Om ruimte te creëren voor het verkennen van verschillende opvattingen en perspectieven kan gebruik worden gemaakt van het BELIEF model. Het gaat er niet om dat je dit model strak gebruikt en alle letters achtereenvolgens doorloopt. Het BELIEF model gaat vooral om het empathisch en lerend opstellen.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21</a:t>
            </a:fld>
            <a:endParaRPr lang="nl-NL"/>
          </a:p>
        </p:txBody>
      </p:sp>
    </p:spTree>
    <p:extLst>
      <p:ext uri="{BB962C8B-B14F-4D97-AF65-F5344CB8AC3E}">
        <p14:creationId xmlns:p14="http://schemas.microsoft.com/office/powerpoint/2010/main" val="190332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Introduceer de volgende opdracht. We gaan nu in tweetallen een rollenspel doen. Gebruik hiervoor de casus die nu uitgedeeld wordt.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Richt je vooral op twee aspecten in het rollenspel; empathie en het lerend opstellen.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Geef deelnemers 10 minuten voor het rollenspel en bespreek dit 5 min na. Vraag of mensen uit de voeten konden met het model en of de mantelzorger zich gehoord voelde.</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22</a:t>
            </a:fld>
            <a:endParaRPr lang="nl-NL"/>
          </a:p>
        </p:txBody>
      </p:sp>
    </p:spTree>
    <p:extLst>
      <p:ext uri="{BB962C8B-B14F-4D97-AF65-F5344CB8AC3E}">
        <p14:creationId xmlns:p14="http://schemas.microsoft.com/office/powerpoint/2010/main" val="746293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In deze dia wordt ingegaan op PZP gesprekken bij ouderen met een migratieachtergrond.</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23</a:t>
            </a:fld>
            <a:endParaRPr lang="nl-NL"/>
          </a:p>
        </p:txBody>
      </p:sp>
    </p:spTree>
    <p:extLst>
      <p:ext uri="{BB962C8B-B14F-4D97-AF65-F5344CB8AC3E}">
        <p14:creationId xmlns:p14="http://schemas.microsoft.com/office/powerpoint/2010/main" val="304572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Zijn er nog vragen?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2000"/>
              </a:lnSpc>
              <a:buFont typeface="Gill Sans MT" panose="020B0502020104020203" pitchFamily="34" charset="0"/>
              <a:buChar cha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Inventariseren: Heeft iedereen minstens een PZP gesprek kunnen voeren?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24</a:t>
            </a:fld>
            <a:endParaRPr lang="nl-NL"/>
          </a:p>
        </p:txBody>
      </p:sp>
    </p:spTree>
    <p:extLst>
      <p:ext uri="{BB962C8B-B14F-4D97-AF65-F5344CB8AC3E}">
        <p14:creationId xmlns:p14="http://schemas.microsoft.com/office/powerpoint/2010/main" val="20522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0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Dit waren de leerdoelen van de vorige sessie. Hier bouwen we vandaag op voort.</a:t>
            </a:r>
            <a:endParaRPr lang="nl-NL" sz="10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a:t>
            </a:fld>
            <a:endParaRPr lang="nl-NL"/>
          </a:p>
        </p:txBody>
      </p:sp>
    </p:spTree>
    <p:extLst>
      <p:ext uri="{BB962C8B-B14F-4D97-AF65-F5344CB8AC3E}">
        <p14:creationId xmlns:p14="http://schemas.microsoft.com/office/powerpoint/2010/main" val="32824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Er zijn meerdere valkuilen bij het voeren van PZP gesprekken. Ik ga er drie noemen.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eerste is de valkuil van de eigen mening: Het kan zo zijn dat je zelf al wel een mening hebt over wat het beste is voor de patiënt met wie je in gesprek bent. De voorbeeldvraag die op de dia staat is wel wat cru, maar dit gebeurt wel. Het risico is namelijk dat je door die eigen mening vergeet om open het gesprek aan te gaan. Als je een mening hebt, en grenzen stelt aan de zorg, is het wel goed om daar duidelijk over te zijn. Maar verberg die mening niet achter sturende vragen, of door het als een stelling te poneren met een vraagteken erachter zodat het lijkt of je de mening van de patiënt verwoordt. Het idee van PZP is dat je open in gesprek gaat en beide kanten van de weegschaal meeneemt. </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26</a:t>
            </a:fld>
            <a:endParaRPr lang="en-US" altLang="nl-NL"/>
          </a:p>
        </p:txBody>
      </p:sp>
    </p:spTree>
    <p:extLst>
      <p:ext uri="{BB962C8B-B14F-4D97-AF65-F5344CB8AC3E}">
        <p14:creationId xmlns:p14="http://schemas.microsoft.com/office/powerpoint/2010/main" val="4208103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 volgende valkuil is een eenzijdige focus. Natuurlijk zijn euthanasie en reanimeren belangrijke onderwerpen die onderdeel kunnen zijn van een PZP gesprek. Maar PZP biedt juist een mooie kans om veel meer met elkaar te bespreken. Als een patiënt zegt dat hij of zij een wilsverklaring heeft, is het goed om in gesprek te gaan over het waarom van die wilsverklaring. En ook om in het gesprek af te tasten wat de patiënt eigenlijk weet van palliatieve zorg. Er zijn veel misvattingen over reanimeren, pijnbestrijding, sedatie en euthanasie.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sz="13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27</a:t>
            </a:fld>
            <a:endParaRPr lang="en-US" altLang="nl-NL"/>
          </a:p>
        </p:txBody>
      </p:sp>
    </p:spTree>
    <p:extLst>
      <p:ext uri="{BB962C8B-B14F-4D97-AF65-F5344CB8AC3E}">
        <p14:creationId xmlns:p14="http://schemas.microsoft.com/office/powerpoint/2010/main" val="184530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Tenslotte de derde valkuil. Niet concreet worden: probeer goed stil te staan bij wat je nu echt begrijpt van wat iemand verteld, welk deel is duidelijk en wanneer ben je zelf aan het invullen wat iemand denkt / zegt? Denk terug aan de oefeningen over ‘luisteren’ uit bijeenkomst 1. </a:t>
            </a:r>
            <a:endParaRPr lang="nl-NL" sz="1300" dirty="0"/>
          </a:p>
        </p:txBody>
      </p:sp>
      <p:sp>
        <p:nvSpPr>
          <p:cNvPr id="4" name="Tijdelijke aanduiding voor voettekst 3"/>
          <p:cNvSpPr>
            <a:spLocks noGrp="1"/>
          </p:cNvSpPr>
          <p:nvPr>
            <p:ph type="ftr" sz="quarter" idx="10"/>
          </p:nvPr>
        </p:nvSpPr>
        <p:spPr/>
        <p:txBody>
          <a:bodyPr/>
          <a:lstStyle/>
          <a:p>
            <a:pPr>
              <a:defRPr/>
            </a:pPr>
            <a:r>
              <a:rPr lang="en-US" altLang="nl-NL"/>
              <a:t>EMGO Instituut - Care and Prevention</a:t>
            </a:r>
          </a:p>
        </p:txBody>
      </p:sp>
      <p:sp>
        <p:nvSpPr>
          <p:cNvPr id="5" name="Tijdelijke aanduiding voor dianummer 4"/>
          <p:cNvSpPr>
            <a:spLocks noGrp="1"/>
          </p:cNvSpPr>
          <p:nvPr>
            <p:ph type="sldNum" sz="quarter" idx="11"/>
          </p:nvPr>
        </p:nvSpPr>
        <p:spPr/>
        <p:txBody>
          <a:bodyPr/>
          <a:lstStyle/>
          <a:p>
            <a:pPr>
              <a:defRPr/>
            </a:pPr>
            <a:fld id="{12025A4D-B7EA-410A-9285-349DA779FCAF}" type="slidenum">
              <a:rPr lang="en-US" altLang="nl-NL" smtClean="0"/>
              <a:pPr>
                <a:defRPr/>
              </a:pPr>
              <a:t>28</a:t>
            </a:fld>
            <a:endParaRPr lang="en-US" altLang="nl-NL"/>
          </a:p>
        </p:txBody>
      </p:sp>
    </p:spTree>
    <p:extLst>
      <p:ext uri="{BB962C8B-B14F-4D97-AF65-F5344CB8AC3E}">
        <p14:creationId xmlns:p14="http://schemas.microsoft.com/office/powerpoint/2010/main" val="357870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Kies hier een cartoon, liedje, gedicht om de bijeenkomst mee af te sluiten</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29</a:t>
            </a:fld>
            <a:endParaRPr lang="nl-NL"/>
          </a:p>
        </p:txBody>
      </p:sp>
    </p:spTree>
    <p:extLst>
      <p:ext uri="{BB962C8B-B14F-4D97-AF65-F5344CB8AC3E}">
        <p14:creationId xmlns:p14="http://schemas.microsoft.com/office/powerpoint/2010/main" val="1453159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Bedank iedereen voor de actieve inbreng en sluit de bijeenkomst af.</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30</a:t>
            </a:fld>
            <a:endParaRPr lang="nl-NL"/>
          </a:p>
        </p:txBody>
      </p:sp>
    </p:spTree>
    <p:extLst>
      <p:ext uri="{BB962C8B-B14F-4D97-AF65-F5344CB8AC3E}">
        <p14:creationId xmlns:p14="http://schemas.microsoft.com/office/powerpoint/2010/main" val="1108145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 als er een terugkombijeenkomst georganiseerd wordt.</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31</a:t>
            </a:fld>
            <a:endParaRPr lang="nl-NL"/>
          </a:p>
        </p:txBody>
      </p:sp>
    </p:spTree>
    <p:extLst>
      <p:ext uri="{BB962C8B-B14F-4D97-AF65-F5344CB8AC3E}">
        <p14:creationId xmlns:p14="http://schemas.microsoft.com/office/powerpoint/2010/main" val="424084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32</a:t>
            </a:fld>
            <a:endParaRPr lang="nl-NL"/>
          </a:p>
        </p:txBody>
      </p:sp>
    </p:spTree>
    <p:extLst>
      <p:ext uri="{BB962C8B-B14F-4D97-AF65-F5344CB8AC3E}">
        <p14:creationId xmlns:p14="http://schemas.microsoft.com/office/powerpoint/2010/main" val="171265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3</a:t>
            </a:fld>
            <a:endParaRPr lang="nl-NL"/>
          </a:p>
        </p:txBody>
      </p:sp>
    </p:spTree>
    <p:extLst>
      <p:ext uri="{BB962C8B-B14F-4D97-AF65-F5344CB8AC3E}">
        <p14:creationId xmlns:p14="http://schemas.microsoft.com/office/powerpoint/2010/main" val="151722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Bespreek programma en geef aan dat het vooral heel interactief is.</a:t>
            </a:r>
            <a:endParaRPr lang="nl-NL" sz="12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4</a:t>
            </a:fld>
            <a:endParaRPr lang="nl-NL"/>
          </a:p>
        </p:txBody>
      </p:sp>
    </p:spTree>
    <p:extLst>
      <p:ext uri="{BB962C8B-B14F-4D97-AF65-F5344CB8AC3E}">
        <p14:creationId xmlns:p14="http://schemas.microsoft.com/office/powerpoint/2010/main" val="117284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800"/>
              </a:spcAft>
            </a:pPr>
            <a:r>
              <a:rPr lang="nl-NL" sz="1200" dirty="0">
                <a:solidFill>
                  <a:srgbClr val="0D4149"/>
                </a:solidFill>
                <a:effectLst/>
                <a:latin typeface="Calibri" panose="020F0502020204030204" pitchFamily="34" charset="0"/>
                <a:ea typeface="Gill Sans MT" panose="020B0502020104020203" pitchFamily="34" charset="0"/>
              </a:rPr>
              <a:t>Herhaal de basisregels.</a:t>
            </a:r>
            <a:r>
              <a:rPr lang="nl-NL" dirty="0">
                <a:effectLst/>
              </a:rPr>
              <a:t>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5</a:t>
            </a:fld>
            <a:endParaRPr lang="nl-NL"/>
          </a:p>
        </p:txBody>
      </p:sp>
    </p:spTree>
    <p:extLst>
      <p:ext uri="{BB962C8B-B14F-4D97-AF65-F5344CB8AC3E}">
        <p14:creationId xmlns:p14="http://schemas.microsoft.com/office/powerpoint/2010/main" val="994756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Dia’s 5 – 11: Er wordt per dia een stelling of vraag gesteld waar ja/nee en eens/oneens op geantwoord kan worden. Het is de bedoeling dat deelnemers gaan staan als ze Ja of Eens antwoorden en gaan zitten bij Nee of Oneens (indien ruimte: naar een bepaalde kant van de kamer lopen). Als iedereen dit heeft gedaan vraag je een aantal personen om hun keuze toe te lichten. Als de vraag gevoelig ligt dan hoeven deelnemers niet te antwoorden. Interessant is om mensen met een verschillend antwoord aan het woord te laten en zo te laten zien dat normen / waarden / opvattingen kunnen (en mogen) verschillen. Vraag door. Per stelling is er ongeveer 5 minuten tijd om de stelling te bepreken. </a:t>
            </a:r>
          </a:p>
          <a:p>
            <a:pPr marL="0" lvl="0" indent="0">
              <a:lnSpc>
                <a:spcPct val="112000"/>
              </a:lnSpc>
              <a:buFont typeface="Gill Sans MT" panose="020B0502020104020203" pitchFamily="34" charset="0"/>
              <a:buNone/>
            </a:pP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800" dirty="0">
                <a:solidFill>
                  <a:srgbClr val="0D4149"/>
                </a:solidFill>
                <a:effectLst/>
                <a:latin typeface="Calibri" panose="020F0502020204030204" pitchFamily="34" charset="0"/>
                <a:ea typeface="Gill Sans MT" panose="020B0502020104020203" pitchFamily="34" charset="0"/>
              </a:rPr>
              <a:t>De werkvorm en de gekozen stellingen zijn te vervangen door een andere, naar eigen inzicht. Je kunt bijvoorbeeld ook de kaarten van ‘</a:t>
            </a:r>
            <a:r>
              <a:rPr lang="nl-NL" sz="1800" u="sng" dirty="0">
                <a:solidFill>
                  <a:srgbClr val="0D4149"/>
                </a:solidFill>
                <a:effectLst/>
                <a:latin typeface="Calibri" panose="020F0502020204030204" pitchFamily="34" charset="0"/>
                <a:ea typeface="Gill Sans MT" panose="020B0502020104020203" pitchFamily="34" charset="0"/>
                <a:hlinkClick r:id="rId3"/>
              </a:rPr>
              <a:t>Kiezen en delen</a:t>
            </a:r>
            <a:r>
              <a:rPr lang="nl-NL" sz="1800" dirty="0">
                <a:solidFill>
                  <a:srgbClr val="0D4149"/>
                </a:solidFill>
                <a:effectLst/>
                <a:latin typeface="Calibri" panose="020F0502020204030204" pitchFamily="34" charset="0"/>
                <a:ea typeface="Gill Sans MT" panose="020B0502020104020203" pitchFamily="34" charset="0"/>
              </a:rPr>
              <a:t>’ meenemen en elke deelnemer een kaart laten trekken en daarop laten reageren. </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6</a:t>
            </a:fld>
            <a:endParaRPr lang="nl-NL"/>
          </a:p>
        </p:txBody>
      </p:sp>
    </p:spTree>
    <p:extLst>
      <p:ext uri="{BB962C8B-B14F-4D97-AF65-F5344CB8AC3E}">
        <p14:creationId xmlns:p14="http://schemas.microsoft.com/office/powerpoint/2010/main" val="46601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Overgang naar volgende onderdeel.</a:t>
            </a:r>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12</a:t>
            </a:fld>
            <a:endParaRPr lang="nl-NL"/>
          </a:p>
        </p:txBody>
      </p:sp>
    </p:spTree>
    <p:extLst>
      <p:ext uri="{BB962C8B-B14F-4D97-AF65-F5344CB8AC3E}">
        <p14:creationId xmlns:p14="http://schemas.microsoft.com/office/powerpoint/2010/main" val="216882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0E899EE-7393-44CE-853D-9E806E5BADF3}"/>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DBE3E0FC-5130-4420-A809-58F460FD303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Deelnemers hadden </a:t>
            </a:r>
            <a:r>
              <a:rPr lang="nl-NL" sz="1800" kern="100" dirty="0" err="1">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mbt</a:t>
            </a: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 dit onderdeel huiswerk gekregen: ‘lees blz. 48-49 van de handleiding. Zorg dat je deze goed in je hoofd hebt zitten, en verwijs waar relevant naar informatie / een tip die daar staat.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2000"/>
              </a:lnSpc>
              <a:buFont typeface="Gill Sans MT" panose="020B0502020104020203" pitchFamily="34" charset="0"/>
              <a:buNone/>
            </a:pPr>
            <a:endPar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endParaRPr>
          </a:p>
          <a:p>
            <a:pPr marL="0" lvl="0" indent="0">
              <a:lnSpc>
                <a:spcPct val="112000"/>
              </a:lnSpc>
              <a:buFont typeface="Gill Sans MT" panose="020B0502020104020203" pitchFamily="34" charset="0"/>
              <a:buNone/>
            </a:pPr>
            <a:r>
              <a:rPr lang="nl-NL" sz="1800" kern="100" dirty="0">
                <a:solidFill>
                  <a:srgbClr val="0D4149"/>
                </a:solidFill>
                <a:effectLst/>
                <a:latin typeface="Calibri" panose="020F0502020204030204" pitchFamily="34" charset="0"/>
                <a:ea typeface="Gill Sans MT" panose="020B0502020104020203" pitchFamily="34" charset="0"/>
                <a:cs typeface="Times New Roman" panose="02020603050405020304" pitchFamily="18" charset="0"/>
              </a:rPr>
              <a:t>Dia 13 is een inleidende dia om te laten zien dat hoe wij in zorg communiceren ‘gekleurd’ wordt door onze culturele achtergrond. Vaak wordt bij culturele verschillen vooral gedacht aan verschillen tussen westers / niet-westers. Maar ook in Europa kunnen al duidelijke verschillen bestaan in communicatie in zorg. De dia gaat specifiek over communicatie aan het levenseinde.</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altLang="nl-NL" sz="1100" dirty="0">
              <a:latin typeface="Calibri" panose="020F0502020204030204" pitchFamily="34" charset="0"/>
            </a:endParaRPr>
          </a:p>
        </p:txBody>
      </p:sp>
      <p:sp>
        <p:nvSpPr>
          <p:cNvPr id="88068" name="Tijdelijke aanduiding voor dianummer 1">
            <a:extLst>
              <a:ext uri="{FF2B5EF4-FFF2-40B4-BE49-F238E27FC236}">
                <a16:creationId xmlns:a16="http://schemas.microsoft.com/office/drawing/2014/main" id="{AB64BC74-BAAB-4AA7-9D73-0995625F33E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B74DF-F1C0-45B6-8816-FD9C63A5BD13}"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294817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D4149"/>
                </a:solidFill>
                <a:effectLst/>
                <a:latin typeface="Calibri" panose="020F0502020204030204" pitchFamily="34" charset="0"/>
                <a:ea typeface="Gill Sans MT" panose="020B0502020104020203" pitchFamily="34" charset="0"/>
              </a:rPr>
              <a:t>Kies een van de twee casussen (zie bijlage) uit en gebruik deze bij de opdracht. Laat deelnemers in groepjes van 3 de casus bespreken (15 min). Bespreek plenair na (5 min), daag deelnemers vooral uit om na te denken hoe zij met de situatie om zouden gaan, wat zij belangrijk vinden in contacten met de patiënt, en of zij bij deze casus verschillen bemerken t.o.v. eigen opvattingen over autonomie, zorg en wensen rond het levenseinde?</a:t>
            </a:r>
            <a:endParaRPr lang="nl-NL" dirty="0"/>
          </a:p>
        </p:txBody>
      </p:sp>
      <p:sp>
        <p:nvSpPr>
          <p:cNvPr id="4" name="Tijdelijke aanduiding voor dianummer 3"/>
          <p:cNvSpPr>
            <a:spLocks noGrp="1"/>
          </p:cNvSpPr>
          <p:nvPr>
            <p:ph type="sldNum" sz="quarter" idx="5"/>
          </p:nvPr>
        </p:nvSpPr>
        <p:spPr/>
        <p:txBody>
          <a:bodyPr/>
          <a:lstStyle/>
          <a:p>
            <a:fld id="{2A80E0F5-4034-4ABC-B3E3-8A606663317F}" type="slidenum">
              <a:rPr lang="nl-NL" smtClean="0"/>
              <a:t>14</a:t>
            </a:fld>
            <a:endParaRPr lang="nl-NL"/>
          </a:p>
        </p:txBody>
      </p:sp>
    </p:spTree>
    <p:extLst>
      <p:ext uri="{BB962C8B-B14F-4D97-AF65-F5344CB8AC3E}">
        <p14:creationId xmlns:p14="http://schemas.microsoft.com/office/powerpoint/2010/main" val="97797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7891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73002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33531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1" y="1100094"/>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1725"/>
            </a:lvl1pPr>
            <a:lvl2pPr>
              <a:defRPr sz="1725"/>
            </a:lvl2pPr>
            <a:lvl3pPr>
              <a:defRPr sz="1725"/>
            </a:lvl3pPr>
            <a:lvl4pPr>
              <a:defRPr sz="1725"/>
            </a:lvl4pPr>
            <a:lvl5pPr>
              <a:defRPr sz="1725"/>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6913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24800" y="741600"/>
            <a:ext cx="11397600" cy="621120"/>
          </a:xfrm>
        </p:spPr>
        <p:txBody>
          <a:bodyPr/>
          <a:lstStyle>
            <a:lvl1pPr>
              <a:defRPr/>
            </a:lvl1pPr>
          </a:lstStyle>
          <a:p>
            <a:r>
              <a:rPr lang="nl-NL"/>
              <a:t>Titel</a:t>
            </a:r>
          </a:p>
        </p:txBody>
      </p:sp>
      <p:sp>
        <p:nvSpPr>
          <p:cNvPr id="3" name="Tijdelijke aanduiding voor inhoud 2"/>
          <p:cNvSpPr>
            <a:spLocks noGrp="1"/>
          </p:cNvSpPr>
          <p:nvPr>
            <p:ph idx="1" hasCustomPrompt="1"/>
          </p:nvPr>
        </p:nvSpPr>
        <p:spPr>
          <a:xfrm>
            <a:off x="424800" y="1549063"/>
            <a:ext cx="11397600" cy="4348680"/>
          </a:xfrm>
        </p:spPr>
        <p:txBody>
          <a:bodyPr/>
          <a:lstStyle>
            <a:lvl1pPr>
              <a:defRPr/>
            </a:lvl1pPr>
          </a:lstStyle>
          <a:p>
            <a:pPr lvl="0"/>
            <a:r>
              <a:rPr lang="nl-NL"/>
              <a:t>Tekst</a:t>
            </a:r>
          </a:p>
          <a:p>
            <a:pPr lvl="1"/>
            <a:r>
              <a:rPr lang="nl-NL"/>
              <a:t>Tweede niveau</a:t>
            </a:r>
          </a:p>
          <a:p>
            <a:pPr lvl="2"/>
            <a:r>
              <a:rPr lang="nl-NL"/>
              <a:t>Derde niveau</a:t>
            </a:r>
          </a:p>
          <a:p>
            <a:pPr lvl="3"/>
            <a:r>
              <a:rPr lang="nl-NL"/>
              <a:t>Vierde niveau</a:t>
            </a:r>
          </a:p>
          <a:p>
            <a:pPr lvl="4"/>
            <a:r>
              <a:rPr lang="nl-NL"/>
              <a:t>Vijfde niveau</a:t>
            </a:r>
          </a:p>
        </p:txBody>
      </p:sp>
      <p:sp>
        <p:nvSpPr>
          <p:cNvPr id="21" name="Text Placeholder 20">
            <a:extLst>
              <a:ext uri="{FF2B5EF4-FFF2-40B4-BE49-F238E27FC236}">
                <a16:creationId xmlns:a16="http://schemas.microsoft.com/office/drawing/2014/main" id="{21A86F4E-4F7F-44A5-892C-AEDDBB194BDF}"/>
              </a:ext>
            </a:extLst>
          </p:cNvPr>
          <p:cNvSpPr>
            <a:spLocks noGrp="1"/>
          </p:cNvSpPr>
          <p:nvPr>
            <p:ph type="body" sz="quarter" idx="10" hasCustomPrompt="1"/>
          </p:nvPr>
        </p:nvSpPr>
        <p:spPr>
          <a:xfrm>
            <a:off x="2253887" y="6159029"/>
            <a:ext cx="9568513" cy="466725"/>
          </a:xfrm>
        </p:spPr>
        <p:txBody>
          <a:bodyPr>
            <a:normAutofit/>
          </a:bodyPr>
          <a:lstStyle>
            <a:lvl1pPr marL="0" indent="0" algn="r">
              <a:buNone/>
              <a:defRPr sz="1050">
                <a:solidFill>
                  <a:schemeClr val="tx1">
                    <a:lumMod val="50000"/>
                    <a:lumOff val="50000"/>
                  </a:schemeClr>
                </a:solidFill>
              </a:defRPr>
            </a:lvl1pPr>
          </a:lstStyle>
          <a:p>
            <a:pPr lvl="0"/>
            <a:r>
              <a:rPr lang="en-US"/>
              <a:t>Footer</a:t>
            </a:r>
          </a:p>
        </p:txBody>
      </p:sp>
    </p:spTree>
    <p:extLst>
      <p:ext uri="{BB962C8B-B14F-4D97-AF65-F5344CB8AC3E}">
        <p14:creationId xmlns:p14="http://schemas.microsoft.com/office/powerpoint/2010/main" val="92121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column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48555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nd image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err="1"/>
              <a:t>Use</a:t>
            </a:r>
            <a:r>
              <a:rPr lang="nl-NL" dirty="0"/>
              <a:t> </a:t>
            </a:r>
            <a:r>
              <a:rPr lang="nl-NL" dirty="0" err="1"/>
              <a:t>plain</a:t>
            </a:r>
            <a:r>
              <a:rPr lang="nl-NL" dirty="0"/>
              <a:t> </a:t>
            </a:r>
            <a:r>
              <a:rPr lang="nl-NL" dirty="0" err="1"/>
              <a:t>text</a:t>
            </a:r>
            <a:r>
              <a:rPr lang="nl-NL" dirty="0"/>
              <a:t> or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48217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144622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0907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288203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4519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06410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118919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414852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269656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11/25/2024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‹nr.›</a:t>
            </a:fld>
            <a:endParaRPr lang="en-US"/>
          </a:p>
        </p:txBody>
      </p:sp>
    </p:spTree>
    <p:extLst>
      <p:ext uri="{BB962C8B-B14F-4D97-AF65-F5344CB8AC3E}">
        <p14:creationId xmlns:p14="http://schemas.microsoft.com/office/powerpoint/2010/main" val="36619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11/25/2024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‹nr.›</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6063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 id="2147483700" r:id="rId12"/>
    <p:sldLayoutId id="2147483701" r:id="rId13"/>
    <p:sldLayoutId id="2147483702" r:id="rId14"/>
    <p:sldLayoutId id="2147483703" r:id="rId15"/>
    <p:sldLayoutId id="2147483704" r:id="rId16"/>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c13iVN6yITg?feature=shared&amp;t=77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el 1">
            <a:extLst>
              <a:ext uri="{FF2B5EF4-FFF2-40B4-BE49-F238E27FC236}">
                <a16:creationId xmlns:a16="http://schemas.microsoft.com/office/drawing/2014/main" id="{F4444601-1425-4DC6-240C-CF98C804BB3A}"/>
              </a:ext>
            </a:extLst>
          </p:cNvPr>
          <p:cNvSpPr>
            <a:spLocks noGrp="1"/>
          </p:cNvSpPr>
          <p:nvPr>
            <p:ph type="ctrTitle"/>
          </p:nvPr>
        </p:nvSpPr>
        <p:spPr>
          <a:xfrm>
            <a:off x="912630" y="1371600"/>
            <a:ext cx="3792374" cy="3030842"/>
          </a:xfrm>
        </p:spPr>
        <p:txBody>
          <a:bodyPr>
            <a:normAutofit/>
          </a:bodyPr>
          <a:lstStyle/>
          <a:p>
            <a:r>
              <a:rPr lang="nl-NL" sz="3600" dirty="0">
                <a:latin typeface="Calibri" panose="020F0502020204030204" pitchFamily="34" charset="0"/>
                <a:cs typeface="Calibri" panose="020F0502020204030204" pitchFamily="34" charset="0"/>
              </a:rPr>
              <a:t>Proactieve zorgplanning in de eerste lijn</a:t>
            </a:r>
          </a:p>
        </p:txBody>
      </p:sp>
      <p:sp>
        <p:nvSpPr>
          <p:cNvPr id="3" name="Ondertitel 2">
            <a:extLst>
              <a:ext uri="{FF2B5EF4-FFF2-40B4-BE49-F238E27FC236}">
                <a16:creationId xmlns:a16="http://schemas.microsoft.com/office/drawing/2014/main" id="{ECD3A2E1-E0CC-8CB4-CD39-7DB99833665A}"/>
              </a:ext>
            </a:extLst>
          </p:cNvPr>
          <p:cNvSpPr>
            <a:spLocks noGrp="1"/>
          </p:cNvSpPr>
          <p:nvPr>
            <p:ph type="subTitle" idx="1"/>
          </p:nvPr>
        </p:nvSpPr>
        <p:spPr>
          <a:xfrm>
            <a:off x="912630" y="3781169"/>
            <a:ext cx="3792373" cy="2091598"/>
          </a:xfrm>
        </p:spPr>
        <p:txBody>
          <a:bodyPr>
            <a:normAutofit/>
          </a:bodyPr>
          <a:lstStyle/>
          <a:p>
            <a:pPr>
              <a:lnSpc>
                <a:spcPct val="120000"/>
              </a:lnSpc>
            </a:pPr>
            <a:r>
              <a:rPr lang="nl-NL" sz="1600" dirty="0">
                <a:latin typeface="Calibri" panose="020F0502020204030204" pitchFamily="34" charset="0"/>
                <a:cs typeface="Calibri" panose="020F0502020204030204" pitchFamily="34" charset="0"/>
              </a:rPr>
              <a:t>Training</a:t>
            </a:r>
          </a:p>
          <a:p>
            <a:pPr>
              <a:lnSpc>
                <a:spcPct val="120000"/>
              </a:lnSpc>
            </a:pPr>
            <a:r>
              <a:rPr lang="nl-NL" sz="1600" dirty="0">
                <a:latin typeface="Calibri" panose="020F0502020204030204" pitchFamily="34" charset="0"/>
                <a:cs typeface="Calibri" panose="020F0502020204030204" pitchFamily="34" charset="0"/>
              </a:rPr>
              <a:t>bijeenkomst 2</a:t>
            </a:r>
          </a:p>
          <a:p>
            <a:pPr>
              <a:lnSpc>
                <a:spcPct val="120000"/>
              </a:lnSpc>
            </a:pPr>
            <a:r>
              <a:rPr lang="nl-NL" sz="1600" dirty="0">
                <a:latin typeface="Calibri" panose="020F0502020204030204" pitchFamily="34" charset="0"/>
                <a:cs typeface="Calibri" panose="020F0502020204030204" pitchFamily="34" charset="0"/>
              </a:rPr>
              <a:t>Naam docent:</a:t>
            </a:r>
          </a:p>
          <a:p>
            <a:pPr>
              <a:lnSpc>
                <a:spcPct val="120000"/>
              </a:lnSpc>
            </a:pPr>
            <a:r>
              <a:rPr lang="nl-NL" sz="1600" dirty="0">
                <a:latin typeface="Calibri" panose="020F0502020204030204" pitchFamily="34" charset="0"/>
                <a:cs typeface="Calibri" panose="020F0502020204030204" pitchFamily="34" charset="0"/>
              </a:rPr>
              <a:t>Datum:</a:t>
            </a:r>
          </a:p>
        </p:txBody>
      </p:sp>
      <p:pic>
        <p:nvPicPr>
          <p:cNvPr id="4" name="Picture 3">
            <a:extLst>
              <a:ext uri="{FF2B5EF4-FFF2-40B4-BE49-F238E27FC236}">
                <a16:creationId xmlns:a16="http://schemas.microsoft.com/office/drawing/2014/main" id="{B4D71EAB-E4B0-4018-E81E-3061F4E2B324}"/>
              </a:ext>
            </a:extLst>
          </p:cNvPr>
          <p:cNvPicPr>
            <a:picLocks noChangeAspect="1"/>
          </p:cNvPicPr>
          <p:nvPr/>
        </p:nvPicPr>
        <p:blipFill>
          <a:blip r:embed="rId3">
            <a:extLst>
              <a:ext uri="{28A0092B-C50C-407E-A947-70E740481C1C}">
                <a14:useLocalDpi xmlns:a14="http://schemas.microsoft.com/office/drawing/2010/main" val="0"/>
              </a:ext>
            </a:extLst>
          </a:blip>
          <a:srcRect l="16552" r="16552"/>
          <a:stretch/>
        </p:blipFill>
        <p:spPr>
          <a:xfrm>
            <a:off x="5261956" y="10"/>
            <a:ext cx="6930043" cy="6857990"/>
          </a:xfrm>
          <a:prstGeom prst="rect">
            <a:avLst/>
          </a:prstGeom>
        </p:spPr>
      </p:pic>
      <p:cxnSp>
        <p:nvCxnSpPr>
          <p:cNvPr id="11" name="Straight Connector 10">
            <a:extLst>
              <a:ext uri="{FF2B5EF4-FFF2-40B4-BE49-F238E27FC236}">
                <a16:creationId xmlns:a16="http://schemas.microsoft.com/office/drawing/2014/main" id="{D132AEA7-A24A-45A9-BF8F-D0AFF34DF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6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- 5 </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8077201"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Er is leven na de dood </a:t>
            </a:r>
          </a:p>
          <a:p>
            <a:pPr marL="0" indent="0">
              <a:buNone/>
            </a:pPr>
            <a:r>
              <a:rPr lang="nl-NL" sz="4000" dirty="0">
                <a:latin typeface="Calibri" panose="020F0502020204030204" pitchFamily="34" charset="0"/>
                <a:cs typeface="Calibri" panose="020F0502020204030204" pitchFamily="34" charset="0"/>
              </a:rPr>
              <a:t>(eens/oneens/geen mening) </a:t>
            </a:r>
          </a:p>
          <a:p>
            <a:pPr marL="0" indent="0">
              <a:buNone/>
            </a:pPr>
            <a:endParaRPr lang="nl-NL" sz="4000" dirty="0">
              <a:latin typeface="Calibri" panose="020F0502020204030204" pitchFamily="34" charset="0"/>
              <a:cs typeface="Calibri" panose="020F0502020204030204" pitchFamily="34" charset="0"/>
            </a:endParaRPr>
          </a:p>
        </p:txBody>
      </p:sp>
      <p:pic>
        <p:nvPicPr>
          <p:cNvPr id="5" name="Afbeelding 4" descr="Afbeelding met kleding, buitenshuis, Modeaccessoire, masker&#10;&#10;Automatisch gegenereerde beschrijving">
            <a:extLst>
              <a:ext uri="{FF2B5EF4-FFF2-40B4-BE49-F238E27FC236}">
                <a16:creationId xmlns:a16="http://schemas.microsoft.com/office/drawing/2014/main" id="{28533A64-EC96-039C-CEA3-C7F3B33EB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14" y="3608043"/>
            <a:ext cx="3954234" cy="2635126"/>
          </a:xfrm>
          <a:prstGeom prst="rect">
            <a:avLst/>
          </a:prstGeom>
        </p:spPr>
      </p:pic>
      <p:pic>
        <p:nvPicPr>
          <p:cNvPr id="7" name="Afbeelding 6" descr="Afbeelding met beeldhouwwerk, kunst, Artefact, Klassiek beeldhouwwerk&#10;&#10;Automatisch gegenereerde beschrijving">
            <a:extLst>
              <a:ext uri="{FF2B5EF4-FFF2-40B4-BE49-F238E27FC236}">
                <a16:creationId xmlns:a16="http://schemas.microsoft.com/office/drawing/2014/main" id="{6FCF18C2-9CEB-D0D6-F130-98D5C458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484" y="859021"/>
            <a:ext cx="3784201" cy="5498044"/>
          </a:xfrm>
          <a:prstGeom prst="rect">
            <a:avLst/>
          </a:prstGeom>
        </p:spPr>
      </p:pic>
    </p:spTree>
    <p:extLst>
      <p:ext uri="{BB962C8B-B14F-4D97-AF65-F5344CB8AC3E}">
        <p14:creationId xmlns:p14="http://schemas.microsoft.com/office/powerpoint/2010/main" val="3594343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6 </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8020051"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Als zorgverlener mag je niet huilen in het bijzijn van een patiënt (eens/oneens)</a:t>
            </a:r>
          </a:p>
          <a:p>
            <a:endParaRPr lang="nl-NL" sz="4000" dirty="0">
              <a:latin typeface="Calibri" panose="020F0502020204030204" pitchFamily="34" charset="0"/>
              <a:cs typeface="Calibri" panose="020F0502020204030204" pitchFamily="34" charset="0"/>
            </a:endParaRPr>
          </a:p>
        </p:txBody>
      </p:sp>
      <p:pic>
        <p:nvPicPr>
          <p:cNvPr id="5" name="Afbeelding 4" descr="Afbeelding met muur, persoon, kleding, Menselijk gezicht&#10;&#10;Automatisch gegenereerde beschrijving">
            <a:extLst>
              <a:ext uri="{FF2B5EF4-FFF2-40B4-BE49-F238E27FC236}">
                <a16:creationId xmlns:a16="http://schemas.microsoft.com/office/drawing/2014/main" id="{97855D56-EBB2-E453-39C0-30064A539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150" y="3115364"/>
            <a:ext cx="5120375" cy="3420250"/>
          </a:xfrm>
          <a:prstGeom prst="rect">
            <a:avLst/>
          </a:prstGeom>
        </p:spPr>
      </p:pic>
    </p:spTree>
    <p:extLst>
      <p:ext uri="{BB962C8B-B14F-4D97-AF65-F5344CB8AC3E}">
        <p14:creationId xmlns:p14="http://schemas.microsoft.com/office/powerpoint/2010/main" val="389637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2400" b="1" kern="100" dirty="0">
                <a:solidFill>
                  <a:srgbClr val="C00000"/>
                </a:solidFill>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U</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193060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8D26845-BDC8-4DD2-8868-69EF71061EFF}"/>
              </a:ext>
            </a:extLst>
          </p:cNvPr>
          <p:cNvGraphicFramePr>
            <a:graphicFrameLocks noGrp="1"/>
          </p:cNvGraphicFramePr>
          <p:nvPr>
            <p:extLst>
              <p:ext uri="{D42A27DB-BD31-4B8C-83A1-F6EECF244321}">
                <p14:modId xmlns:p14="http://schemas.microsoft.com/office/powerpoint/2010/main" val="1390711164"/>
              </p:ext>
            </p:extLst>
          </p:nvPr>
        </p:nvGraphicFramePr>
        <p:xfrm>
          <a:off x="1589246" y="1939058"/>
          <a:ext cx="8133757" cy="3955368"/>
        </p:xfrm>
        <a:graphic>
          <a:graphicData uri="http://schemas.openxmlformats.org/drawingml/2006/table">
            <a:tbl>
              <a:tblPr/>
              <a:tblGrid>
                <a:gridCol w="2419392">
                  <a:extLst>
                    <a:ext uri="{9D8B030D-6E8A-4147-A177-3AD203B41FA5}">
                      <a16:colId xmlns:a16="http://schemas.microsoft.com/office/drawing/2014/main" val="20000"/>
                    </a:ext>
                  </a:extLst>
                </a:gridCol>
                <a:gridCol w="1428209">
                  <a:extLst>
                    <a:ext uri="{9D8B030D-6E8A-4147-A177-3AD203B41FA5}">
                      <a16:colId xmlns:a16="http://schemas.microsoft.com/office/drawing/2014/main" val="20001"/>
                    </a:ext>
                  </a:extLst>
                </a:gridCol>
                <a:gridCol w="1428209">
                  <a:extLst>
                    <a:ext uri="{9D8B030D-6E8A-4147-A177-3AD203B41FA5}">
                      <a16:colId xmlns:a16="http://schemas.microsoft.com/office/drawing/2014/main" val="20002"/>
                    </a:ext>
                  </a:extLst>
                </a:gridCol>
                <a:gridCol w="1428209">
                  <a:extLst>
                    <a:ext uri="{9D8B030D-6E8A-4147-A177-3AD203B41FA5}">
                      <a16:colId xmlns:a16="http://schemas.microsoft.com/office/drawing/2014/main" val="20003"/>
                    </a:ext>
                  </a:extLst>
                </a:gridCol>
                <a:gridCol w="1429738">
                  <a:extLst>
                    <a:ext uri="{9D8B030D-6E8A-4147-A177-3AD203B41FA5}">
                      <a16:colId xmlns:a16="http://schemas.microsoft.com/office/drawing/2014/main" val="20004"/>
                    </a:ext>
                  </a:extLst>
                </a:gridCol>
              </a:tblGrid>
              <a:tr h="572160">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Onderwerp</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Respons</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Nederland</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Belgi</a:t>
                      </a:r>
                      <a:r>
                        <a:rPr kumimoji="0" lang="nl-NL" altLang="nl-NL" sz="2000" b="0" i="0" u="none" strike="noStrike" cap="none" normalizeH="0" baseline="0">
                          <a:ln>
                            <a:noFill/>
                          </a:ln>
                          <a:solidFill>
                            <a:schemeClr val="tx1"/>
                          </a:solidFill>
                          <a:effectLst/>
                          <a:latin typeface="+mj-lt"/>
                          <a:ea typeface="ＭＳ Ｐゴシック" pitchFamily="10" charset="-128"/>
                          <a:cs typeface="Arial" charset="0"/>
                        </a:rPr>
                        <a:t>ë</a:t>
                      </a:r>
                      <a:endParaRPr kumimoji="0" lang="en-US" altLang="nl-NL" sz="2000" b="0" i="0" u="none" strike="noStrike" cap="none" normalizeH="0" baseline="0">
                        <a:ln>
                          <a:noFill/>
                        </a:ln>
                        <a:solidFill>
                          <a:schemeClr val="tx1"/>
                        </a:solidFill>
                        <a:effectLst/>
                        <a:latin typeface="+mj-lt"/>
                        <a:ea typeface="ＭＳ Ｐゴシック" pitchFamily="10" charset="-128"/>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Itali</a:t>
                      </a:r>
                      <a:r>
                        <a:rPr kumimoji="0" lang="nl-NL" altLang="nl-NL" sz="2000" b="0" i="0" u="none" strike="noStrike" cap="none" normalizeH="0" baseline="0">
                          <a:ln>
                            <a:noFill/>
                          </a:ln>
                          <a:solidFill>
                            <a:schemeClr val="tx1"/>
                          </a:solidFill>
                          <a:effectLst/>
                          <a:latin typeface="+mj-lt"/>
                          <a:ea typeface="ＭＳ Ｐゴシック" pitchFamily="10" charset="-128"/>
                          <a:cs typeface="Arial" charset="0"/>
                        </a:rPr>
                        <a:t>ë</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Diagnose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98 %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67 %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32 %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46 %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Ongeneeslijkheid</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92 %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42 %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53 %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5 %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11 %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64 %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25 %</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3068">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Levensverwachting</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Altijd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Bij vraag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Nee</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49 %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45 %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6 %</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72 %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a:ln>
                            <a:noFill/>
                          </a:ln>
                          <a:solidFill>
                            <a:schemeClr val="tx1"/>
                          </a:solidFill>
                          <a:effectLst/>
                          <a:latin typeface="+mj-lt"/>
                          <a:ea typeface="ＭＳ Ｐゴシック" pitchFamily="10" charset="-128"/>
                        </a:rPr>
                        <a:t>    11%</a:t>
                      </a:r>
                      <a:endParaRPr kumimoji="0" lang="en-US" altLang="nl-NL" sz="2000" b="0" i="0" u="none" strike="noStrike" cap="none" normalizeH="0" baseline="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pitchFamily="10" charset="-128"/>
                        </a:defRPr>
                      </a:lvl1pPr>
                      <a:lvl2pPr marL="37931725" indent="-37474525" eaLnBrk="0" hangingPunct="0">
                        <a:spcBef>
                          <a:spcPct val="20000"/>
                        </a:spcBef>
                        <a:defRPr sz="2400">
                          <a:solidFill>
                            <a:schemeClr val="tx1"/>
                          </a:solidFill>
                          <a:latin typeface="Arial" charset="0"/>
                          <a:ea typeface="ＭＳ Ｐゴシック" pitchFamily="10" charset="-128"/>
                        </a:defRPr>
                      </a:lvl2pPr>
                      <a:lvl3pPr eaLnBrk="0" hangingPunct="0">
                        <a:spcBef>
                          <a:spcPct val="20000"/>
                        </a:spcBef>
                        <a:defRPr sz="2000">
                          <a:solidFill>
                            <a:schemeClr val="tx1"/>
                          </a:solidFill>
                          <a:latin typeface="Arial" charset="0"/>
                          <a:ea typeface="ＭＳ Ｐゴシック" pitchFamily="10" charset="-128"/>
                        </a:defRPr>
                      </a:lvl3pPr>
                      <a:lvl4pPr eaLnBrk="0" hangingPunct="0">
                        <a:spcBef>
                          <a:spcPct val="20000"/>
                        </a:spcBef>
                        <a:defRPr>
                          <a:solidFill>
                            <a:schemeClr val="tx1"/>
                          </a:solidFill>
                          <a:latin typeface="Arial" charset="0"/>
                          <a:ea typeface="ＭＳ Ｐゴシック" pitchFamily="10" charset="-128"/>
                        </a:defRPr>
                      </a:lvl4pPr>
                      <a:lvl5pPr eaLnBrk="0" hangingPunct="0">
                        <a:spcBef>
                          <a:spcPct val="20000"/>
                        </a:spcBef>
                        <a:defRPr>
                          <a:solidFill>
                            <a:schemeClr val="tx1"/>
                          </a:solidFill>
                          <a:latin typeface="Arial" charset="0"/>
                          <a:ea typeface="ＭＳ Ｐゴシック" pitchFamily="10" charset="-128"/>
                        </a:defRPr>
                      </a:lvl5pPr>
                      <a:lvl6pPr marL="457200" eaLnBrk="0" fontAlgn="base" hangingPunct="0">
                        <a:spcBef>
                          <a:spcPct val="20000"/>
                        </a:spcBef>
                        <a:spcAft>
                          <a:spcPct val="0"/>
                        </a:spcAft>
                        <a:defRPr>
                          <a:solidFill>
                            <a:schemeClr val="tx1"/>
                          </a:solidFill>
                          <a:latin typeface="Arial" charset="0"/>
                          <a:ea typeface="ＭＳ Ｐゴシック" pitchFamily="10" charset="-128"/>
                        </a:defRPr>
                      </a:lvl6pPr>
                      <a:lvl7pPr marL="914400" eaLnBrk="0" fontAlgn="base" hangingPunct="0">
                        <a:spcBef>
                          <a:spcPct val="20000"/>
                        </a:spcBef>
                        <a:spcAft>
                          <a:spcPct val="0"/>
                        </a:spcAft>
                        <a:defRPr>
                          <a:solidFill>
                            <a:schemeClr val="tx1"/>
                          </a:solidFill>
                          <a:latin typeface="Arial" charset="0"/>
                          <a:ea typeface="ＭＳ Ｐゴシック" pitchFamily="10" charset="-128"/>
                        </a:defRPr>
                      </a:lvl7pPr>
                      <a:lvl8pPr marL="1371600" eaLnBrk="0" fontAlgn="base" hangingPunct="0">
                        <a:spcBef>
                          <a:spcPct val="20000"/>
                        </a:spcBef>
                        <a:spcAft>
                          <a:spcPct val="0"/>
                        </a:spcAft>
                        <a:defRPr>
                          <a:solidFill>
                            <a:schemeClr val="tx1"/>
                          </a:solidFill>
                          <a:latin typeface="Arial" charset="0"/>
                          <a:ea typeface="ＭＳ Ｐゴシック" pitchFamily="10" charset="-128"/>
                        </a:defRPr>
                      </a:lvl8pPr>
                      <a:lvl9pPr marL="1828800" eaLnBrk="0" fontAlgn="base" hangingPunct="0">
                        <a:spcBef>
                          <a:spcPct val="20000"/>
                        </a:spcBef>
                        <a:spcAft>
                          <a:spcPct val="0"/>
                        </a:spcAft>
                        <a:defRPr>
                          <a:solidFill>
                            <a:schemeClr val="tx1"/>
                          </a:solidFill>
                          <a:latin typeface="Arial" charset="0"/>
                          <a:ea typeface="ＭＳ Ｐゴシック" pitchFamily="1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10 %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65 %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nl-NL" altLang="nl-NL" sz="2000" b="0" i="0" u="none" strike="noStrike" cap="none" normalizeH="0" baseline="0" dirty="0">
                          <a:ln>
                            <a:noFill/>
                          </a:ln>
                          <a:solidFill>
                            <a:schemeClr val="tx1"/>
                          </a:solidFill>
                          <a:effectLst/>
                          <a:latin typeface="+mj-lt"/>
                          <a:ea typeface="ＭＳ Ｐゴシック" pitchFamily="10" charset="-128"/>
                        </a:rPr>
                        <a:t>    25 %</a:t>
                      </a:r>
                      <a:endParaRPr kumimoji="0" lang="en-US" altLang="nl-NL" sz="2000" b="0" i="0" u="none" strike="noStrike" cap="none" normalizeH="0" baseline="0" dirty="0">
                        <a:ln>
                          <a:noFill/>
                        </a:ln>
                        <a:solidFill>
                          <a:schemeClr val="tx1"/>
                        </a:solidFill>
                        <a:effectLst/>
                        <a:latin typeface="+mj-lt"/>
                        <a:ea typeface="ＭＳ Ｐゴシック" pitchFamily="10" charset="-128"/>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itel 1"/>
          <p:cNvSpPr txBox="1">
            <a:spLocks/>
          </p:cNvSpPr>
          <p:nvPr/>
        </p:nvSpPr>
        <p:spPr>
          <a:xfrm>
            <a:off x="1954751" y="358862"/>
            <a:ext cx="7402748" cy="667890"/>
          </a:xfrm>
          <a:prstGeom prst="rect">
            <a:avLst/>
          </a:prstGeom>
        </p:spPr>
        <p:txBody>
          <a:bodyPr/>
          <a:lst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sz="3000" b="1" dirty="0">
              <a:solidFill>
                <a:prstClr val="white"/>
              </a:solidFill>
              <a:latin typeface="Segoe UI"/>
            </a:endParaRPr>
          </a:p>
        </p:txBody>
      </p:sp>
      <p:sp>
        <p:nvSpPr>
          <p:cNvPr id="2" name="Tekstvak 1"/>
          <p:cNvSpPr txBox="1"/>
          <p:nvPr/>
        </p:nvSpPr>
        <p:spPr>
          <a:xfrm>
            <a:off x="9723003" y="6248249"/>
            <a:ext cx="2143151" cy="338554"/>
          </a:xfrm>
          <a:prstGeom prst="rect">
            <a:avLst/>
          </a:prstGeom>
          <a:noFill/>
        </p:spPr>
        <p:txBody>
          <a:bodyPr wrap="none" rtlCol="0">
            <a:spAutoFit/>
          </a:bodyPr>
          <a:lstStyle/>
          <a:p>
            <a:r>
              <a:rPr lang="nl-NL" sz="1600" dirty="0"/>
              <a:t>Voorhees et al., 2009</a:t>
            </a:r>
          </a:p>
        </p:txBody>
      </p:sp>
      <p:sp>
        <p:nvSpPr>
          <p:cNvPr id="7" name="Titel 1">
            <a:extLst>
              <a:ext uri="{FF2B5EF4-FFF2-40B4-BE49-F238E27FC236}">
                <a16:creationId xmlns:a16="http://schemas.microsoft.com/office/drawing/2014/main" id="{9AFC8294-2F60-4970-5182-ECCDA8DC0266}"/>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Communicatie door artsen in Europa; NL, BE en IT</a:t>
            </a:r>
          </a:p>
        </p:txBody>
      </p:sp>
    </p:spTree>
    <p:extLst>
      <p:ext uri="{BB962C8B-B14F-4D97-AF65-F5344CB8AC3E}">
        <p14:creationId xmlns:p14="http://schemas.microsoft.com/office/powerpoint/2010/main" val="3587500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322386"/>
            <a:ext cx="10363200" cy="1187570"/>
          </a:xfrm>
        </p:spPr>
        <p:txBody>
          <a:bodyPr/>
          <a:lstStyle/>
          <a:p>
            <a:r>
              <a:rPr lang="nl-NL" dirty="0"/>
              <a:t>Culturele verschillen - casus</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2169400"/>
            <a:ext cx="5715001" cy="3382658"/>
          </a:xfrm>
        </p:spPr>
        <p:txBody>
          <a:bodyPr>
            <a:normAutofit/>
          </a:bodyPr>
          <a:lstStyle/>
          <a:p>
            <a:r>
              <a:rPr lang="nl-NL" sz="2400" dirty="0">
                <a:latin typeface="Calibri" panose="020F0502020204030204" pitchFamily="34" charset="0"/>
                <a:cs typeface="Calibri" panose="020F0502020204030204" pitchFamily="34" charset="0"/>
              </a:rPr>
              <a:t>Lees de casus</a:t>
            </a:r>
          </a:p>
          <a:p>
            <a:r>
              <a:rPr lang="nl-NL" sz="2400" dirty="0">
                <a:latin typeface="Calibri" panose="020F0502020204030204" pitchFamily="34" charset="0"/>
                <a:cs typeface="Calibri" panose="020F0502020204030204" pitchFamily="34" charset="0"/>
              </a:rPr>
              <a:t>Bespreek in groepjes van 3 de vragen bij de casus (15 min)</a:t>
            </a:r>
          </a:p>
          <a:p>
            <a:r>
              <a:rPr lang="nl-NL" sz="2400" dirty="0">
                <a:latin typeface="Calibri" panose="020F0502020204030204" pitchFamily="34" charset="0"/>
                <a:cs typeface="Calibri" panose="020F0502020204030204" pitchFamily="34" charset="0"/>
              </a:rPr>
              <a:t>Plenair nabespreken (5 min)</a:t>
            </a:r>
          </a:p>
        </p:txBody>
      </p:sp>
      <p:pic>
        <p:nvPicPr>
          <p:cNvPr id="5" name="Afbeelding 4" descr="Afbeelding met persoon, Menselijk gezicht, jasje, buitenshuis&#10;&#10;Automatisch gegenereerde beschrijving">
            <a:extLst>
              <a:ext uri="{FF2B5EF4-FFF2-40B4-BE49-F238E27FC236}">
                <a16:creationId xmlns:a16="http://schemas.microsoft.com/office/drawing/2014/main" id="{E565AD64-D724-D571-9063-280FBDE73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839" y="2169400"/>
            <a:ext cx="4667365" cy="3111259"/>
          </a:xfrm>
          <a:prstGeom prst="rect">
            <a:avLst/>
          </a:prstGeom>
        </p:spPr>
      </p:pic>
    </p:spTree>
    <p:extLst>
      <p:ext uri="{BB962C8B-B14F-4D97-AF65-F5344CB8AC3E}">
        <p14:creationId xmlns:p14="http://schemas.microsoft.com/office/powerpoint/2010/main" val="228531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Pauze</a:t>
            </a:r>
          </a:p>
        </p:txBody>
      </p:sp>
      <p:pic>
        <p:nvPicPr>
          <p:cNvPr id="5" name="Afbeelding 4" descr="Afbeelding met tafelgerei, Serveware, werper, Keukengerei&#10;&#10;Automatisch gegenereerde beschrijving">
            <a:extLst>
              <a:ext uri="{FF2B5EF4-FFF2-40B4-BE49-F238E27FC236}">
                <a16:creationId xmlns:a16="http://schemas.microsoft.com/office/drawing/2014/main" id="{ED839262-EBE9-CE42-9FFE-042989E6E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665218"/>
            <a:ext cx="6096000" cy="4057650"/>
          </a:xfrm>
          <a:prstGeom prst="rect">
            <a:avLst/>
          </a:prstGeom>
        </p:spPr>
      </p:pic>
    </p:spTree>
    <p:extLst>
      <p:ext uri="{BB962C8B-B14F-4D97-AF65-F5344CB8AC3E}">
        <p14:creationId xmlns:p14="http://schemas.microsoft.com/office/powerpoint/2010/main" val="814791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322386"/>
            <a:ext cx="10363200" cy="1187570"/>
          </a:xfrm>
        </p:spPr>
        <p:txBody>
          <a:bodyPr/>
          <a:lstStyle/>
          <a:p>
            <a:r>
              <a:rPr lang="nl-NL" dirty="0"/>
              <a:t>Culturele verschillen – Nederland in getallen</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1756610"/>
            <a:ext cx="10363200" cy="3896461"/>
          </a:xfrm>
        </p:spPr>
        <p:txBody>
          <a:bodyPr>
            <a:noAutofit/>
          </a:bodyPr>
          <a:lstStyle/>
          <a:p>
            <a:r>
              <a:rPr lang="nl-NL" sz="2400" dirty="0">
                <a:latin typeface="Calibri" panose="020F0502020204030204" pitchFamily="34" charset="0"/>
                <a:cs typeface="Calibri" panose="020F0502020204030204" pitchFamily="34" charset="0"/>
              </a:rPr>
              <a:t>Inwoners Nederland 17.590.672‬ (2022)*</a:t>
            </a:r>
          </a:p>
          <a:p>
            <a:pPr lvl="1"/>
            <a:r>
              <a:rPr lang="nl-NL" sz="2400" dirty="0">
                <a:latin typeface="Calibri" panose="020F0502020204030204" pitchFamily="34" charset="0"/>
                <a:cs typeface="Calibri" panose="020F0502020204030204" pitchFamily="34" charset="0"/>
              </a:rPr>
              <a:t>Geboren in Nederland: 85% </a:t>
            </a:r>
          </a:p>
          <a:p>
            <a:pPr marL="1162050" lvl="2"/>
            <a:r>
              <a:rPr lang="nl-NL" sz="2400" dirty="0">
                <a:latin typeface="Calibri" panose="020F0502020204030204" pitchFamily="34" charset="0"/>
                <a:cs typeface="Calibri" panose="020F0502020204030204" pitchFamily="34" charset="0"/>
              </a:rPr>
              <a:t>Geboorteland van een of beide ouders buiten NL: 12% </a:t>
            </a:r>
          </a:p>
          <a:p>
            <a:pPr lvl="1"/>
            <a:r>
              <a:rPr lang="nl-NL" sz="2400" dirty="0">
                <a:latin typeface="Calibri" panose="020F0502020204030204" pitchFamily="34" charset="0"/>
                <a:cs typeface="Calibri" panose="020F0502020204030204" pitchFamily="34" charset="0"/>
              </a:rPr>
              <a:t>Geboren buiten NL: 15% </a:t>
            </a:r>
          </a:p>
          <a:p>
            <a:pPr lvl="2"/>
            <a:r>
              <a:rPr lang="nl-NL" sz="2400" dirty="0">
                <a:latin typeface="Calibri" panose="020F0502020204030204" pitchFamily="34" charset="0"/>
                <a:cs typeface="Calibri" panose="020F0502020204030204" pitchFamily="34" charset="0"/>
              </a:rPr>
              <a:t>Vooral vanuit Azië 9% en  EU 7% (totaal Europa  8%)</a:t>
            </a:r>
          </a:p>
          <a:p>
            <a:pPr lvl="2">
              <a:tabLst>
                <a:tab pos="2879725" algn="l"/>
              </a:tabLst>
            </a:pPr>
            <a:r>
              <a:rPr lang="nl-NL" sz="2400" dirty="0">
                <a:latin typeface="Calibri" panose="020F0502020204030204" pitchFamily="34" charset="0"/>
                <a:cs typeface="Calibri" panose="020F0502020204030204" pitchFamily="34" charset="0"/>
              </a:rPr>
              <a:t>Uit grofweg 200 verschillende landen</a:t>
            </a:r>
          </a:p>
          <a:p>
            <a:r>
              <a:rPr lang="nl-NL" sz="2400" dirty="0">
                <a:latin typeface="Calibri" panose="020F0502020204030204" pitchFamily="34" charset="0"/>
                <a:cs typeface="Calibri" panose="020F0502020204030204" pitchFamily="34" charset="0"/>
              </a:rPr>
              <a:t>Ouderen relatief vaak uit Turkije, Marokko, Suriname, Nederlandse Cariben, Indonesië</a:t>
            </a:r>
          </a:p>
          <a:p>
            <a:endParaRPr lang="nl-NL" sz="2400" dirty="0">
              <a:latin typeface="Calibri" panose="020F0502020204030204" pitchFamily="34" charset="0"/>
              <a:cs typeface="Calibri" panose="020F0502020204030204" pitchFamily="34" charset="0"/>
            </a:endParaRPr>
          </a:p>
        </p:txBody>
      </p:sp>
      <p:sp>
        <p:nvSpPr>
          <p:cNvPr id="4" name="Tekstvak 3">
            <a:extLst>
              <a:ext uri="{FF2B5EF4-FFF2-40B4-BE49-F238E27FC236}">
                <a16:creationId xmlns:a16="http://schemas.microsoft.com/office/drawing/2014/main" id="{57DD9B82-A6E0-CBE6-8012-065EDDB57573}"/>
              </a:ext>
            </a:extLst>
          </p:cNvPr>
          <p:cNvSpPr txBox="1"/>
          <p:nvPr/>
        </p:nvSpPr>
        <p:spPr>
          <a:xfrm>
            <a:off x="9121140" y="6309360"/>
            <a:ext cx="3589020" cy="36576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 Bron CBS Statline</a:t>
            </a:r>
          </a:p>
        </p:txBody>
      </p:sp>
    </p:spTree>
    <p:extLst>
      <p:ext uri="{BB962C8B-B14F-4D97-AF65-F5344CB8AC3E}">
        <p14:creationId xmlns:p14="http://schemas.microsoft.com/office/powerpoint/2010/main" val="73468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60D7CF6C-79F1-4206-8511-AF410C9FFBDD}"/>
              </a:ext>
            </a:extLst>
          </p:cNvPr>
          <p:cNvSpPr txBox="1"/>
          <p:nvPr/>
        </p:nvSpPr>
        <p:spPr>
          <a:xfrm>
            <a:off x="4094907" y="174533"/>
            <a:ext cx="400218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Calibri Light"/>
                <a:ea typeface="+mn-ea"/>
                <a:cs typeface="+mn-cs"/>
              </a:rPr>
              <a:t>Gezondheid en Welzijn</a:t>
            </a:r>
            <a:endParaRPr kumimoji="0" lang="nl-NL"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 Placeholder 4">
            <a:extLst>
              <a:ext uri="{FF2B5EF4-FFF2-40B4-BE49-F238E27FC236}">
                <a16:creationId xmlns:a16="http://schemas.microsoft.com/office/drawing/2014/main" id="{18968E0A-4905-45A3-A689-72BA53C261C1}"/>
              </a:ext>
            </a:extLst>
          </p:cNvPr>
          <p:cNvSpPr>
            <a:spLocks noGrp="1"/>
          </p:cNvSpPr>
          <p:nvPr>
            <p:ph type="body" sz="quarter" idx="10"/>
          </p:nvPr>
        </p:nvSpPr>
        <p:spPr>
          <a:xfrm>
            <a:off x="9372600" y="6129960"/>
            <a:ext cx="2564100" cy="427774"/>
          </a:xfrm>
        </p:spPr>
        <p:txBody>
          <a:bodyPr>
            <a:normAutofit/>
          </a:bodyPr>
          <a:lstStyle/>
          <a:p>
            <a:r>
              <a:rPr lang="nl-NL" dirty="0"/>
              <a:t>GGD Amsterdam 2015</a:t>
            </a:r>
          </a:p>
        </p:txBody>
      </p:sp>
      <p:pic>
        <p:nvPicPr>
          <p:cNvPr id="9" name="Afbeelding 2">
            <a:extLst>
              <a:ext uri="{FF2B5EF4-FFF2-40B4-BE49-F238E27FC236}">
                <a16:creationId xmlns:a16="http://schemas.microsoft.com/office/drawing/2014/main" id="{D9C36BB8-A72C-4303-9CAF-F2E39FB56AD5}"/>
              </a:ext>
            </a:extLst>
          </p:cNvPr>
          <p:cNvPicPr>
            <a:picLocks noGrp="1" noChangeAspect="1"/>
          </p:cNvPicPr>
          <p:nvPr>
            <p:ph idx="1"/>
          </p:nvPr>
        </p:nvPicPr>
        <p:blipFill>
          <a:blip r:embed="rId3"/>
          <a:stretch>
            <a:fillRect/>
          </a:stretch>
        </p:blipFill>
        <p:spPr>
          <a:xfrm>
            <a:off x="1721303" y="1304306"/>
            <a:ext cx="8749393" cy="5253428"/>
          </a:xfrm>
          <a:prstGeom prst="rect">
            <a:avLst/>
          </a:prstGeom>
        </p:spPr>
      </p:pic>
      <p:sp>
        <p:nvSpPr>
          <p:cNvPr id="3" name="Titel 1">
            <a:extLst>
              <a:ext uri="{FF2B5EF4-FFF2-40B4-BE49-F238E27FC236}">
                <a16:creationId xmlns:a16="http://schemas.microsoft.com/office/drawing/2014/main" id="{06D2E05A-0411-C31E-7897-4C5C7F937F8B}"/>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Chronische aandoeningen</a:t>
            </a:r>
          </a:p>
        </p:txBody>
      </p:sp>
    </p:spTree>
    <p:extLst>
      <p:ext uri="{BB962C8B-B14F-4D97-AF65-F5344CB8AC3E}">
        <p14:creationId xmlns:p14="http://schemas.microsoft.com/office/powerpoint/2010/main" val="15050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914400" y="1701755"/>
            <a:ext cx="10744200" cy="3751308"/>
          </a:xfrm>
        </p:spPr>
        <p:txBody>
          <a:bodyPr>
            <a:normAutofit/>
          </a:bodyPr>
          <a:lstStyle/>
          <a:p>
            <a:pPr marL="0" indent="0">
              <a:buNone/>
            </a:pPr>
            <a:r>
              <a:rPr lang="nl-NL" dirty="0">
                <a:latin typeface="Calibri" panose="020F0502020204030204" pitchFamily="34" charset="0"/>
                <a:cs typeface="Calibri" panose="020F0502020204030204" pitchFamily="34" charset="0"/>
              </a:rPr>
              <a:t>Oudere migranten… </a:t>
            </a:r>
          </a:p>
          <a:p>
            <a:pPr lvl="1"/>
            <a:r>
              <a:rPr lang="nl-NL" dirty="0">
                <a:latin typeface="Calibri" panose="020F0502020204030204" pitchFamily="34" charset="0"/>
                <a:cs typeface="Calibri" panose="020F0502020204030204" pitchFamily="34" charset="0"/>
              </a:rPr>
              <a:t>Gaan vaker naar de huisarts</a:t>
            </a:r>
          </a:p>
          <a:p>
            <a:pPr lvl="1"/>
            <a:r>
              <a:rPr lang="nl-NL" dirty="0">
                <a:latin typeface="Calibri" panose="020F0502020204030204" pitchFamily="34" charset="0"/>
                <a:cs typeface="Calibri" panose="020F0502020204030204" pitchFamily="34" charset="0"/>
              </a:rPr>
              <a:t>Maken minder gebruik van thuiszorg</a:t>
            </a:r>
          </a:p>
          <a:p>
            <a:pPr lvl="1"/>
            <a:r>
              <a:rPr lang="nl-NL" dirty="0">
                <a:latin typeface="Calibri" panose="020F0502020204030204" pitchFamily="34" charset="0"/>
                <a:cs typeface="Calibri" panose="020F0502020204030204" pitchFamily="34" charset="0"/>
              </a:rPr>
              <a:t>Maken minder gebruik van palliatieve zorg </a:t>
            </a:r>
          </a:p>
          <a:p>
            <a:pPr lvl="1"/>
            <a:r>
              <a:rPr lang="nl-NL" dirty="0">
                <a:latin typeface="Calibri" panose="020F0502020204030204" pitchFamily="34" charset="0"/>
                <a:cs typeface="Calibri" panose="020F0502020204030204" pitchFamily="34" charset="0"/>
              </a:rPr>
              <a:t>Verschillen in gebruik verpleeghuiszorg: Ouderen met Marokkaanse en Turkse achtergrond maken minder gebruik van verpleeghuiszorg dan ouderen met Surinaamse achtergrond</a:t>
            </a:r>
          </a:p>
        </p:txBody>
      </p:sp>
      <p:sp>
        <p:nvSpPr>
          <p:cNvPr id="4" name="Titel 1">
            <a:extLst>
              <a:ext uri="{FF2B5EF4-FFF2-40B4-BE49-F238E27FC236}">
                <a16:creationId xmlns:a16="http://schemas.microsoft.com/office/drawing/2014/main" id="{F54D0D96-27A2-5B4D-17E8-E047DDF4F339}"/>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Zorggebruik oudere migranten</a:t>
            </a:r>
          </a:p>
        </p:txBody>
      </p:sp>
      <p:sp>
        <p:nvSpPr>
          <p:cNvPr id="7" name="Tekstvak 6">
            <a:extLst>
              <a:ext uri="{FF2B5EF4-FFF2-40B4-BE49-F238E27FC236}">
                <a16:creationId xmlns:a16="http://schemas.microsoft.com/office/drawing/2014/main" id="{21867CD9-D635-5594-232C-8950327EA2AB}"/>
              </a:ext>
            </a:extLst>
          </p:cNvPr>
          <p:cNvSpPr txBox="1"/>
          <p:nvPr/>
        </p:nvSpPr>
        <p:spPr>
          <a:xfrm>
            <a:off x="8730916" y="5940472"/>
            <a:ext cx="3219450" cy="646331"/>
          </a:xfrm>
          <a:prstGeom prst="rect">
            <a:avLst/>
          </a:prstGeom>
          <a:noFill/>
        </p:spPr>
        <p:txBody>
          <a:bodyPr wrap="square" rtlCol="0">
            <a:spAutoFit/>
          </a:bodyPr>
          <a:lstStyle/>
          <a:p>
            <a:pPr marL="0" indent="0" algn="r">
              <a:buNone/>
            </a:pPr>
            <a:r>
              <a:rPr lang="en-GB" sz="1800" dirty="0" err="1">
                <a:latin typeface="Calibri" panose="020F0502020204030204" pitchFamily="34" charset="0"/>
                <a:cs typeface="Calibri" panose="020F0502020204030204" pitchFamily="34" charset="0"/>
              </a:rPr>
              <a:t>Bron</a:t>
            </a:r>
            <a:r>
              <a:rPr lang="en-GB" sz="1800" dirty="0">
                <a:latin typeface="Calibri" panose="020F0502020204030204" pitchFamily="34" charset="0"/>
                <a:cs typeface="Calibri" panose="020F0502020204030204" pitchFamily="34" charset="0"/>
              </a:rPr>
              <a:t>: Torensma et al., 2019; </a:t>
            </a:r>
            <a:r>
              <a:rPr lang="en-GB" sz="1800" dirty="0" err="1">
                <a:latin typeface="Calibri" panose="020F0502020204030204" pitchFamily="34" charset="0"/>
                <a:cs typeface="Calibri" panose="020F0502020204030204" pitchFamily="34" charset="0"/>
              </a:rPr>
              <a:t>Concova</a:t>
            </a:r>
            <a:r>
              <a:rPr lang="en-GB" sz="1800" dirty="0">
                <a:latin typeface="Calibri" panose="020F0502020204030204" pitchFamily="34" charset="0"/>
                <a:cs typeface="Calibri" panose="020F0502020204030204" pitchFamily="34" charset="0"/>
              </a:rPr>
              <a:t> et al. 2019</a:t>
            </a:r>
            <a:endParaRPr lang="nl-N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479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914400" y="1542110"/>
            <a:ext cx="9649995" cy="4220500"/>
          </a:xfrm>
        </p:spPr>
        <p:txBody>
          <a:bodyPr>
            <a:normAutofit/>
          </a:bodyPr>
          <a:lstStyle/>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Verlenen </a:t>
            </a:r>
            <a:r>
              <a:rPr lang="nl-NL" sz="2000" b="1" dirty="0">
                <a:latin typeface="Calibri" panose="020F0502020204030204" pitchFamily="34" charset="0"/>
                <a:cs typeface="Calibri" panose="020F0502020204030204" pitchFamily="34" charset="0"/>
              </a:rPr>
              <a:t>meer</a:t>
            </a:r>
            <a:r>
              <a:rPr lang="nl-NL" sz="2000" dirty="0">
                <a:latin typeface="Calibri" panose="020F0502020204030204" pitchFamily="34" charset="0"/>
                <a:cs typeface="Calibri" panose="020F0502020204030204" pitchFamily="34" charset="0"/>
              </a:rPr>
              <a:t> mantelzorg: gem. 8,5 u/</a:t>
            </a:r>
            <a:r>
              <a:rPr lang="nl-NL" sz="2000" dirty="0" err="1">
                <a:latin typeface="Calibri" panose="020F0502020204030204" pitchFamily="34" charset="0"/>
                <a:cs typeface="Calibri" panose="020F0502020204030204" pitchFamily="34" charset="0"/>
              </a:rPr>
              <a:t>wk</a:t>
            </a:r>
            <a:r>
              <a:rPr lang="nl-NL" sz="2000" dirty="0">
                <a:latin typeface="Calibri" panose="020F0502020204030204" pitchFamily="34" charset="0"/>
                <a:cs typeface="Calibri" panose="020F0502020204030204" pitchFamily="34" charset="0"/>
              </a:rPr>
              <a:t> per week mantelzorg </a:t>
            </a:r>
            <a:r>
              <a:rPr lang="nl-NL" sz="2000" dirty="0" err="1">
                <a:latin typeface="Calibri" panose="020F0502020204030204" pitchFamily="34" charset="0"/>
                <a:cs typeface="Calibri" panose="020F0502020204030204" pitchFamily="34" charset="0"/>
              </a:rPr>
              <a:t>vs</a:t>
            </a:r>
            <a:r>
              <a:rPr lang="nl-NL" sz="2000" dirty="0">
                <a:latin typeface="Calibri" panose="020F0502020204030204" pitchFamily="34" charset="0"/>
                <a:cs typeface="Calibri" panose="020F0502020204030204" pitchFamily="34" charset="0"/>
              </a:rPr>
              <a:t> mantelzorgers zonder migratieachtergrond 7,1u /</a:t>
            </a:r>
            <a:r>
              <a:rPr lang="nl-NL" sz="2000" dirty="0" err="1">
                <a:latin typeface="Calibri" panose="020F0502020204030204" pitchFamily="34" charset="0"/>
                <a:cs typeface="Calibri" panose="020F0502020204030204" pitchFamily="34" charset="0"/>
              </a:rPr>
              <a:t>wk</a:t>
            </a:r>
            <a:r>
              <a:rPr lang="nl-NL" sz="2000" dirty="0">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Vanaf </a:t>
            </a:r>
            <a:r>
              <a:rPr lang="nl-NL" sz="2000" b="1" dirty="0">
                <a:latin typeface="Calibri" panose="020F0502020204030204" pitchFamily="34" charset="0"/>
                <a:cs typeface="Calibri" panose="020F0502020204030204" pitchFamily="34" charset="0"/>
              </a:rPr>
              <a:t>jongere</a:t>
            </a:r>
            <a:r>
              <a:rPr lang="nl-NL" sz="2000" dirty="0">
                <a:latin typeface="Calibri" panose="020F0502020204030204" pitchFamily="34" charset="0"/>
                <a:cs typeface="Calibri" panose="020F0502020204030204" pitchFamily="34" charset="0"/>
              </a:rPr>
              <a:t> leeftijd (gem. leeftijd 39 jaar, 17% tussen 16 en 24 jaar); vaak ook inwonende kinderen onder 18 jaar (46%) </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Bieden vaker zorg als verpleegkundige hulp (zoals medicijnen klaarzetten), persoonlijke verzorging (hulp bij douchen of toiletbezoek), huishoudelijke ondersteuning (Nl mantelzorgers vaker emotionele ondersteuning, vervoer)</a:t>
            </a:r>
          </a:p>
          <a:p>
            <a:pPr marL="285750" indent="-285750">
              <a:buFont typeface="Arial" panose="020B0604020202020204" pitchFamily="34" charset="0"/>
              <a:buChar char="•"/>
            </a:pPr>
            <a:r>
              <a:rPr lang="nl-NL" sz="2000" b="1" dirty="0">
                <a:latin typeface="Calibri" panose="020F0502020204030204" pitchFamily="34" charset="0"/>
                <a:cs typeface="Calibri" panose="020F0502020204030204" pitchFamily="34" charset="0"/>
              </a:rPr>
              <a:t>Vrouwen</a:t>
            </a:r>
            <a:r>
              <a:rPr lang="nl-NL" sz="2000" dirty="0">
                <a:latin typeface="Calibri" panose="020F0502020204030204" pitchFamily="34" charset="0"/>
                <a:cs typeface="Calibri" panose="020F0502020204030204" pitchFamily="34" charset="0"/>
              </a:rPr>
              <a:t> gem meer uren (7.9 uur) mantelzorg dan mannen (6.5 uur).</a:t>
            </a:r>
          </a:p>
          <a:p>
            <a:pPr marL="28575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12% van de mantelzorgers zegt </a:t>
            </a:r>
            <a:r>
              <a:rPr lang="nl-NL" sz="2000" b="1" dirty="0">
                <a:latin typeface="Calibri" panose="020F0502020204030204" pitchFamily="34" charset="0"/>
                <a:cs typeface="Calibri" panose="020F0502020204030204" pitchFamily="34" charset="0"/>
              </a:rPr>
              <a:t>overbelast</a:t>
            </a:r>
            <a:r>
              <a:rPr lang="nl-NL" sz="2000" dirty="0">
                <a:latin typeface="Calibri" panose="020F0502020204030204" pitchFamily="34" charset="0"/>
                <a:cs typeface="Calibri" panose="020F0502020204030204" pitchFamily="34" charset="0"/>
              </a:rPr>
              <a:t> te zijn. </a:t>
            </a:r>
          </a:p>
          <a:p>
            <a:pPr marL="285750" lvl="0" indent="-285750">
              <a:buFont typeface="Arial" panose="020B0604020202020204" pitchFamily="34" charset="0"/>
              <a:buChar char="•"/>
            </a:pPr>
            <a:r>
              <a:rPr lang="nl-NL" sz="2000" dirty="0">
                <a:latin typeface="Calibri" panose="020F0502020204030204" pitchFamily="34" charset="0"/>
                <a:cs typeface="Calibri" panose="020F0502020204030204" pitchFamily="34" charset="0"/>
              </a:rPr>
              <a:t>38% van de mantelzorgers weet niet dat er </a:t>
            </a:r>
            <a:r>
              <a:rPr lang="nl-NL" sz="2000" b="1" dirty="0">
                <a:latin typeface="Calibri" panose="020F0502020204030204" pitchFamily="34" charset="0"/>
                <a:cs typeface="Calibri" panose="020F0502020204030204" pitchFamily="34" charset="0"/>
              </a:rPr>
              <a:t>ondersteuning</a:t>
            </a:r>
            <a:r>
              <a:rPr lang="nl-NL" sz="2000" dirty="0">
                <a:latin typeface="Calibri" panose="020F0502020204030204" pitchFamily="34" charset="0"/>
                <a:cs typeface="Calibri" panose="020F0502020204030204" pitchFamily="34" charset="0"/>
              </a:rPr>
              <a:t> voor hen is.</a:t>
            </a:r>
          </a:p>
          <a:p>
            <a:pPr marL="285750" indent="-285750">
              <a:buFont typeface="Arial" panose="020B0604020202020204" pitchFamily="34" charset="0"/>
              <a:buChar char="•"/>
            </a:pPr>
            <a:endParaRPr lang="nl-NL" sz="2000" dirty="0">
              <a:latin typeface="Calibri" panose="020F0502020204030204" pitchFamily="34" charset="0"/>
              <a:cs typeface="Calibri" panose="020F0502020204030204" pitchFamily="34" charset="0"/>
            </a:endParaRPr>
          </a:p>
        </p:txBody>
      </p:sp>
      <p:sp>
        <p:nvSpPr>
          <p:cNvPr id="11" name="Tijdelijke aanduiding voor voettekst 2"/>
          <p:cNvSpPr>
            <a:spLocks noGrp="1"/>
          </p:cNvSpPr>
          <p:nvPr>
            <p:ph type="ftr" sz="quarter" idx="11"/>
          </p:nvPr>
        </p:nvSpPr>
        <p:spPr>
          <a:xfrm>
            <a:off x="6096000" y="6381750"/>
            <a:ext cx="5593347" cy="205053"/>
          </a:xfrm>
        </p:spPr>
        <p:txBody>
          <a:bodyPr tIns="216000" bIns="144000"/>
          <a:lstStyle/>
          <a:p>
            <a:r>
              <a:rPr lang="nl-NL" sz="1200" b="0" cap="none" dirty="0">
                <a:latin typeface="Calibri" panose="020F0502020204030204" pitchFamily="34" charset="0"/>
                <a:cs typeface="Calibri" panose="020F0502020204030204" pitchFamily="34" charset="0"/>
              </a:rPr>
              <a:t>(Bron: KIS, 2016; SCP via </a:t>
            </a:r>
            <a:r>
              <a:rPr lang="nl-NL" sz="1200" b="0" cap="none" dirty="0" err="1">
                <a:latin typeface="Calibri" panose="020F0502020204030204" pitchFamily="34" charset="0"/>
                <a:cs typeface="Calibri" panose="020F0502020204030204" pitchFamily="34" charset="0"/>
              </a:rPr>
              <a:t>Movisie</a:t>
            </a:r>
            <a:r>
              <a:rPr lang="nl-NL" sz="1200" b="0" cap="none" dirty="0">
                <a:latin typeface="Calibri" panose="020F0502020204030204" pitchFamily="34" charset="0"/>
                <a:cs typeface="Calibri" panose="020F0502020204030204" pitchFamily="34" charset="0"/>
              </a:rPr>
              <a:t>, 2021)</a:t>
            </a:r>
          </a:p>
          <a:p>
            <a:endParaRPr lang="nl-NL" sz="1200" b="0" cap="none"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80B16467-94BE-DD98-26A5-0683E69A17C9}"/>
              </a:ext>
            </a:extLst>
          </p:cNvPr>
          <p:cNvSpPr txBox="1">
            <a:spLocks/>
          </p:cNvSpPr>
          <p:nvPr/>
        </p:nvSpPr>
        <p:spPr>
          <a:xfrm>
            <a:off x="914400" y="271197"/>
            <a:ext cx="10363200" cy="1187570"/>
          </a:xfrm>
          <a:prstGeom prst="rect">
            <a:avLst/>
          </a:prstGeom>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dirty="0"/>
              <a:t>Mantelzorgers met niet-westerse achtergrond</a:t>
            </a:r>
          </a:p>
        </p:txBody>
      </p:sp>
    </p:spTree>
    <p:extLst>
      <p:ext uri="{BB962C8B-B14F-4D97-AF65-F5344CB8AC3E}">
        <p14:creationId xmlns:p14="http://schemas.microsoft.com/office/powerpoint/2010/main" val="233369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1</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824037"/>
            <a:ext cx="9955161"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deze sessie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ouderen die in aanmerking komen voor een PZP gesprek herkennen en markeren;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alle vier dimensies van palliatieve zorg in PZP gesprekken betrekken;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momenten / kansen om PZP gesprekken te herhalen herkennen en hier gebruik van maken;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samenwerken met zorgverleners van verschillende disciplines en professies in het voeren van PZP gesprekken;</a:t>
            </a:r>
          </a:p>
          <a:p>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informatie uit PZP gesprekken aan alle relevante betrokkenen overdragen.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62463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939800" y="1751685"/>
            <a:ext cx="10744200" cy="3751308"/>
          </a:xfrm>
        </p:spPr>
        <p:txBody>
          <a:bodyPr/>
          <a:lstStyle/>
          <a:p>
            <a:pPr marL="285750" indent="-285750">
              <a:defRPr/>
            </a:pPr>
            <a:r>
              <a:rPr lang="nl-NL" altLang="nl-NL" sz="2400" dirty="0">
                <a:latin typeface="Calibri" panose="020F0502020204030204" pitchFamily="34" charset="0"/>
                <a:cs typeface="Calibri" panose="020F0502020204030204" pitchFamily="34" charset="0"/>
              </a:rPr>
              <a:t>Maximale curatieve zorg</a:t>
            </a:r>
          </a:p>
          <a:p>
            <a:pPr marL="285750" indent="-285750">
              <a:defRPr/>
            </a:pPr>
            <a:r>
              <a:rPr lang="nl-NL" altLang="nl-NL" sz="2400" dirty="0">
                <a:latin typeface="Calibri" panose="020F0502020204030204" pitchFamily="34" charset="0"/>
                <a:cs typeface="Calibri" panose="020F0502020204030204" pitchFamily="34" charset="0"/>
              </a:rPr>
              <a:t>Behouden van hoop</a:t>
            </a:r>
          </a:p>
          <a:p>
            <a:pPr marL="285750" indent="-285750">
              <a:defRPr/>
            </a:pPr>
            <a:r>
              <a:rPr lang="nl-NL" altLang="nl-NL" sz="2400" dirty="0">
                <a:latin typeface="Calibri" panose="020F0502020204030204" pitchFamily="34" charset="0"/>
                <a:cs typeface="Calibri" panose="020F0502020204030204" pitchFamily="34" charset="0"/>
              </a:rPr>
              <a:t>Toegewijde zorg door familie</a:t>
            </a:r>
          </a:p>
          <a:p>
            <a:pPr marL="285750" indent="-285750">
              <a:defRPr/>
            </a:pPr>
            <a:r>
              <a:rPr lang="nl-NL" altLang="nl-NL" sz="2400" dirty="0">
                <a:latin typeface="Calibri" panose="020F0502020204030204" pitchFamily="34" charset="0"/>
                <a:cs typeface="Calibri" panose="020F0502020204030204" pitchFamily="34" charset="0"/>
              </a:rPr>
              <a:t>Vermijden van schaamtevolle situaties</a:t>
            </a:r>
          </a:p>
          <a:p>
            <a:pPr marL="285750" indent="-285750">
              <a:defRPr/>
            </a:pPr>
            <a:r>
              <a:rPr lang="nl-NL" altLang="nl-NL" sz="2400" dirty="0">
                <a:latin typeface="Calibri" panose="020F0502020204030204" pitchFamily="34" charset="0"/>
                <a:cs typeface="Calibri" panose="020F0502020204030204" pitchFamily="34" charset="0"/>
              </a:rPr>
              <a:t>Overlijden met een heldere geest</a:t>
            </a:r>
          </a:p>
          <a:p>
            <a:pPr marL="285750" indent="-285750">
              <a:defRPr/>
            </a:pPr>
            <a:r>
              <a:rPr lang="nl-NL" altLang="nl-NL" sz="2400" dirty="0">
                <a:latin typeface="Calibri" panose="020F0502020204030204" pitchFamily="34" charset="0"/>
                <a:cs typeface="Calibri" panose="020F0502020204030204" pitchFamily="34" charset="0"/>
              </a:rPr>
              <a:t>Begraven worden in het land van herkomst</a:t>
            </a:r>
          </a:p>
          <a:p>
            <a:endParaRPr lang="nl-NL" dirty="0">
              <a:latin typeface="Calibri" panose="020F0502020204030204" pitchFamily="34" charset="0"/>
              <a:cs typeface="Calibri" panose="020F0502020204030204" pitchFamily="34" charset="0"/>
            </a:endParaRPr>
          </a:p>
        </p:txBody>
      </p:sp>
      <p:sp>
        <p:nvSpPr>
          <p:cNvPr id="6" name="Tijdelijke aanduiding voor voettekst 2"/>
          <p:cNvSpPr>
            <a:spLocks noGrp="1"/>
          </p:cNvSpPr>
          <p:nvPr>
            <p:ph type="ftr" sz="quarter" idx="11"/>
          </p:nvPr>
        </p:nvSpPr>
        <p:spPr>
          <a:xfrm>
            <a:off x="7194884" y="5795912"/>
            <a:ext cx="4489116" cy="658896"/>
          </a:xfrm>
        </p:spPr>
        <p:txBody>
          <a:bodyPr tIns="108000" bIns="108000"/>
          <a:lstStyle/>
          <a:p>
            <a:pPr marL="0" indent="0" algn="r">
              <a:buNone/>
              <a:defRPr/>
            </a:pPr>
            <a:r>
              <a:rPr lang="nl-NL" altLang="nl-NL" sz="1200" b="0" cap="none" dirty="0">
                <a:latin typeface="Calibri" panose="020F0502020204030204" pitchFamily="34" charset="0"/>
                <a:cs typeface="Calibri" panose="020F0502020204030204" pitchFamily="34" charset="0"/>
              </a:rPr>
              <a:t>De Graaff et. al., 2010</a:t>
            </a:r>
          </a:p>
          <a:p>
            <a:pPr marL="0" indent="0" algn="r">
              <a:buNone/>
              <a:defRPr/>
            </a:pPr>
            <a:r>
              <a:rPr lang="nl-NL" altLang="nl-NL" sz="1200" b="0" cap="none" dirty="0">
                <a:latin typeface="Calibri" panose="020F0502020204030204" pitchFamily="34" charset="0"/>
                <a:cs typeface="Calibri" panose="020F0502020204030204" pitchFamily="34" charset="0"/>
              </a:rPr>
              <a:t>In gesprek over leven en dood, 2017</a:t>
            </a:r>
          </a:p>
        </p:txBody>
      </p:sp>
      <p:sp>
        <p:nvSpPr>
          <p:cNvPr id="4" name="Titel 1">
            <a:extLst>
              <a:ext uri="{FF2B5EF4-FFF2-40B4-BE49-F238E27FC236}">
                <a16:creationId xmlns:a16="http://schemas.microsoft.com/office/drawing/2014/main" id="{3C36B202-EFDB-9D55-B987-0CD3FC6DD23A}"/>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Levenseinde voorkeuren (niet-westerse achtergrond)</a:t>
            </a:r>
          </a:p>
        </p:txBody>
      </p:sp>
      <p:pic>
        <p:nvPicPr>
          <p:cNvPr id="9" name="Afbeelding 8" descr="Afbeelding met logo, Lettertype, Elektrisch blauw, cirkel&#10;&#10;Automatisch gegenereerde beschrijving">
            <a:extLst>
              <a:ext uri="{FF2B5EF4-FFF2-40B4-BE49-F238E27FC236}">
                <a16:creationId xmlns:a16="http://schemas.microsoft.com/office/drawing/2014/main" id="{1F5441B9-DC3B-2330-CDA9-A7300D72E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442" y="3429000"/>
            <a:ext cx="1771650" cy="1771650"/>
          </a:xfrm>
          <a:prstGeom prst="rect">
            <a:avLst/>
          </a:prstGeom>
        </p:spPr>
      </p:pic>
    </p:spTree>
    <p:extLst>
      <p:ext uri="{BB962C8B-B14F-4D97-AF65-F5344CB8AC3E}">
        <p14:creationId xmlns:p14="http://schemas.microsoft.com/office/powerpoint/2010/main" val="221681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2"/>
          </p:nvPr>
        </p:nvSpPr>
        <p:spPr>
          <a:xfrm>
            <a:off x="723900" y="1458767"/>
            <a:ext cx="10744200" cy="3751308"/>
          </a:xfrm>
        </p:spPr>
        <p:txBody>
          <a:bodyPr>
            <a:noAutofit/>
          </a:bodyPr>
          <a:lstStyle/>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B</a:t>
            </a:r>
            <a:r>
              <a:rPr lang="nl-NL" altLang="nl-NL" sz="2000" b="1" dirty="0">
                <a:solidFill>
                  <a:srgbClr val="ED7D31"/>
                </a:solidFill>
                <a:latin typeface="Calibri" panose="020F0502020204030204" pitchFamily="34" charset="0"/>
              </a:rPr>
              <a:t>ELIEFS - </a:t>
            </a:r>
            <a:r>
              <a:rPr lang="nl-NL" altLang="nl-NL" sz="2000" dirty="0">
                <a:latin typeface="Calibri" panose="020F0502020204030204" pitchFamily="34" charset="0"/>
              </a:rPr>
              <a:t>Wat is de oorzaak van de situatie met uw vader/moeder? Waar heeft hij/zij het meest last van? Wat veroorzaakt de klachten of problemen? Wat heeft u zelf aan de klachten of de problemen gedaan?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E</a:t>
            </a:r>
            <a:r>
              <a:rPr lang="nl-NL" altLang="nl-NL" sz="2000" b="1" dirty="0">
                <a:solidFill>
                  <a:srgbClr val="ED7D31"/>
                </a:solidFill>
                <a:latin typeface="Calibri" panose="020F0502020204030204" pitchFamily="34" charset="0"/>
              </a:rPr>
              <a:t>XPLANATION - </a:t>
            </a:r>
            <a:r>
              <a:rPr lang="nl-NL" altLang="nl-NL" sz="2000" dirty="0">
                <a:latin typeface="Calibri" panose="020F0502020204030204" pitchFamily="34" charset="0"/>
              </a:rPr>
              <a:t>Is er een reden dat u juist nu naar mij toekomt? Waarom maakt u zich juist nu zorgen? Heeft het probleem zich vergroot? Waarom?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L</a:t>
            </a:r>
            <a:r>
              <a:rPr lang="nl-NL" altLang="nl-NL" sz="2000" b="1" dirty="0">
                <a:solidFill>
                  <a:srgbClr val="ED7D31"/>
                </a:solidFill>
                <a:latin typeface="Calibri" panose="020F0502020204030204" pitchFamily="34" charset="0"/>
              </a:rPr>
              <a:t>EARN – </a:t>
            </a:r>
            <a:r>
              <a:rPr lang="nl-NL" altLang="nl-NL" sz="2000" dirty="0">
                <a:latin typeface="Calibri" panose="020F0502020204030204" pitchFamily="34" charset="0"/>
              </a:rPr>
              <a:t>(Help mij om uw perspectief te begrijpen) Hoe gaat u gewoonlijk met dit probleem/deze klachten om? </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I</a:t>
            </a:r>
            <a:r>
              <a:rPr lang="nl-NL" altLang="nl-NL" sz="2000" b="1" dirty="0">
                <a:solidFill>
                  <a:srgbClr val="ED7D31"/>
                </a:solidFill>
                <a:latin typeface="Calibri" panose="020F0502020204030204" pitchFamily="34" charset="0"/>
              </a:rPr>
              <a:t>MPACT - </a:t>
            </a:r>
            <a:r>
              <a:rPr lang="nl-NL" altLang="nl-NL" sz="2000" dirty="0">
                <a:latin typeface="Calibri" panose="020F0502020204030204" pitchFamily="34" charset="0"/>
              </a:rPr>
              <a:t>Wat voor invloed heeft deze situatie op uw leven? Wat voor gevolgen heeft het voor uw werk; binnen het gezin, uw relatie? Wanneer heeft u er wel/niet last van?</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E</a:t>
            </a:r>
            <a:r>
              <a:rPr lang="nl-NL" altLang="nl-NL" sz="2000" b="1" dirty="0">
                <a:solidFill>
                  <a:srgbClr val="ED7D31"/>
                </a:solidFill>
                <a:latin typeface="Calibri" panose="020F0502020204030204" pitchFamily="34" charset="0"/>
              </a:rPr>
              <a:t>MPATHY - </a:t>
            </a:r>
            <a:r>
              <a:rPr lang="nl-NL" altLang="nl-NL" sz="2000" dirty="0">
                <a:latin typeface="Calibri" panose="020F0502020204030204" pitchFamily="34" charset="0"/>
              </a:rPr>
              <a:t>‘Dit moet heel ingewikkeld zijn voor u’, ‘Ik zie dat u het er moeilijk mee heeft’, ‘Wat fijn voor u dat…’</a:t>
            </a:r>
          </a:p>
          <a:p>
            <a:pPr lvl="0">
              <a:spcBef>
                <a:spcPct val="0"/>
              </a:spcBef>
              <a:spcAft>
                <a:spcPct val="10000"/>
              </a:spcAft>
              <a:buClr>
                <a:srgbClr val="ED7D31"/>
              </a:buClr>
              <a:buNone/>
            </a:pPr>
            <a:r>
              <a:rPr lang="nl-NL" altLang="nl-NL" sz="2000" b="1" u="sng" dirty="0">
                <a:solidFill>
                  <a:srgbClr val="ED7D31"/>
                </a:solidFill>
                <a:latin typeface="Calibri" panose="020F0502020204030204" pitchFamily="34" charset="0"/>
              </a:rPr>
              <a:t>F</a:t>
            </a:r>
            <a:r>
              <a:rPr lang="nl-NL" altLang="nl-NL" sz="2000" b="1" dirty="0">
                <a:solidFill>
                  <a:srgbClr val="ED7D31"/>
                </a:solidFill>
                <a:latin typeface="Calibri" panose="020F0502020204030204" pitchFamily="34" charset="0"/>
              </a:rPr>
              <a:t>EELINGS - </a:t>
            </a:r>
            <a:r>
              <a:rPr lang="nl-NL" altLang="nl-NL" sz="2000" dirty="0">
                <a:latin typeface="Calibri" panose="020F0502020204030204" pitchFamily="34" charset="0"/>
              </a:rPr>
              <a:t>Hoe voelt u zich hierover? Wat doet dit alles met u? Lichamelijk? Geestelijk?</a:t>
            </a:r>
          </a:p>
        </p:txBody>
      </p:sp>
      <p:sp>
        <p:nvSpPr>
          <p:cNvPr id="5" name="Tijdelijke aanduiding voor voettekst 2"/>
          <p:cNvSpPr>
            <a:spLocks noGrp="1"/>
          </p:cNvSpPr>
          <p:nvPr>
            <p:ph type="ftr" sz="quarter" idx="11"/>
          </p:nvPr>
        </p:nvSpPr>
        <p:spPr>
          <a:xfrm>
            <a:off x="7785768" y="6250754"/>
            <a:ext cx="4114800" cy="365125"/>
          </a:xfrm>
        </p:spPr>
        <p:txBody>
          <a:bodyPr/>
          <a:lstStyle/>
          <a:p>
            <a:endParaRPr lang="nl-NL" dirty="0"/>
          </a:p>
        </p:txBody>
      </p:sp>
      <p:sp>
        <p:nvSpPr>
          <p:cNvPr id="7" name="Titel 1">
            <a:extLst>
              <a:ext uri="{FF2B5EF4-FFF2-40B4-BE49-F238E27FC236}">
                <a16:creationId xmlns:a16="http://schemas.microsoft.com/office/drawing/2014/main" id="{D5136798-A702-10AA-6D0E-41318B2C162B}"/>
              </a:ext>
            </a:extLst>
          </p:cNvPr>
          <p:cNvSpPr txBox="1">
            <a:spLocks/>
          </p:cNvSpPr>
          <p:nvPr/>
        </p:nvSpPr>
        <p:spPr>
          <a:xfrm>
            <a:off x="914400" y="271197"/>
            <a:ext cx="10363200" cy="118757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nl-NL" sz="3200" dirty="0"/>
              <a:t>Gespreksmodel BELIEF</a:t>
            </a:r>
          </a:p>
        </p:txBody>
      </p:sp>
    </p:spTree>
    <p:extLst>
      <p:ext uri="{BB962C8B-B14F-4D97-AF65-F5344CB8AC3E}">
        <p14:creationId xmlns:p14="http://schemas.microsoft.com/office/powerpoint/2010/main" val="2171782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182880"/>
            <a:ext cx="10363200" cy="1187570"/>
          </a:xfrm>
        </p:spPr>
        <p:txBody>
          <a:bodyPr/>
          <a:lstStyle/>
          <a:p>
            <a:r>
              <a:rPr lang="nl-NL" dirty="0"/>
              <a:t>Oefenen met gespreksmodel</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2005718"/>
            <a:ext cx="10363200" cy="3382658"/>
          </a:xfrm>
        </p:spPr>
        <p:txBody>
          <a:bodyPr>
            <a:normAutofit/>
          </a:bodyPr>
          <a:lstStyle/>
          <a:p>
            <a:r>
              <a:rPr lang="nl-NL" dirty="0">
                <a:latin typeface="Calibri" panose="020F0502020204030204" pitchFamily="34" charset="0"/>
                <a:cs typeface="Calibri" panose="020F0502020204030204" pitchFamily="34" charset="0"/>
              </a:rPr>
              <a:t>In tweetallen</a:t>
            </a:r>
          </a:p>
          <a:p>
            <a:r>
              <a:rPr lang="nl-NL" dirty="0">
                <a:latin typeface="Calibri" panose="020F0502020204030204" pitchFamily="34" charset="0"/>
                <a:cs typeface="Calibri" panose="020F0502020204030204" pitchFamily="34" charset="0"/>
              </a:rPr>
              <a:t>Lees de beschrijving</a:t>
            </a:r>
          </a:p>
          <a:p>
            <a:r>
              <a:rPr lang="nl-NL" dirty="0">
                <a:latin typeface="Calibri" panose="020F0502020204030204" pitchFamily="34" charset="0"/>
                <a:cs typeface="Calibri" panose="020F0502020204030204" pitchFamily="34" charset="0"/>
              </a:rPr>
              <a:t>Kies wie mantelzorger en wie zorgverleners is en volg de instructie</a:t>
            </a:r>
          </a:p>
          <a:p>
            <a:r>
              <a:rPr lang="nl-NL" dirty="0">
                <a:latin typeface="Calibri" panose="020F0502020204030204" pitchFamily="34" charset="0"/>
                <a:cs typeface="Calibri" panose="020F0502020204030204" pitchFamily="34" charset="0"/>
              </a:rPr>
              <a:t>Ga in gesprek aan de hand van het BELIEF gespreksmodel – vooral empathisch en lerend</a:t>
            </a:r>
          </a:p>
          <a:p>
            <a:r>
              <a:rPr lang="nl-NL" dirty="0">
                <a:latin typeface="Calibri" panose="020F0502020204030204" pitchFamily="34" charset="0"/>
                <a:cs typeface="Calibri" panose="020F0502020204030204" pitchFamily="34" charset="0"/>
              </a:rPr>
              <a:t>10 minuten </a:t>
            </a:r>
          </a:p>
          <a:p>
            <a:r>
              <a:rPr lang="nl-NL" dirty="0">
                <a:latin typeface="Calibri" panose="020F0502020204030204" pitchFamily="34" charset="0"/>
                <a:cs typeface="Calibri" panose="020F0502020204030204" pitchFamily="34" charset="0"/>
              </a:rPr>
              <a:t>Plenair nabespreken (5 min)</a:t>
            </a:r>
          </a:p>
        </p:txBody>
      </p:sp>
    </p:spTree>
    <p:extLst>
      <p:ext uri="{BB962C8B-B14F-4D97-AF65-F5344CB8AC3E}">
        <p14:creationId xmlns:p14="http://schemas.microsoft.com/office/powerpoint/2010/main" val="321032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A9953-DD29-6337-DA19-82458951A161}"/>
              </a:ext>
            </a:extLst>
          </p:cNvPr>
          <p:cNvSpPr>
            <a:spLocks noGrp="1"/>
          </p:cNvSpPr>
          <p:nvPr>
            <p:ph type="title"/>
          </p:nvPr>
        </p:nvSpPr>
        <p:spPr>
          <a:xfrm>
            <a:off x="914399" y="182880"/>
            <a:ext cx="10363200" cy="1187570"/>
          </a:xfrm>
        </p:spPr>
        <p:txBody>
          <a:bodyPr/>
          <a:lstStyle/>
          <a:p>
            <a:r>
              <a:rPr lang="nl-NL" dirty="0"/>
              <a:t>PZP gesprekken</a:t>
            </a:r>
          </a:p>
        </p:txBody>
      </p:sp>
      <p:sp>
        <p:nvSpPr>
          <p:cNvPr id="3" name="Tijdelijke aanduiding voor inhoud 2">
            <a:extLst>
              <a:ext uri="{FF2B5EF4-FFF2-40B4-BE49-F238E27FC236}">
                <a16:creationId xmlns:a16="http://schemas.microsoft.com/office/drawing/2014/main" id="{38186788-46B1-3306-D39C-12120D9BFD21}"/>
              </a:ext>
            </a:extLst>
          </p:cNvPr>
          <p:cNvSpPr>
            <a:spLocks noGrp="1"/>
          </p:cNvSpPr>
          <p:nvPr>
            <p:ph idx="1"/>
          </p:nvPr>
        </p:nvSpPr>
        <p:spPr>
          <a:xfrm>
            <a:off x="914399" y="1878872"/>
            <a:ext cx="10363200" cy="3382658"/>
          </a:xfrm>
        </p:spPr>
        <p:txBody>
          <a:bodyPr>
            <a:normAutofit lnSpcReduction="10000"/>
          </a:bodyPr>
          <a:lstStyle/>
          <a:p>
            <a:r>
              <a:rPr lang="nl-NL" dirty="0">
                <a:latin typeface="Calibri" panose="020F0502020204030204" pitchFamily="34" charset="0"/>
                <a:cs typeface="Calibri" panose="020F0502020204030204" pitchFamily="34" charset="0"/>
              </a:rPr>
              <a:t>Zijn mogelijk</a:t>
            </a:r>
          </a:p>
          <a:p>
            <a:r>
              <a:rPr lang="nl-NL" dirty="0">
                <a:latin typeface="Calibri" panose="020F0502020204030204" pitchFamily="34" charset="0"/>
                <a:cs typeface="Calibri" panose="020F0502020204030204" pitchFamily="34" charset="0"/>
              </a:rPr>
              <a:t>Duidelijke en concrete uitleg over het nut / waarom van PZP  (geen medische termen)</a:t>
            </a:r>
          </a:p>
          <a:p>
            <a:r>
              <a:rPr lang="nl-NL" dirty="0">
                <a:latin typeface="Calibri" panose="020F0502020204030204" pitchFamily="34" charset="0"/>
                <a:cs typeface="Calibri" panose="020F0502020204030204" pitchFamily="34" charset="0"/>
              </a:rPr>
              <a:t>Concrete voorbeelden bij introductie en bij uitleg gespreksonderwerpen</a:t>
            </a:r>
          </a:p>
          <a:p>
            <a:r>
              <a:rPr lang="nl-NL" dirty="0">
                <a:latin typeface="Calibri" panose="020F0502020204030204" pitchFamily="34" charset="0"/>
                <a:cs typeface="Calibri" panose="020F0502020204030204" pitchFamily="34" charset="0"/>
              </a:rPr>
              <a:t>Bespreek of  (eerste) gesprek met of zonder partner en/of kinderen gevoerd moet worden</a:t>
            </a:r>
          </a:p>
          <a:p>
            <a:r>
              <a:rPr lang="nl-NL" dirty="0">
                <a:latin typeface="Calibri" panose="020F0502020204030204" pitchFamily="34" charset="0"/>
                <a:cs typeface="Calibri" panose="020F0502020204030204" pitchFamily="34" charset="0"/>
              </a:rPr>
              <a:t>Vraag naar religieuze opvattingen en rituelen die van belang zijn in de laatste levensfase</a:t>
            </a:r>
          </a:p>
          <a:p>
            <a:r>
              <a:rPr lang="nl-NL" dirty="0">
                <a:latin typeface="Calibri" panose="020F0502020204030204" pitchFamily="34" charset="0"/>
                <a:cs typeface="Calibri" panose="020F0502020204030204" pitchFamily="34" charset="0"/>
              </a:rPr>
              <a:t>BELIEF gespreksmodel + NIVEA</a:t>
            </a:r>
          </a:p>
          <a:p>
            <a:r>
              <a:rPr lang="nl-NL" dirty="0">
                <a:latin typeface="Calibri" panose="020F0502020204030204" pitchFamily="34" charset="0"/>
                <a:cs typeface="Calibri" panose="020F0502020204030204" pitchFamily="34" charset="0"/>
              </a:rPr>
              <a:t>Gebruik de tips op </a:t>
            </a:r>
            <a:r>
              <a:rPr lang="nl-NL" dirty="0" err="1">
                <a:latin typeface="Calibri" panose="020F0502020204030204" pitchFamily="34" charset="0"/>
                <a:cs typeface="Calibri" panose="020F0502020204030204" pitchFamily="34" charset="0"/>
              </a:rPr>
              <a:t>blz</a:t>
            </a:r>
            <a:r>
              <a:rPr lang="nl-NL" dirty="0">
                <a:latin typeface="Calibri" panose="020F0502020204030204" pitchFamily="34" charset="0"/>
                <a:cs typeface="Calibri" panose="020F0502020204030204" pitchFamily="34" charset="0"/>
              </a:rPr>
              <a:t> 48-49 van de handleiding</a:t>
            </a:r>
          </a:p>
        </p:txBody>
      </p:sp>
      <p:sp>
        <p:nvSpPr>
          <p:cNvPr id="5" name="Tekstvak 4">
            <a:extLst>
              <a:ext uri="{FF2B5EF4-FFF2-40B4-BE49-F238E27FC236}">
                <a16:creationId xmlns:a16="http://schemas.microsoft.com/office/drawing/2014/main" id="{2E959524-2E99-7A6C-EA30-CFB7BEF9B279}"/>
              </a:ext>
            </a:extLst>
          </p:cNvPr>
          <p:cNvSpPr txBox="1"/>
          <p:nvPr/>
        </p:nvSpPr>
        <p:spPr>
          <a:xfrm>
            <a:off x="4297680" y="5879900"/>
            <a:ext cx="7659303" cy="523220"/>
          </a:xfrm>
          <a:prstGeom prst="rect">
            <a:avLst/>
          </a:prstGeom>
          <a:noFill/>
        </p:spPr>
        <p:txBody>
          <a:bodyPr wrap="square" rtlCol="0">
            <a:spAutoFit/>
          </a:bodyPr>
          <a:lstStyle/>
          <a:p>
            <a:pPr algn="r"/>
            <a:r>
              <a:rPr lang="en-US" sz="1400" dirty="0" err="1">
                <a:latin typeface="Calibri" panose="020F0502020204030204" pitchFamily="34" charset="0"/>
                <a:cs typeface="Calibri" panose="020F0502020204030204" pitchFamily="34" charset="0"/>
              </a:rPr>
              <a:t>Zie</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bijvoorbeeld</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Hakki</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Demirkapu</a:t>
            </a:r>
            <a:r>
              <a:rPr lang="en-US" sz="1400" dirty="0">
                <a:latin typeface="Calibri" panose="020F0502020204030204" pitchFamily="34" charset="0"/>
                <a:cs typeface="Calibri" panose="020F0502020204030204" pitchFamily="34" charset="0"/>
              </a:rPr>
              <a:t> (2024). Advance care planning perspectives of older adults and their family members with Turkish and Moroccan backgrounds in Belgium. (</a:t>
            </a:r>
            <a:r>
              <a:rPr lang="en-US" sz="1400" dirty="0" err="1">
                <a:latin typeface="Calibri" panose="020F0502020204030204" pitchFamily="34" charset="0"/>
                <a:cs typeface="Calibri" panose="020F0502020204030204" pitchFamily="34" charset="0"/>
              </a:rPr>
              <a:t>proefschrift</a:t>
            </a:r>
            <a:r>
              <a:rPr lang="en-US" sz="1400" dirty="0">
                <a:latin typeface="Calibri" panose="020F0502020204030204" pitchFamily="34" charset="0"/>
                <a:cs typeface="Calibri" panose="020F0502020204030204" pitchFamily="34" charset="0"/>
              </a:rPr>
              <a:t>)</a:t>
            </a:r>
            <a:endParaRPr lang="nl-N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882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b="1" kern="100" dirty="0">
                <a:solidFill>
                  <a:srgbClr val="C00000"/>
                </a:solidFill>
                <a:latin typeface="Calibri" panose="020F0502020204030204" pitchFamily="34" charset="0"/>
                <a:ea typeface="Gill Sans MT" panose="020B0502020104020203" pitchFamily="34" charset="0"/>
                <a:cs typeface="Times New Roman" panose="02020603050405020304" pitchFamily="18" charset="0"/>
              </a:rPr>
              <a:t>U</a:t>
            </a:r>
            <a:r>
              <a:rPr lang="nl-NL" sz="1800" b="1" kern="100" dirty="0">
                <a:solidFill>
                  <a:srgbClr val="C00000"/>
                </a:solidFill>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300027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B5FEA-4131-85E0-B100-4A7D55E68712}"/>
              </a:ext>
            </a:extLst>
          </p:cNvPr>
          <p:cNvSpPr>
            <a:spLocks noGrp="1"/>
          </p:cNvSpPr>
          <p:nvPr>
            <p:ph type="title"/>
          </p:nvPr>
        </p:nvSpPr>
        <p:spPr>
          <a:xfrm>
            <a:off x="914399" y="322386"/>
            <a:ext cx="10363200" cy="1187570"/>
          </a:xfrm>
        </p:spPr>
        <p:txBody>
          <a:bodyPr/>
          <a:lstStyle/>
          <a:p>
            <a:r>
              <a:rPr lang="nl-NL" dirty="0"/>
              <a:t>PZP gesprek (opdracht vorige bijeenkomst)</a:t>
            </a:r>
          </a:p>
        </p:txBody>
      </p:sp>
      <p:sp>
        <p:nvSpPr>
          <p:cNvPr id="3" name="Tijdelijke aanduiding voor inhoud 2">
            <a:extLst>
              <a:ext uri="{FF2B5EF4-FFF2-40B4-BE49-F238E27FC236}">
                <a16:creationId xmlns:a16="http://schemas.microsoft.com/office/drawing/2014/main" id="{29EF88C6-E647-9950-3AC8-C7888E3FCC5A}"/>
              </a:ext>
            </a:extLst>
          </p:cNvPr>
          <p:cNvSpPr>
            <a:spLocks noGrp="1"/>
          </p:cNvSpPr>
          <p:nvPr>
            <p:ph idx="1"/>
          </p:nvPr>
        </p:nvSpPr>
        <p:spPr>
          <a:xfrm>
            <a:off x="914399" y="1737671"/>
            <a:ext cx="10363200" cy="3748730"/>
          </a:xfrm>
        </p:spPr>
        <p:txBody>
          <a:bodyPr numCol="2">
            <a:noAutofit/>
          </a:bodyPr>
          <a:lstStyle/>
          <a:p>
            <a:r>
              <a:rPr lang="nl-NL" sz="1800" dirty="0">
                <a:latin typeface="Calibri" panose="020F0502020204030204" pitchFamily="34" charset="0"/>
                <a:cs typeface="Calibri" panose="020F0502020204030204" pitchFamily="34" charset="0"/>
              </a:rPr>
              <a:t>Hoe ging het / wat vond je er van?</a:t>
            </a:r>
          </a:p>
          <a:p>
            <a:r>
              <a:rPr lang="nl-NL" sz="1800" dirty="0">
                <a:latin typeface="Calibri" panose="020F0502020204030204" pitchFamily="34" charset="0"/>
                <a:cs typeface="Calibri" panose="020F0502020204030204" pitchFamily="34" charset="0"/>
              </a:rPr>
              <a:t>Wat ging goed?</a:t>
            </a:r>
          </a:p>
          <a:p>
            <a:r>
              <a:rPr lang="nl-NL" sz="1800" dirty="0">
                <a:latin typeface="Calibri" panose="020F0502020204030204" pitchFamily="34" charset="0"/>
                <a:cs typeface="Calibri" panose="020F0502020204030204" pitchFamily="34" charset="0"/>
              </a:rPr>
              <a:t>Waar wil je tips / adviezen over?</a:t>
            </a:r>
          </a:p>
          <a:p>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Sfeer gesprek</a:t>
            </a: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Heb je nieuwe informatie gekregen?</a:t>
            </a:r>
          </a:p>
          <a:p>
            <a:r>
              <a:rPr lang="nl-NL" sz="1800" dirty="0">
                <a:latin typeface="Calibri" panose="020F0502020204030204" pitchFamily="34" charset="0"/>
                <a:cs typeface="Calibri" panose="020F0502020204030204" pitchFamily="34" charset="0"/>
              </a:rPr>
              <a:t>Heb je de vier domeinen betrokken in je gesprek?</a:t>
            </a:r>
          </a:p>
          <a:p>
            <a:pPr lvl="1"/>
            <a:r>
              <a:rPr lang="nl-NL" sz="1600" dirty="0">
                <a:latin typeface="Calibri" panose="020F0502020204030204" pitchFamily="34" charset="0"/>
                <a:cs typeface="Calibri" panose="020F0502020204030204" pitchFamily="34" charset="0"/>
              </a:rPr>
              <a:t>Welke domeinen wel? Waarom?</a:t>
            </a:r>
          </a:p>
          <a:p>
            <a:pPr lvl="1"/>
            <a:r>
              <a:rPr lang="nl-NL" sz="1600" dirty="0">
                <a:latin typeface="Calibri" panose="020F0502020204030204" pitchFamily="34" charset="0"/>
                <a:cs typeface="Calibri" panose="020F0502020204030204" pitchFamily="34" charset="0"/>
              </a:rPr>
              <a:t>Welke domeinen niet? Waarom?</a:t>
            </a:r>
          </a:p>
          <a:p>
            <a:r>
              <a:rPr lang="nl-NL" sz="1800" dirty="0">
                <a:latin typeface="Calibri" panose="020F0502020204030204" pitchFamily="34" charset="0"/>
                <a:cs typeface="Calibri" panose="020F0502020204030204" pitchFamily="34" charset="0"/>
              </a:rPr>
              <a:t>Is aanpassing van zorg (nu) nodig?</a:t>
            </a:r>
          </a:p>
          <a:p>
            <a:r>
              <a:rPr lang="nl-NL" sz="1800" dirty="0">
                <a:latin typeface="Calibri" panose="020F0502020204030204" pitchFamily="34" charset="0"/>
                <a:cs typeface="Calibri" panose="020F0502020204030204" pitchFamily="34" charset="0"/>
              </a:rPr>
              <a:t>Heb je info uit gesprek overgedragen?</a:t>
            </a:r>
          </a:p>
          <a:p>
            <a:pPr lvl="1"/>
            <a:r>
              <a:rPr lang="nl-NL" sz="1600" dirty="0">
                <a:latin typeface="Calibri" panose="020F0502020204030204" pitchFamily="34" charset="0"/>
                <a:cs typeface="Calibri" panose="020F0502020204030204" pitchFamily="34" charset="0"/>
              </a:rPr>
              <a:t>Aan wie?</a:t>
            </a:r>
          </a:p>
          <a:p>
            <a:pPr lvl="1"/>
            <a:r>
              <a:rPr lang="nl-NL" sz="1600" dirty="0">
                <a:latin typeface="Calibri" panose="020F0502020204030204" pitchFamily="34" charset="0"/>
                <a:cs typeface="Calibri" panose="020F0502020204030204" pitchFamily="34" charset="0"/>
              </a:rPr>
              <a:t>Welke redenering in keuze wel / niet overdragen (ook </a:t>
            </a:r>
            <a:r>
              <a:rPr lang="nl-NL" sz="1600" dirty="0" err="1">
                <a:latin typeface="Calibri" panose="020F0502020204030204" pitchFamily="34" charset="0"/>
                <a:cs typeface="Calibri" panose="020F0502020204030204" pitchFamily="34" charset="0"/>
              </a:rPr>
              <a:t>mbt</a:t>
            </a:r>
            <a:r>
              <a:rPr lang="nl-NL" sz="1600" dirty="0">
                <a:latin typeface="Calibri" panose="020F0502020204030204" pitchFamily="34" charset="0"/>
                <a:cs typeface="Calibri" panose="020F0502020204030204" pitchFamily="34" charset="0"/>
              </a:rPr>
              <a:t> selectie van welke profs)</a:t>
            </a: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86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8687" y="328007"/>
            <a:ext cx="8074533" cy="1325563"/>
          </a:xfrm>
        </p:spPr>
        <p:txBody>
          <a:bodyPr/>
          <a:lstStyle/>
          <a:p>
            <a:pPr algn="l"/>
            <a:r>
              <a:rPr lang="en-GB" dirty="0" err="1"/>
              <a:t>Valkuil</a:t>
            </a:r>
            <a:r>
              <a:rPr lang="en-GB" dirty="0"/>
              <a:t>; </a:t>
            </a:r>
            <a:r>
              <a:rPr lang="en-GB" dirty="0" err="1"/>
              <a:t>eigen</a:t>
            </a:r>
            <a:r>
              <a:rPr lang="en-GB" dirty="0"/>
              <a:t> </a:t>
            </a:r>
            <a:r>
              <a:rPr lang="en-GB" dirty="0" err="1"/>
              <a:t>mening</a:t>
            </a:r>
            <a:r>
              <a:rPr lang="en-GB" dirty="0"/>
              <a:t> </a:t>
            </a:r>
          </a:p>
        </p:txBody>
      </p:sp>
      <p:sp>
        <p:nvSpPr>
          <p:cNvPr id="3" name="Tijdelijke aanduiding voor inhoud 2"/>
          <p:cNvSpPr>
            <a:spLocks noGrp="1"/>
          </p:cNvSpPr>
          <p:nvPr>
            <p:ph sz="half" idx="2"/>
          </p:nvPr>
        </p:nvSpPr>
        <p:spPr>
          <a:xfrm>
            <a:off x="958687" y="2301642"/>
            <a:ext cx="7873748" cy="3751308"/>
          </a:xfrm>
        </p:spPr>
        <p:txBody>
          <a:bodyPr/>
          <a:lstStyle/>
          <a:p>
            <a:r>
              <a:rPr lang="nl-NL" sz="2800" dirty="0"/>
              <a:t>Eenrichtingsverkeer (directief zijn en een open gesprek blokkeren)</a:t>
            </a:r>
          </a:p>
          <a:p>
            <a:pPr lvl="1"/>
            <a:r>
              <a:rPr lang="nl-NL" sz="2800" dirty="0"/>
              <a:t>open vragen stellen</a:t>
            </a:r>
          </a:p>
          <a:p>
            <a:pPr lvl="1"/>
            <a:r>
              <a:rPr lang="nl-NL" sz="2800" dirty="0"/>
              <a:t>luisteren </a:t>
            </a:r>
          </a:p>
          <a:p>
            <a:pPr lvl="1"/>
            <a:r>
              <a:rPr lang="nl-NL" sz="2800" dirty="0"/>
              <a:t>wees je bewust van je eigen mening</a:t>
            </a:r>
          </a:p>
          <a:p>
            <a:pPr marL="342900" lvl="1" indent="0">
              <a:buNone/>
            </a:pPr>
            <a:r>
              <a:rPr lang="nl-NL" sz="2800" dirty="0"/>
              <a:t> </a:t>
            </a:r>
          </a:p>
        </p:txBody>
      </p:sp>
      <p:sp>
        <p:nvSpPr>
          <p:cNvPr id="5" name="Ovaal bijschrift 4"/>
          <p:cNvSpPr/>
          <p:nvPr/>
        </p:nvSpPr>
        <p:spPr>
          <a:xfrm>
            <a:off x="8008758" y="1005498"/>
            <a:ext cx="2880320" cy="1296144"/>
          </a:xfrm>
          <a:prstGeom prst="wedgeEllipse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Je wilt toch niet meer gereanimeerd worden, he?</a:t>
            </a:r>
          </a:p>
        </p:txBody>
      </p:sp>
      <p:grpSp>
        <p:nvGrpSpPr>
          <p:cNvPr id="4" name="Groep 3">
            <a:extLst>
              <a:ext uri="{FF2B5EF4-FFF2-40B4-BE49-F238E27FC236}">
                <a16:creationId xmlns:a16="http://schemas.microsoft.com/office/drawing/2014/main" id="{F2BED9DA-011D-A9AF-6E4C-967AD225E3DF}"/>
              </a:ext>
            </a:extLst>
          </p:cNvPr>
          <p:cNvGrpSpPr/>
          <p:nvPr/>
        </p:nvGrpSpPr>
        <p:grpSpPr>
          <a:xfrm>
            <a:off x="5348751" y="5471275"/>
            <a:ext cx="6087658" cy="1163349"/>
            <a:chOff x="2270647" y="4005064"/>
            <a:chExt cx="8016478" cy="1843557"/>
          </a:xfrm>
        </p:grpSpPr>
        <p:pic>
          <p:nvPicPr>
            <p:cNvPr id="6" name="Afbeelding 5">
              <a:extLst>
                <a:ext uri="{FF2B5EF4-FFF2-40B4-BE49-F238E27FC236}">
                  <a16:creationId xmlns:a16="http://schemas.microsoft.com/office/drawing/2014/main" id="{DAEF93DF-96CF-FD24-832F-84318EA581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43872" y="4005064"/>
              <a:ext cx="2204648" cy="1494166"/>
            </a:xfrm>
            <a:prstGeom prst="rect">
              <a:avLst/>
            </a:prstGeom>
          </p:spPr>
        </p:pic>
        <p:sp>
          <p:nvSpPr>
            <p:cNvPr id="7" name="Tekstvak 6">
              <a:extLst>
                <a:ext uri="{FF2B5EF4-FFF2-40B4-BE49-F238E27FC236}">
                  <a16:creationId xmlns:a16="http://schemas.microsoft.com/office/drawing/2014/main" id="{2FB0EDE0-1AB0-BA78-F697-29C65B5935EE}"/>
                </a:ext>
              </a:extLst>
            </p:cNvPr>
            <p:cNvSpPr txBox="1"/>
            <p:nvPr/>
          </p:nvSpPr>
          <p:spPr>
            <a:xfrm>
              <a:off x="2270647" y="4336649"/>
              <a:ext cx="2805540" cy="1511972"/>
            </a:xfrm>
            <a:prstGeom prst="rect">
              <a:avLst/>
            </a:prstGeom>
            <a:noFill/>
          </p:spPr>
          <p:txBody>
            <a:bodyPr wrap="square" rtlCol="0">
              <a:spAutoFit/>
            </a:bodyPr>
            <a:lstStyle/>
            <a:p>
              <a:r>
                <a:rPr lang="nl-NL" sz="1400" dirty="0"/>
                <a:t>Zorgverlener:</a:t>
              </a:r>
            </a:p>
            <a:p>
              <a:pPr marL="285750" indent="-285750">
                <a:buFont typeface="Arial" panose="020B0604020202020204" pitchFamily="34" charset="0"/>
                <a:buChar char="•"/>
              </a:pPr>
              <a:r>
                <a:rPr lang="nl-NL" sz="1400" dirty="0"/>
                <a:t>Kennis behandelingen</a:t>
              </a:r>
            </a:p>
            <a:p>
              <a:pPr marL="285750" indent="-285750">
                <a:buFont typeface="Arial" panose="020B0604020202020204" pitchFamily="34" charset="0"/>
                <a:buChar char="•"/>
              </a:pPr>
              <a:r>
                <a:rPr lang="nl-NL" sz="1400" dirty="0"/>
                <a:t>Kennis ziekte</a:t>
              </a:r>
            </a:p>
          </p:txBody>
        </p:sp>
        <p:sp>
          <p:nvSpPr>
            <p:cNvPr id="8" name="Tekstvak 7">
              <a:extLst>
                <a:ext uri="{FF2B5EF4-FFF2-40B4-BE49-F238E27FC236}">
                  <a16:creationId xmlns:a16="http://schemas.microsoft.com/office/drawing/2014/main" id="{1ABFC581-2C9A-5775-BE37-AD537A377457}"/>
                </a:ext>
              </a:extLst>
            </p:cNvPr>
            <p:cNvSpPr txBox="1"/>
            <p:nvPr/>
          </p:nvSpPr>
          <p:spPr>
            <a:xfrm>
              <a:off x="7265649" y="4336649"/>
              <a:ext cx="3021476" cy="1170559"/>
            </a:xfrm>
            <a:prstGeom prst="rect">
              <a:avLst/>
            </a:prstGeom>
            <a:noFill/>
          </p:spPr>
          <p:txBody>
            <a:bodyPr wrap="square" rtlCol="0">
              <a:spAutoFit/>
            </a:bodyPr>
            <a:lstStyle/>
            <a:p>
              <a:r>
                <a:rPr lang="nl-NL" sz="1400" dirty="0"/>
                <a:t>Patiënt:</a:t>
              </a:r>
            </a:p>
            <a:p>
              <a:pPr marL="285750" indent="-285750">
                <a:buFont typeface="Arial" panose="020B0604020202020204" pitchFamily="34" charset="0"/>
                <a:buChar char="•"/>
              </a:pPr>
              <a:r>
                <a:rPr lang="nl-NL" sz="1400" dirty="0"/>
                <a:t>Kwaliteit van leven</a:t>
              </a:r>
            </a:p>
            <a:p>
              <a:pPr marL="285750" indent="-285750">
                <a:buFont typeface="Arial" panose="020B0604020202020204" pitchFamily="34" charset="0"/>
                <a:buChar char="•"/>
              </a:pPr>
              <a:r>
                <a:rPr lang="nl-NL" sz="1400" dirty="0"/>
                <a:t>Wat wil je inleveren?</a:t>
              </a:r>
            </a:p>
          </p:txBody>
        </p:sp>
      </p:grpSp>
    </p:spTree>
    <p:extLst>
      <p:ext uri="{BB962C8B-B14F-4D97-AF65-F5344CB8AC3E}">
        <p14:creationId xmlns:p14="http://schemas.microsoft.com/office/powerpoint/2010/main" val="848235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6606" y="255724"/>
            <a:ext cx="8074533" cy="1325563"/>
          </a:xfrm>
        </p:spPr>
        <p:txBody>
          <a:bodyPr/>
          <a:lstStyle/>
          <a:p>
            <a:pPr algn="l"/>
            <a:r>
              <a:rPr lang="en-GB" dirty="0" err="1"/>
              <a:t>Valkuil</a:t>
            </a:r>
            <a:r>
              <a:rPr lang="en-GB" dirty="0"/>
              <a:t>; </a:t>
            </a:r>
            <a:r>
              <a:rPr lang="en-GB" dirty="0" err="1"/>
              <a:t>eenzijdige</a:t>
            </a:r>
            <a:r>
              <a:rPr lang="en-GB" dirty="0"/>
              <a:t> focus </a:t>
            </a:r>
          </a:p>
        </p:txBody>
      </p:sp>
      <p:sp>
        <p:nvSpPr>
          <p:cNvPr id="3" name="Tijdelijke aanduiding voor inhoud 2"/>
          <p:cNvSpPr>
            <a:spLocks noGrp="1"/>
          </p:cNvSpPr>
          <p:nvPr>
            <p:ph sz="half" idx="2"/>
          </p:nvPr>
        </p:nvSpPr>
        <p:spPr>
          <a:xfrm>
            <a:off x="906606" y="1790412"/>
            <a:ext cx="6623083" cy="3751308"/>
          </a:xfrm>
        </p:spPr>
        <p:txBody>
          <a:bodyPr>
            <a:noAutofit/>
          </a:bodyPr>
          <a:lstStyle/>
          <a:p>
            <a:r>
              <a:rPr lang="nl-NL" sz="2400" dirty="0"/>
              <a:t>Eenzijdige focus op euthanasie of reanimeren</a:t>
            </a:r>
          </a:p>
          <a:p>
            <a:pPr lvl="1"/>
            <a:r>
              <a:rPr lang="nl-NL" sz="2400" dirty="0"/>
              <a:t>Vraag naar onderliggende redenen en trek het gesprek breder</a:t>
            </a:r>
          </a:p>
          <a:p>
            <a:pPr lvl="1"/>
            <a:r>
              <a:rPr lang="nl-NL" sz="2400" dirty="0"/>
              <a:t>Vraag naar voorkeur voor plaats van zorg, rol van de familie en vrienden, geloofsovertuiging</a:t>
            </a:r>
          </a:p>
          <a:p>
            <a:pPr lvl="1"/>
            <a:r>
              <a:rPr lang="nl-NL" sz="2400" dirty="0"/>
              <a:t>Geef informatie over thuiszorg, hospice zorg, mogelijkheden van symptoom bestrijding</a:t>
            </a:r>
          </a:p>
        </p:txBody>
      </p:sp>
      <p:sp>
        <p:nvSpPr>
          <p:cNvPr id="6" name="Ovale toelichting 5"/>
          <p:cNvSpPr/>
          <p:nvPr/>
        </p:nvSpPr>
        <p:spPr>
          <a:xfrm>
            <a:off x="7890933" y="2395411"/>
            <a:ext cx="4097867" cy="2067177"/>
          </a:xfrm>
          <a:prstGeom prst="wedgeEllipseCallout">
            <a:avLst>
              <a:gd name="adj1" fmla="val -38699"/>
              <a:gd name="adj2" fmla="val -4858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 </a:t>
            </a:r>
            <a:r>
              <a:rPr lang="en-US" dirty="0" err="1"/>
              <a:t>hebt</a:t>
            </a:r>
            <a:r>
              <a:rPr lang="en-US" dirty="0"/>
              <a:t> </a:t>
            </a:r>
            <a:r>
              <a:rPr lang="en-US" dirty="0" err="1"/>
              <a:t>een</a:t>
            </a:r>
            <a:r>
              <a:rPr lang="en-US" dirty="0"/>
              <a:t> </a:t>
            </a:r>
            <a:r>
              <a:rPr lang="en-US" dirty="0" err="1"/>
              <a:t>euthanasie</a:t>
            </a:r>
            <a:r>
              <a:rPr lang="en-US" dirty="0"/>
              <a:t> </a:t>
            </a:r>
            <a:r>
              <a:rPr lang="en-US" dirty="0" err="1"/>
              <a:t>verklaring</a:t>
            </a:r>
            <a:r>
              <a:rPr lang="en-US" dirty="0"/>
              <a:t> </a:t>
            </a:r>
            <a:r>
              <a:rPr lang="en-US" dirty="0" err="1"/>
              <a:t>opgesteld</a:t>
            </a:r>
            <a:r>
              <a:rPr lang="en-US" dirty="0"/>
              <a:t>. </a:t>
            </a:r>
            <a:r>
              <a:rPr lang="en-US" dirty="0" err="1"/>
              <a:t>Kun</a:t>
            </a:r>
            <a:r>
              <a:rPr lang="en-US" dirty="0"/>
              <a:t> je me </a:t>
            </a:r>
            <a:r>
              <a:rPr lang="en-US" dirty="0" err="1"/>
              <a:t>vertellen</a:t>
            </a:r>
            <a:r>
              <a:rPr lang="en-US" dirty="0"/>
              <a:t> over de </a:t>
            </a:r>
            <a:r>
              <a:rPr lang="en-US" dirty="0" err="1"/>
              <a:t>redenen</a:t>
            </a:r>
            <a:r>
              <a:rPr lang="en-US" dirty="0"/>
              <a:t> </a:t>
            </a:r>
            <a:r>
              <a:rPr lang="en-US" dirty="0" err="1"/>
              <a:t>waarom</a:t>
            </a:r>
            <a:r>
              <a:rPr lang="en-US" dirty="0"/>
              <a:t> je </a:t>
            </a:r>
            <a:r>
              <a:rPr lang="en-US" dirty="0" err="1"/>
              <a:t>dat</a:t>
            </a:r>
            <a:r>
              <a:rPr lang="en-US" dirty="0"/>
              <a:t> </a:t>
            </a:r>
            <a:r>
              <a:rPr lang="en-US" dirty="0" err="1"/>
              <a:t>gedaan</a:t>
            </a:r>
            <a:r>
              <a:rPr lang="en-US" dirty="0"/>
              <a:t> </a:t>
            </a:r>
            <a:r>
              <a:rPr lang="en-US" dirty="0" err="1"/>
              <a:t>hebt</a:t>
            </a:r>
            <a:r>
              <a:rPr lang="en-US" dirty="0"/>
              <a:t>?</a:t>
            </a:r>
            <a:endParaRPr lang="nl-NL" dirty="0"/>
          </a:p>
        </p:txBody>
      </p:sp>
    </p:spTree>
    <p:extLst>
      <p:ext uri="{BB962C8B-B14F-4D97-AF65-F5344CB8AC3E}">
        <p14:creationId xmlns:p14="http://schemas.microsoft.com/office/powerpoint/2010/main" val="12053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9253" y="255724"/>
            <a:ext cx="8074533" cy="1325563"/>
          </a:xfrm>
        </p:spPr>
        <p:txBody>
          <a:bodyPr/>
          <a:lstStyle/>
          <a:p>
            <a:pPr algn="l"/>
            <a:r>
              <a:rPr lang="en-GB" dirty="0" err="1"/>
              <a:t>Valkuil</a:t>
            </a:r>
            <a:r>
              <a:rPr lang="en-GB" dirty="0"/>
              <a:t>; </a:t>
            </a:r>
            <a:r>
              <a:rPr lang="en-GB" dirty="0" err="1"/>
              <a:t>niet</a:t>
            </a:r>
            <a:r>
              <a:rPr lang="en-GB" dirty="0"/>
              <a:t> </a:t>
            </a:r>
            <a:r>
              <a:rPr lang="en-GB" dirty="0" err="1"/>
              <a:t>concreet</a:t>
            </a:r>
            <a:endParaRPr lang="en-GB" dirty="0"/>
          </a:p>
        </p:txBody>
      </p:sp>
      <p:sp>
        <p:nvSpPr>
          <p:cNvPr id="3" name="Tijdelijke aanduiding voor inhoud 2"/>
          <p:cNvSpPr>
            <a:spLocks noGrp="1"/>
          </p:cNvSpPr>
          <p:nvPr>
            <p:ph sz="half" idx="2"/>
          </p:nvPr>
        </p:nvSpPr>
        <p:spPr>
          <a:xfrm>
            <a:off x="979645" y="2518264"/>
            <a:ext cx="7873748" cy="3751308"/>
          </a:xfrm>
        </p:spPr>
        <p:txBody>
          <a:bodyPr/>
          <a:lstStyle/>
          <a:p>
            <a:r>
              <a:rPr lang="nl-NL" sz="2800" dirty="0"/>
              <a:t>Maak het onderwerp concreet</a:t>
            </a:r>
          </a:p>
          <a:p>
            <a:pPr lvl="1"/>
            <a:r>
              <a:rPr lang="nl-NL" sz="2800" dirty="0"/>
              <a:t>Vraag door wat iemand bedoeld met termen als ‘slecht’ of ‘ziek’; wat zijn mogelijke keerpunten? </a:t>
            </a:r>
          </a:p>
          <a:p>
            <a:pPr lvl="1"/>
            <a:r>
              <a:rPr lang="nl-NL" sz="2800" dirty="0"/>
              <a:t>Geef informatie over bv reanimeren en euthanasie (wat het eigenlijk is)</a:t>
            </a:r>
          </a:p>
        </p:txBody>
      </p:sp>
      <p:sp>
        <p:nvSpPr>
          <p:cNvPr id="6" name="Ovale toelichting 5"/>
          <p:cNvSpPr/>
          <p:nvPr/>
        </p:nvSpPr>
        <p:spPr>
          <a:xfrm>
            <a:off x="6317326" y="658289"/>
            <a:ext cx="5272919" cy="1897947"/>
          </a:xfrm>
          <a:prstGeom prst="wedgeEllipseCallout">
            <a:avLst>
              <a:gd name="adj1" fmla="val -34845"/>
              <a:gd name="adj2" fmla="val 5550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Wat </a:t>
            </a:r>
            <a:r>
              <a:rPr lang="en-US" sz="2000" dirty="0" err="1"/>
              <a:t>bedoel</a:t>
            </a:r>
            <a:r>
              <a:rPr lang="en-US" sz="2000" dirty="0"/>
              <a:t> je </a:t>
            </a:r>
            <a:r>
              <a:rPr lang="en-US" sz="2000" dirty="0" err="1"/>
              <a:t>als</a:t>
            </a:r>
            <a:r>
              <a:rPr lang="en-US" sz="2000" dirty="0"/>
              <a:t> je </a:t>
            </a:r>
            <a:r>
              <a:rPr lang="en-US" sz="2000" dirty="0" err="1"/>
              <a:t>zegt</a:t>
            </a:r>
            <a:r>
              <a:rPr lang="en-US" sz="2000" dirty="0"/>
              <a:t> ‘</a:t>
            </a:r>
            <a:r>
              <a:rPr lang="en-US" sz="2000" dirty="0" err="1"/>
              <a:t>als</a:t>
            </a:r>
            <a:r>
              <a:rPr lang="en-US" sz="2000" dirty="0"/>
              <a:t> </a:t>
            </a:r>
            <a:r>
              <a:rPr lang="en-US" sz="2000" dirty="0" err="1"/>
              <a:t>ik</a:t>
            </a:r>
            <a:r>
              <a:rPr lang="en-US" sz="2000" dirty="0"/>
              <a:t> heel </a:t>
            </a:r>
            <a:r>
              <a:rPr lang="en-US" sz="2000" dirty="0" err="1"/>
              <a:t>ziek</a:t>
            </a:r>
            <a:r>
              <a:rPr lang="en-US" sz="2000" dirty="0"/>
              <a:t> ben, </a:t>
            </a:r>
            <a:r>
              <a:rPr lang="en-US" sz="2000" dirty="0" err="1"/>
              <a:t>dan</a:t>
            </a:r>
            <a:r>
              <a:rPr lang="en-US" sz="2000" dirty="0"/>
              <a:t> </a:t>
            </a:r>
            <a:r>
              <a:rPr lang="en-US" sz="2000" dirty="0" err="1"/>
              <a:t>hoeft</a:t>
            </a:r>
            <a:r>
              <a:rPr lang="en-US" sz="2000" dirty="0"/>
              <a:t> het </a:t>
            </a:r>
            <a:r>
              <a:rPr lang="en-US" sz="2000" dirty="0" err="1"/>
              <a:t>voor</a:t>
            </a:r>
            <a:r>
              <a:rPr lang="en-US" sz="2000" dirty="0"/>
              <a:t> </a:t>
            </a:r>
            <a:r>
              <a:rPr lang="en-US" sz="2000" dirty="0" err="1"/>
              <a:t>mij</a:t>
            </a:r>
            <a:r>
              <a:rPr lang="en-US" sz="2000" dirty="0"/>
              <a:t> </a:t>
            </a:r>
            <a:r>
              <a:rPr lang="en-US" sz="2000" dirty="0" err="1"/>
              <a:t>niet</a:t>
            </a:r>
            <a:r>
              <a:rPr lang="en-US" sz="2000" dirty="0"/>
              <a:t> </a:t>
            </a:r>
            <a:r>
              <a:rPr lang="en-US" sz="2000" dirty="0" err="1"/>
              <a:t>meer</a:t>
            </a:r>
            <a:r>
              <a:rPr lang="en-US" sz="2000" dirty="0"/>
              <a:t>’?</a:t>
            </a:r>
            <a:endParaRPr lang="nl-NL" sz="2000" dirty="0"/>
          </a:p>
        </p:txBody>
      </p:sp>
    </p:spTree>
    <p:extLst>
      <p:ext uri="{BB962C8B-B14F-4D97-AF65-F5344CB8AC3E}">
        <p14:creationId xmlns:p14="http://schemas.microsoft.com/office/powerpoint/2010/main" val="483328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80CD-710F-46E6-E5AA-E101ECDAE45E}"/>
              </a:ext>
            </a:extLst>
          </p:cNvPr>
          <p:cNvSpPr>
            <a:spLocks noGrp="1"/>
          </p:cNvSpPr>
          <p:nvPr>
            <p:ph type="title"/>
          </p:nvPr>
        </p:nvSpPr>
        <p:spPr>
          <a:xfrm>
            <a:off x="914399" y="322386"/>
            <a:ext cx="10363200" cy="1187570"/>
          </a:xfrm>
        </p:spPr>
        <p:txBody>
          <a:bodyPr/>
          <a:lstStyle/>
          <a:p>
            <a:r>
              <a:rPr lang="nl-NL" dirty="0"/>
              <a:t>afsluitend</a:t>
            </a:r>
          </a:p>
        </p:txBody>
      </p:sp>
      <p:pic>
        <p:nvPicPr>
          <p:cNvPr id="6" name="Tijdelijke aanduiding voor inhoud 5" descr="Afbeelding met tekst, Lettertype, wit, kalligrafie&#10;&#10;Automatisch gegenereerde beschrijving">
            <a:extLst>
              <a:ext uri="{FF2B5EF4-FFF2-40B4-BE49-F238E27FC236}">
                <a16:creationId xmlns:a16="http://schemas.microsoft.com/office/drawing/2014/main" id="{F95A846C-63FB-5560-F625-E8E6142F7B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4199" y="1509956"/>
            <a:ext cx="3375445" cy="4767613"/>
          </a:xfrm>
        </p:spPr>
      </p:pic>
      <p:pic>
        <p:nvPicPr>
          <p:cNvPr id="10" name="Afbeelding 9" descr="Afbeelding met tekst, Lettertype, wit, ontwerp&#10;&#10;Automatisch gegenereerde beschrijving">
            <a:extLst>
              <a:ext uri="{FF2B5EF4-FFF2-40B4-BE49-F238E27FC236}">
                <a16:creationId xmlns:a16="http://schemas.microsoft.com/office/drawing/2014/main" id="{296648A2-0088-9DAD-CDD8-A95A84D12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356" y="1302804"/>
            <a:ext cx="3522134" cy="4974765"/>
          </a:xfrm>
          <a:prstGeom prst="rect">
            <a:avLst/>
          </a:prstGeom>
        </p:spPr>
      </p:pic>
    </p:spTree>
    <p:extLst>
      <p:ext uri="{BB962C8B-B14F-4D97-AF65-F5344CB8AC3E}">
        <p14:creationId xmlns:p14="http://schemas.microsoft.com/office/powerpoint/2010/main" val="252868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Leerdoelen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9715500" cy="3209925"/>
          </a:xfrm>
        </p:spPr>
        <p:txBody>
          <a:bodyPr>
            <a:noAutofit/>
          </a:bodyPr>
          <a:lstStyle/>
          <a:p>
            <a:pPr marL="0" indent="0">
              <a:lnSpc>
                <a:spcPct val="120000"/>
              </a:lnSpc>
              <a:buNone/>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Na de training kan de deelnemer:</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en rituelen rond het levenseinde bespreken en waar nodig of gewenst hier rekening mee houden;</a:t>
            </a: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op de eigen normen en waarden op het gebied van gewenste zorg aan het levenseinde reflecteren;</a:t>
            </a:r>
          </a:p>
          <a:p>
            <a:pPr marL="342900" lvl="0" indent="-342900">
              <a:lnSpc>
                <a:spcPct val="120000"/>
              </a:lnSpc>
              <a:buFont typeface="+mj-lt"/>
              <a:buAutoNum type="arabicPeriod"/>
            </a:pPr>
            <a:r>
              <a:rPr lang="nl-NL" sz="1400" kern="100" dirty="0">
                <a:effectLst/>
                <a:latin typeface="Calibri" panose="020F0502020204030204" pitchFamily="34" charset="0"/>
                <a:ea typeface="Gill Sans MT" panose="020B0502020104020203" pitchFamily="34" charset="0"/>
                <a:cs typeface="Times New Roman" panose="02020603050405020304" pitchFamily="18" charset="0"/>
              </a:rPr>
              <a:t>Reflecteren op eventuele aanpassingen in de zorg naar aanleiding van besproken wensen en behoeften.</a:t>
            </a: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nl-NL" sz="1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5" name="Tekstvak 8">
            <a:extLst>
              <a:ext uri="{FF2B5EF4-FFF2-40B4-BE49-F238E27FC236}">
                <a16:creationId xmlns:a16="http://schemas.microsoft.com/office/drawing/2014/main" id="{38DD7CF9-0397-CA9E-6469-2D3131255E42}"/>
              </a:ext>
            </a:extLst>
          </p:cNvPr>
          <p:cNvSpPr txBox="1"/>
          <p:nvPr/>
        </p:nvSpPr>
        <p:spPr>
          <a:xfrm>
            <a:off x="914400" y="6449811"/>
            <a:ext cx="932867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r>
              <a:rPr lang="nl-NL" sz="1000" dirty="0"/>
              <a:t>PZP = proactieve zorgplanning</a:t>
            </a:r>
          </a:p>
        </p:txBody>
      </p:sp>
    </p:spTree>
    <p:extLst>
      <p:ext uri="{BB962C8B-B14F-4D97-AF65-F5344CB8AC3E}">
        <p14:creationId xmlns:p14="http://schemas.microsoft.com/office/powerpoint/2010/main" val="238224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Tot slot</a:t>
            </a:r>
          </a:p>
        </p:txBody>
      </p:sp>
      <p:sp>
        <p:nvSpPr>
          <p:cNvPr id="5" name="Tekstvak 4">
            <a:extLst>
              <a:ext uri="{FF2B5EF4-FFF2-40B4-BE49-F238E27FC236}">
                <a16:creationId xmlns:a16="http://schemas.microsoft.com/office/drawing/2014/main" id="{302A6322-DFBC-AA66-7984-CBD0FD02A745}"/>
              </a:ext>
            </a:extLst>
          </p:cNvPr>
          <p:cNvSpPr txBox="1"/>
          <p:nvPr/>
        </p:nvSpPr>
        <p:spPr>
          <a:xfrm>
            <a:off x="914399" y="1865156"/>
            <a:ext cx="10363200" cy="1384995"/>
          </a:xfrm>
          <a:prstGeom prst="rect">
            <a:avLst/>
          </a:prstGeom>
          <a:noFill/>
        </p:spPr>
        <p:txBody>
          <a:bodyPr wrap="square" rtlCol="0">
            <a:spAutoFit/>
          </a:bodyPr>
          <a:lstStyle/>
          <a:p>
            <a:r>
              <a:rPr lang="nl-NL" sz="2800" dirty="0"/>
              <a:t>Bedankt voor jullie aandacht!</a:t>
            </a:r>
          </a:p>
          <a:p>
            <a:endParaRPr lang="nl-NL" sz="2800" dirty="0"/>
          </a:p>
          <a:p>
            <a:r>
              <a:rPr lang="nl-NL" sz="2800" dirty="0"/>
              <a:t>Veel plezier en succes bij het voeren van PZP gesprekken.</a:t>
            </a:r>
          </a:p>
        </p:txBody>
      </p:sp>
    </p:spTree>
    <p:extLst>
      <p:ext uri="{BB962C8B-B14F-4D97-AF65-F5344CB8AC3E}">
        <p14:creationId xmlns:p14="http://schemas.microsoft.com/office/powerpoint/2010/main" val="83852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F687C-2E02-9B94-E6A5-4B15D78C2913}"/>
              </a:ext>
            </a:extLst>
          </p:cNvPr>
          <p:cNvSpPr>
            <a:spLocks noGrp="1"/>
          </p:cNvSpPr>
          <p:nvPr>
            <p:ph type="title"/>
          </p:nvPr>
        </p:nvSpPr>
        <p:spPr>
          <a:xfrm>
            <a:off x="914399" y="322386"/>
            <a:ext cx="10363200" cy="1187570"/>
          </a:xfrm>
        </p:spPr>
        <p:txBody>
          <a:bodyPr/>
          <a:lstStyle/>
          <a:p>
            <a:r>
              <a:rPr lang="nl-NL" dirty="0"/>
              <a:t>Terugkombijeenkomst</a:t>
            </a:r>
          </a:p>
        </p:txBody>
      </p:sp>
      <p:pic>
        <p:nvPicPr>
          <p:cNvPr id="4" name="Afbeelding 3" descr="Een zwarte muurklok op een gele achtergrond">
            <a:extLst>
              <a:ext uri="{FF2B5EF4-FFF2-40B4-BE49-F238E27FC236}">
                <a16:creationId xmlns:a16="http://schemas.microsoft.com/office/drawing/2014/main" id="{03C4ABEA-6A0B-8BBC-8D4B-CBB831034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994" y="2011681"/>
            <a:ext cx="7223758" cy="3611879"/>
          </a:xfrm>
          <a:prstGeom prst="rect">
            <a:avLst/>
          </a:prstGeom>
        </p:spPr>
      </p:pic>
      <p:sp>
        <p:nvSpPr>
          <p:cNvPr id="5" name="Tekstvak 4">
            <a:extLst>
              <a:ext uri="{FF2B5EF4-FFF2-40B4-BE49-F238E27FC236}">
                <a16:creationId xmlns:a16="http://schemas.microsoft.com/office/drawing/2014/main" id="{302A6322-DFBC-AA66-7984-CBD0FD02A745}"/>
              </a:ext>
            </a:extLst>
          </p:cNvPr>
          <p:cNvSpPr txBox="1"/>
          <p:nvPr/>
        </p:nvSpPr>
        <p:spPr>
          <a:xfrm>
            <a:off x="4884419" y="2834640"/>
            <a:ext cx="2423160" cy="2246769"/>
          </a:xfrm>
          <a:prstGeom prst="rect">
            <a:avLst/>
          </a:prstGeom>
          <a:noFill/>
        </p:spPr>
        <p:txBody>
          <a:bodyPr wrap="square" rtlCol="0">
            <a:spAutoFit/>
          </a:bodyPr>
          <a:lstStyle/>
          <a:p>
            <a:r>
              <a:rPr lang="nl-NL" sz="2800" dirty="0"/>
              <a:t>Datum</a:t>
            </a:r>
          </a:p>
          <a:p>
            <a:r>
              <a:rPr lang="nl-NL" sz="2800" dirty="0"/>
              <a:t>Tijd </a:t>
            </a:r>
          </a:p>
          <a:p>
            <a:r>
              <a:rPr lang="nl-NL" sz="2800" dirty="0"/>
              <a:t>Locatie</a:t>
            </a:r>
          </a:p>
          <a:p>
            <a:endParaRPr lang="nl-NL" sz="2800" dirty="0"/>
          </a:p>
          <a:p>
            <a:r>
              <a:rPr lang="nl-NL" sz="2800" dirty="0"/>
              <a:t>Contact:</a:t>
            </a:r>
          </a:p>
        </p:txBody>
      </p:sp>
    </p:spTree>
    <p:extLst>
      <p:ext uri="{BB962C8B-B14F-4D97-AF65-F5344CB8AC3E}">
        <p14:creationId xmlns:p14="http://schemas.microsoft.com/office/powerpoint/2010/main" val="2413860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5AE87-9856-4112-3148-E4C72ECB1E7E}"/>
              </a:ext>
            </a:extLst>
          </p:cNvPr>
          <p:cNvSpPr>
            <a:spLocks noGrp="1"/>
          </p:cNvSpPr>
          <p:nvPr>
            <p:ph type="title"/>
          </p:nvPr>
        </p:nvSpPr>
        <p:spPr>
          <a:xfrm>
            <a:off x="914400" y="237043"/>
            <a:ext cx="10363200" cy="1187570"/>
          </a:xfrm>
        </p:spPr>
        <p:txBody>
          <a:bodyPr/>
          <a:lstStyle/>
          <a:p>
            <a:r>
              <a:rPr lang="nl-NL" dirty="0"/>
              <a:t>Hoe zit je er bij?</a:t>
            </a:r>
          </a:p>
        </p:txBody>
      </p:sp>
      <p:pic>
        <p:nvPicPr>
          <p:cNvPr id="5" name="Tijdelijke aanduiding voor inhoud 4" descr="Afbeelding met smiley, emoticon, geel, glimlach&#10;&#10;Automatisch gegenereerde beschrijving">
            <a:extLst>
              <a:ext uri="{FF2B5EF4-FFF2-40B4-BE49-F238E27FC236}">
                <a16:creationId xmlns:a16="http://schemas.microsoft.com/office/drawing/2014/main" id="{AE935D6B-B554-7E0D-D964-02E965A913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178" t="59527" r="61942" b="20771"/>
          <a:stretch/>
        </p:blipFill>
        <p:spPr>
          <a:xfrm>
            <a:off x="8488679" y="3343112"/>
            <a:ext cx="2788921" cy="3036297"/>
          </a:xfrm>
        </p:spPr>
      </p:pic>
      <p:pic>
        <p:nvPicPr>
          <p:cNvPr id="6" name="Tijdelijke aanduiding voor inhoud 4" descr="Afbeelding met smiley, emoticon, geel, glimlach&#10;&#10;Automatisch gegenereerde beschrijving">
            <a:extLst>
              <a:ext uri="{FF2B5EF4-FFF2-40B4-BE49-F238E27FC236}">
                <a16:creationId xmlns:a16="http://schemas.microsoft.com/office/drawing/2014/main" id="{059C023B-0C8B-D14D-35D5-637AEDE9E667}"/>
              </a:ext>
            </a:extLst>
          </p:cNvPr>
          <p:cNvPicPr>
            <a:picLocks noChangeAspect="1"/>
          </p:cNvPicPr>
          <p:nvPr/>
        </p:nvPicPr>
        <p:blipFill rotWithShape="1">
          <a:blip r:embed="rId3">
            <a:extLst>
              <a:ext uri="{28A0092B-C50C-407E-A947-70E740481C1C}">
                <a14:useLocalDpi xmlns:a14="http://schemas.microsoft.com/office/drawing/2010/main" val="0"/>
              </a:ext>
            </a:extLst>
          </a:blip>
          <a:srcRect l="18697" t="80694" r="61570"/>
          <a:stretch/>
        </p:blipFill>
        <p:spPr>
          <a:xfrm>
            <a:off x="6922020" y="390456"/>
            <a:ext cx="2961119" cy="2862592"/>
          </a:xfrm>
          <a:prstGeom prst="rect">
            <a:avLst/>
          </a:prstGeom>
        </p:spPr>
      </p:pic>
      <p:pic>
        <p:nvPicPr>
          <p:cNvPr id="7" name="Tijdelijke aanduiding voor inhoud 4" descr="Afbeelding met smiley, emoticon, geel, glimlach&#10;&#10;Automatisch gegenereerde beschrijving">
            <a:extLst>
              <a:ext uri="{FF2B5EF4-FFF2-40B4-BE49-F238E27FC236}">
                <a16:creationId xmlns:a16="http://schemas.microsoft.com/office/drawing/2014/main" id="{017FA4E4-850A-4C04-4A88-7B7FE46AFDC6}"/>
              </a:ext>
            </a:extLst>
          </p:cNvPr>
          <p:cNvPicPr>
            <a:picLocks noChangeAspect="1"/>
          </p:cNvPicPr>
          <p:nvPr/>
        </p:nvPicPr>
        <p:blipFill rotWithShape="1">
          <a:blip r:embed="rId3">
            <a:extLst>
              <a:ext uri="{28A0092B-C50C-407E-A947-70E740481C1C}">
                <a14:useLocalDpi xmlns:a14="http://schemas.microsoft.com/office/drawing/2010/main" val="0"/>
              </a:ext>
            </a:extLst>
          </a:blip>
          <a:srcRect r="78259" b="80178"/>
          <a:stretch/>
        </p:blipFill>
        <p:spPr>
          <a:xfrm>
            <a:off x="914400" y="3738723"/>
            <a:ext cx="3029107" cy="2728821"/>
          </a:xfrm>
          <a:prstGeom prst="rect">
            <a:avLst/>
          </a:prstGeom>
        </p:spPr>
      </p:pic>
      <p:pic>
        <p:nvPicPr>
          <p:cNvPr id="8" name="Tijdelijke aanduiding voor inhoud 4" descr="Afbeelding met smiley, emoticon, geel, glimlach&#10;&#10;Automatisch gegenereerde beschrijving">
            <a:extLst>
              <a:ext uri="{FF2B5EF4-FFF2-40B4-BE49-F238E27FC236}">
                <a16:creationId xmlns:a16="http://schemas.microsoft.com/office/drawing/2014/main" id="{F791FDA9-6B4B-DD78-60D0-13F63ACB3096}"/>
              </a:ext>
            </a:extLst>
          </p:cNvPr>
          <p:cNvPicPr>
            <a:picLocks noChangeAspect="1"/>
          </p:cNvPicPr>
          <p:nvPr/>
        </p:nvPicPr>
        <p:blipFill rotWithShape="1">
          <a:blip r:embed="rId3">
            <a:extLst>
              <a:ext uri="{28A0092B-C50C-407E-A947-70E740481C1C}">
                <a14:useLocalDpi xmlns:a14="http://schemas.microsoft.com/office/drawing/2010/main" val="0"/>
              </a:ext>
            </a:extLst>
          </a:blip>
          <a:srcRect l="20840" t="337" r="59565" b="80258"/>
          <a:stretch/>
        </p:blipFill>
        <p:spPr>
          <a:xfrm>
            <a:off x="3307079" y="1424613"/>
            <a:ext cx="2788921" cy="2728821"/>
          </a:xfrm>
          <a:prstGeom prst="rect">
            <a:avLst/>
          </a:prstGeom>
        </p:spPr>
      </p:pic>
      <p:pic>
        <p:nvPicPr>
          <p:cNvPr id="3" name="Afbeelding 2" descr="Afbeelding met glimlach, emoticon, clipart, smiley&#10;&#10;Automatisch gegenereerde beschrijving">
            <a:extLst>
              <a:ext uri="{FF2B5EF4-FFF2-40B4-BE49-F238E27FC236}">
                <a16:creationId xmlns:a16="http://schemas.microsoft.com/office/drawing/2014/main" id="{371A8625-7EC0-5D18-D017-087329A81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743" y="3892135"/>
            <a:ext cx="2441016" cy="2728822"/>
          </a:xfrm>
          <a:prstGeom prst="rect">
            <a:avLst/>
          </a:prstGeom>
        </p:spPr>
      </p:pic>
    </p:spTree>
    <p:extLst>
      <p:ext uri="{BB962C8B-B14F-4D97-AF65-F5344CB8AC3E}">
        <p14:creationId xmlns:p14="http://schemas.microsoft.com/office/powerpoint/2010/main" val="3494541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72ED3-88FF-B084-B615-CA251FC2AAB7}"/>
              </a:ext>
            </a:extLst>
          </p:cNvPr>
          <p:cNvSpPr>
            <a:spLocks noGrp="1"/>
          </p:cNvSpPr>
          <p:nvPr>
            <p:ph type="title"/>
          </p:nvPr>
        </p:nvSpPr>
        <p:spPr>
          <a:xfrm>
            <a:off x="914399" y="322386"/>
            <a:ext cx="10363200" cy="1187570"/>
          </a:xfrm>
        </p:spPr>
        <p:txBody>
          <a:bodyPr/>
          <a:lstStyle/>
          <a:p>
            <a:r>
              <a:rPr lang="nl-NL" dirty="0"/>
              <a:t>Waar loop je tegenaan?</a:t>
            </a:r>
          </a:p>
        </p:txBody>
      </p:sp>
      <p:sp>
        <p:nvSpPr>
          <p:cNvPr id="3" name="Tijdelijke aanduiding voor inhoud 2">
            <a:extLst>
              <a:ext uri="{FF2B5EF4-FFF2-40B4-BE49-F238E27FC236}">
                <a16:creationId xmlns:a16="http://schemas.microsoft.com/office/drawing/2014/main" id="{26F37C87-63D9-C8E6-AA7F-79BA6EE810B0}"/>
              </a:ext>
            </a:extLst>
          </p:cNvPr>
          <p:cNvSpPr>
            <a:spLocks noGrp="1"/>
          </p:cNvSpPr>
          <p:nvPr>
            <p:ph idx="1"/>
          </p:nvPr>
        </p:nvSpPr>
        <p:spPr>
          <a:xfrm>
            <a:off x="914399" y="1737671"/>
            <a:ext cx="4253949" cy="3382658"/>
          </a:xfrm>
        </p:spPr>
        <p:txBody>
          <a:bodyPr/>
          <a:lstStyle/>
          <a:p>
            <a:endParaRPr lang="nl-NL" dirty="0"/>
          </a:p>
          <a:p>
            <a:r>
              <a:rPr lang="nl-NL" dirty="0">
                <a:hlinkClick r:id="rId2"/>
              </a:rPr>
              <a:t>https://youtu.be/c13iVN6yITg?feature=shared&amp;t=770</a:t>
            </a:r>
            <a:r>
              <a:rPr lang="nl-NL" dirty="0"/>
              <a:t> </a:t>
            </a:r>
          </a:p>
          <a:p>
            <a:r>
              <a:rPr lang="nl-NL" dirty="0"/>
              <a:t>12:50 tot 15:55</a:t>
            </a:r>
          </a:p>
        </p:txBody>
      </p:sp>
      <p:pic>
        <p:nvPicPr>
          <p:cNvPr id="5" name="Afbeelding 4">
            <a:extLst>
              <a:ext uri="{FF2B5EF4-FFF2-40B4-BE49-F238E27FC236}">
                <a16:creationId xmlns:a16="http://schemas.microsoft.com/office/drawing/2014/main" id="{7EFD5758-1DEB-B3FC-265E-F1A25FD4E7DA}"/>
              </a:ext>
            </a:extLst>
          </p:cNvPr>
          <p:cNvPicPr>
            <a:picLocks noChangeAspect="1"/>
          </p:cNvPicPr>
          <p:nvPr/>
        </p:nvPicPr>
        <p:blipFill rotWithShape="1">
          <a:blip r:embed="rId3"/>
          <a:srcRect l="25326" t="22183" r="29239" b="30547"/>
          <a:stretch/>
        </p:blipFill>
        <p:spPr>
          <a:xfrm>
            <a:off x="5565912" y="1509956"/>
            <a:ext cx="5539409" cy="2874086"/>
          </a:xfrm>
          <a:prstGeom prst="rect">
            <a:avLst/>
          </a:prstGeom>
        </p:spPr>
      </p:pic>
    </p:spTree>
    <p:extLst>
      <p:ext uri="{BB962C8B-B14F-4D97-AF65-F5344CB8AC3E}">
        <p14:creationId xmlns:p14="http://schemas.microsoft.com/office/powerpoint/2010/main" val="366859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Programma bijeenkomst 2</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Waar sta ik?</a:t>
            </a:r>
          </a:p>
          <a:p>
            <a:pPr marL="342900" indent="-342900">
              <a:buFont typeface="+mj-lt"/>
              <a:buAutoNum type="arabicPeriod"/>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Culturele verschillen </a:t>
            </a:r>
          </a:p>
          <a:p>
            <a:pPr marL="342900" indent="-342900">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U</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itwisselen ervaringen</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V</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alkuilen bij PZP</a:t>
            </a:r>
          </a:p>
          <a:p>
            <a:pPr marL="342900" lvl="0" indent="-342900">
              <a:lnSpc>
                <a:spcPct val="120000"/>
              </a:lnSpc>
              <a:buFont typeface="+mj-lt"/>
              <a:buAutoNum type="arabicPeriod"/>
            </a:pPr>
            <a:r>
              <a:rPr lang="nl-NL" sz="1800" kern="100" dirty="0">
                <a:latin typeface="Calibri" panose="020F0502020204030204" pitchFamily="34" charset="0"/>
                <a:ea typeface="Gill Sans MT" panose="020B0502020104020203" pitchFamily="34" charset="0"/>
                <a:cs typeface="Times New Roman" panose="02020603050405020304" pitchFamily="18" charset="0"/>
              </a:rPr>
              <a:t>O</a:t>
            </a: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efenen</a:t>
            </a:r>
          </a:p>
          <a:p>
            <a:pPr marL="0" indent="0">
              <a:buNone/>
            </a:pPr>
            <a:endParaRPr lang="nl-NL" sz="1800" dirty="0"/>
          </a:p>
        </p:txBody>
      </p:sp>
      <p:pic>
        <p:nvPicPr>
          <p:cNvPr id="6" name="Afbeelding 5" descr="Een zwarte muurklok op een gele achtergrond">
            <a:extLst>
              <a:ext uri="{FF2B5EF4-FFF2-40B4-BE49-F238E27FC236}">
                <a16:creationId xmlns:a16="http://schemas.microsoft.com/office/drawing/2014/main" id="{370DED9B-F62A-29A9-4717-C4542A860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30" y="2011681"/>
            <a:ext cx="5032222" cy="2516111"/>
          </a:xfrm>
          <a:prstGeom prst="rect">
            <a:avLst/>
          </a:prstGeom>
        </p:spPr>
      </p:pic>
      <p:sp>
        <p:nvSpPr>
          <p:cNvPr id="7" name="Tekstvak 6">
            <a:extLst>
              <a:ext uri="{FF2B5EF4-FFF2-40B4-BE49-F238E27FC236}">
                <a16:creationId xmlns:a16="http://schemas.microsoft.com/office/drawing/2014/main" id="{9E12A873-6B50-938F-5296-C734880099F5}"/>
              </a:ext>
            </a:extLst>
          </p:cNvPr>
          <p:cNvSpPr txBox="1"/>
          <p:nvPr/>
        </p:nvSpPr>
        <p:spPr>
          <a:xfrm>
            <a:off x="8143539" y="2560320"/>
            <a:ext cx="2775473" cy="646331"/>
          </a:xfrm>
          <a:prstGeom prst="rect">
            <a:avLst/>
          </a:prstGeom>
          <a:noFill/>
        </p:spPr>
        <p:txBody>
          <a:bodyPr wrap="square" rtlCol="0">
            <a:spAutoFit/>
          </a:bodyPr>
          <a:lstStyle/>
          <a:p>
            <a:r>
              <a:rPr lang="nl-NL" dirty="0"/>
              <a:t>3 uur</a:t>
            </a:r>
          </a:p>
          <a:p>
            <a:r>
              <a:rPr lang="nl-NL" dirty="0"/>
              <a:t>14:00 – 17:00</a:t>
            </a:r>
          </a:p>
        </p:txBody>
      </p:sp>
    </p:spTree>
    <p:extLst>
      <p:ext uri="{BB962C8B-B14F-4D97-AF65-F5344CB8AC3E}">
        <p14:creationId xmlns:p14="http://schemas.microsoft.com/office/powerpoint/2010/main" val="98213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90F16-6F3B-338C-88F7-033E4645D260}"/>
              </a:ext>
            </a:extLst>
          </p:cNvPr>
          <p:cNvSpPr>
            <a:spLocks noGrp="1"/>
          </p:cNvSpPr>
          <p:nvPr>
            <p:ph type="title" idx="4294967295"/>
          </p:nvPr>
        </p:nvSpPr>
        <p:spPr>
          <a:xfrm>
            <a:off x="914400" y="285078"/>
            <a:ext cx="10363200" cy="1187450"/>
          </a:xfrm>
        </p:spPr>
        <p:txBody>
          <a:bodyPr/>
          <a:lstStyle/>
          <a:p>
            <a:r>
              <a:rPr lang="nl-NL" dirty="0"/>
              <a:t>Huisregels</a:t>
            </a:r>
          </a:p>
        </p:txBody>
      </p:sp>
      <p:sp>
        <p:nvSpPr>
          <p:cNvPr id="3" name="Tijdelijke aanduiding voor inhoud 2">
            <a:extLst>
              <a:ext uri="{FF2B5EF4-FFF2-40B4-BE49-F238E27FC236}">
                <a16:creationId xmlns:a16="http://schemas.microsoft.com/office/drawing/2014/main" id="{70F8E5D7-1E92-EB4A-829C-EAC494F084CC}"/>
              </a:ext>
            </a:extLst>
          </p:cNvPr>
          <p:cNvSpPr>
            <a:spLocks noGrp="1"/>
          </p:cNvSpPr>
          <p:nvPr>
            <p:ph sz="half" idx="4294967295"/>
          </p:nvPr>
        </p:nvSpPr>
        <p:spPr>
          <a:xfrm>
            <a:off x="914400" y="1930475"/>
            <a:ext cx="5105400" cy="3209925"/>
          </a:xfrm>
        </p:spPr>
        <p:txBody>
          <a:bodyPr>
            <a:noAutofit/>
          </a:bodyPr>
          <a:lstStyle/>
          <a:p>
            <a:pPr marL="0" lvl="0" indent="0">
              <a:lnSpc>
                <a:spcPct val="120000"/>
              </a:lnSpc>
              <a:buNone/>
            </a:pPr>
            <a:r>
              <a:rPr lang="nl-NL" sz="1800" kern="100" dirty="0">
                <a:effectLst/>
                <a:latin typeface="Calibri" panose="020F0502020204030204" pitchFamily="34" charset="0"/>
                <a:ea typeface="Gill Sans MT" panose="020B0502020104020203" pitchFamily="34" charset="0"/>
                <a:cs typeface="Times New Roman" panose="02020603050405020304" pitchFamily="18" charset="0"/>
              </a:rPr>
              <a:t>Huisregels voor een veilige leeromgeving:</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Uitpraten </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Geduld</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Respectvol </a:t>
            </a:r>
          </a:p>
          <a:p>
            <a:pPr marL="608076" lvl="1" indent="-342900">
              <a:buFont typeface="+mj-lt"/>
              <a:buAutoNum type="arabicPeriod"/>
            </a:pPr>
            <a:r>
              <a:rPr lang="nl-NL" kern="100" dirty="0">
                <a:latin typeface="Calibri" panose="020F0502020204030204" pitchFamily="34" charset="0"/>
                <a:ea typeface="Gill Sans MT" panose="020B0502020104020203" pitchFamily="34" charset="0"/>
                <a:cs typeface="Times New Roman" panose="02020603050405020304" pitchFamily="18" charset="0"/>
              </a:rPr>
              <a:t>Wat door deelnemers gedeeld wordt blijft in deze ruimte </a:t>
            </a:r>
          </a:p>
          <a:p>
            <a:pPr marL="342900" lvl="0" indent="-342900">
              <a:lnSpc>
                <a:spcPct val="120000"/>
              </a:lnSpc>
              <a:buFont typeface="+mj-lt"/>
              <a:buAutoNum type="arabicPeriod"/>
            </a:pPr>
            <a:endParaRPr lang="nl-NL" sz="1800" kern="100" dirty="0">
              <a:effectLst/>
              <a:latin typeface="Calibri" panose="020F0502020204030204" pitchFamily="34" charset="0"/>
              <a:ea typeface="Gill Sans MT" panose="020B0502020104020203" pitchFamily="34" charset="0"/>
              <a:cs typeface="Times New Roman" panose="02020603050405020304" pitchFamily="18" charset="0"/>
            </a:endParaRPr>
          </a:p>
          <a:p>
            <a:pPr marL="0" indent="0">
              <a:buNone/>
            </a:pPr>
            <a:endParaRPr lang="nl-NL" sz="1800" dirty="0"/>
          </a:p>
        </p:txBody>
      </p:sp>
      <p:pic>
        <p:nvPicPr>
          <p:cNvPr id="5" name="Afbeelding 4" descr="Collega's die elkaar een high five geven">
            <a:extLst>
              <a:ext uri="{FF2B5EF4-FFF2-40B4-BE49-F238E27FC236}">
                <a16:creationId xmlns:a16="http://schemas.microsoft.com/office/drawing/2014/main" id="{C26B7028-F8DF-2D92-C32A-010EA08F7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92206"/>
            <a:ext cx="4929231" cy="3286461"/>
          </a:xfrm>
          <a:prstGeom prst="rect">
            <a:avLst/>
          </a:prstGeom>
        </p:spPr>
      </p:pic>
    </p:spTree>
    <p:extLst>
      <p:ext uri="{BB962C8B-B14F-4D97-AF65-F5344CB8AC3E}">
        <p14:creationId xmlns:p14="http://schemas.microsoft.com/office/powerpoint/2010/main" val="3775095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- 1</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7258051" cy="4431873"/>
          </a:xfrm>
        </p:spPr>
        <p:txBody>
          <a:bodyPr>
            <a:noAutofit/>
          </a:bodyPr>
          <a:lstStyle/>
          <a:p>
            <a:pPr marL="0" indent="0">
              <a:buNone/>
            </a:pPr>
            <a:r>
              <a:rPr lang="nl-NL" sz="4800" dirty="0">
                <a:latin typeface="Calibri" panose="020F0502020204030204" pitchFamily="34" charset="0"/>
                <a:cs typeface="Calibri" panose="020F0502020204030204" pitchFamily="34" charset="0"/>
              </a:rPr>
              <a:t>Ik heb een bucketlist (eens/oneens)</a:t>
            </a:r>
          </a:p>
          <a:p>
            <a:endParaRPr lang="nl-NL" sz="4800" dirty="0">
              <a:latin typeface="Calibri" panose="020F0502020204030204" pitchFamily="34" charset="0"/>
              <a:cs typeface="Calibri" panose="020F0502020204030204" pitchFamily="34" charset="0"/>
            </a:endParaRPr>
          </a:p>
        </p:txBody>
      </p:sp>
      <p:pic>
        <p:nvPicPr>
          <p:cNvPr id="5" name="Afbeelding 4" descr="Afbeelding met buitenshuis, boom, water, meer&#10;&#10;Automatisch gegenereerde beschrijving">
            <a:extLst>
              <a:ext uri="{FF2B5EF4-FFF2-40B4-BE49-F238E27FC236}">
                <a16:creationId xmlns:a16="http://schemas.microsoft.com/office/drawing/2014/main" id="{96461BA0-2372-BE6D-2006-BB52457FA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996" y="420564"/>
            <a:ext cx="3439716" cy="6115050"/>
          </a:xfrm>
          <a:prstGeom prst="rect">
            <a:avLst/>
          </a:prstGeom>
        </p:spPr>
      </p:pic>
      <p:pic>
        <p:nvPicPr>
          <p:cNvPr id="7" name="Afbeelding 6" descr="Afbeelding met tekst, gebouw, wegbebakening, menu&#10;&#10;Automatisch gegenereerde beschrijving">
            <a:extLst>
              <a:ext uri="{FF2B5EF4-FFF2-40B4-BE49-F238E27FC236}">
                <a16:creationId xmlns:a16="http://schemas.microsoft.com/office/drawing/2014/main" id="{6EDF1C13-074F-AF11-9210-37E9BD88A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005" y="3596605"/>
            <a:ext cx="3935074" cy="2939009"/>
          </a:xfrm>
          <a:prstGeom prst="rect">
            <a:avLst/>
          </a:prstGeom>
        </p:spPr>
      </p:pic>
    </p:spTree>
    <p:extLst>
      <p:ext uri="{BB962C8B-B14F-4D97-AF65-F5344CB8AC3E}">
        <p14:creationId xmlns:p14="http://schemas.microsoft.com/office/powerpoint/2010/main" val="234638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- 2</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4800" dirty="0">
                <a:latin typeface="Calibri" panose="020F0502020204030204" pitchFamily="34" charset="0"/>
                <a:cs typeface="Calibri" panose="020F0502020204030204" pitchFamily="34" charset="0"/>
              </a:rPr>
              <a:t>Is praten over de dood </a:t>
            </a:r>
          </a:p>
          <a:p>
            <a:pPr marL="0" indent="0">
              <a:buNone/>
            </a:pPr>
            <a:r>
              <a:rPr lang="nl-NL" sz="4800" dirty="0">
                <a:latin typeface="Calibri" panose="020F0502020204030204" pitchFamily="34" charset="0"/>
                <a:cs typeface="Calibri" panose="020F0502020204030204" pitchFamily="34" charset="0"/>
              </a:rPr>
              <a:t>een taboe voor jou? </a:t>
            </a:r>
          </a:p>
          <a:p>
            <a:pPr marL="0" indent="0">
              <a:buNone/>
            </a:pPr>
            <a:r>
              <a:rPr lang="nl-NL" sz="4800" dirty="0">
                <a:latin typeface="Calibri" panose="020F0502020204030204" pitchFamily="34" charset="0"/>
                <a:cs typeface="Calibri" panose="020F0502020204030204" pitchFamily="34" charset="0"/>
              </a:rPr>
              <a:t>(ja/nee)</a:t>
            </a:r>
          </a:p>
          <a:p>
            <a:endParaRPr lang="nl-NL" sz="4800" dirty="0">
              <a:latin typeface="Calibri" panose="020F0502020204030204" pitchFamily="34" charset="0"/>
              <a:cs typeface="Calibri" panose="020F0502020204030204" pitchFamily="34" charset="0"/>
            </a:endParaRPr>
          </a:p>
        </p:txBody>
      </p:sp>
      <p:pic>
        <p:nvPicPr>
          <p:cNvPr id="5" name="Afbeelding 4" descr="Afbeelding met tekst, buitenshuis, hemel, wolk&#10;&#10;Automatisch gegenereerde beschrijving">
            <a:extLst>
              <a:ext uri="{FF2B5EF4-FFF2-40B4-BE49-F238E27FC236}">
                <a16:creationId xmlns:a16="http://schemas.microsoft.com/office/drawing/2014/main" id="{F9C812A4-B6A9-7E13-DD86-9BF676A4E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617" y="2465819"/>
            <a:ext cx="5191706" cy="3476010"/>
          </a:xfrm>
          <a:prstGeom prst="rect">
            <a:avLst/>
          </a:prstGeom>
        </p:spPr>
      </p:pic>
    </p:spTree>
    <p:extLst>
      <p:ext uri="{BB962C8B-B14F-4D97-AF65-F5344CB8AC3E}">
        <p14:creationId xmlns:p14="http://schemas.microsoft.com/office/powerpoint/2010/main" val="2100634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- 3</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3600" dirty="0">
                <a:latin typeface="Calibri" panose="020F0502020204030204" pitchFamily="34" charset="0"/>
                <a:cs typeface="Calibri" panose="020F0502020204030204" pitchFamily="34" charset="0"/>
              </a:rPr>
              <a:t>Ik zou mijn levensverwachting willen weten als ik ongeneeslijk ziek zou zijn (eens/oneens) </a:t>
            </a:r>
          </a:p>
          <a:p>
            <a:endParaRPr lang="nl-NL" sz="3600" dirty="0">
              <a:latin typeface="Calibri" panose="020F0502020204030204" pitchFamily="34" charset="0"/>
              <a:cs typeface="Calibri" panose="020F0502020204030204" pitchFamily="34" charset="0"/>
            </a:endParaRPr>
          </a:p>
        </p:txBody>
      </p:sp>
      <p:pic>
        <p:nvPicPr>
          <p:cNvPr id="5" name="Afbeelding 4" descr="Afbeelding met klok, horloge, Stillevenfotografie, wekker&#10;&#10;Automatisch gegenereerde beschrijving">
            <a:extLst>
              <a:ext uri="{FF2B5EF4-FFF2-40B4-BE49-F238E27FC236}">
                <a16:creationId xmlns:a16="http://schemas.microsoft.com/office/drawing/2014/main" id="{88C955C5-4174-0796-FC66-9CB9077D2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38" y="3282678"/>
            <a:ext cx="4927524" cy="3252936"/>
          </a:xfrm>
          <a:prstGeom prst="rect">
            <a:avLst/>
          </a:prstGeom>
        </p:spPr>
      </p:pic>
    </p:spTree>
    <p:extLst>
      <p:ext uri="{BB962C8B-B14F-4D97-AF65-F5344CB8AC3E}">
        <p14:creationId xmlns:p14="http://schemas.microsoft.com/office/powerpoint/2010/main" val="142885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625-A163-1F1F-1A72-61E27F66FD4F}"/>
              </a:ext>
            </a:extLst>
          </p:cNvPr>
          <p:cNvSpPr>
            <a:spLocks noGrp="1"/>
          </p:cNvSpPr>
          <p:nvPr>
            <p:ph type="title"/>
          </p:nvPr>
        </p:nvSpPr>
        <p:spPr>
          <a:xfrm>
            <a:off x="914399" y="322386"/>
            <a:ext cx="10363200" cy="1187570"/>
          </a:xfrm>
        </p:spPr>
        <p:txBody>
          <a:bodyPr/>
          <a:lstStyle/>
          <a:p>
            <a:r>
              <a:rPr lang="nl-NL" dirty="0"/>
              <a:t>Stellingen en vragen - 4</a:t>
            </a:r>
          </a:p>
        </p:txBody>
      </p:sp>
      <p:sp>
        <p:nvSpPr>
          <p:cNvPr id="3" name="Tijdelijke aanduiding voor inhoud 2">
            <a:extLst>
              <a:ext uri="{FF2B5EF4-FFF2-40B4-BE49-F238E27FC236}">
                <a16:creationId xmlns:a16="http://schemas.microsoft.com/office/drawing/2014/main" id="{0D96169A-B317-76FD-1488-62418A4CA122}"/>
              </a:ext>
            </a:extLst>
          </p:cNvPr>
          <p:cNvSpPr>
            <a:spLocks noGrp="1"/>
          </p:cNvSpPr>
          <p:nvPr>
            <p:ph idx="1"/>
          </p:nvPr>
        </p:nvSpPr>
        <p:spPr>
          <a:xfrm>
            <a:off x="914399" y="1509956"/>
            <a:ext cx="10363200" cy="4431873"/>
          </a:xfrm>
        </p:spPr>
        <p:txBody>
          <a:bodyPr>
            <a:noAutofit/>
          </a:bodyPr>
          <a:lstStyle/>
          <a:p>
            <a:pPr marL="0" indent="0">
              <a:buNone/>
            </a:pPr>
            <a:r>
              <a:rPr lang="nl-NL" sz="4000" dirty="0">
                <a:latin typeface="Calibri" panose="020F0502020204030204" pitchFamily="34" charset="0"/>
                <a:cs typeface="Calibri" panose="020F0502020204030204" pitchFamily="34" charset="0"/>
              </a:rPr>
              <a:t>Heb jij jouw eigen wensen voor toekomstige zorg met je naasten besproken? (ja/nee)</a:t>
            </a:r>
          </a:p>
          <a:p>
            <a:endParaRPr lang="nl-NL" sz="4000" dirty="0">
              <a:latin typeface="Calibri" panose="020F0502020204030204" pitchFamily="34" charset="0"/>
              <a:cs typeface="Calibri" panose="020F0502020204030204" pitchFamily="34" charset="0"/>
            </a:endParaRPr>
          </a:p>
        </p:txBody>
      </p:sp>
      <p:pic>
        <p:nvPicPr>
          <p:cNvPr id="5" name="Afbeelding 4" descr="Afbeelding met hemel, schermopname, wolk, buitenshuis&#10;&#10;Automatisch gegenereerde beschrijving">
            <a:extLst>
              <a:ext uri="{FF2B5EF4-FFF2-40B4-BE49-F238E27FC236}">
                <a16:creationId xmlns:a16="http://schemas.microsoft.com/office/drawing/2014/main" id="{DC70F840-83C0-EA54-EFDA-7F1DFE4C1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434" y="3300955"/>
            <a:ext cx="4537165" cy="3402874"/>
          </a:xfrm>
          <a:prstGeom prst="rect">
            <a:avLst/>
          </a:prstGeom>
        </p:spPr>
      </p:pic>
    </p:spTree>
    <p:extLst>
      <p:ext uri="{BB962C8B-B14F-4D97-AF65-F5344CB8AC3E}">
        <p14:creationId xmlns:p14="http://schemas.microsoft.com/office/powerpoint/2010/main" val="473428182"/>
      </p:ext>
    </p:extLst>
  </p:cSld>
  <p:clrMapOvr>
    <a:masterClrMapping/>
  </p:clrMapOvr>
</p:sld>
</file>

<file path=ppt/theme/theme1.xml><?xml version="1.0" encoding="utf-8"?>
<a:theme xmlns:a="http://schemas.openxmlformats.org/drawingml/2006/main" name="DashVTI">
  <a:themeElements>
    <a:clrScheme name="AnalogousFromLightSeedRightStep">
      <a:dk1>
        <a:srgbClr val="000000"/>
      </a:dk1>
      <a:lt1>
        <a:srgbClr val="FFFFFF"/>
      </a:lt1>
      <a:dk2>
        <a:srgbClr val="243841"/>
      </a:dk2>
      <a:lt2>
        <a:srgbClr val="E2E4E8"/>
      </a:lt2>
      <a:accent1>
        <a:srgbClr val="B49E7A"/>
      </a:accent1>
      <a:accent2>
        <a:srgbClr val="A2A56E"/>
      </a:accent2>
      <a:accent3>
        <a:srgbClr val="94A77D"/>
      </a:accent3>
      <a:accent4>
        <a:srgbClr val="7BAC73"/>
      </a:accent4>
      <a:accent5>
        <a:srgbClr val="80AC8D"/>
      </a:accent5>
      <a:accent6>
        <a:srgbClr val="74AE9D"/>
      </a:accent6>
      <a:hlink>
        <a:srgbClr val="6983A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3763B73F22584AB5A2AF25F041D1BD" ma:contentTypeVersion="35" ma:contentTypeDescription="Een nieuw document maken." ma:contentTypeScope="" ma:versionID="a272cceedff4e42c577c5ee1e022bfe9">
  <xsd:schema xmlns:xsd="http://www.w3.org/2001/XMLSchema" xmlns:xs="http://www.w3.org/2001/XMLSchema" xmlns:p="http://schemas.microsoft.com/office/2006/metadata/properties" xmlns:ns2="5ee793ce-b4f6-48ff-9477-5224ee155f53" xmlns:ns3="fcea12e1-7c05-496d-84c3-9efa35a0546f" xmlns:ns4="5e4215e3-6db5-443b-87f1-780260bc32d6" xmlns:ns5="a0e590f3-5dac-42ba-b68a-d752b5c0f50e" targetNamespace="http://schemas.microsoft.com/office/2006/metadata/properties" ma:root="true" ma:fieldsID="7f3ecde62d07a74d4efd12761bff0f15" ns2:_="" ns3:_="" ns4:_="" ns5:_="">
    <xsd:import namespace="5ee793ce-b4f6-48ff-9477-5224ee155f53"/>
    <xsd:import namespace="fcea12e1-7c05-496d-84c3-9efa35a0546f"/>
    <xsd:import namespace="5e4215e3-6db5-443b-87f1-780260bc32d6"/>
    <xsd:import namespace="a0e590f3-5dac-42ba-b68a-d752b5c0f5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4:lcf76f155ced4ddcb4097134ff3c332f" minOccurs="0"/>
                <xsd:element ref="ns5:TaxCatchAll" minOccurs="0"/>
                <xsd:element ref="ns4:MediaServiceDateTaken" minOccurs="0"/>
                <xsd:element ref="ns4:MediaServiceLocation"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793ce-b4f6-48ff-9477-5224ee155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ea12e1-7c05-496d-84c3-9efa35a0546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215e3-6db5-443b-87f1-780260bc32d6" elementFormDefault="qualified">
    <xsd:import namespace="http://schemas.microsoft.com/office/2006/documentManagement/types"/>
    <xsd:import namespace="http://schemas.microsoft.com/office/infopath/2007/PartnerControls"/>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ae85c744-a3ab-4f2a-b737-a5cb63f0a78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e590f3-5dac-42ba-b68a-d752b5c0f50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21c341f-a3ff-4d25-a3d9-512e245c1d2e}" ma:internalName="TaxCatchAll" ma:showField="CatchAllData" ma:web="a0e590f3-5dac-42ba-b68a-d752b5c0f5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e590f3-5dac-42ba-b68a-d752b5c0f50e" xsi:nil="true"/>
    <lcf76f155ced4ddcb4097134ff3c332f xmlns="5e4215e3-6db5-443b-87f1-780260bc32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1662E4-BC96-4E5D-A97F-5F04040A38F4}">
  <ds:schemaRefs>
    <ds:schemaRef ds:uri="http://schemas.microsoft.com/sharepoint/v3/contenttype/forms"/>
  </ds:schemaRefs>
</ds:datastoreItem>
</file>

<file path=customXml/itemProps2.xml><?xml version="1.0" encoding="utf-8"?>
<ds:datastoreItem xmlns:ds="http://schemas.openxmlformats.org/officeDocument/2006/customXml" ds:itemID="{E0DAEA89-8AA2-4D1D-8D65-9BD8312F2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e793ce-b4f6-48ff-9477-5224ee155f53"/>
    <ds:schemaRef ds:uri="fcea12e1-7c05-496d-84c3-9efa35a0546f"/>
    <ds:schemaRef ds:uri="5e4215e3-6db5-443b-87f1-780260bc32d6"/>
    <ds:schemaRef ds:uri="a0e590f3-5dac-42ba-b68a-d752b5c0f5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7DD653-1587-4D60-B79A-ABB1EF08EE67}">
  <ds:schemaRefs>
    <ds:schemaRef ds:uri="http://schemas.microsoft.com/office/2006/metadata/properties"/>
    <ds:schemaRef ds:uri="http://schemas.microsoft.com/office/infopath/2007/PartnerControls"/>
    <ds:schemaRef ds:uri="a0e590f3-5dac-42ba-b68a-d752b5c0f50e"/>
    <ds:schemaRef ds:uri="5e4215e3-6db5-443b-87f1-780260bc32d6"/>
  </ds:schemaRefs>
</ds:datastoreItem>
</file>

<file path=docProps/app.xml><?xml version="1.0" encoding="utf-8"?>
<Properties xmlns="http://schemas.openxmlformats.org/officeDocument/2006/extended-properties" xmlns:vt="http://schemas.openxmlformats.org/officeDocument/2006/docPropsVTypes">
  <TotalTime>2055</TotalTime>
  <Words>2697</Words>
  <Application>Microsoft Office PowerPoint</Application>
  <PresentationFormat>Breedbeeld</PresentationFormat>
  <Paragraphs>302</Paragraphs>
  <Slides>33</Slides>
  <Notes>26</Notes>
  <HiddenSlides>0</HiddenSlides>
  <MMClips>0</MMClips>
  <ScaleCrop>false</ScaleCrop>
  <HeadingPairs>
    <vt:vector size="4" baseType="variant">
      <vt:variant>
        <vt:lpstr>Thema</vt:lpstr>
      </vt:variant>
      <vt:variant>
        <vt:i4>1</vt:i4>
      </vt:variant>
      <vt:variant>
        <vt:lpstr>Diatitels</vt:lpstr>
      </vt:variant>
      <vt:variant>
        <vt:i4>33</vt:i4>
      </vt:variant>
    </vt:vector>
  </HeadingPairs>
  <TitlesOfParts>
    <vt:vector size="34" baseType="lpstr">
      <vt:lpstr>DashVTI</vt:lpstr>
      <vt:lpstr>Proactieve zorgplanning in de eerste lijn</vt:lpstr>
      <vt:lpstr>Leerdoelen bijeenkomst 1</vt:lpstr>
      <vt:lpstr>Leerdoelen bijeenkomst 2</vt:lpstr>
      <vt:lpstr>Programma bijeenkomst 2</vt:lpstr>
      <vt:lpstr>Huisregels</vt:lpstr>
      <vt:lpstr>Stellingen en vragen - 1</vt:lpstr>
      <vt:lpstr>Stellingen en vragen - 2</vt:lpstr>
      <vt:lpstr>Stellingen en vragen - 3</vt:lpstr>
      <vt:lpstr>Stellingen en vragen - 4</vt:lpstr>
      <vt:lpstr>Stellingen en vragen - 5 </vt:lpstr>
      <vt:lpstr>Stellingen en vragen – 6 </vt:lpstr>
      <vt:lpstr>Programma bijeenkomst 2</vt:lpstr>
      <vt:lpstr>PowerPoint-presentatie</vt:lpstr>
      <vt:lpstr>Culturele verschillen - casus</vt:lpstr>
      <vt:lpstr>Pauze</vt:lpstr>
      <vt:lpstr>Culturele verschillen – Nederland in getallen</vt:lpstr>
      <vt:lpstr>PowerPoint-presentatie</vt:lpstr>
      <vt:lpstr>PowerPoint-presentatie</vt:lpstr>
      <vt:lpstr>PowerPoint-presentatie</vt:lpstr>
      <vt:lpstr>PowerPoint-presentatie</vt:lpstr>
      <vt:lpstr>PowerPoint-presentatie</vt:lpstr>
      <vt:lpstr>Oefenen met gespreksmodel</vt:lpstr>
      <vt:lpstr>PZP gesprekken</vt:lpstr>
      <vt:lpstr>Programma bijeenkomst 2</vt:lpstr>
      <vt:lpstr>PZP gesprek (opdracht vorige bijeenkomst)</vt:lpstr>
      <vt:lpstr>Valkuil; eigen mening </vt:lpstr>
      <vt:lpstr>Valkuil; eenzijdige focus </vt:lpstr>
      <vt:lpstr>Valkuil; niet concreet</vt:lpstr>
      <vt:lpstr>afsluitend</vt:lpstr>
      <vt:lpstr>Tot slot</vt:lpstr>
      <vt:lpstr>Terugkombijeenkomst</vt:lpstr>
      <vt:lpstr>Hoe zit je er bij?</vt:lpstr>
      <vt:lpstr>Waar loop je tegenaan?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Plas, A.G.M. van der (Annicka)</dc:creator>
  <cp:lastModifiedBy>Plas, A.G.M. van der (Annicka)</cp:lastModifiedBy>
  <cp:revision>65</cp:revision>
  <dcterms:created xsi:type="dcterms:W3CDTF">2024-04-15T09:54:00Z</dcterms:created>
  <dcterms:modified xsi:type="dcterms:W3CDTF">2024-11-25T09:48:17Z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0x010100D33763B73F22584AB5A2AF25F041D1BD</vt:lpwstr>
  </property>
</Properties>
</file>