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comments/comment2.xml" ContentType="application/vnd.openxmlformats-officedocument.presentationml.comments+xml"/>
  <Override PartName="/ppt/comments/comment3.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 id="2147483684" r:id="rId2"/>
  </p:sldMasterIdLst>
  <p:sldIdLst>
    <p:sldId id="329" r:id="rId3"/>
    <p:sldId id="354" r:id="rId4"/>
    <p:sldId id="349" r:id="rId5"/>
    <p:sldId id="373" r:id="rId6"/>
    <p:sldId id="374" r:id="rId7"/>
    <p:sldId id="413" r:id="rId8"/>
    <p:sldId id="415" r:id="rId9"/>
    <p:sldId id="416" r:id="rId10"/>
    <p:sldId id="376" r:id="rId11"/>
    <p:sldId id="418" r:id="rId12"/>
    <p:sldId id="419" r:id="rId13"/>
    <p:sldId id="421" r:id="rId14"/>
    <p:sldId id="420" r:id="rId15"/>
    <p:sldId id="422" r:id="rId16"/>
    <p:sldId id="423" r:id="rId17"/>
    <p:sldId id="378" r:id="rId18"/>
    <p:sldId id="379" r:id="rId19"/>
    <p:sldId id="380" r:id="rId20"/>
    <p:sldId id="382" r:id="rId21"/>
    <p:sldId id="383" r:id="rId22"/>
    <p:sldId id="384" r:id="rId23"/>
    <p:sldId id="426" r:id="rId24"/>
    <p:sldId id="388" r:id="rId25"/>
    <p:sldId id="427" r:id="rId26"/>
    <p:sldId id="390" r:id="rId27"/>
    <p:sldId id="391" r:id="rId28"/>
    <p:sldId id="393" r:id="rId29"/>
    <p:sldId id="394" r:id="rId30"/>
    <p:sldId id="395" r:id="rId31"/>
    <p:sldId id="401" r:id="rId32"/>
    <p:sldId id="403" r:id="rId33"/>
    <p:sldId id="405" r:id="rId34"/>
    <p:sldId id="406" r:id="rId35"/>
    <p:sldId id="407" r:id="rId36"/>
    <p:sldId id="408" r:id="rId37"/>
    <p:sldId id="410" r:id="rId38"/>
    <p:sldId id="412" r:id="rId3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J.P. Geuze" initials="JG" lastIdx="15" clrIdx="0"/>
  <p:cmAuthor id="1" name="sylvia" initials="s" lastIdx="8" clrIdx="1">
    <p:extLst>
      <p:ext uri="{19B8F6BF-5375-455C-9EA6-DF929625EA0E}">
        <p15:presenceInfo xmlns:p15="http://schemas.microsoft.com/office/powerpoint/2012/main" userId="sylvi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Stijl, gemiddeld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2" d="100"/>
          <a:sy n="62" d="100"/>
        </p:scale>
        <p:origin x="84" y="22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9" Type="http://schemas.openxmlformats.org/officeDocument/2006/relationships/slide" Target="slides/slide37.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slide" Target="slides/slide32.xml"/><Relationship Id="rId42" Type="http://schemas.openxmlformats.org/officeDocument/2006/relationships/viewProps" Target="view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slide" Target="slides/slide31.xml"/><Relationship Id="rId38" Type="http://schemas.openxmlformats.org/officeDocument/2006/relationships/slide" Target="slides/slide36.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slide" Target="slides/slide35.xml"/><Relationship Id="rId40" Type="http://schemas.openxmlformats.org/officeDocument/2006/relationships/commentAuthors" Target="commentAuthor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slide" Target="slides/slide34.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4"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slide" Target="slides/slide33.xml"/><Relationship Id="rId43" Type="http://schemas.openxmlformats.org/officeDocument/2006/relationships/theme" Target="theme/theme1.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9-05-02T10:56:52.688" idx="9">
    <p:pos x="3905" y="3427"/>
    <p:text>wat bedoel je hier mee, welke fase? In de docenthandleiding uitleggen?</p:text>
  </p:cm>
  <p:cm authorId="1" dt="2019-05-05T17:50:48.182" idx="6">
    <p:pos x="3905" y="3563"/>
    <p:text>zie verder</p:text>
    <p:extLst>
      <p:ext uri="{C676402C-5697-4E1C-873F-D02D1690AC5C}">
        <p15:threadingInfo xmlns:p15="http://schemas.microsoft.com/office/powerpoint/2012/main" timeZoneBias="-120">
          <p15:parentCm authorId="0" idx="9"/>
        </p15:threadingInfo>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0" dt="2019-05-02T14:03:45.744" idx="13">
    <p:pos x="4002" y="2314"/>
    <p:text>Is dit eerder aan bod gekomen, final common pathway? Of nog uitleggen?</p:text>
  </p:cm>
</p:cmLst>
</file>

<file path=ppt/comments/comment3.xml><?xml version="1.0" encoding="utf-8"?>
<p:cmLst xmlns:a="http://schemas.openxmlformats.org/drawingml/2006/main" xmlns:r="http://schemas.openxmlformats.org/officeDocument/2006/relationships" xmlns:p="http://schemas.openxmlformats.org/presentationml/2006/main">
  <p:cm authorId="0" dt="2019-05-02T14:11:48.288" idx="14">
    <p:pos x="4144" y="2494"/>
    <p:text>moet hierop geen antwoord komen in de docentenhandleiding?</p:text>
  </p:cm>
  <p:cm authorId="1" dt="2019-05-06T21:45:18.131" idx="8">
    <p:pos x="4144" y="2630"/>
    <p:text>ja</p:text>
    <p:extLst>
      <p:ext uri="{C676402C-5697-4E1C-873F-D02D1690AC5C}">
        <p15:threadingInfo xmlns:p15="http://schemas.microsoft.com/office/powerpoint/2012/main" timeZoneBias="-120">
          <p15:parentCm authorId="0" idx="14"/>
        </p15:threadingInfo>
      </p:ext>
    </p:extLs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grpSp>
        <p:nvGrpSpPr>
          <p:cNvPr id="89" name="Group 88"/>
          <p:cNvGrpSpPr/>
          <p:nvPr/>
        </p:nvGrpSpPr>
        <p:grpSpPr>
          <a:xfrm>
            <a:off x="-329674" y="-59376"/>
            <a:ext cx="12515851" cy="6923798"/>
            <a:chOff x="-329674" y="-51881"/>
            <a:chExt cx="12515851" cy="6923798"/>
          </a:xfrm>
        </p:grpSpPr>
        <p:sp>
          <p:nvSpPr>
            <p:cNvPr id="90"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3"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0"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1"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2"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3"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4"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5"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6"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7"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8"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1669293" y="1186483"/>
            <a:ext cx="8848345" cy="4477933"/>
            <a:chOff x="1669293" y="1186483"/>
            <a:chExt cx="8848345" cy="4477933"/>
          </a:xfrm>
        </p:grpSpPr>
        <p:sp>
          <p:nvSpPr>
            <p:cNvPr id="39" name="Rectangle 38"/>
            <p:cNvSpPr/>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Rectangle 40"/>
            <p:cNvSpPr/>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ctrTitle"/>
          </p:nvPr>
        </p:nvSpPr>
        <p:spPr>
          <a:xfrm>
            <a:off x="1759236" y="2075504"/>
            <a:ext cx="8679915" cy="1748729"/>
          </a:xfrm>
        </p:spPr>
        <p:txBody>
          <a:bodyPr bIns="0" anchor="b">
            <a:normAutofit/>
          </a:bodyPr>
          <a:lstStyle>
            <a:lvl1pPr algn="ctr">
              <a:lnSpc>
                <a:spcPct val="80000"/>
              </a:lnSpc>
              <a:defRPr sz="5400" spc="-150">
                <a:solidFill>
                  <a:srgbClr val="FFFEFF"/>
                </a:solidFill>
              </a:defRPr>
            </a:lvl1pPr>
          </a:lstStyle>
          <a:p>
            <a:r>
              <a:rPr lang="nl-NL"/>
              <a:t>Klik om stijl te bewerken</a:t>
            </a:r>
            <a:endParaRPr lang="en-US" dirty="0"/>
          </a:p>
        </p:txBody>
      </p:sp>
      <p:sp>
        <p:nvSpPr>
          <p:cNvPr id="3" name="Subtitle 2"/>
          <p:cNvSpPr>
            <a:spLocks noGrp="1"/>
          </p:cNvSpPr>
          <p:nvPr>
            <p:ph type="subTitle" idx="1"/>
          </p:nvPr>
        </p:nvSpPr>
        <p:spPr>
          <a:xfrm>
            <a:off x="1759237" y="3906266"/>
            <a:ext cx="8673427" cy="1322587"/>
          </a:xfrm>
        </p:spPr>
        <p:txBody>
          <a:bodyPr tIns="0">
            <a:normAutofit/>
          </a:bodyPr>
          <a:lstStyle>
            <a:lvl1pPr marL="0" indent="0" algn="ctr">
              <a:lnSpc>
                <a:spcPct val="100000"/>
              </a:lnSpc>
              <a:buNone/>
              <a:defRPr sz="1800" b="0">
                <a:solidFill>
                  <a:srgbClr val="FFFEFF"/>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a:xfrm>
            <a:off x="804672" y="320040"/>
            <a:ext cx="3657600" cy="320040"/>
          </a:xfrm>
        </p:spPr>
        <p:txBody>
          <a:bodyPr vert="horz" lIns="91440" tIns="45720" rIns="91440" bIns="45720" rtlCol="0" anchor="ctr"/>
          <a:lstStyle>
            <a:lvl1pPr>
              <a:defRPr lang="en-US"/>
            </a:lvl1pPr>
          </a:lstStyle>
          <a:p>
            <a:fld id="{53F8443F-80B3-4A03-B5D2-05667285C7A8}" type="datetimeFigureOut">
              <a:rPr lang="nl-NL" smtClean="0"/>
              <a:t>6-5-2019</a:t>
            </a:fld>
            <a:endParaRPr lang="nl-NL"/>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nl-NL"/>
          </a:p>
        </p:txBody>
      </p:sp>
      <p:sp>
        <p:nvSpPr>
          <p:cNvPr id="6" name="Slide Number Placeholder 5"/>
          <p:cNvSpPr>
            <a:spLocks noGrp="1"/>
          </p:cNvSpPr>
          <p:nvPr>
            <p:ph type="sldNum" sz="quarter" idx="12"/>
          </p:nvPr>
        </p:nvSpPr>
        <p:spPr>
          <a:xfrm>
            <a:off x="10469880" y="320040"/>
            <a:ext cx="914400" cy="320040"/>
          </a:xfrm>
        </p:spPr>
        <p:txBody>
          <a:bodyPr/>
          <a:lstStyle/>
          <a:p>
            <a:fld id="{8950D825-633E-4F36-B4F1-CDBC9332600C}" type="slidenum">
              <a:rPr lang="nl-NL" smtClean="0"/>
              <a:t>‹nr.›</a:t>
            </a:fld>
            <a:endParaRPr lang="nl-NL"/>
          </a:p>
        </p:txBody>
      </p:sp>
    </p:spTree>
    <p:extLst>
      <p:ext uri="{BB962C8B-B14F-4D97-AF65-F5344CB8AC3E}">
        <p14:creationId xmlns:p14="http://schemas.microsoft.com/office/powerpoint/2010/main" val="282944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grpSp>
        <p:nvGrpSpPr>
          <p:cNvPr id="75" name="Group 74"/>
          <p:cNvGrpSpPr/>
          <p:nvPr/>
        </p:nvGrpSpPr>
        <p:grpSpPr>
          <a:xfrm>
            <a:off x="-417513"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800144"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1"/>
          </a:xfrm>
        </p:spPr>
        <p:txBody>
          <a:bodyPr/>
          <a:lstStyle>
            <a:lvl1pPr>
              <a:defRPr>
                <a:solidFill>
                  <a:srgbClr val="FFFEFF"/>
                </a:solidFill>
              </a:defRPr>
            </a:lvl1pPr>
          </a:lstStyle>
          <a:p>
            <a:r>
              <a:rPr lang="nl-NL"/>
              <a:t>Klik om stijl te bewerken</a:t>
            </a:r>
            <a:endParaRPr lang="en-US" dirty="0"/>
          </a:p>
        </p:txBody>
      </p:sp>
      <p:sp>
        <p:nvSpPr>
          <p:cNvPr id="3" name="Vertical Text Placeholder 2"/>
          <p:cNvSpPr>
            <a:spLocks noGrp="1"/>
          </p:cNvSpPr>
          <p:nvPr>
            <p:ph type="body" orient="vert" idx="1"/>
          </p:nvPr>
        </p:nvSpPr>
        <p:spPr>
          <a:xfrm>
            <a:off x="5109983" y="794719"/>
            <a:ext cx="6275035" cy="525709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3F8443F-80B3-4A03-B5D2-05667285C7A8}" type="datetimeFigureOut">
              <a:rPr lang="nl-NL" smtClean="0"/>
              <a:t>6-5-2019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950D825-633E-4F36-B4F1-CDBC9332600C}" type="slidenum">
              <a:rPr lang="nl-NL" smtClean="0"/>
              <a:t>‹nr.›</a:t>
            </a:fld>
            <a:endParaRPr lang="nl-NL"/>
          </a:p>
        </p:txBody>
      </p:sp>
    </p:spTree>
    <p:extLst>
      <p:ext uri="{BB962C8B-B14F-4D97-AF65-F5344CB8AC3E}">
        <p14:creationId xmlns:p14="http://schemas.microsoft.com/office/powerpoint/2010/main" val="19265358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grpSp>
        <p:nvGrpSpPr>
          <p:cNvPr id="75" name="Group 74"/>
          <p:cNvGrpSpPr/>
          <p:nvPr/>
        </p:nvGrpSpPr>
        <p:grpSpPr>
          <a:xfrm flipH="1">
            <a:off x="0"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7718948"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7807437" y="2349925"/>
            <a:ext cx="3501195" cy="2456442"/>
          </a:xfrm>
        </p:spPr>
        <p:txBody>
          <a:bodyPr vert="eaVert"/>
          <a:lstStyle>
            <a:lvl1pPr algn="l">
              <a:lnSpc>
                <a:spcPct val="80000"/>
              </a:lnSpc>
              <a:defRPr>
                <a:solidFill>
                  <a:srgbClr val="FFFEFF"/>
                </a:solidFill>
              </a:defRPr>
            </a:lvl1pPr>
          </a:lstStyle>
          <a:p>
            <a:r>
              <a:rPr lang="nl-NL"/>
              <a:t>Klik om stijl te bewerken</a:t>
            </a:r>
            <a:endParaRPr lang="en-US" dirty="0"/>
          </a:p>
        </p:txBody>
      </p:sp>
      <p:sp>
        <p:nvSpPr>
          <p:cNvPr id="3" name="Vertical Text Placeholder 2"/>
          <p:cNvSpPr>
            <a:spLocks noGrp="1"/>
          </p:cNvSpPr>
          <p:nvPr>
            <p:ph type="body" orient="vert" idx="1"/>
          </p:nvPr>
        </p:nvSpPr>
        <p:spPr>
          <a:xfrm>
            <a:off x="802747" y="798444"/>
            <a:ext cx="6268622" cy="5257303"/>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a:xfrm>
            <a:off x="804672" y="320040"/>
            <a:ext cx="3657600" cy="320040"/>
          </a:xfrm>
        </p:spPr>
        <p:txBody>
          <a:bodyPr/>
          <a:lstStyle/>
          <a:p>
            <a:fld id="{53F8443F-80B3-4A03-B5D2-05667285C7A8}" type="datetimeFigureOut">
              <a:rPr lang="nl-NL" smtClean="0"/>
              <a:t>6-5-2019</a:t>
            </a:fld>
            <a:endParaRPr lang="nl-NL"/>
          </a:p>
        </p:txBody>
      </p:sp>
      <p:sp>
        <p:nvSpPr>
          <p:cNvPr id="5" name="Footer Placeholder 4"/>
          <p:cNvSpPr>
            <a:spLocks noGrp="1"/>
          </p:cNvSpPr>
          <p:nvPr>
            <p:ph type="ftr" sz="quarter" idx="11"/>
          </p:nvPr>
        </p:nvSpPr>
        <p:spPr>
          <a:xfrm>
            <a:off x="804672" y="6227064"/>
            <a:ext cx="10588752" cy="320040"/>
          </a:xfrm>
        </p:spPr>
        <p:txBody>
          <a:bodyPr/>
          <a:lstStyle/>
          <a:p>
            <a:endParaRPr lang="nl-NL"/>
          </a:p>
        </p:txBody>
      </p:sp>
      <p:sp>
        <p:nvSpPr>
          <p:cNvPr id="6" name="Slide Number Placeholder 5"/>
          <p:cNvSpPr>
            <a:spLocks noGrp="1"/>
          </p:cNvSpPr>
          <p:nvPr>
            <p:ph type="sldNum" sz="quarter" idx="12"/>
          </p:nvPr>
        </p:nvSpPr>
        <p:spPr>
          <a:xfrm>
            <a:off x="10469880" y="320040"/>
            <a:ext cx="914400" cy="320040"/>
          </a:xfrm>
        </p:spPr>
        <p:txBody>
          <a:bodyPr/>
          <a:lstStyle/>
          <a:p>
            <a:fld id="{8950D825-633E-4F36-B4F1-CDBC9332600C}" type="slidenum">
              <a:rPr lang="nl-NL" smtClean="0"/>
              <a:t>‹nr.›</a:t>
            </a:fld>
            <a:endParaRPr lang="nl-NL"/>
          </a:p>
        </p:txBody>
      </p:sp>
    </p:spTree>
    <p:extLst>
      <p:ext uri="{BB962C8B-B14F-4D97-AF65-F5344CB8AC3E}">
        <p14:creationId xmlns:p14="http://schemas.microsoft.com/office/powerpoint/2010/main" val="74185942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grpSp>
        <p:nvGrpSpPr>
          <p:cNvPr id="89" name="Group 88"/>
          <p:cNvGrpSpPr/>
          <p:nvPr/>
        </p:nvGrpSpPr>
        <p:grpSpPr>
          <a:xfrm>
            <a:off x="-329674" y="-59376"/>
            <a:ext cx="12515851" cy="6923798"/>
            <a:chOff x="-329674" y="-51881"/>
            <a:chExt cx="12515851" cy="6923798"/>
          </a:xfrm>
        </p:grpSpPr>
        <p:sp>
          <p:nvSpPr>
            <p:cNvPr id="90"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3"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0"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1"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2"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3"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4"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5"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6"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7"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8"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1669293" y="1186483"/>
            <a:ext cx="8848345" cy="4477933"/>
            <a:chOff x="1669293" y="1186483"/>
            <a:chExt cx="8848345" cy="4477933"/>
          </a:xfrm>
        </p:grpSpPr>
        <p:sp>
          <p:nvSpPr>
            <p:cNvPr id="39" name="Rectangle 38"/>
            <p:cNvSpPr/>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Rectangle 40"/>
            <p:cNvSpPr/>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ctrTitle"/>
          </p:nvPr>
        </p:nvSpPr>
        <p:spPr>
          <a:xfrm>
            <a:off x="1759236" y="2075504"/>
            <a:ext cx="8679915" cy="1748729"/>
          </a:xfrm>
        </p:spPr>
        <p:txBody>
          <a:bodyPr bIns="0" anchor="b">
            <a:normAutofit/>
          </a:bodyPr>
          <a:lstStyle>
            <a:lvl1pPr algn="ctr">
              <a:lnSpc>
                <a:spcPct val="80000"/>
              </a:lnSpc>
              <a:defRPr sz="5400" spc="-150">
                <a:solidFill>
                  <a:srgbClr val="FFFEFF"/>
                </a:solidFill>
              </a:defRPr>
            </a:lvl1pPr>
          </a:lstStyle>
          <a:p>
            <a:r>
              <a:rPr lang="nl-NL"/>
              <a:t>Klik om stijl te bewerken</a:t>
            </a:r>
            <a:endParaRPr lang="en-US" dirty="0"/>
          </a:p>
        </p:txBody>
      </p:sp>
      <p:sp>
        <p:nvSpPr>
          <p:cNvPr id="3" name="Subtitle 2"/>
          <p:cNvSpPr>
            <a:spLocks noGrp="1"/>
          </p:cNvSpPr>
          <p:nvPr>
            <p:ph type="subTitle" idx="1"/>
          </p:nvPr>
        </p:nvSpPr>
        <p:spPr>
          <a:xfrm>
            <a:off x="1759237" y="3906266"/>
            <a:ext cx="8673427" cy="1322587"/>
          </a:xfrm>
        </p:spPr>
        <p:txBody>
          <a:bodyPr tIns="0">
            <a:normAutofit/>
          </a:bodyPr>
          <a:lstStyle>
            <a:lvl1pPr marL="0" indent="0" algn="ctr">
              <a:lnSpc>
                <a:spcPct val="100000"/>
              </a:lnSpc>
              <a:buNone/>
              <a:defRPr sz="1800" b="0">
                <a:solidFill>
                  <a:srgbClr val="FFFEFF"/>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a:xfrm>
            <a:off x="804672" y="320040"/>
            <a:ext cx="3657600" cy="320040"/>
          </a:xfrm>
        </p:spPr>
        <p:txBody>
          <a:bodyPr vert="horz" lIns="91440" tIns="45720" rIns="91440" bIns="45720" rtlCol="0" anchor="ctr"/>
          <a:lstStyle>
            <a:lvl1pPr>
              <a:defRPr lang="en-US"/>
            </a:lvl1pPr>
          </a:lstStyle>
          <a:p>
            <a:fld id="{53F8443F-80B3-4A03-B5D2-05667285C7A8}" type="datetimeFigureOut">
              <a:rPr lang="nl-NL" smtClean="0">
                <a:solidFill>
                  <a:prstClr val="black">
                    <a:tint val="75000"/>
                  </a:prstClr>
                </a:solidFill>
              </a:rPr>
              <a:pPr/>
              <a:t>6-5-2019</a:t>
            </a:fld>
            <a:endParaRPr lang="nl-NL">
              <a:solidFill>
                <a:prstClr val="black">
                  <a:tint val="75000"/>
                </a:prstClr>
              </a:solidFill>
            </a:endParaRPr>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nl-NL">
              <a:solidFill>
                <a:prstClr val="black">
                  <a:tint val="75000"/>
                </a:prstClr>
              </a:solidFill>
            </a:endParaRPr>
          </a:p>
        </p:txBody>
      </p:sp>
      <p:sp>
        <p:nvSpPr>
          <p:cNvPr id="6" name="Slide Number Placeholder 5"/>
          <p:cNvSpPr>
            <a:spLocks noGrp="1"/>
          </p:cNvSpPr>
          <p:nvPr>
            <p:ph type="sldNum" sz="quarter" idx="12"/>
          </p:nvPr>
        </p:nvSpPr>
        <p:spPr>
          <a:xfrm>
            <a:off x="10469880" y="320040"/>
            <a:ext cx="914400" cy="320040"/>
          </a:xfrm>
        </p:spPr>
        <p:txBody>
          <a:bodyPr/>
          <a:lstStyle/>
          <a:p>
            <a:fld id="{8950D825-633E-4F36-B4F1-CDBC9332600C}"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52111328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grpSp>
        <p:nvGrpSpPr>
          <p:cNvPr id="80" name="Group 79"/>
          <p:cNvGrpSpPr/>
          <p:nvPr/>
        </p:nvGrpSpPr>
        <p:grpSpPr>
          <a:xfrm>
            <a:off x="-417513" y="0"/>
            <a:ext cx="12584114" cy="6853238"/>
            <a:chOff x="-417513" y="0"/>
            <a:chExt cx="12584114" cy="6853238"/>
          </a:xfrm>
        </p:grpSpPr>
        <p:sp>
          <p:nvSpPr>
            <p:cNvPr id="81"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0"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1"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7" name="Group 26"/>
          <p:cNvGrpSpPr/>
          <p:nvPr/>
        </p:nvGrpSpPr>
        <p:grpSpPr>
          <a:xfrm>
            <a:off x="800144" y="1699589"/>
            <a:ext cx="3674476" cy="3470421"/>
            <a:chOff x="697883" y="1816768"/>
            <a:chExt cx="3674476" cy="3470421"/>
          </a:xfrm>
        </p:grpSpPr>
        <p:sp>
          <p:nvSpPr>
            <p:cNvPr id="28" name="Rectangle 27"/>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Rectangle 29"/>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49925"/>
            <a:ext cx="3498979" cy="2456442"/>
          </a:xfrm>
        </p:spPr>
        <p:txBody>
          <a:bodyPr/>
          <a:lstStyle>
            <a:lvl1pPr>
              <a:defRPr>
                <a:solidFill>
                  <a:srgbClr val="FFFEFF"/>
                </a:solidFill>
              </a:defRPr>
            </a:lvl1pPr>
          </a:lstStyle>
          <a:p>
            <a:r>
              <a:rPr lang="nl-NL"/>
              <a:t>Klik om stijl te bewerken</a:t>
            </a:r>
            <a:endParaRPr lang="en-US" dirty="0"/>
          </a:p>
        </p:txBody>
      </p:sp>
      <p:sp>
        <p:nvSpPr>
          <p:cNvPr id="3" name="Content Placeholder 2"/>
          <p:cNvSpPr>
            <a:spLocks noGrp="1"/>
          </p:cNvSpPr>
          <p:nvPr>
            <p:ph idx="1"/>
          </p:nvPr>
        </p:nvSpPr>
        <p:spPr>
          <a:xfrm>
            <a:off x="5118447" y="803186"/>
            <a:ext cx="6281873" cy="5248622"/>
          </a:xfrm>
        </p:spPr>
        <p:txBody>
          <a:bodyPr anchor="ct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3F8443F-80B3-4A03-B5D2-05667285C7A8}" type="datetimeFigureOut">
              <a:rPr lang="nl-NL" smtClean="0">
                <a:solidFill>
                  <a:prstClr val="black">
                    <a:tint val="75000"/>
                  </a:prstClr>
                </a:solidFill>
              </a:rPr>
              <a:pPr/>
              <a:t>6-5-2019</a:t>
            </a:fld>
            <a:endParaRPr lang="nl-NL">
              <a:solidFill>
                <a:prstClr val="black">
                  <a:tint val="75000"/>
                </a:prstClr>
              </a:solidFill>
            </a:endParaRPr>
          </a:p>
        </p:txBody>
      </p:sp>
      <p:sp>
        <p:nvSpPr>
          <p:cNvPr id="5" name="Footer Placeholder 4"/>
          <p:cNvSpPr>
            <a:spLocks noGrp="1"/>
          </p:cNvSpPr>
          <p:nvPr>
            <p:ph type="ftr" sz="quarter" idx="11"/>
          </p:nvPr>
        </p:nvSpPr>
        <p:spPr/>
        <p:txBody>
          <a:bodyPr/>
          <a:lstStyle/>
          <a:p>
            <a:endParaRPr lang="nl-NL">
              <a:solidFill>
                <a:prstClr val="black">
                  <a:tint val="75000"/>
                </a:prstClr>
              </a:solidFill>
            </a:endParaRPr>
          </a:p>
        </p:txBody>
      </p:sp>
      <p:sp>
        <p:nvSpPr>
          <p:cNvPr id="6" name="Slide Number Placeholder 5"/>
          <p:cNvSpPr>
            <a:spLocks noGrp="1"/>
          </p:cNvSpPr>
          <p:nvPr>
            <p:ph type="sldNum" sz="quarter" idx="12"/>
          </p:nvPr>
        </p:nvSpPr>
        <p:spPr/>
        <p:txBody>
          <a:bodyPr/>
          <a:lstStyle/>
          <a:p>
            <a:fld id="{8950D825-633E-4F36-B4F1-CDBC9332600C}"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74484621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grpSp>
        <p:nvGrpSpPr>
          <p:cNvPr id="77" name="Group 76"/>
          <p:cNvGrpSpPr/>
          <p:nvPr/>
        </p:nvGrpSpPr>
        <p:grpSpPr>
          <a:xfrm>
            <a:off x="-329674" y="-59376"/>
            <a:ext cx="12515851" cy="6923798"/>
            <a:chOff x="-329674" y="-51881"/>
            <a:chExt cx="12515851" cy="6923798"/>
          </a:xfrm>
        </p:grpSpPr>
        <p:sp>
          <p:nvSpPr>
            <p:cNvPr id="78"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3259545" y="1186483"/>
            <a:ext cx="5666145" cy="4477933"/>
            <a:chOff x="3259545" y="1186483"/>
            <a:chExt cx="5666145" cy="4477933"/>
          </a:xfrm>
        </p:grpSpPr>
        <p:sp>
          <p:nvSpPr>
            <p:cNvPr id="99" name="Rectangle 98"/>
            <p:cNvSpPr/>
            <p:nvPr/>
          </p:nvSpPr>
          <p:spPr>
            <a:xfrm>
              <a:off x="3259545" y="1186483"/>
              <a:ext cx="5657881"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1" name="Rectangle 100"/>
            <p:cNvSpPr/>
            <p:nvPr/>
          </p:nvSpPr>
          <p:spPr>
            <a:xfrm>
              <a:off x="3259545" y="1991156"/>
              <a:ext cx="5666145"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3344216" y="2074730"/>
            <a:ext cx="5490224" cy="1689390"/>
          </a:xfrm>
        </p:spPr>
        <p:txBody>
          <a:bodyPr bIns="0" anchor="b">
            <a:normAutofit/>
          </a:bodyPr>
          <a:lstStyle>
            <a:lvl1pPr algn="ctr">
              <a:defRPr sz="4400">
                <a:solidFill>
                  <a:srgbClr val="FFFEFF"/>
                </a:solidFill>
              </a:defRPr>
            </a:lvl1pPr>
          </a:lstStyle>
          <a:p>
            <a:r>
              <a:rPr lang="nl-NL"/>
              <a:t>Klik om stijl te bewerken</a:t>
            </a:r>
            <a:endParaRPr lang="en-US" dirty="0"/>
          </a:p>
        </p:txBody>
      </p:sp>
      <p:sp>
        <p:nvSpPr>
          <p:cNvPr id="3" name="Text Placeholder 2"/>
          <p:cNvSpPr>
            <a:spLocks noGrp="1"/>
          </p:cNvSpPr>
          <p:nvPr>
            <p:ph type="body" idx="1"/>
          </p:nvPr>
        </p:nvSpPr>
        <p:spPr>
          <a:xfrm>
            <a:off x="3344215" y="3846851"/>
            <a:ext cx="5490223" cy="1383770"/>
          </a:xfrm>
        </p:spPr>
        <p:txBody>
          <a:bodyPr tIns="0">
            <a:normAutofit/>
          </a:bodyPr>
          <a:lstStyle>
            <a:lvl1pPr marL="0" indent="0" algn="ctr">
              <a:buNone/>
              <a:defRPr sz="1800">
                <a:solidFill>
                  <a:srgbClr val="FFFEFF"/>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a:xfrm>
            <a:off x="804672" y="320040"/>
            <a:ext cx="3657600" cy="320040"/>
          </a:xfrm>
        </p:spPr>
        <p:txBody>
          <a:bodyPr/>
          <a:lstStyle/>
          <a:p>
            <a:fld id="{53F8443F-80B3-4A03-B5D2-05667285C7A8}" type="datetimeFigureOut">
              <a:rPr lang="nl-NL" smtClean="0">
                <a:solidFill>
                  <a:prstClr val="black">
                    <a:tint val="75000"/>
                  </a:prstClr>
                </a:solidFill>
              </a:rPr>
              <a:pPr/>
              <a:t>6-5-2019</a:t>
            </a:fld>
            <a:endParaRPr lang="nl-NL">
              <a:solidFill>
                <a:prstClr val="black">
                  <a:tint val="75000"/>
                </a:prstClr>
              </a:solidFill>
            </a:endParaRPr>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nl-NL">
              <a:solidFill>
                <a:prstClr val="black">
                  <a:tint val="75000"/>
                </a:prstClr>
              </a:solidFill>
            </a:endParaRPr>
          </a:p>
        </p:txBody>
      </p:sp>
      <p:sp>
        <p:nvSpPr>
          <p:cNvPr id="6" name="Slide Number Placeholder 5"/>
          <p:cNvSpPr>
            <a:spLocks noGrp="1"/>
          </p:cNvSpPr>
          <p:nvPr>
            <p:ph type="sldNum" sz="quarter" idx="12"/>
          </p:nvPr>
        </p:nvSpPr>
        <p:spPr>
          <a:xfrm>
            <a:off x="10469880" y="320040"/>
            <a:ext cx="914400" cy="320040"/>
          </a:xfrm>
        </p:spPr>
        <p:txBody>
          <a:bodyPr/>
          <a:lstStyle/>
          <a:p>
            <a:fld id="{8950D825-633E-4F36-B4F1-CDBC9332600C}"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66939322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grpSp>
        <p:nvGrpSpPr>
          <p:cNvPr id="37" name="Group 36"/>
          <p:cNvGrpSpPr/>
          <p:nvPr/>
        </p:nvGrpSpPr>
        <p:grpSpPr>
          <a:xfrm>
            <a:off x="-417513" y="0"/>
            <a:ext cx="12584114" cy="6853238"/>
            <a:chOff x="-417513" y="0"/>
            <a:chExt cx="12584114" cy="6853238"/>
          </a:xfrm>
        </p:grpSpPr>
        <p:sp>
          <p:nvSpPr>
            <p:cNvPr id="3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59" name="Group 58"/>
          <p:cNvGrpSpPr/>
          <p:nvPr/>
        </p:nvGrpSpPr>
        <p:grpSpPr>
          <a:xfrm>
            <a:off x="800144" y="1699589"/>
            <a:ext cx="3674476" cy="3470421"/>
            <a:chOff x="697883" y="1816768"/>
            <a:chExt cx="3674476" cy="3470421"/>
          </a:xfrm>
        </p:grpSpPr>
        <p:sp>
          <p:nvSpPr>
            <p:cNvPr id="60" name="Rectangle 59"/>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 name="Rectangle 61"/>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0" y="2339669"/>
            <a:ext cx="3500828" cy="2470065"/>
          </a:xfrm>
        </p:spPr>
        <p:txBody>
          <a:bodyPr lIns="91440" tIns="91440" rIns="91440" bIns="91440"/>
          <a:lstStyle>
            <a:lvl1pPr>
              <a:defRPr>
                <a:solidFill>
                  <a:srgbClr val="FFFEFF"/>
                </a:solidFill>
              </a:defRPr>
            </a:lvl1pPr>
          </a:lstStyle>
          <a:p>
            <a:r>
              <a:rPr lang="nl-NL"/>
              <a:t>Klik om stijl te bewerken</a:t>
            </a:r>
            <a:endParaRPr lang="en-US" dirty="0"/>
          </a:p>
        </p:txBody>
      </p:sp>
      <p:sp>
        <p:nvSpPr>
          <p:cNvPr id="3" name="Content Placeholder 2"/>
          <p:cNvSpPr>
            <a:spLocks noGrp="1"/>
          </p:cNvSpPr>
          <p:nvPr>
            <p:ph sz="half" idx="1"/>
          </p:nvPr>
        </p:nvSpPr>
        <p:spPr>
          <a:xfrm>
            <a:off x="5120878" y="803187"/>
            <a:ext cx="6269591" cy="2382651"/>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118447" y="3672162"/>
            <a:ext cx="6272022" cy="2383586"/>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a:xfrm>
            <a:off x="804672" y="320040"/>
            <a:ext cx="3657600" cy="320040"/>
          </a:xfrm>
        </p:spPr>
        <p:txBody>
          <a:bodyPr/>
          <a:lstStyle/>
          <a:p>
            <a:fld id="{53F8443F-80B3-4A03-B5D2-05667285C7A8}" type="datetimeFigureOut">
              <a:rPr lang="nl-NL" smtClean="0">
                <a:solidFill>
                  <a:prstClr val="black">
                    <a:tint val="75000"/>
                  </a:prstClr>
                </a:solidFill>
              </a:rPr>
              <a:pPr/>
              <a:t>6-5-2019</a:t>
            </a:fld>
            <a:endParaRPr lang="nl-NL">
              <a:solidFill>
                <a:prstClr val="black">
                  <a:tint val="75000"/>
                </a:prstClr>
              </a:solidFill>
            </a:endParaRPr>
          </a:p>
        </p:txBody>
      </p:sp>
      <p:sp>
        <p:nvSpPr>
          <p:cNvPr id="6" name="Footer Placeholder 5"/>
          <p:cNvSpPr>
            <a:spLocks noGrp="1"/>
          </p:cNvSpPr>
          <p:nvPr>
            <p:ph type="ftr" sz="quarter" idx="11"/>
          </p:nvPr>
        </p:nvSpPr>
        <p:spPr>
          <a:xfrm>
            <a:off x="804672" y="6227064"/>
            <a:ext cx="10588752" cy="320040"/>
          </a:xfrm>
        </p:spPr>
        <p:txBody>
          <a:bodyPr/>
          <a:lstStyle/>
          <a:p>
            <a:endParaRPr lang="nl-NL">
              <a:solidFill>
                <a:prstClr val="black">
                  <a:tint val="75000"/>
                </a:prstClr>
              </a:solidFill>
            </a:endParaRPr>
          </a:p>
        </p:txBody>
      </p:sp>
      <p:sp>
        <p:nvSpPr>
          <p:cNvPr id="7" name="Slide Number Placeholder 6"/>
          <p:cNvSpPr>
            <a:spLocks noGrp="1"/>
          </p:cNvSpPr>
          <p:nvPr>
            <p:ph type="sldNum" sz="quarter" idx="12"/>
          </p:nvPr>
        </p:nvSpPr>
        <p:spPr>
          <a:xfrm>
            <a:off x="10469880" y="320040"/>
            <a:ext cx="914400" cy="320040"/>
          </a:xfrm>
        </p:spPr>
        <p:txBody>
          <a:bodyPr/>
          <a:lstStyle/>
          <a:p>
            <a:fld id="{8950D825-633E-4F36-B4F1-CDBC9332600C}"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895873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grpSp>
        <p:nvGrpSpPr>
          <p:cNvPr id="39" name="Group 38"/>
          <p:cNvGrpSpPr/>
          <p:nvPr/>
        </p:nvGrpSpPr>
        <p:grpSpPr>
          <a:xfrm>
            <a:off x="-417513" y="0"/>
            <a:ext cx="12584114" cy="6853238"/>
            <a:chOff x="-417513" y="0"/>
            <a:chExt cx="12584114" cy="6853238"/>
          </a:xfrm>
        </p:grpSpPr>
        <p:sp>
          <p:nvSpPr>
            <p:cNvPr id="40"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2"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6"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5"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6"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7"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9"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0"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61" name="Group 60"/>
          <p:cNvGrpSpPr/>
          <p:nvPr/>
        </p:nvGrpSpPr>
        <p:grpSpPr>
          <a:xfrm>
            <a:off x="800144" y="1699589"/>
            <a:ext cx="3674476" cy="3470421"/>
            <a:chOff x="697883" y="1816768"/>
            <a:chExt cx="3674476" cy="3470421"/>
          </a:xfrm>
        </p:grpSpPr>
        <p:sp>
          <p:nvSpPr>
            <p:cNvPr id="62" name="Rectangle 6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 name="Rectangle 63"/>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1" y="2363915"/>
            <a:ext cx="3500828" cy="2460497"/>
          </a:xfrm>
        </p:spPr>
        <p:txBody>
          <a:bodyPr lIns="91440" tIns="91440" rIns="91440" bIns="91440"/>
          <a:lstStyle>
            <a:lvl1pPr>
              <a:defRPr>
                <a:solidFill>
                  <a:srgbClr val="FFFEFF"/>
                </a:solidFill>
              </a:defRPr>
            </a:lvl1pPr>
          </a:lstStyle>
          <a:p>
            <a:r>
              <a:rPr lang="nl-NL"/>
              <a:t>Klik om stijl te bewerken</a:t>
            </a:r>
            <a:endParaRPr lang="en-US" dirty="0"/>
          </a:p>
        </p:txBody>
      </p:sp>
      <p:sp>
        <p:nvSpPr>
          <p:cNvPr id="3" name="Text Placeholder 2"/>
          <p:cNvSpPr>
            <a:spLocks noGrp="1"/>
          </p:cNvSpPr>
          <p:nvPr>
            <p:ph type="body" idx="1"/>
          </p:nvPr>
        </p:nvSpPr>
        <p:spPr>
          <a:xfrm>
            <a:off x="5125137" y="803185"/>
            <a:ext cx="6265088"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5125305" y="1488985"/>
            <a:ext cx="6264350" cy="169685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118653" y="3665887"/>
            <a:ext cx="6264414"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5118447" y="4351687"/>
            <a:ext cx="6265588" cy="17040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a:xfrm>
            <a:off x="804672" y="320040"/>
            <a:ext cx="3657600" cy="320040"/>
          </a:xfrm>
        </p:spPr>
        <p:txBody>
          <a:bodyPr/>
          <a:lstStyle/>
          <a:p>
            <a:fld id="{53F8443F-80B3-4A03-B5D2-05667285C7A8}" type="datetimeFigureOut">
              <a:rPr lang="nl-NL" smtClean="0">
                <a:solidFill>
                  <a:prstClr val="black">
                    <a:tint val="75000"/>
                  </a:prstClr>
                </a:solidFill>
              </a:rPr>
              <a:pPr/>
              <a:t>6-5-2019</a:t>
            </a:fld>
            <a:endParaRPr lang="nl-NL">
              <a:solidFill>
                <a:prstClr val="black">
                  <a:tint val="75000"/>
                </a:prstClr>
              </a:solidFill>
            </a:endParaRPr>
          </a:p>
        </p:txBody>
      </p:sp>
      <p:sp>
        <p:nvSpPr>
          <p:cNvPr id="8" name="Footer Placeholder 7"/>
          <p:cNvSpPr>
            <a:spLocks noGrp="1"/>
          </p:cNvSpPr>
          <p:nvPr>
            <p:ph type="ftr" sz="quarter" idx="11"/>
          </p:nvPr>
        </p:nvSpPr>
        <p:spPr>
          <a:xfrm>
            <a:off x="804672" y="6227064"/>
            <a:ext cx="10588752" cy="320040"/>
          </a:xfrm>
        </p:spPr>
        <p:txBody>
          <a:bodyPr/>
          <a:lstStyle/>
          <a:p>
            <a:endParaRPr lang="nl-NL">
              <a:solidFill>
                <a:prstClr val="black">
                  <a:tint val="75000"/>
                </a:prstClr>
              </a:solidFill>
            </a:endParaRPr>
          </a:p>
        </p:txBody>
      </p:sp>
      <p:sp>
        <p:nvSpPr>
          <p:cNvPr id="9" name="Slide Number Placeholder 8"/>
          <p:cNvSpPr>
            <a:spLocks noGrp="1"/>
          </p:cNvSpPr>
          <p:nvPr>
            <p:ph type="sldNum" sz="quarter" idx="12"/>
          </p:nvPr>
        </p:nvSpPr>
        <p:spPr>
          <a:xfrm>
            <a:off x="10469880" y="320040"/>
            <a:ext cx="914400" cy="320040"/>
          </a:xfrm>
        </p:spPr>
        <p:txBody>
          <a:bodyPr/>
          <a:lstStyle/>
          <a:p>
            <a:fld id="{8950D825-633E-4F36-B4F1-CDBC9332600C}"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87285096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grpSp>
        <p:nvGrpSpPr>
          <p:cNvPr id="77" name="Group 76"/>
          <p:cNvGrpSpPr/>
          <p:nvPr/>
        </p:nvGrpSpPr>
        <p:grpSpPr>
          <a:xfrm>
            <a:off x="-417513" y="0"/>
            <a:ext cx="12584114" cy="6853238"/>
            <a:chOff x="-417513" y="0"/>
            <a:chExt cx="12584114" cy="6853238"/>
          </a:xfrm>
        </p:grpSpPr>
        <p:sp>
          <p:nvSpPr>
            <p:cNvPr id="7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4" name="Group 23"/>
          <p:cNvGrpSpPr/>
          <p:nvPr/>
        </p:nvGrpSpPr>
        <p:grpSpPr>
          <a:xfrm>
            <a:off x="800144" y="1699589"/>
            <a:ext cx="3674476" cy="3470421"/>
            <a:chOff x="697883" y="1816768"/>
            <a:chExt cx="3674476" cy="3470421"/>
          </a:xfrm>
        </p:grpSpPr>
        <p:sp>
          <p:nvSpPr>
            <p:cNvPr id="25" name="Rectangle 24"/>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2"/>
          </a:xfrm>
        </p:spPr>
        <p:txBody>
          <a:bodyPr/>
          <a:lstStyle>
            <a:lvl1pPr>
              <a:defRPr>
                <a:solidFill>
                  <a:srgbClr val="FFFEFF"/>
                </a:solidFill>
              </a:defRPr>
            </a:lvl1pPr>
          </a:lstStyle>
          <a:p>
            <a:r>
              <a:rPr lang="nl-NL"/>
              <a:t>Klik om stijl te bewerken</a:t>
            </a:r>
            <a:endParaRPr lang="en-US" dirty="0"/>
          </a:p>
        </p:txBody>
      </p:sp>
      <p:sp>
        <p:nvSpPr>
          <p:cNvPr id="3" name="Date Placeholder 2"/>
          <p:cNvSpPr>
            <a:spLocks noGrp="1"/>
          </p:cNvSpPr>
          <p:nvPr>
            <p:ph type="dt" sz="half" idx="10"/>
          </p:nvPr>
        </p:nvSpPr>
        <p:spPr/>
        <p:txBody>
          <a:bodyPr/>
          <a:lstStyle/>
          <a:p>
            <a:fld id="{53F8443F-80B3-4A03-B5D2-05667285C7A8}" type="datetimeFigureOut">
              <a:rPr lang="nl-NL" smtClean="0">
                <a:solidFill>
                  <a:prstClr val="black">
                    <a:tint val="75000"/>
                  </a:prstClr>
                </a:solidFill>
              </a:rPr>
              <a:pPr/>
              <a:t>6-5-2019</a:t>
            </a:fld>
            <a:endParaRPr lang="nl-NL">
              <a:solidFill>
                <a:prstClr val="black">
                  <a:tint val="75000"/>
                </a:prstClr>
              </a:solidFill>
            </a:endParaRPr>
          </a:p>
        </p:txBody>
      </p:sp>
      <p:sp>
        <p:nvSpPr>
          <p:cNvPr id="4" name="Footer Placeholder 3"/>
          <p:cNvSpPr>
            <a:spLocks noGrp="1"/>
          </p:cNvSpPr>
          <p:nvPr>
            <p:ph type="ftr" sz="quarter" idx="11"/>
          </p:nvPr>
        </p:nvSpPr>
        <p:spPr/>
        <p:txBody>
          <a:bodyPr/>
          <a:lstStyle/>
          <a:p>
            <a:endParaRPr lang="nl-NL">
              <a:solidFill>
                <a:prstClr val="black">
                  <a:tint val="75000"/>
                </a:prstClr>
              </a:solidFill>
            </a:endParaRPr>
          </a:p>
        </p:txBody>
      </p:sp>
      <p:sp>
        <p:nvSpPr>
          <p:cNvPr id="5" name="Slide Number Placeholder 4"/>
          <p:cNvSpPr>
            <a:spLocks noGrp="1"/>
          </p:cNvSpPr>
          <p:nvPr>
            <p:ph type="sldNum" sz="quarter" idx="12"/>
          </p:nvPr>
        </p:nvSpPr>
        <p:spPr/>
        <p:txBody>
          <a:bodyPr/>
          <a:lstStyle/>
          <a:p>
            <a:fld id="{8950D825-633E-4F36-B4F1-CDBC9332600C}"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97539186"/>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04672" y="320040"/>
            <a:ext cx="3657600" cy="320040"/>
          </a:xfrm>
        </p:spPr>
        <p:txBody>
          <a:bodyPr/>
          <a:lstStyle/>
          <a:p>
            <a:fld id="{53F8443F-80B3-4A03-B5D2-05667285C7A8}" type="datetimeFigureOut">
              <a:rPr lang="nl-NL" smtClean="0">
                <a:solidFill>
                  <a:prstClr val="black">
                    <a:tint val="75000"/>
                  </a:prstClr>
                </a:solidFill>
              </a:rPr>
              <a:pPr/>
              <a:t>6-5-2019</a:t>
            </a:fld>
            <a:endParaRPr lang="nl-NL">
              <a:solidFill>
                <a:prstClr val="black">
                  <a:tint val="75000"/>
                </a:prstClr>
              </a:solidFill>
            </a:endParaRPr>
          </a:p>
        </p:txBody>
      </p:sp>
      <p:sp>
        <p:nvSpPr>
          <p:cNvPr id="3" name="Footer Placeholder 2"/>
          <p:cNvSpPr>
            <a:spLocks noGrp="1"/>
          </p:cNvSpPr>
          <p:nvPr>
            <p:ph type="ftr" sz="quarter" idx="11"/>
          </p:nvPr>
        </p:nvSpPr>
        <p:spPr>
          <a:xfrm>
            <a:off x="804672" y="6227064"/>
            <a:ext cx="10588752" cy="320040"/>
          </a:xfrm>
        </p:spPr>
        <p:txBody>
          <a:bodyPr/>
          <a:lstStyle/>
          <a:p>
            <a:endParaRPr lang="nl-NL">
              <a:solidFill>
                <a:prstClr val="black">
                  <a:tint val="75000"/>
                </a:prstClr>
              </a:solidFill>
            </a:endParaRPr>
          </a:p>
        </p:txBody>
      </p:sp>
      <p:sp>
        <p:nvSpPr>
          <p:cNvPr id="4" name="Slide Number Placeholder 3"/>
          <p:cNvSpPr>
            <a:spLocks noGrp="1"/>
          </p:cNvSpPr>
          <p:nvPr>
            <p:ph type="sldNum" sz="quarter" idx="12"/>
          </p:nvPr>
        </p:nvSpPr>
        <p:spPr>
          <a:xfrm>
            <a:off x="10469880" y="320040"/>
            <a:ext cx="914400" cy="320040"/>
          </a:xfrm>
        </p:spPr>
        <p:txBody>
          <a:bodyPr/>
          <a:lstStyle/>
          <a:p>
            <a:fld id="{8950D825-633E-4F36-B4F1-CDBC9332600C}"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36533968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grpSp>
        <p:nvGrpSpPr>
          <p:cNvPr id="74" name="Group 73"/>
          <p:cNvGrpSpPr/>
          <p:nvPr/>
        </p:nvGrpSpPr>
        <p:grpSpPr>
          <a:xfrm>
            <a:off x="-417513" y="0"/>
            <a:ext cx="12584114" cy="6853238"/>
            <a:chOff x="-417513" y="0"/>
            <a:chExt cx="12584114" cy="6853238"/>
          </a:xfrm>
        </p:grpSpPr>
        <p:sp>
          <p:nvSpPr>
            <p:cNvPr id="75"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6"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9"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1"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2"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1" name="Group 20"/>
          <p:cNvGrpSpPr/>
          <p:nvPr/>
        </p:nvGrpSpPr>
        <p:grpSpPr>
          <a:xfrm>
            <a:off x="800144" y="1699589"/>
            <a:ext cx="3674476" cy="3470421"/>
            <a:chOff x="697883" y="1816768"/>
            <a:chExt cx="3674476" cy="3470421"/>
          </a:xfrm>
        </p:grpSpPr>
        <p:sp>
          <p:nvSpPr>
            <p:cNvPr id="22" name="Rectangle 2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52026"/>
            <a:ext cx="3501197" cy="1223298"/>
          </a:xfrm>
        </p:spPr>
        <p:txBody>
          <a:bodyPr bIns="0" anchor="b">
            <a:noAutofit/>
          </a:bodyPr>
          <a:lstStyle>
            <a:lvl1pPr algn="ctr">
              <a:defRPr sz="3200">
                <a:solidFill>
                  <a:srgbClr val="FFFEFF"/>
                </a:solidFill>
              </a:defRPr>
            </a:lvl1pPr>
          </a:lstStyle>
          <a:p>
            <a:r>
              <a:rPr lang="nl-NL"/>
              <a:t>Klik om stijl te bewerken</a:t>
            </a:r>
            <a:endParaRPr lang="en-US" dirty="0"/>
          </a:p>
        </p:txBody>
      </p:sp>
      <p:sp>
        <p:nvSpPr>
          <p:cNvPr id="3" name="Content Placeholder 2"/>
          <p:cNvSpPr>
            <a:spLocks noGrp="1"/>
          </p:cNvSpPr>
          <p:nvPr>
            <p:ph idx="1"/>
          </p:nvPr>
        </p:nvSpPr>
        <p:spPr>
          <a:xfrm>
            <a:off x="5109983" y="802809"/>
            <a:ext cx="6275035" cy="5249940"/>
          </a:xfrm>
        </p:spPr>
        <p:txBody>
          <a:bodyPr anchor="ct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888631" y="3580186"/>
            <a:ext cx="3501197" cy="1221164"/>
          </a:xfrm>
        </p:spPr>
        <p:txBody>
          <a:bodyPr/>
          <a:lstStyle>
            <a:lvl1pPr marL="0" indent="0" algn="ctr">
              <a:buNone/>
              <a:defRPr sz="16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53F8443F-80B3-4A03-B5D2-05667285C7A8}" type="datetimeFigureOut">
              <a:rPr lang="nl-NL" smtClean="0">
                <a:solidFill>
                  <a:prstClr val="black">
                    <a:tint val="75000"/>
                  </a:prstClr>
                </a:solidFill>
              </a:rPr>
              <a:pPr/>
              <a:t>6-5-2019</a:t>
            </a:fld>
            <a:endParaRPr lang="nl-NL">
              <a:solidFill>
                <a:prstClr val="black">
                  <a:tint val="75000"/>
                </a:prstClr>
              </a:solidFill>
            </a:endParaRPr>
          </a:p>
        </p:txBody>
      </p:sp>
      <p:sp>
        <p:nvSpPr>
          <p:cNvPr id="6" name="Footer Placeholder 5"/>
          <p:cNvSpPr>
            <a:spLocks noGrp="1"/>
          </p:cNvSpPr>
          <p:nvPr>
            <p:ph type="ftr" sz="quarter" idx="11"/>
          </p:nvPr>
        </p:nvSpPr>
        <p:spPr/>
        <p:txBody>
          <a:bodyPr/>
          <a:lstStyle/>
          <a:p>
            <a:endParaRPr lang="nl-NL">
              <a:solidFill>
                <a:prstClr val="black">
                  <a:tint val="75000"/>
                </a:prstClr>
              </a:solidFill>
            </a:endParaRPr>
          </a:p>
        </p:txBody>
      </p:sp>
      <p:sp>
        <p:nvSpPr>
          <p:cNvPr id="7" name="Slide Number Placeholder 6"/>
          <p:cNvSpPr>
            <a:spLocks noGrp="1"/>
          </p:cNvSpPr>
          <p:nvPr>
            <p:ph type="sldNum" sz="quarter" idx="12"/>
          </p:nvPr>
        </p:nvSpPr>
        <p:spPr/>
        <p:txBody>
          <a:bodyPr/>
          <a:lstStyle/>
          <a:p>
            <a:fld id="{8950D825-633E-4F36-B4F1-CDBC9332600C}"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26617970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grpSp>
        <p:nvGrpSpPr>
          <p:cNvPr id="80" name="Group 79"/>
          <p:cNvGrpSpPr/>
          <p:nvPr/>
        </p:nvGrpSpPr>
        <p:grpSpPr>
          <a:xfrm>
            <a:off x="-417513" y="0"/>
            <a:ext cx="12584114" cy="6853238"/>
            <a:chOff x="-417513" y="0"/>
            <a:chExt cx="12584114" cy="6853238"/>
          </a:xfrm>
        </p:grpSpPr>
        <p:sp>
          <p:nvSpPr>
            <p:cNvPr id="81"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0"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1"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7" name="Group 26"/>
          <p:cNvGrpSpPr/>
          <p:nvPr/>
        </p:nvGrpSpPr>
        <p:grpSpPr>
          <a:xfrm>
            <a:off x="800144" y="1699589"/>
            <a:ext cx="3674476" cy="3470421"/>
            <a:chOff x="697883" y="1816768"/>
            <a:chExt cx="3674476" cy="3470421"/>
          </a:xfrm>
        </p:grpSpPr>
        <p:sp>
          <p:nvSpPr>
            <p:cNvPr id="28" name="Rectangle 27"/>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Rectangle 29"/>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49925"/>
            <a:ext cx="3498979" cy="2456442"/>
          </a:xfrm>
        </p:spPr>
        <p:txBody>
          <a:bodyPr/>
          <a:lstStyle>
            <a:lvl1pPr>
              <a:defRPr>
                <a:solidFill>
                  <a:srgbClr val="FFFEFF"/>
                </a:solidFill>
              </a:defRPr>
            </a:lvl1pPr>
          </a:lstStyle>
          <a:p>
            <a:r>
              <a:rPr lang="nl-NL"/>
              <a:t>Klik om stijl te bewerken</a:t>
            </a:r>
            <a:endParaRPr lang="en-US" dirty="0"/>
          </a:p>
        </p:txBody>
      </p:sp>
      <p:sp>
        <p:nvSpPr>
          <p:cNvPr id="3" name="Content Placeholder 2"/>
          <p:cNvSpPr>
            <a:spLocks noGrp="1"/>
          </p:cNvSpPr>
          <p:nvPr>
            <p:ph idx="1"/>
          </p:nvPr>
        </p:nvSpPr>
        <p:spPr>
          <a:xfrm>
            <a:off x="5118447" y="803186"/>
            <a:ext cx="6281873" cy="5248622"/>
          </a:xfrm>
        </p:spPr>
        <p:txBody>
          <a:bodyPr anchor="ct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3F8443F-80B3-4A03-B5D2-05667285C7A8}" type="datetimeFigureOut">
              <a:rPr lang="nl-NL" smtClean="0"/>
              <a:t>6-5-2019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950D825-633E-4F36-B4F1-CDBC9332600C}" type="slidenum">
              <a:rPr lang="nl-NL" smtClean="0"/>
              <a:t>‹nr.›</a:t>
            </a:fld>
            <a:endParaRPr lang="nl-NL"/>
          </a:p>
        </p:txBody>
      </p:sp>
    </p:spTree>
    <p:extLst>
      <p:ext uri="{BB962C8B-B14F-4D97-AF65-F5344CB8AC3E}">
        <p14:creationId xmlns:p14="http://schemas.microsoft.com/office/powerpoint/2010/main" val="1732406328"/>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grpSp>
        <p:nvGrpSpPr>
          <p:cNvPr id="73" name="Group 72"/>
          <p:cNvGrpSpPr/>
          <p:nvPr/>
        </p:nvGrpSpPr>
        <p:grpSpPr>
          <a:xfrm>
            <a:off x="-329674" y="-59376"/>
            <a:ext cx="12515851" cy="6923798"/>
            <a:chOff x="-329674" y="-51881"/>
            <a:chExt cx="12515851" cy="6923798"/>
          </a:xfrm>
        </p:grpSpPr>
        <p:sp>
          <p:nvSpPr>
            <p:cNvPr id="81"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76" name="Group 75"/>
          <p:cNvGrpSpPr/>
          <p:nvPr/>
        </p:nvGrpSpPr>
        <p:grpSpPr>
          <a:xfrm>
            <a:off x="805336" y="1698331"/>
            <a:ext cx="5941540" cy="3470421"/>
            <a:chOff x="805336" y="1698331"/>
            <a:chExt cx="5941540" cy="3470421"/>
          </a:xfrm>
        </p:grpSpPr>
        <p:sp>
          <p:nvSpPr>
            <p:cNvPr id="77" name="Rectangle 76"/>
            <p:cNvSpPr/>
            <p:nvPr/>
          </p:nvSpPr>
          <p:spPr>
            <a:xfrm>
              <a:off x="805336" y="1698331"/>
              <a:ext cx="5941540"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 name="Isosceles Triangle 9"/>
            <p:cNvSpPr/>
            <p:nvPr/>
          </p:nvSpPr>
          <p:spPr>
            <a:xfrm rot="10800000">
              <a:off x="3618113" y="4896349"/>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p:cNvSpPr/>
            <p:nvPr/>
          </p:nvSpPr>
          <p:spPr>
            <a:xfrm>
              <a:off x="805336" y="2274403"/>
              <a:ext cx="5941540"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 name="Picture Placeholder 2"/>
          <p:cNvSpPr>
            <a:spLocks noGrp="1" noChangeAspect="1"/>
          </p:cNvSpPr>
          <p:nvPr>
            <p:ph type="pic" idx="1"/>
          </p:nvPr>
        </p:nvSpPr>
        <p:spPr>
          <a:xfrm>
            <a:off x="7543510" y="0"/>
            <a:ext cx="4648490" cy="6858000"/>
          </a:xfrm>
          <a:solidFill>
            <a:schemeClr val="bg1">
              <a:lumMod val="65000"/>
              <a:lumOff val="3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2" name="Title 1"/>
          <p:cNvSpPr>
            <a:spLocks noGrp="1"/>
          </p:cNvSpPr>
          <p:nvPr>
            <p:ph type="title"/>
          </p:nvPr>
        </p:nvSpPr>
        <p:spPr>
          <a:xfrm>
            <a:off x="885443" y="2360255"/>
            <a:ext cx="5776646" cy="1178032"/>
          </a:xfrm>
        </p:spPr>
        <p:txBody>
          <a:bodyPr bIns="0" anchor="b">
            <a:normAutofit/>
          </a:bodyPr>
          <a:lstStyle>
            <a:lvl1pPr>
              <a:defRPr sz="3600">
                <a:solidFill>
                  <a:srgbClr val="FFFEFF"/>
                </a:solidFill>
              </a:defRPr>
            </a:lvl1pPr>
          </a:lstStyle>
          <a:p>
            <a:r>
              <a:rPr lang="nl-NL"/>
              <a:t>Klik om stijl te bewerken</a:t>
            </a:r>
            <a:endParaRPr lang="en-US" dirty="0"/>
          </a:p>
        </p:txBody>
      </p:sp>
      <p:sp>
        <p:nvSpPr>
          <p:cNvPr id="4" name="Text Placeholder 3"/>
          <p:cNvSpPr>
            <a:spLocks noGrp="1"/>
          </p:cNvSpPr>
          <p:nvPr>
            <p:ph type="body" sz="half" idx="2"/>
          </p:nvPr>
        </p:nvSpPr>
        <p:spPr>
          <a:xfrm>
            <a:off x="885443" y="3545012"/>
            <a:ext cx="5776646" cy="1274198"/>
          </a:xfrm>
        </p:spPr>
        <p:txBody>
          <a:bodyPr>
            <a:normAutofit/>
          </a:bodyPr>
          <a:lstStyle>
            <a:lvl1pPr marL="0" indent="0" algn="ctr">
              <a:buNone/>
              <a:defRPr sz="18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a:xfrm>
            <a:off x="804672" y="320040"/>
            <a:ext cx="3657600" cy="320040"/>
          </a:xfrm>
        </p:spPr>
        <p:txBody>
          <a:bodyPr/>
          <a:lstStyle/>
          <a:p>
            <a:fld id="{53F8443F-80B3-4A03-B5D2-05667285C7A8}" type="datetimeFigureOut">
              <a:rPr lang="nl-NL" smtClean="0">
                <a:solidFill>
                  <a:prstClr val="black">
                    <a:tint val="75000"/>
                  </a:prstClr>
                </a:solidFill>
              </a:rPr>
              <a:pPr/>
              <a:t>6-5-2019</a:t>
            </a:fld>
            <a:endParaRPr lang="nl-NL">
              <a:solidFill>
                <a:prstClr val="black">
                  <a:tint val="75000"/>
                </a:prstClr>
              </a:solidFill>
            </a:endParaRPr>
          </a:p>
        </p:txBody>
      </p:sp>
      <p:sp>
        <p:nvSpPr>
          <p:cNvPr id="6" name="Footer Placeholder 5"/>
          <p:cNvSpPr>
            <a:spLocks noGrp="1"/>
          </p:cNvSpPr>
          <p:nvPr>
            <p:ph type="ftr" sz="quarter" idx="11"/>
          </p:nvPr>
        </p:nvSpPr>
        <p:spPr>
          <a:xfrm>
            <a:off x="804672" y="6227064"/>
            <a:ext cx="5942203" cy="320040"/>
          </a:xfrm>
        </p:spPr>
        <p:txBody>
          <a:bodyPr/>
          <a:lstStyle/>
          <a:p>
            <a:endParaRPr lang="nl-NL">
              <a:solidFill>
                <a:prstClr val="black">
                  <a:tint val="75000"/>
                </a:prstClr>
              </a:solidFill>
            </a:endParaRPr>
          </a:p>
        </p:txBody>
      </p:sp>
      <p:sp>
        <p:nvSpPr>
          <p:cNvPr id="7" name="Slide Number Placeholder 6"/>
          <p:cNvSpPr>
            <a:spLocks noGrp="1"/>
          </p:cNvSpPr>
          <p:nvPr>
            <p:ph type="sldNum" sz="quarter" idx="12"/>
          </p:nvPr>
        </p:nvSpPr>
        <p:spPr>
          <a:xfrm>
            <a:off x="5828377" y="320040"/>
            <a:ext cx="914400" cy="320040"/>
          </a:xfrm>
        </p:spPr>
        <p:txBody>
          <a:bodyPr/>
          <a:lstStyle/>
          <a:p>
            <a:fld id="{8950D825-633E-4F36-B4F1-CDBC9332600C}"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41055208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grpSp>
        <p:nvGrpSpPr>
          <p:cNvPr id="75" name="Group 74"/>
          <p:cNvGrpSpPr/>
          <p:nvPr/>
        </p:nvGrpSpPr>
        <p:grpSpPr>
          <a:xfrm>
            <a:off x="-417513"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800144"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1"/>
          </a:xfrm>
        </p:spPr>
        <p:txBody>
          <a:bodyPr/>
          <a:lstStyle>
            <a:lvl1pPr>
              <a:defRPr>
                <a:solidFill>
                  <a:srgbClr val="FFFEFF"/>
                </a:solidFill>
              </a:defRPr>
            </a:lvl1pPr>
          </a:lstStyle>
          <a:p>
            <a:r>
              <a:rPr lang="nl-NL"/>
              <a:t>Klik om stijl te bewerken</a:t>
            </a:r>
            <a:endParaRPr lang="en-US" dirty="0"/>
          </a:p>
        </p:txBody>
      </p:sp>
      <p:sp>
        <p:nvSpPr>
          <p:cNvPr id="3" name="Vertical Text Placeholder 2"/>
          <p:cNvSpPr>
            <a:spLocks noGrp="1"/>
          </p:cNvSpPr>
          <p:nvPr>
            <p:ph type="body" orient="vert" idx="1"/>
          </p:nvPr>
        </p:nvSpPr>
        <p:spPr>
          <a:xfrm>
            <a:off x="5109983" y="794719"/>
            <a:ext cx="6275035" cy="525709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3F8443F-80B3-4A03-B5D2-05667285C7A8}" type="datetimeFigureOut">
              <a:rPr lang="nl-NL" smtClean="0">
                <a:solidFill>
                  <a:prstClr val="black">
                    <a:tint val="75000"/>
                  </a:prstClr>
                </a:solidFill>
              </a:rPr>
              <a:pPr/>
              <a:t>6-5-2019</a:t>
            </a:fld>
            <a:endParaRPr lang="nl-NL">
              <a:solidFill>
                <a:prstClr val="black">
                  <a:tint val="75000"/>
                </a:prstClr>
              </a:solidFill>
            </a:endParaRPr>
          </a:p>
        </p:txBody>
      </p:sp>
      <p:sp>
        <p:nvSpPr>
          <p:cNvPr id="5" name="Footer Placeholder 4"/>
          <p:cNvSpPr>
            <a:spLocks noGrp="1"/>
          </p:cNvSpPr>
          <p:nvPr>
            <p:ph type="ftr" sz="quarter" idx="11"/>
          </p:nvPr>
        </p:nvSpPr>
        <p:spPr/>
        <p:txBody>
          <a:bodyPr/>
          <a:lstStyle/>
          <a:p>
            <a:endParaRPr lang="nl-NL">
              <a:solidFill>
                <a:prstClr val="black">
                  <a:tint val="75000"/>
                </a:prstClr>
              </a:solidFill>
            </a:endParaRPr>
          </a:p>
        </p:txBody>
      </p:sp>
      <p:sp>
        <p:nvSpPr>
          <p:cNvPr id="6" name="Slide Number Placeholder 5"/>
          <p:cNvSpPr>
            <a:spLocks noGrp="1"/>
          </p:cNvSpPr>
          <p:nvPr>
            <p:ph type="sldNum" sz="quarter" idx="12"/>
          </p:nvPr>
        </p:nvSpPr>
        <p:spPr/>
        <p:txBody>
          <a:bodyPr/>
          <a:lstStyle/>
          <a:p>
            <a:fld id="{8950D825-633E-4F36-B4F1-CDBC9332600C}"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7574401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grpSp>
        <p:nvGrpSpPr>
          <p:cNvPr id="75" name="Group 74"/>
          <p:cNvGrpSpPr/>
          <p:nvPr/>
        </p:nvGrpSpPr>
        <p:grpSpPr>
          <a:xfrm flipH="1">
            <a:off x="0"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7718948"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7807437" y="2349925"/>
            <a:ext cx="3501195" cy="2456442"/>
          </a:xfrm>
        </p:spPr>
        <p:txBody>
          <a:bodyPr vert="eaVert"/>
          <a:lstStyle>
            <a:lvl1pPr algn="l">
              <a:lnSpc>
                <a:spcPct val="80000"/>
              </a:lnSpc>
              <a:defRPr>
                <a:solidFill>
                  <a:srgbClr val="FFFEFF"/>
                </a:solidFill>
              </a:defRPr>
            </a:lvl1pPr>
          </a:lstStyle>
          <a:p>
            <a:r>
              <a:rPr lang="nl-NL"/>
              <a:t>Klik om stijl te bewerken</a:t>
            </a:r>
            <a:endParaRPr lang="en-US" dirty="0"/>
          </a:p>
        </p:txBody>
      </p:sp>
      <p:sp>
        <p:nvSpPr>
          <p:cNvPr id="3" name="Vertical Text Placeholder 2"/>
          <p:cNvSpPr>
            <a:spLocks noGrp="1"/>
          </p:cNvSpPr>
          <p:nvPr>
            <p:ph type="body" orient="vert" idx="1"/>
          </p:nvPr>
        </p:nvSpPr>
        <p:spPr>
          <a:xfrm>
            <a:off x="802747" y="798444"/>
            <a:ext cx="6268622" cy="5257303"/>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a:xfrm>
            <a:off x="804672" y="320040"/>
            <a:ext cx="3657600" cy="320040"/>
          </a:xfrm>
        </p:spPr>
        <p:txBody>
          <a:bodyPr/>
          <a:lstStyle/>
          <a:p>
            <a:fld id="{53F8443F-80B3-4A03-B5D2-05667285C7A8}" type="datetimeFigureOut">
              <a:rPr lang="nl-NL" smtClean="0">
                <a:solidFill>
                  <a:prstClr val="black">
                    <a:tint val="75000"/>
                  </a:prstClr>
                </a:solidFill>
              </a:rPr>
              <a:pPr/>
              <a:t>6-5-2019</a:t>
            </a:fld>
            <a:endParaRPr lang="nl-NL">
              <a:solidFill>
                <a:prstClr val="black">
                  <a:tint val="75000"/>
                </a:prstClr>
              </a:solidFill>
            </a:endParaRPr>
          </a:p>
        </p:txBody>
      </p:sp>
      <p:sp>
        <p:nvSpPr>
          <p:cNvPr id="5" name="Footer Placeholder 4"/>
          <p:cNvSpPr>
            <a:spLocks noGrp="1"/>
          </p:cNvSpPr>
          <p:nvPr>
            <p:ph type="ftr" sz="quarter" idx="11"/>
          </p:nvPr>
        </p:nvSpPr>
        <p:spPr>
          <a:xfrm>
            <a:off x="804672" y="6227064"/>
            <a:ext cx="10588752" cy="320040"/>
          </a:xfrm>
        </p:spPr>
        <p:txBody>
          <a:bodyPr/>
          <a:lstStyle/>
          <a:p>
            <a:endParaRPr lang="nl-NL">
              <a:solidFill>
                <a:prstClr val="black">
                  <a:tint val="75000"/>
                </a:prstClr>
              </a:solidFill>
            </a:endParaRPr>
          </a:p>
        </p:txBody>
      </p:sp>
      <p:sp>
        <p:nvSpPr>
          <p:cNvPr id="6" name="Slide Number Placeholder 5"/>
          <p:cNvSpPr>
            <a:spLocks noGrp="1"/>
          </p:cNvSpPr>
          <p:nvPr>
            <p:ph type="sldNum" sz="quarter" idx="12"/>
          </p:nvPr>
        </p:nvSpPr>
        <p:spPr>
          <a:xfrm>
            <a:off x="10469880" y="320040"/>
            <a:ext cx="914400" cy="320040"/>
          </a:xfrm>
        </p:spPr>
        <p:txBody>
          <a:bodyPr/>
          <a:lstStyle/>
          <a:p>
            <a:fld id="{8950D825-633E-4F36-B4F1-CDBC9332600C}"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143321623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grpSp>
        <p:nvGrpSpPr>
          <p:cNvPr id="77" name="Group 76"/>
          <p:cNvGrpSpPr/>
          <p:nvPr/>
        </p:nvGrpSpPr>
        <p:grpSpPr>
          <a:xfrm>
            <a:off x="-329674" y="-59376"/>
            <a:ext cx="12515851" cy="6923798"/>
            <a:chOff x="-329674" y="-51881"/>
            <a:chExt cx="12515851" cy="6923798"/>
          </a:xfrm>
        </p:grpSpPr>
        <p:sp>
          <p:nvSpPr>
            <p:cNvPr id="78"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3259545" y="1186483"/>
            <a:ext cx="5666145" cy="4477933"/>
            <a:chOff x="3259545" y="1186483"/>
            <a:chExt cx="5666145" cy="4477933"/>
          </a:xfrm>
        </p:grpSpPr>
        <p:sp>
          <p:nvSpPr>
            <p:cNvPr id="99" name="Rectangle 98"/>
            <p:cNvSpPr/>
            <p:nvPr/>
          </p:nvSpPr>
          <p:spPr>
            <a:xfrm>
              <a:off x="3259545" y="1186483"/>
              <a:ext cx="5657881"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1" name="Rectangle 100"/>
            <p:cNvSpPr/>
            <p:nvPr/>
          </p:nvSpPr>
          <p:spPr>
            <a:xfrm>
              <a:off x="3259545" y="1991156"/>
              <a:ext cx="5666145"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3344216" y="2074730"/>
            <a:ext cx="5490224" cy="1689390"/>
          </a:xfrm>
        </p:spPr>
        <p:txBody>
          <a:bodyPr bIns="0" anchor="b">
            <a:normAutofit/>
          </a:bodyPr>
          <a:lstStyle>
            <a:lvl1pPr algn="ctr">
              <a:defRPr sz="4400">
                <a:solidFill>
                  <a:srgbClr val="FFFEFF"/>
                </a:solidFill>
              </a:defRPr>
            </a:lvl1pPr>
          </a:lstStyle>
          <a:p>
            <a:r>
              <a:rPr lang="nl-NL"/>
              <a:t>Klik om stijl te bewerken</a:t>
            </a:r>
            <a:endParaRPr lang="en-US" dirty="0"/>
          </a:p>
        </p:txBody>
      </p:sp>
      <p:sp>
        <p:nvSpPr>
          <p:cNvPr id="3" name="Text Placeholder 2"/>
          <p:cNvSpPr>
            <a:spLocks noGrp="1"/>
          </p:cNvSpPr>
          <p:nvPr>
            <p:ph type="body" idx="1"/>
          </p:nvPr>
        </p:nvSpPr>
        <p:spPr>
          <a:xfrm>
            <a:off x="3344215" y="3846851"/>
            <a:ext cx="5490223" cy="1383770"/>
          </a:xfrm>
        </p:spPr>
        <p:txBody>
          <a:bodyPr tIns="0">
            <a:normAutofit/>
          </a:bodyPr>
          <a:lstStyle>
            <a:lvl1pPr marL="0" indent="0" algn="ctr">
              <a:buNone/>
              <a:defRPr sz="1800">
                <a:solidFill>
                  <a:srgbClr val="FFFEFF"/>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a:xfrm>
            <a:off x="804672" y="320040"/>
            <a:ext cx="3657600" cy="320040"/>
          </a:xfrm>
        </p:spPr>
        <p:txBody>
          <a:bodyPr/>
          <a:lstStyle/>
          <a:p>
            <a:fld id="{53F8443F-80B3-4A03-B5D2-05667285C7A8}" type="datetimeFigureOut">
              <a:rPr lang="nl-NL" smtClean="0"/>
              <a:t>6-5-2019</a:t>
            </a:fld>
            <a:endParaRPr lang="nl-NL"/>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nl-NL"/>
          </a:p>
        </p:txBody>
      </p:sp>
      <p:sp>
        <p:nvSpPr>
          <p:cNvPr id="6" name="Slide Number Placeholder 5"/>
          <p:cNvSpPr>
            <a:spLocks noGrp="1"/>
          </p:cNvSpPr>
          <p:nvPr>
            <p:ph type="sldNum" sz="quarter" idx="12"/>
          </p:nvPr>
        </p:nvSpPr>
        <p:spPr>
          <a:xfrm>
            <a:off x="10469880" y="320040"/>
            <a:ext cx="914400" cy="320040"/>
          </a:xfrm>
        </p:spPr>
        <p:txBody>
          <a:bodyPr/>
          <a:lstStyle/>
          <a:p>
            <a:fld id="{8950D825-633E-4F36-B4F1-CDBC9332600C}" type="slidenum">
              <a:rPr lang="nl-NL" smtClean="0"/>
              <a:t>‹nr.›</a:t>
            </a:fld>
            <a:endParaRPr lang="nl-NL"/>
          </a:p>
        </p:txBody>
      </p:sp>
    </p:spTree>
    <p:extLst>
      <p:ext uri="{BB962C8B-B14F-4D97-AF65-F5344CB8AC3E}">
        <p14:creationId xmlns:p14="http://schemas.microsoft.com/office/powerpoint/2010/main" val="29754782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grpSp>
        <p:nvGrpSpPr>
          <p:cNvPr id="37" name="Group 36"/>
          <p:cNvGrpSpPr/>
          <p:nvPr/>
        </p:nvGrpSpPr>
        <p:grpSpPr>
          <a:xfrm>
            <a:off x="-417513" y="0"/>
            <a:ext cx="12584114" cy="6853238"/>
            <a:chOff x="-417513" y="0"/>
            <a:chExt cx="12584114" cy="6853238"/>
          </a:xfrm>
        </p:grpSpPr>
        <p:sp>
          <p:nvSpPr>
            <p:cNvPr id="3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59" name="Group 58"/>
          <p:cNvGrpSpPr/>
          <p:nvPr/>
        </p:nvGrpSpPr>
        <p:grpSpPr>
          <a:xfrm>
            <a:off x="800144" y="1699589"/>
            <a:ext cx="3674476" cy="3470421"/>
            <a:chOff x="697883" y="1816768"/>
            <a:chExt cx="3674476" cy="3470421"/>
          </a:xfrm>
        </p:grpSpPr>
        <p:sp>
          <p:nvSpPr>
            <p:cNvPr id="60" name="Rectangle 59"/>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 name="Rectangle 61"/>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0" y="2339669"/>
            <a:ext cx="3500828" cy="2470065"/>
          </a:xfrm>
        </p:spPr>
        <p:txBody>
          <a:bodyPr lIns="91440" tIns="91440" rIns="91440" bIns="91440"/>
          <a:lstStyle>
            <a:lvl1pPr>
              <a:defRPr>
                <a:solidFill>
                  <a:srgbClr val="FFFEFF"/>
                </a:solidFill>
              </a:defRPr>
            </a:lvl1pPr>
          </a:lstStyle>
          <a:p>
            <a:r>
              <a:rPr lang="nl-NL"/>
              <a:t>Klik om stijl te bewerken</a:t>
            </a:r>
            <a:endParaRPr lang="en-US" dirty="0"/>
          </a:p>
        </p:txBody>
      </p:sp>
      <p:sp>
        <p:nvSpPr>
          <p:cNvPr id="3" name="Content Placeholder 2"/>
          <p:cNvSpPr>
            <a:spLocks noGrp="1"/>
          </p:cNvSpPr>
          <p:nvPr>
            <p:ph sz="half" idx="1"/>
          </p:nvPr>
        </p:nvSpPr>
        <p:spPr>
          <a:xfrm>
            <a:off x="5120878" y="803187"/>
            <a:ext cx="6269591" cy="2382651"/>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118447" y="3672162"/>
            <a:ext cx="6272022" cy="2383586"/>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a:xfrm>
            <a:off x="804672" y="320040"/>
            <a:ext cx="3657600" cy="320040"/>
          </a:xfrm>
        </p:spPr>
        <p:txBody>
          <a:bodyPr/>
          <a:lstStyle/>
          <a:p>
            <a:fld id="{53F8443F-80B3-4A03-B5D2-05667285C7A8}" type="datetimeFigureOut">
              <a:rPr lang="nl-NL" smtClean="0"/>
              <a:t>6-5-2019</a:t>
            </a:fld>
            <a:endParaRPr lang="nl-NL"/>
          </a:p>
        </p:txBody>
      </p:sp>
      <p:sp>
        <p:nvSpPr>
          <p:cNvPr id="6" name="Footer Placeholder 5"/>
          <p:cNvSpPr>
            <a:spLocks noGrp="1"/>
          </p:cNvSpPr>
          <p:nvPr>
            <p:ph type="ftr" sz="quarter" idx="11"/>
          </p:nvPr>
        </p:nvSpPr>
        <p:spPr>
          <a:xfrm>
            <a:off x="804672" y="6227064"/>
            <a:ext cx="10588752" cy="320040"/>
          </a:xfrm>
        </p:spPr>
        <p:txBody>
          <a:bodyPr/>
          <a:lstStyle/>
          <a:p>
            <a:endParaRPr lang="nl-NL"/>
          </a:p>
        </p:txBody>
      </p:sp>
      <p:sp>
        <p:nvSpPr>
          <p:cNvPr id="7" name="Slide Number Placeholder 6"/>
          <p:cNvSpPr>
            <a:spLocks noGrp="1"/>
          </p:cNvSpPr>
          <p:nvPr>
            <p:ph type="sldNum" sz="quarter" idx="12"/>
          </p:nvPr>
        </p:nvSpPr>
        <p:spPr>
          <a:xfrm>
            <a:off x="10469880" y="320040"/>
            <a:ext cx="914400" cy="320040"/>
          </a:xfrm>
        </p:spPr>
        <p:txBody>
          <a:bodyPr/>
          <a:lstStyle/>
          <a:p>
            <a:fld id="{8950D825-633E-4F36-B4F1-CDBC9332600C}" type="slidenum">
              <a:rPr lang="nl-NL" smtClean="0"/>
              <a:t>‹nr.›</a:t>
            </a:fld>
            <a:endParaRPr lang="nl-NL"/>
          </a:p>
        </p:txBody>
      </p:sp>
    </p:spTree>
    <p:extLst>
      <p:ext uri="{BB962C8B-B14F-4D97-AF65-F5344CB8AC3E}">
        <p14:creationId xmlns:p14="http://schemas.microsoft.com/office/powerpoint/2010/main" val="15311015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grpSp>
        <p:nvGrpSpPr>
          <p:cNvPr id="39" name="Group 38"/>
          <p:cNvGrpSpPr/>
          <p:nvPr/>
        </p:nvGrpSpPr>
        <p:grpSpPr>
          <a:xfrm>
            <a:off x="-417513" y="0"/>
            <a:ext cx="12584114" cy="6853238"/>
            <a:chOff x="-417513" y="0"/>
            <a:chExt cx="12584114" cy="6853238"/>
          </a:xfrm>
        </p:grpSpPr>
        <p:sp>
          <p:nvSpPr>
            <p:cNvPr id="40"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2"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6"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5"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6"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7"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9"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0"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61" name="Group 60"/>
          <p:cNvGrpSpPr/>
          <p:nvPr/>
        </p:nvGrpSpPr>
        <p:grpSpPr>
          <a:xfrm>
            <a:off x="800144" y="1699589"/>
            <a:ext cx="3674476" cy="3470421"/>
            <a:chOff x="697883" y="1816768"/>
            <a:chExt cx="3674476" cy="3470421"/>
          </a:xfrm>
        </p:grpSpPr>
        <p:sp>
          <p:nvSpPr>
            <p:cNvPr id="62" name="Rectangle 6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 name="Rectangle 63"/>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1" y="2363915"/>
            <a:ext cx="3500828" cy="2460497"/>
          </a:xfrm>
        </p:spPr>
        <p:txBody>
          <a:bodyPr lIns="91440" tIns="91440" rIns="91440" bIns="91440"/>
          <a:lstStyle>
            <a:lvl1pPr>
              <a:defRPr>
                <a:solidFill>
                  <a:srgbClr val="FFFEFF"/>
                </a:solidFill>
              </a:defRPr>
            </a:lvl1pPr>
          </a:lstStyle>
          <a:p>
            <a:r>
              <a:rPr lang="nl-NL"/>
              <a:t>Klik om stijl te bewerken</a:t>
            </a:r>
            <a:endParaRPr lang="en-US" dirty="0"/>
          </a:p>
        </p:txBody>
      </p:sp>
      <p:sp>
        <p:nvSpPr>
          <p:cNvPr id="3" name="Text Placeholder 2"/>
          <p:cNvSpPr>
            <a:spLocks noGrp="1"/>
          </p:cNvSpPr>
          <p:nvPr>
            <p:ph type="body" idx="1"/>
          </p:nvPr>
        </p:nvSpPr>
        <p:spPr>
          <a:xfrm>
            <a:off x="5125137" y="803185"/>
            <a:ext cx="6265088"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5125305" y="1488985"/>
            <a:ext cx="6264350" cy="169685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118653" y="3665887"/>
            <a:ext cx="6264414"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5118447" y="4351687"/>
            <a:ext cx="6265588" cy="17040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a:xfrm>
            <a:off x="804672" y="320040"/>
            <a:ext cx="3657600" cy="320040"/>
          </a:xfrm>
        </p:spPr>
        <p:txBody>
          <a:bodyPr/>
          <a:lstStyle/>
          <a:p>
            <a:fld id="{53F8443F-80B3-4A03-B5D2-05667285C7A8}" type="datetimeFigureOut">
              <a:rPr lang="nl-NL" smtClean="0"/>
              <a:t>6-5-2019</a:t>
            </a:fld>
            <a:endParaRPr lang="nl-NL"/>
          </a:p>
        </p:txBody>
      </p:sp>
      <p:sp>
        <p:nvSpPr>
          <p:cNvPr id="8" name="Footer Placeholder 7"/>
          <p:cNvSpPr>
            <a:spLocks noGrp="1"/>
          </p:cNvSpPr>
          <p:nvPr>
            <p:ph type="ftr" sz="quarter" idx="11"/>
          </p:nvPr>
        </p:nvSpPr>
        <p:spPr>
          <a:xfrm>
            <a:off x="804672" y="6227064"/>
            <a:ext cx="10588752" cy="320040"/>
          </a:xfrm>
        </p:spPr>
        <p:txBody>
          <a:bodyPr/>
          <a:lstStyle/>
          <a:p>
            <a:endParaRPr lang="nl-NL"/>
          </a:p>
        </p:txBody>
      </p:sp>
      <p:sp>
        <p:nvSpPr>
          <p:cNvPr id="9" name="Slide Number Placeholder 8"/>
          <p:cNvSpPr>
            <a:spLocks noGrp="1"/>
          </p:cNvSpPr>
          <p:nvPr>
            <p:ph type="sldNum" sz="quarter" idx="12"/>
          </p:nvPr>
        </p:nvSpPr>
        <p:spPr>
          <a:xfrm>
            <a:off x="10469880" y="320040"/>
            <a:ext cx="914400" cy="320040"/>
          </a:xfrm>
        </p:spPr>
        <p:txBody>
          <a:bodyPr/>
          <a:lstStyle/>
          <a:p>
            <a:fld id="{8950D825-633E-4F36-B4F1-CDBC9332600C}" type="slidenum">
              <a:rPr lang="nl-NL" smtClean="0"/>
              <a:t>‹nr.›</a:t>
            </a:fld>
            <a:endParaRPr lang="nl-NL"/>
          </a:p>
        </p:txBody>
      </p:sp>
    </p:spTree>
    <p:extLst>
      <p:ext uri="{BB962C8B-B14F-4D97-AF65-F5344CB8AC3E}">
        <p14:creationId xmlns:p14="http://schemas.microsoft.com/office/powerpoint/2010/main" val="8676835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grpSp>
        <p:nvGrpSpPr>
          <p:cNvPr id="77" name="Group 76"/>
          <p:cNvGrpSpPr/>
          <p:nvPr/>
        </p:nvGrpSpPr>
        <p:grpSpPr>
          <a:xfrm>
            <a:off x="-417513" y="0"/>
            <a:ext cx="12584114" cy="6853238"/>
            <a:chOff x="-417513" y="0"/>
            <a:chExt cx="12584114" cy="6853238"/>
          </a:xfrm>
        </p:grpSpPr>
        <p:sp>
          <p:nvSpPr>
            <p:cNvPr id="7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4" name="Group 23"/>
          <p:cNvGrpSpPr/>
          <p:nvPr/>
        </p:nvGrpSpPr>
        <p:grpSpPr>
          <a:xfrm>
            <a:off x="800144" y="1699589"/>
            <a:ext cx="3674476" cy="3470421"/>
            <a:chOff x="697883" y="1816768"/>
            <a:chExt cx="3674476" cy="3470421"/>
          </a:xfrm>
        </p:grpSpPr>
        <p:sp>
          <p:nvSpPr>
            <p:cNvPr id="25" name="Rectangle 24"/>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2"/>
          </a:xfrm>
        </p:spPr>
        <p:txBody>
          <a:bodyPr/>
          <a:lstStyle>
            <a:lvl1pPr>
              <a:defRPr>
                <a:solidFill>
                  <a:srgbClr val="FFFEFF"/>
                </a:solidFill>
              </a:defRPr>
            </a:lvl1pPr>
          </a:lstStyle>
          <a:p>
            <a:r>
              <a:rPr lang="nl-NL"/>
              <a:t>Klik om stijl te bewerken</a:t>
            </a:r>
            <a:endParaRPr lang="en-US" dirty="0"/>
          </a:p>
        </p:txBody>
      </p:sp>
      <p:sp>
        <p:nvSpPr>
          <p:cNvPr id="3" name="Date Placeholder 2"/>
          <p:cNvSpPr>
            <a:spLocks noGrp="1"/>
          </p:cNvSpPr>
          <p:nvPr>
            <p:ph type="dt" sz="half" idx="10"/>
          </p:nvPr>
        </p:nvSpPr>
        <p:spPr/>
        <p:txBody>
          <a:bodyPr/>
          <a:lstStyle/>
          <a:p>
            <a:fld id="{53F8443F-80B3-4A03-B5D2-05667285C7A8}" type="datetimeFigureOut">
              <a:rPr lang="nl-NL" smtClean="0"/>
              <a:t>6-5-2019</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8950D825-633E-4F36-B4F1-CDBC9332600C}" type="slidenum">
              <a:rPr lang="nl-NL" smtClean="0"/>
              <a:t>‹nr.›</a:t>
            </a:fld>
            <a:endParaRPr lang="nl-NL"/>
          </a:p>
        </p:txBody>
      </p:sp>
    </p:spTree>
    <p:extLst>
      <p:ext uri="{BB962C8B-B14F-4D97-AF65-F5344CB8AC3E}">
        <p14:creationId xmlns:p14="http://schemas.microsoft.com/office/powerpoint/2010/main" val="32104822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04672" y="320040"/>
            <a:ext cx="3657600" cy="320040"/>
          </a:xfrm>
        </p:spPr>
        <p:txBody>
          <a:bodyPr/>
          <a:lstStyle/>
          <a:p>
            <a:fld id="{53F8443F-80B3-4A03-B5D2-05667285C7A8}" type="datetimeFigureOut">
              <a:rPr lang="nl-NL" smtClean="0"/>
              <a:t>6-5-2019</a:t>
            </a:fld>
            <a:endParaRPr lang="nl-NL"/>
          </a:p>
        </p:txBody>
      </p:sp>
      <p:sp>
        <p:nvSpPr>
          <p:cNvPr id="3" name="Footer Placeholder 2"/>
          <p:cNvSpPr>
            <a:spLocks noGrp="1"/>
          </p:cNvSpPr>
          <p:nvPr>
            <p:ph type="ftr" sz="quarter" idx="11"/>
          </p:nvPr>
        </p:nvSpPr>
        <p:spPr>
          <a:xfrm>
            <a:off x="804672" y="6227064"/>
            <a:ext cx="10588752" cy="320040"/>
          </a:xfrm>
        </p:spPr>
        <p:txBody>
          <a:bodyPr/>
          <a:lstStyle/>
          <a:p>
            <a:endParaRPr lang="nl-NL"/>
          </a:p>
        </p:txBody>
      </p:sp>
      <p:sp>
        <p:nvSpPr>
          <p:cNvPr id="4" name="Slide Number Placeholder 3"/>
          <p:cNvSpPr>
            <a:spLocks noGrp="1"/>
          </p:cNvSpPr>
          <p:nvPr>
            <p:ph type="sldNum" sz="quarter" idx="12"/>
          </p:nvPr>
        </p:nvSpPr>
        <p:spPr>
          <a:xfrm>
            <a:off x="10469880" y="320040"/>
            <a:ext cx="914400" cy="320040"/>
          </a:xfrm>
        </p:spPr>
        <p:txBody>
          <a:bodyPr/>
          <a:lstStyle/>
          <a:p>
            <a:fld id="{8950D825-633E-4F36-B4F1-CDBC9332600C}" type="slidenum">
              <a:rPr lang="nl-NL" smtClean="0"/>
              <a:t>‹nr.›</a:t>
            </a:fld>
            <a:endParaRPr lang="nl-NL"/>
          </a:p>
        </p:txBody>
      </p:sp>
    </p:spTree>
    <p:extLst>
      <p:ext uri="{BB962C8B-B14F-4D97-AF65-F5344CB8AC3E}">
        <p14:creationId xmlns:p14="http://schemas.microsoft.com/office/powerpoint/2010/main" val="7238101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grpSp>
        <p:nvGrpSpPr>
          <p:cNvPr id="74" name="Group 73"/>
          <p:cNvGrpSpPr/>
          <p:nvPr/>
        </p:nvGrpSpPr>
        <p:grpSpPr>
          <a:xfrm>
            <a:off x="-417513" y="0"/>
            <a:ext cx="12584114" cy="6853238"/>
            <a:chOff x="-417513" y="0"/>
            <a:chExt cx="12584114" cy="6853238"/>
          </a:xfrm>
        </p:grpSpPr>
        <p:sp>
          <p:nvSpPr>
            <p:cNvPr id="75"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6"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9"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1"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2"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1" name="Group 20"/>
          <p:cNvGrpSpPr/>
          <p:nvPr/>
        </p:nvGrpSpPr>
        <p:grpSpPr>
          <a:xfrm>
            <a:off x="800144" y="1699589"/>
            <a:ext cx="3674476" cy="3470421"/>
            <a:chOff x="697883" y="1816768"/>
            <a:chExt cx="3674476" cy="3470421"/>
          </a:xfrm>
        </p:grpSpPr>
        <p:sp>
          <p:nvSpPr>
            <p:cNvPr id="22" name="Rectangle 2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52026"/>
            <a:ext cx="3501197" cy="1223298"/>
          </a:xfrm>
        </p:spPr>
        <p:txBody>
          <a:bodyPr bIns="0" anchor="b">
            <a:noAutofit/>
          </a:bodyPr>
          <a:lstStyle>
            <a:lvl1pPr algn="ctr">
              <a:defRPr sz="3200">
                <a:solidFill>
                  <a:srgbClr val="FFFEFF"/>
                </a:solidFill>
              </a:defRPr>
            </a:lvl1pPr>
          </a:lstStyle>
          <a:p>
            <a:r>
              <a:rPr lang="nl-NL"/>
              <a:t>Klik om stijl te bewerken</a:t>
            </a:r>
            <a:endParaRPr lang="en-US" dirty="0"/>
          </a:p>
        </p:txBody>
      </p:sp>
      <p:sp>
        <p:nvSpPr>
          <p:cNvPr id="3" name="Content Placeholder 2"/>
          <p:cNvSpPr>
            <a:spLocks noGrp="1"/>
          </p:cNvSpPr>
          <p:nvPr>
            <p:ph idx="1"/>
          </p:nvPr>
        </p:nvSpPr>
        <p:spPr>
          <a:xfrm>
            <a:off x="5109983" y="802809"/>
            <a:ext cx="6275035" cy="5249940"/>
          </a:xfrm>
        </p:spPr>
        <p:txBody>
          <a:bodyPr anchor="ct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888631" y="3580186"/>
            <a:ext cx="3501197" cy="1221164"/>
          </a:xfrm>
        </p:spPr>
        <p:txBody>
          <a:bodyPr/>
          <a:lstStyle>
            <a:lvl1pPr marL="0" indent="0" algn="ctr">
              <a:buNone/>
              <a:defRPr sz="16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53F8443F-80B3-4A03-B5D2-05667285C7A8}" type="datetimeFigureOut">
              <a:rPr lang="nl-NL" smtClean="0"/>
              <a:t>6-5-2019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8950D825-633E-4F36-B4F1-CDBC9332600C}" type="slidenum">
              <a:rPr lang="nl-NL" smtClean="0"/>
              <a:t>‹nr.›</a:t>
            </a:fld>
            <a:endParaRPr lang="nl-NL"/>
          </a:p>
        </p:txBody>
      </p:sp>
    </p:spTree>
    <p:extLst>
      <p:ext uri="{BB962C8B-B14F-4D97-AF65-F5344CB8AC3E}">
        <p14:creationId xmlns:p14="http://schemas.microsoft.com/office/powerpoint/2010/main" val="276765300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grpSp>
        <p:nvGrpSpPr>
          <p:cNvPr id="73" name="Group 72"/>
          <p:cNvGrpSpPr/>
          <p:nvPr/>
        </p:nvGrpSpPr>
        <p:grpSpPr>
          <a:xfrm>
            <a:off x="-329674" y="-59376"/>
            <a:ext cx="12515851" cy="6923798"/>
            <a:chOff x="-329674" y="-51881"/>
            <a:chExt cx="12515851" cy="6923798"/>
          </a:xfrm>
        </p:grpSpPr>
        <p:sp>
          <p:nvSpPr>
            <p:cNvPr id="81"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76" name="Group 75"/>
          <p:cNvGrpSpPr/>
          <p:nvPr/>
        </p:nvGrpSpPr>
        <p:grpSpPr>
          <a:xfrm>
            <a:off x="805336" y="1698331"/>
            <a:ext cx="5941540" cy="3470421"/>
            <a:chOff x="805336" y="1698331"/>
            <a:chExt cx="5941540" cy="3470421"/>
          </a:xfrm>
        </p:grpSpPr>
        <p:sp>
          <p:nvSpPr>
            <p:cNvPr id="77" name="Rectangle 76"/>
            <p:cNvSpPr/>
            <p:nvPr/>
          </p:nvSpPr>
          <p:spPr>
            <a:xfrm>
              <a:off x="805336" y="1698331"/>
              <a:ext cx="5941540"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 name="Isosceles Triangle 9"/>
            <p:cNvSpPr/>
            <p:nvPr/>
          </p:nvSpPr>
          <p:spPr>
            <a:xfrm rot="10800000">
              <a:off x="3618113" y="4896349"/>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p:cNvSpPr/>
            <p:nvPr/>
          </p:nvSpPr>
          <p:spPr>
            <a:xfrm>
              <a:off x="805336" y="2274403"/>
              <a:ext cx="5941540"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 name="Picture Placeholder 2"/>
          <p:cNvSpPr>
            <a:spLocks noGrp="1" noChangeAspect="1"/>
          </p:cNvSpPr>
          <p:nvPr>
            <p:ph type="pic" idx="1"/>
          </p:nvPr>
        </p:nvSpPr>
        <p:spPr>
          <a:xfrm>
            <a:off x="7543510" y="0"/>
            <a:ext cx="4648490" cy="6858000"/>
          </a:xfrm>
          <a:solidFill>
            <a:schemeClr val="bg1">
              <a:lumMod val="65000"/>
              <a:lumOff val="3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2" name="Title 1"/>
          <p:cNvSpPr>
            <a:spLocks noGrp="1"/>
          </p:cNvSpPr>
          <p:nvPr>
            <p:ph type="title"/>
          </p:nvPr>
        </p:nvSpPr>
        <p:spPr>
          <a:xfrm>
            <a:off x="885443" y="2360255"/>
            <a:ext cx="5776646" cy="1178032"/>
          </a:xfrm>
        </p:spPr>
        <p:txBody>
          <a:bodyPr bIns="0" anchor="b">
            <a:normAutofit/>
          </a:bodyPr>
          <a:lstStyle>
            <a:lvl1pPr>
              <a:defRPr sz="3600">
                <a:solidFill>
                  <a:srgbClr val="FFFEFF"/>
                </a:solidFill>
              </a:defRPr>
            </a:lvl1pPr>
          </a:lstStyle>
          <a:p>
            <a:r>
              <a:rPr lang="nl-NL"/>
              <a:t>Klik om stijl te bewerken</a:t>
            </a:r>
            <a:endParaRPr lang="en-US" dirty="0"/>
          </a:p>
        </p:txBody>
      </p:sp>
      <p:sp>
        <p:nvSpPr>
          <p:cNvPr id="4" name="Text Placeholder 3"/>
          <p:cNvSpPr>
            <a:spLocks noGrp="1"/>
          </p:cNvSpPr>
          <p:nvPr>
            <p:ph type="body" sz="half" idx="2"/>
          </p:nvPr>
        </p:nvSpPr>
        <p:spPr>
          <a:xfrm>
            <a:off x="885443" y="3545012"/>
            <a:ext cx="5776646" cy="1274198"/>
          </a:xfrm>
        </p:spPr>
        <p:txBody>
          <a:bodyPr>
            <a:normAutofit/>
          </a:bodyPr>
          <a:lstStyle>
            <a:lvl1pPr marL="0" indent="0" algn="ctr">
              <a:buNone/>
              <a:defRPr sz="18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a:xfrm>
            <a:off x="804672" y="320040"/>
            <a:ext cx="3657600" cy="320040"/>
          </a:xfrm>
        </p:spPr>
        <p:txBody>
          <a:bodyPr/>
          <a:lstStyle/>
          <a:p>
            <a:fld id="{53F8443F-80B3-4A03-B5D2-05667285C7A8}" type="datetimeFigureOut">
              <a:rPr lang="nl-NL" smtClean="0"/>
              <a:t>6-5-2019</a:t>
            </a:fld>
            <a:endParaRPr lang="nl-NL"/>
          </a:p>
        </p:txBody>
      </p:sp>
      <p:sp>
        <p:nvSpPr>
          <p:cNvPr id="6" name="Footer Placeholder 5"/>
          <p:cNvSpPr>
            <a:spLocks noGrp="1"/>
          </p:cNvSpPr>
          <p:nvPr>
            <p:ph type="ftr" sz="quarter" idx="11"/>
          </p:nvPr>
        </p:nvSpPr>
        <p:spPr>
          <a:xfrm>
            <a:off x="804672" y="6227064"/>
            <a:ext cx="5942203" cy="320040"/>
          </a:xfrm>
        </p:spPr>
        <p:txBody>
          <a:bodyPr/>
          <a:lstStyle/>
          <a:p>
            <a:endParaRPr lang="nl-NL"/>
          </a:p>
        </p:txBody>
      </p:sp>
      <p:sp>
        <p:nvSpPr>
          <p:cNvPr id="7" name="Slide Number Placeholder 6"/>
          <p:cNvSpPr>
            <a:spLocks noGrp="1"/>
          </p:cNvSpPr>
          <p:nvPr>
            <p:ph type="sldNum" sz="quarter" idx="12"/>
          </p:nvPr>
        </p:nvSpPr>
        <p:spPr>
          <a:xfrm>
            <a:off x="5828377" y="320040"/>
            <a:ext cx="914400" cy="320040"/>
          </a:xfrm>
        </p:spPr>
        <p:txBody>
          <a:bodyPr/>
          <a:lstStyle/>
          <a:p>
            <a:fld id="{8950D825-633E-4F36-B4F1-CDBC9332600C}" type="slidenum">
              <a:rPr lang="nl-NL" smtClean="0"/>
              <a:t>‹nr.›</a:t>
            </a:fld>
            <a:endParaRPr lang="nl-NL"/>
          </a:p>
        </p:txBody>
      </p:sp>
    </p:spTree>
    <p:extLst>
      <p:ext uri="{BB962C8B-B14F-4D97-AF65-F5344CB8AC3E}">
        <p14:creationId xmlns:p14="http://schemas.microsoft.com/office/powerpoint/2010/main" val="94870267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1161" y="2358391"/>
            <a:ext cx="3498667" cy="2456485"/>
          </a:xfrm>
          <a:prstGeom prst="rect">
            <a:avLst/>
          </a:prstGeom>
        </p:spPr>
        <p:txBody>
          <a:bodyPr vert="horz" lIns="228600" tIns="228600" rIns="228600" bIns="22860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5434982" y="794719"/>
            <a:ext cx="5950036" cy="5257090"/>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804672" y="320040"/>
            <a:ext cx="3657600" cy="320040"/>
          </a:xfrm>
          <a:prstGeom prst="rect">
            <a:avLst/>
          </a:prstGeom>
        </p:spPr>
        <p:txBody>
          <a:bodyPr vert="horz" lIns="91440" tIns="45720" rIns="91440" bIns="45720" rtlCol="0" anchor="ctr"/>
          <a:lstStyle>
            <a:lvl1pPr algn="l">
              <a:defRPr sz="1000">
                <a:solidFill>
                  <a:schemeClr val="tx1">
                    <a:tint val="75000"/>
                  </a:schemeClr>
                </a:solidFill>
              </a:defRPr>
            </a:lvl1pPr>
          </a:lstStyle>
          <a:p>
            <a:fld id="{53F8443F-80B3-4A03-B5D2-05667285C7A8}" type="datetimeFigureOut">
              <a:rPr lang="nl-NL" smtClean="0"/>
              <a:t>6-5-2019</a:t>
            </a:fld>
            <a:endParaRPr lang="nl-NL"/>
          </a:p>
        </p:txBody>
      </p:sp>
      <p:sp>
        <p:nvSpPr>
          <p:cNvPr id="5" name="Footer Placeholder 4"/>
          <p:cNvSpPr>
            <a:spLocks noGrp="1"/>
          </p:cNvSpPr>
          <p:nvPr>
            <p:ph type="ftr" sz="quarter" idx="3"/>
          </p:nvPr>
        </p:nvSpPr>
        <p:spPr>
          <a:xfrm>
            <a:off x="804672" y="6227064"/>
            <a:ext cx="10588752" cy="320040"/>
          </a:xfrm>
          <a:prstGeom prst="rect">
            <a:avLst/>
          </a:prstGeom>
        </p:spPr>
        <p:txBody>
          <a:bodyPr vert="horz" lIns="91440" tIns="45720" rIns="91440" bIns="45720" rtlCol="0" anchor="ctr"/>
          <a:lstStyle>
            <a:lvl1pPr algn="r">
              <a:defRPr sz="10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10469880" y="320040"/>
            <a:ext cx="914400" cy="320040"/>
          </a:xfrm>
          <a:prstGeom prst="rect">
            <a:avLst/>
          </a:prstGeom>
        </p:spPr>
        <p:txBody>
          <a:bodyPr vert="horz" lIns="91440" tIns="45720" rIns="91440" bIns="45720" rtlCol="0" anchor="ctr"/>
          <a:lstStyle>
            <a:lvl1pPr algn="r">
              <a:defRPr sz="1000">
                <a:solidFill>
                  <a:schemeClr val="tx1">
                    <a:tint val="75000"/>
                  </a:schemeClr>
                </a:solidFill>
              </a:defRPr>
            </a:lvl1pPr>
          </a:lstStyle>
          <a:p>
            <a:fld id="{8950D825-633E-4F36-B4F1-CDBC9332600C}" type="slidenum">
              <a:rPr lang="nl-NL" smtClean="0"/>
              <a:t>‹nr.›</a:t>
            </a:fld>
            <a:endParaRPr lang="nl-NL"/>
          </a:p>
        </p:txBody>
      </p:sp>
    </p:spTree>
    <p:extLst>
      <p:ext uri="{BB962C8B-B14F-4D97-AF65-F5344CB8AC3E}">
        <p14:creationId xmlns:p14="http://schemas.microsoft.com/office/powerpoint/2010/main" val="353342450"/>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1161" y="2358391"/>
            <a:ext cx="3498667" cy="2456485"/>
          </a:xfrm>
          <a:prstGeom prst="rect">
            <a:avLst/>
          </a:prstGeom>
        </p:spPr>
        <p:txBody>
          <a:bodyPr vert="horz" lIns="228600" tIns="228600" rIns="228600" bIns="22860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5434982" y="794719"/>
            <a:ext cx="5950036" cy="5257090"/>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804672" y="320040"/>
            <a:ext cx="3657600" cy="320040"/>
          </a:xfrm>
          <a:prstGeom prst="rect">
            <a:avLst/>
          </a:prstGeom>
        </p:spPr>
        <p:txBody>
          <a:bodyPr vert="horz" lIns="91440" tIns="45720" rIns="91440" bIns="45720" rtlCol="0" anchor="ctr"/>
          <a:lstStyle>
            <a:lvl1pPr algn="l">
              <a:defRPr sz="1000">
                <a:solidFill>
                  <a:schemeClr val="tx1">
                    <a:tint val="75000"/>
                  </a:schemeClr>
                </a:solidFill>
              </a:defRPr>
            </a:lvl1pPr>
          </a:lstStyle>
          <a:p>
            <a:fld id="{53F8443F-80B3-4A03-B5D2-05667285C7A8}" type="datetimeFigureOut">
              <a:rPr lang="nl-NL" smtClean="0">
                <a:solidFill>
                  <a:prstClr val="black">
                    <a:tint val="75000"/>
                  </a:prstClr>
                </a:solidFill>
              </a:rPr>
              <a:pPr/>
              <a:t>6-5-2019</a:t>
            </a:fld>
            <a:endParaRPr lang="nl-NL">
              <a:solidFill>
                <a:prstClr val="black">
                  <a:tint val="75000"/>
                </a:prstClr>
              </a:solidFill>
            </a:endParaRPr>
          </a:p>
        </p:txBody>
      </p:sp>
      <p:sp>
        <p:nvSpPr>
          <p:cNvPr id="5" name="Footer Placeholder 4"/>
          <p:cNvSpPr>
            <a:spLocks noGrp="1"/>
          </p:cNvSpPr>
          <p:nvPr>
            <p:ph type="ftr" sz="quarter" idx="3"/>
          </p:nvPr>
        </p:nvSpPr>
        <p:spPr>
          <a:xfrm>
            <a:off x="804672" y="6227064"/>
            <a:ext cx="10588752" cy="320040"/>
          </a:xfrm>
          <a:prstGeom prst="rect">
            <a:avLst/>
          </a:prstGeom>
        </p:spPr>
        <p:txBody>
          <a:bodyPr vert="horz" lIns="91440" tIns="45720" rIns="91440" bIns="45720" rtlCol="0" anchor="ctr"/>
          <a:lstStyle>
            <a:lvl1pPr algn="r">
              <a:defRPr sz="1000">
                <a:solidFill>
                  <a:schemeClr val="tx1">
                    <a:tint val="75000"/>
                  </a:schemeClr>
                </a:solidFill>
              </a:defRPr>
            </a:lvl1pPr>
          </a:lstStyle>
          <a:p>
            <a:endParaRPr lang="nl-NL">
              <a:solidFill>
                <a:prstClr val="black">
                  <a:tint val="75000"/>
                </a:prstClr>
              </a:solidFill>
            </a:endParaRPr>
          </a:p>
        </p:txBody>
      </p:sp>
      <p:sp>
        <p:nvSpPr>
          <p:cNvPr id="6" name="Slide Number Placeholder 5"/>
          <p:cNvSpPr>
            <a:spLocks noGrp="1"/>
          </p:cNvSpPr>
          <p:nvPr>
            <p:ph type="sldNum" sz="quarter" idx="4"/>
          </p:nvPr>
        </p:nvSpPr>
        <p:spPr>
          <a:xfrm>
            <a:off x="10469880" y="320040"/>
            <a:ext cx="914400" cy="320040"/>
          </a:xfrm>
          <a:prstGeom prst="rect">
            <a:avLst/>
          </a:prstGeom>
        </p:spPr>
        <p:txBody>
          <a:bodyPr vert="horz" lIns="91440" tIns="45720" rIns="91440" bIns="45720" rtlCol="0" anchor="ctr"/>
          <a:lstStyle>
            <a:lvl1pPr algn="r">
              <a:defRPr sz="1000">
                <a:solidFill>
                  <a:schemeClr val="tx1">
                    <a:tint val="75000"/>
                  </a:schemeClr>
                </a:solidFill>
              </a:defRPr>
            </a:lvl1pPr>
          </a:lstStyle>
          <a:p>
            <a:fld id="{8950D825-633E-4F36-B4F1-CDBC9332600C}" type="slidenum">
              <a:rPr lang="nl-NL" smtClean="0">
                <a:solidFill>
                  <a:prstClr val="black">
                    <a:tint val="75000"/>
                  </a:prstClr>
                </a:solidFill>
              </a:rPr>
              <a:pPr/>
              <a:t>‹nr.›</a:t>
            </a:fld>
            <a:endParaRPr lang="nl-NL">
              <a:solidFill>
                <a:prstClr val="black">
                  <a:tint val="75000"/>
                </a:prstClr>
              </a:solidFill>
            </a:endParaRPr>
          </a:p>
        </p:txBody>
      </p:sp>
    </p:spTree>
    <p:extLst>
      <p:ext uri="{BB962C8B-B14F-4D97-AF65-F5344CB8AC3E}">
        <p14:creationId xmlns:p14="http://schemas.microsoft.com/office/powerpoint/2010/main" val="340078970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comments" Target="../comments/comment2.xml"/><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2" Type="http://schemas.openxmlformats.org/officeDocument/2006/relationships/comments" Target="../comments/comment3.xml"/><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6.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hyperlink" Target="https://nos.nl/nieuwsuur/artikel/2083196-vierluik-over-de-laatste-levensfase.html"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BCFBAB-9233-486F-935D-246974B55379}"/>
              </a:ext>
            </a:extLst>
          </p:cNvPr>
          <p:cNvSpPr>
            <a:spLocks noGrp="1"/>
          </p:cNvSpPr>
          <p:nvPr>
            <p:ph type="ctrTitle"/>
          </p:nvPr>
        </p:nvSpPr>
        <p:spPr>
          <a:xfrm>
            <a:off x="1759236" y="2727702"/>
            <a:ext cx="8679915" cy="1096531"/>
          </a:xfrm>
        </p:spPr>
        <p:txBody>
          <a:bodyPr>
            <a:normAutofit fontScale="90000"/>
          </a:bodyPr>
          <a:lstStyle/>
          <a:p>
            <a:r>
              <a:rPr lang="nl-NL" dirty="0"/>
              <a:t>Onderwijs palliatieve zorg </a:t>
            </a:r>
            <a:br>
              <a:rPr lang="nl-NL" dirty="0"/>
            </a:br>
            <a:r>
              <a:rPr lang="nl-NL" dirty="0"/>
              <a:t>terugkomdag</a:t>
            </a:r>
          </a:p>
        </p:txBody>
      </p:sp>
      <p:sp>
        <p:nvSpPr>
          <p:cNvPr id="3" name="Ondertitel 2">
            <a:extLst>
              <a:ext uri="{FF2B5EF4-FFF2-40B4-BE49-F238E27FC236}">
                <a16:creationId xmlns:a16="http://schemas.microsoft.com/office/drawing/2014/main" id="{9B0EC86C-8957-4A8B-8B07-3C2F439D0D61}"/>
              </a:ext>
            </a:extLst>
          </p:cNvPr>
          <p:cNvSpPr>
            <a:spLocks noGrp="1"/>
          </p:cNvSpPr>
          <p:nvPr>
            <p:ph type="subTitle" idx="1"/>
          </p:nvPr>
        </p:nvSpPr>
        <p:spPr/>
        <p:txBody>
          <a:bodyPr/>
          <a:lstStyle/>
          <a:p>
            <a:endParaRPr lang="nl-NL" dirty="0"/>
          </a:p>
          <a:p>
            <a:endParaRPr lang="nl-NL" dirty="0"/>
          </a:p>
        </p:txBody>
      </p:sp>
      <p:pic>
        <p:nvPicPr>
          <p:cNvPr id="4" name="Afbeelding 3">
            <a:extLst>
              <a:ext uri="{FF2B5EF4-FFF2-40B4-BE49-F238E27FC236}">
                <a16:creationId xmlns:a16="http://schemas.microsoft.com/office/drawing/2014/main" id="{9D16D6FA-78FD-4FA0-B02F-20AC1BB580CC}"/>
              </a:ext>
            </a:extLst>
          </p:cNvPr>
          <p:cNvPicPr>
            <a:picLocks noChangeAspect="1"/>
          </p:cNvPicPr>
          <p:nvPr/>
        </p:nvPicPr>
        <p:blipFill>
          <a:blip r:embed="rId2"/>
          <a:stretch>
            <a:fillRect/>
          </a:stretch>
        </p:blipFill>
        <p:spPr>
          <a:xfrm>
            <a:off x="4485185" y="252469"/>
            <a:ext cx="2972148" cy="1977708"/>
          </a:xfrm>
          <a:prstGeom prst="rect">
            <a:avLst/>
          </a:prstGeom>
        </p:spPr>
      </p:pic>
    </p:spTree>
    <p:extLst>
      <p:ext uri="{BB962C8B-B14F-4D97-AF65-F5344CB8AC3E}">
        <p14:creationId xmlns:p14="http://schemas.microsoft.com/office/powerpoint/2010/main" val="6356920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B98E3E3-8D5A-48C6-8711-34CD6B07CDC2}"/>
              </a:ext>
            </a:extLst>
          </p:cNvPr>
          <p:cNvSpPr>
            <a:spLocks noGrp="1"/>
          </p:cNvSpPr>
          <p:nvPr>
            <p:ph type="title"/>
          </p:nvPr>
        </p:nvSpPr>
        <p:spPr/>
        <p:txBody>
          <a:bodyPr/>
          <a:lstStyle/>
          <a:p>
            <a:r>
              <a:rPr lang="nl-NL" dirty="0"/>
              <a:t>Uitkomst ACP gesprek (met naasten)</a:t>
            </a:r>
          </a:p>
        </p:txBody>
      </p:sp>
      <p:sp>
        <p:nvSpPr>
          <p:cNvPr id="3" name="Tijdelijke aanduiding voor inhoud 2">
            <a:extLst>
              <a:ext uri="{FF2B5EF4-FFF2-40B4-BE49-F238E27FC236}">
                <a16:creationId xmlns:a16="http://schemas.microsoft.com/office/drawing/2014/main" id="{4AB24A66-0E83-4FA6-9713-0A35D6EE2DEC}"/>
              </a:ext>
            </a:extLst>
          </p:cNvPr>
          <p:cNvSpPr>
            <a:spLocks noGrp="1"/>
          </p:cNvSpPr>
          <p:nvPr>
            <p:ph idx="1"/>
          </p:nvPr>
        </p:nvSpPr>
        <p:spPr/>
        <p:txBody>
          <a:bodyPr>
            <a:normAutofit/>
          </a:bodyPr>
          <a:lstStyle/>
          <a:p>
            <a:r>
              <a:rPr lang="nl-NL" dirty="0"/>
              <a:t>Is bang om te stikken, bang voor pijn.</a:t>
            </a:r>
          </a:p>
          <a:p>
            <a:r>
              <a:rPr lang="nl-NL" dirty="0"/>
              <a:t>Wil vooral bij zijn vrouw blijven en niet meer naar het ziekenhuis. Wilde al eerder geen reanimatie.</a:t>
            </a:r>
          </a:p>
          <a:p>
            <a:r>
              <a:rPr lang="nl-NL" dirty="0"/>
              <a:t>Blijkt bang voor de dood omdat hij niet meer gelovig is. </a:t>
            </a:r>
          </a:p>
          <a:p>
            <a:r>
              <a:rPr lang="nl-NL" dirty="0"/>
              <a:t>Oudste dochter is zijn wettelijk vertegenwoordiger, zij woont 100 km verder, net als de andere dochter.</a:t>
            </a:r>
          </a:p>
          <a:p>
            <a:r>
              <a:rPr lang="nl-NL" dirty="0"/>
              <a:t>Je biedt aan een palliatief verpleegkundige in te schakelen en daar is hij toch wel blij mee;  hij maakt zich toch meer zorgen dan hij wil zeggen.</a:t>
            </a:r>
          </a:p>
          <a:p>
            <a:r>
              <a:rPr lang="nl-NL" dirty="0"/>
              <a:t>Je noteert onder A20 je gesprek en maakt een overdracht voor de HAP.</a:t>
            </a:r>
          </a:p>
          <a:p>
            <a:endParaRPr lang="nl-NL" dirty="0"/>
          </a:p>
        </p:txBody>
      </p:sp>
    </p:spTree>
    <p:extLst>
      <p:ext uri="{BB962C8B-B14F-4D97-AF65-F5344CB8AC3E}">
        <p14:creationId xmlns:p14="http://schemas.microsoft.com/office/powerpoint/2010/main" val="4243559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E8AE906-2F6E-4078-ABF5-761B3DB53636}"/>
              </a:ext>
            </a:extLst>
          </p:cNvPr>
          <p:cNvSpPr>
            <a:spLocks noGrp="1"/>
          </p:cNvSpPr>
          <p:nvPr>
            <p:ph type="title"/>
          </p:nvPr>
        </p:nvSpPr>
        <p:spPr/>
        <p:txBody>
          <a:bodyPr/>
          <a:lstStyle/>
          <a:p>
            <a:r>
              <a:rPr lang="nl-NL" dirty="0"/>
              <a:t>Nog een vraag </a:t>
            </a:r>
          </a:p>
        </p:txBody>
      </p:sp>
      <p:sp>
        <p:nvSpPr>
          <p:cNvPr id="3" name="Tijdelijke aanduiding voor inhoud 2">
            <a:extLst>
              <a:ext uri="{FF2B5EF4-FFF2-40B4-BE49-F238E27FC236}">
                <a16:creationId xmlns:a16="http://schemas.microsoft.com/office/drawing/2014/main" id="{3496B2ED-A0D9-456D-A7E0-4321BE1B0DD8}"/>
              </a:ext>
            </a:extLst>
          </p:cNvPr>
          <p:cNvSpPr>
            <a:spLocks noGrp="1"/>
          </p:cNvSpPr>
          <p:nvPr>
            <p:ph idx="1"/>
          </p:nvPr>
        </p:nvSpPr>
        <p:spPr/>
        <p:txBody>
          <a:bodyPr/>
          <a:lstStyle/>
          <a:p>
            <a:r>
              <a:rPr lang="nl-NL" dirty="0"/>
              <a:t>Meneer B wil ook nog weten wat het verschil is tussen euthanasie en ‘in slaap laten brengen’. </a:t>
            </a:r>
          </a:p>
          <a:p>
            <a:r>
              <a:rPr lang="nl-NL" dirty="0"/>
              <a:t>In een vervolggesprek leg jij het verschil uit. </a:t>
            </a:r>
          </a:p>
          <a:p>
            <a:r>
              <a:rPr lang="nl-NL" dirty="0"/>
              <a:t>Oefening: wat vertel je? </a:t>
            </a:r>
          </a:p>
          <a:p>
            <a:pPr marL="0" indent="0">
              <a:buNone/>
            </a:pPr>
            <a:endParaRPr lang="nl-NL" dirty="0"/>
          </a:p>
        </p:txBody>
      </p:sp>
    </p:spTree>
    <p:extLst>
      <p:ext uri="{BB962C8B-B14F-4D97-AF65-F5344CB8AC3E}">
        <p14:creationId xmlns:p14="http://schemas.microsoft.com/office/powerpoint/2010/main" val="340012413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0E5B941-0357-4147-8A34-98D24BC2ACCB}"/>
              </a:ext>
            </a:extLst>
          </p:cNvPr>
          <p:cNvSpPr>
            <a:spLocks noGrp="1"/>
          </p:cNvSpPr>
          <p:nvPr>
            <p:ph type="title"/>
          </p:nvPr>
        </p:nvSpPr>
        <p:spPr/>
        <p:txBody>
          <a:bodyPr/>
          <a:lstStyle/>
          <a:p>
            <a:r>
              <a:rPr lang="nl-NL" dirty="0"/>
              <a:t>Eisen euthanasie</a:t>
            </a:r>
          </a:p>
        </p:txBody>
      </p:sp>
      <p:sp>
        <p:nvSpPr>
          <p:cNvPr id="3" name="Tijdelijke aanduiding voor inhoud 2">
            <a:extLst>
              <a:ext uri="{FF2B5EF4-FFF2-40B4-BE49-F238E27FC236}">
                <a16:creationId xmlns:a16="http://schemas.microsoft.com/office/drawing/2014/main" id="{1780039F-A68F-46B8-A630-ED614DCD2D3E}"/>
              </a:ext>
            </a:extLst>
          </p:cNvPr>
          <p:cNvSpPr>
            <a:spLocks noGrp="1"/>
          </p:cNvSpPr>
          <p:nvPr>
            <p:ph idx="1"/>
          </p:nvPr>
        </p:nvSpPr>
        <p:spPr/>
        <p:txBody>
          <a:bodyPr/>
          <a:lstStyle/>
          <a:p>
            <a:r>
              <a:rPr lang="nl-NL" dirty="0"/>
              <a:t>Vrijwillig en weloverwogen verzoek van de patiënt </a:t>
            </a:r>
          </a:p>
          <a:p>
            <a:r>
              <a:rPr lang="nl-NL" dirty="0"/>
              <a:t>Uitzichtloos en ondraaglijk lijden van de patiënt</a:t>
            </a:r>
          </a:p>
          <a:p>
            <a:r>
              <a:rPr lang="nl-NL" dirty="0"/>
              <a:t>Patiënt is voorgelicht over de situatie en vooruitzichten,</a:t>
            </a:r>
          </a:p>
          <a:p>
            <a:r>
              <a:rPr lang="nl-NL" dirty="0"/>
              <a:t>Geen redelijke andere oplossing</a:t>
            </a:r>
          </a:p>
          <a:p>
            <a:r>
              <a:rPr lang="nl-NL" dirty="0"/>
              <a:t>Er is ten minste één andere, onafhankelijke arts is geraadpleegd, die de patiënt heeft gezien en schriftelijk zijn oordeel heeft gegeven over de zorgvuldigheidseisen</a:t>
            </a:r>
          </a:p>
          <a:p>
            <a:r>
              <a:rPr lang="nl-NL" dirty="0"/>
              <a:t>Medisch zorgvuldige uitvoering</a:t>
            </a:r>
          </a:p>
          <a:p>
            <a:endParaRPr lang="nl-NL" dirty="0"/>
          </a:p>
        </p:txBody>
      </p:sp>
    </p:spTree>
    <p:extLst>
      <p:ext uri="{BB962C8B-B14F-4D97-AF65-F5344CB8AC3E}">
        <p14:creationId xmlns:p14="http://schemas.microsoft.com/office/powerpoint/2010/main" val="384920590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C953FCF-3AB6-42A8-9146-DBD5832CFA7B}"/>
              </a:ext>
            </a:extLst>
          </p:cNvPr>
          <p:cNvSpPr>
            <a:spLocks noGrp="1"/>
          </p:cNvSpPr>
          <p:nvPr>
            <p:ph type="title"/>
          </p:nvPr>
        </p:nvSpPr>
        <p:spPr/>
        <p:txBody>
          <a:bodyPr/>
          <a:lstStyle/>
          <a:p>
            <a:r>
              <a:rPr lang="nl-NL" dirty="0"/>
              <a:t>Aandachtspunten</a:t>
            </a:r>
          </a:p>
        </p:txBody>
      </p:sp>
      <p:sp>
        <p:nvSpPr>
          <p:cNvPr id="3" name="Tijdelijke aanduiding voor inhoud 2">
            <a:extLst>
              <a:ext uri="{FF2B5EF4-FFF2-40B4-BE49-F238E27FC236}">
                <a16:creationId xmlns:a16="http://schemas.microsoft.com/office/drawing/2014/main" id="{2E98749F-FD29-40E9-8998-EBCF6F810C36}"/>
              </a:ext>
            </a:extLst>
          </p:cNvPr>
          <p:cNvSpPr>
            <a:spLocks noGrp="1"/>
          </p:cNvSpPr>
          <p:nvPr>
            <p:ph idx="1"/>
          </p:nvPr>
        </p:nvSpPr>
        <p:spPr/>
        <p:txBody>
          <a:bodyPr/>
          <a:lstStyle/>
          <a:p>
            <a:r>
              <a:rPr lang="nl-NL" dirty="0"/>
              <a:t>Probeer te achterhalen wat iemand al weet of waarom deze vraag wordt gesteld.</a:t>
            </a:r>
          </a:p>
          <a:p>
            <a:r>
              <a:rPr lang="nl-NL" dirty="0"/>
              <a:t>Euthanasie is wezenlijk anders dan palliatieve sedatie, in doel, methode en procedure.</a:t>
            </a:r>
          </a:p>
          <a:p>
            <a:r>
              <a:rPr lang="nl-NL" dirty="0"/>
              <a:t>Een wilsverklaring is niet verplicht, maar wel nuttig.</a:t>
            </a:r>
          </a:p>
          <a:p>
            <a:r>
              <a:rPr lang="nl-NL" dirty="0"/>
              <a:t>Geef informatie op papier </a:t>
            </a:r>
          </a:p>
          <a:p>
            <a:r>
              <a:rPr lang="nl-NL" dirty="0"/>
              <a:t>Verwijs patiënt door naar een andere arts als je principieel tegen euthanasie bent; je bent wel verplicht de patiënt voor te lichten</a:t>
            </a:r>
          </a:p>
          <a:p>
            <a:r>
              <a:rPr lang="nl-NL" dirty="0"/>
              <a:t>Blijf in gesprek</a:t>
            </a:r>
          </a:p>
          <a:p>
            <a:endParaRPr lang="nl-NL" dirty="0"/>
          </a:p>
          <a:p>
            <a:endParaRPr lang="nl-NL" dirty="0"/>
          </a:p>
          <a:p>
            <a:endParaRPr lang="nl-NL" dirty="0"/>
          </a:p>
        </p:txBody>
      </p:sp>
    </p:spTree>
    <p:extLst>
      <p:ext uri="{BB962C8B-B14F-4D97-AF65-F5344CB8AC3E}">
        <p14:creationId xmlns:p14="http://schemas.microsoft.com/office/powerpoint/2010/main" val="1665986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83D6AD2-4F01-41FA-A65F-0816E3306596}"/>
              </a:ext>
            </a:extLst>
          </p:cNvPr>
          <p:cNvSpPr>
            <a:spLocks noGrp="1"/>
          </p:cNvSpPr>
          <p:nvPr>
            <p:ph type="title"/>
          </p:nvPr>
        </p:nvSpPr>
        <p:spPr/>
        <p:txBody>
          <a:bodyPr/>
          <a:lstStyle/>
          <a:p>
            <a:r>
              <a:rPr lang="nl-NL" dirty="0"/>
              <a:t>Palliatieve sedatie</a:t>
            </a:r>
          </a:p>
        </p:txBody>
      </p:sp>
      <p:sp>
        <p:nvSpPr>
          <p:cNvPr id="3" name="Tijdelijke aanduiding voor inhoud 2">
            <a:extLst>
              <a:ext uri="{FF2B5EF4-FFF2-40B4-BE49-F238E27FC236}">
                <a16:creationId xmlns:a16="http://schemas.microsoft.com/office/drawing/2014/main" id="{C3A81CF4-A718-468A-A352-2687F5E863F1}"/>
              </a:ext>
            </a:extLst>
          </p:cNvPr>
          <p:cNvSpPr>
            <a:spLocks noGrp="1"/>
          </p:cNvSpPr>
          <p:nvPr>
            <p:ph idx="1"/>
          </p:nvPr>
        </p:nvSpPr>
        <p:spPr/>
        <p:txBody>
          <a:bodyPr>
            <a:normAutofit/>
          </a:bodyPr>
          <a:lstStyle/>
          <a:p>
            <a:r>
              <a:rPr lang="nl-NL" dirty="0"/>
              <a:t>Het opzettelijk verlagen van het bewustzijn van een patiënt in de laatste levensfase</a:t>
            </a:r>
          </a:p>
          <a:p>
            <a:r>
              <a:rPr lang="nl-NL" dirty="0"/>
              <a:t>Medische beslissing </a:t>
            </a:r>
          </a:p>
          <a:p>
            <a:pPr lvl="1"/>
            <a:r>
              <a:rPr lang="nl-NL" dirty="0"/>
              <a:t>A. Continue palliatieve sedatie: refractaire symptomen en levensverwachting &lt; 14 dagen  </a:t>
            </a:r>
          </a:p>
          <a:p>
            <a:pPr lvl="1"/>
            <a:r>
              <a:rPr lang="nl-NL" dirty="0"/>
              <a:t>B. Intermitterende palliatieve sedatie</a:t>
            </a:r>
          </a:p>
        </p:txBody>
      </p:sp>
    </p:spTree>
    <p:extLst>
      <p:ext uri="{BB962C8B-B14F-4D97-AF65-F5344CB8AC3E}">
        <p14:creationId xmlns:p14="http://schemas.microsoft.com/office/powerpoint/2010/main" val="79021030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5102DFE-1E47-4C38-B7EA-2CC083964753}"/>
              </a:ext>
            </a:extLst>
          </p:cNvPr>
          <p:cNvSpPr>
            <a:spLocks noGrp="1"/>
          </p:cNvSpPr>
          <p:nvPr>
            <p:ph type="title"/>
          </p:nvPr>
        </p:nvSpPr>
        <p:spPr/>
        <p:txBody>
          <a:bodyPr>
            <a:normAutofit fontScale="90000"/>
          </a:bodyPr>
          <a:lstStyle/>
          <a:p>
            <a:r>
              <a:rPr lang="nl-NL" dirty="0"/>
              <a:t>Essentie van ACP (Uit E </a:t>
            </a:r>
            <a:r>
              <a:rPr lang="nl-NL" dirty="0" err="1"/>
              <a:t>learning</a:t>
            </a:r>
            <a:r>
              <a:rPr lang="nl-NL" dirty="0"/>
              <a:t>, facultatief)</a:t>
            </a:r>
          </a:p>
        </p:txBody>
      </p:sp>
      <p:sp>
        <p:nvSpPr>
          <p:cNvPr id="3" name="Tijdelijke aanduiding voor inhoud 2">
            <a:extLst>
              <a:ext uri="{FF2B5EF4-FFF2-40B4-BE49-F238E27FC236}">
                <a16:creationId xmlns:a16="http://schemas.microsoft.com/office/drawing/2014/main" id="{E5C33A66-96F7-4953-89A2-6D4049BEEE1F}"/>
              </a:ext>
            </a:extLst>
          </p:cNvPr>
          <p:cNvSpPr>
            <a:spLocks noGrp="1"/>
          </p:cNvSpPr>
          <p:nvPr>
            <p:ph idx="1"/>
          </p:nvPr>
        </p:nvSpPr>
        <p:spPr/>
        <p:txBody>
          <a:bodyPr/>
          <a:lstStyle/>
          <a:p>
            <a:r>
              <a:rPr lang="nl-NL" dirty="0"/>
              <a:t>https://youtu.be/45b2QZxDd_o?list=PL602EF6A965291D5E</a:t>
            </a:r>
          </a:p>
        </p:txBody>
      </p:sp>
      <p:pic>
        <p:nvPicPr>
          <p:cNvPr id="4" name="Afbeelding 3">
            <a:extLst>
              <a:ext uri="{FF2B5EF4-FFF2-40B4-BE49-F238E27FC236}">
                <a16:creationId xmlns:a16="http://schemas.microsoft.com/office/drawing/2014/main" id="{D092C9AF-9E20-451E-9720-B4153A64C26F}"/>
              </a:ext>
            </a:extLst>
          </p:cNvPr>
          <p:cNvPicPr>
            <a:picLocks noChangeAspect="1"/>
          </p:cNvPicPr>
          <p:nvPr/>
        </p:nvPicPr>
        <p:blipFill>
          <a:blip r:embed="rId2"/>
          <a:stretch>
            <a:fillRect/>
          </a:stretch>
        </p:blipFill>
        <p:spPr>
          <a:xfrm>
            <a:off x="5303792" y="3727607"/>
            <a:ext cx="6096528" cy="3432345"/>
          </a:xfrm>
          <a:prstGeom prst="rect">
            <a:avLst/>
          </a:prstGeom>
        </p:spPr>
      </p:pic>
    </p:spTree>
    <p:extLst>
      <p:ext uri="{BB962C8B-B14F-4D97-AF65-F5344CB8AC3E}">
        <p14:creationId xmlns:p14="http://schemas.microsoft.com/office/powerpoint/2010/main" val="12601555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BCFBAB-9233-486F-935D-246974B55379}"/>
              </a:ext>
            </a:extLst>
          </p:cNvPr>
          <p:cNvSpPr>
            <a:spLocks noGrp="1"/>
          </p:cNvSpPr>
          <p:nvPr>
            <p:ph type="ctrTitle"/>
          </p:nvPr>
        </p:nvSpPr>
        <p:spPr/>
        <p:txBody>
          <a:bodyPr/>
          <a:lstStyle/>
          <a:p>
            <a:r>
              <a:rPr lang="nl-NL" dirty="0"/>
              <a:t>PZ onderwijs</a:t>
            </a:r>
          </a:p>
        </p:txBody>
      </p:sp>
      <p:sp>
        <p:nvSpPr>
          <p:cNvPr id="3" name="Ondertitel 2">
            <a:extLst>
              <a:ext uri="{FF2B5EF4-FFF2-40B4-BE49-F238E27FC236}">
                <a16:creationId xmlns:a16="http://schemas.microsoft.com/office/drawing/2014/main" id="{9B0EC86C-8957-4A8B-8B07-3C2F439D0D61}"/>
              </a:ext>
            </a:extLst>
          </p:cNvPr>
          <p:cNvSpPr>
            <a:spLocks noGrp="1"/>
          </p:cNvSpPr>
          <p:nvPr>
            <p:ph type="subTitle" idx="1"/>
          </p:nvPr>
        </p:nvSpPr>
        <p:spPr/>
        <p:txBody>
          <a:bodyPr/>
          <a:lstStyle/>
          <a:p>
            <a:r>
              <a:rPr lang="nl-NL" dirty="0"/>
              <a:t>deel 4 Beslissingen rond het levenseinde</a:t>
            </a:r>
          </a:p>
        </p:txBody>
      </p:sp>
    </p:spTree>
    <p:extLst>
      <p:ext uri="{BB962C8B-B14F-4D97-AF65-F5344CB8AC3E}">
        <p14:creationId xmlns:p14="http://schemas.microsoft.com/office/powerpoint/2010/main" val="290523825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1A2B875-5489-48FE-AEF8-32B68FC825F4}"/>
              </a:ext>
            </a:extLst>
          </p:cNvPr>
          <p:cNvSpPr>
            <a:spLocks noGrp="1"/>
          </p:cNvSpPr>
          <p:nvPr>
            <p:ph type="title"/>
          </p:nvPr>
        </p:nvSpPr>
        <p:spPr/>
        <p:txBody>
          <a:bodyPr>
            <a:normAutofit/>
          </a:bodyPr>
          <a:lstStyle/>
          <a:p>
            <a:r>
              <a:rPr lang="nl-NL" dirty="0"/>
              <a:t>Inhoud deel 4</a:t>
            </a:r>
          </a:p>
        </p:txBody>
      </p:sp>
      <p:sp>
        <p:nvSpPr>
          <p:cNvPr id="3" name="Tijdelijke aanduiding voor inhoud 2">
            <a:extLst>
              <a:ext uri="{FF2B5EF4-FFF2-40B4-BE49-F238E27FC236}">
                <a16:creationId xmlns:a16="http://schemas.microsoft.com/office/drawing/2014/main" id="{A16D1343-9EAB-44B6-9360-D45245C3BFCA}"/>
              </a:ext>
            </a:extLst>
          </p:cNvPr>
          <p:cNvSpPr>
            <a:spLocks noGrp="1"/>
          </p:cNvSpPr>
          <p:nvPr>
            <p:ph idx="1"/>
          </p:nvPr>
        </p:nvSpPr>
        <p:spPr/>
        <p:txBody>
          <a:bodyPr/>
          <a:lstStyle/>
          <a:p>
            <a:r>
              <a:rPr lang="nl-NL" dirty="0"/>
              <a:t>Toepassen kennis in casuïstiek, vooral met betrekking tot beslissingen rond het levenseinde</a:t>
            </a:r>
          </a:p>
        </p:txBody>
      </p:sp>
    </p:spTree>
    <p:extLst>
      <p:ext uri="{BB962C8B-B14F-4D97-AF65-F5344CB8AC3E}">
        <p14:creationId xmlns:p14="http://schemas.microsoft.com/office/powerpoint/2010/main" val="13256920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38C530D-D5C8-46D8-9552-DE596EC85CD0}"/>
              </a:ext>
            </a:extLst>
          </p:cNvPr>
          <p:cNvSpPr>
            <a:spLocks noGrp="1"/>
          </p:cNvSpPr>
          <p:nvPr>
            <p:ph type="title"/>
          </p:nvPr>
        </p:nvSpPr>
        <p:spPr/>
        <p:txBody>
          <a:bodyPr/>
          <a:lstStyle/>
          <a:p>
            <a:r>
              <a:rPr lang="nl-NL" dirty="0"/>
              <a:t>Huidige situatie  </a:t>
            </a:r>
            <a:r>
              <a:rPr lang="nl-NL" dirty="0" err="1"/>
              <a:t>dhr</a:t>
            </a:r>
            <a:r>
              <a:rPr lang="nl-NL" dirty="0"/>
              <a:t> B. </a:t>
            </a:r>
          </a:p>
        </p:txBody>
      </p:sp>
      <p:sp>
        <p:nvSpPr>
          <p:cNvPr id="3" name="Tijdelijke aanduiding voor inhoud 2">
            <a:extLst>
              <a:ext uri="{FF2B5EF4-FFF2-40B4-BE49-F238E27FC236}">
                <a16:creationId xmlns:a16="http://schemas.microsoft.com/office/drawing/2014/main" id="{302FDE45-A6D1-42A5-8AED-65E9C212E530}"/>
              </a:ext>
            </a:extLst>
          </p:cNvPr>
          <p:cNvSpPr>
            <a:spLocks noGrp="1"/>
          </p:cNvSpPr>
          <p:nvPr>
            <p:ph idx="1"/>
          </p:nvPr>
        </p:nvSpPr>
        <p:spPr/>
        <p:txBody>
          <a:bodyPr>
            <a:normAutofit fontScale="85000" lnSpcReduction="20000"/>
          </a:bodyPr>
          <a:lstStyle/>
          <a:p>
            <a:r>
              <a:rPr lang="nl-NL" dirty="0"/>
              <a:t>Lichamelijk</a:t>
            </a:r>
          </a:p>
          <a:p>
            <a:pPr lvl="1"/>
            <a:r>
              <a:rPr lang="nl-NL" dirty="0"/>
              <a:t>Weinig pijn: </a:t>
            </a:r>
            <a:r>
              <a:rPr lang="nl-NL" dirty="0" err="1"/>
              <a:t>fentanylpleisters</a:t>
            </a:r>
            <a:r>
              <a:rPr lang="nl-NL" dirty="0"/>
              <a:t> 100 en paracetamol. </a:t>
            </a:r>
          </a:p>
          <a:p>
            <a:pPr lvl="1"/>
            <a:r>
              <a:rPr lang="nl-NL" dirty="0"/>
              <a:t>Dyspnoe is progressief. Af en toe prednisonkuur en antibiotica bij exacerbatie COPD of extra diuretica bij DC. Geen opnames.</a:t>
            </a:r>
          </a:p>
          <a:p>
            <a:pPr lvl="1"/>
            <a:r>
              <a:rPr lang="nl-NL" dirty="0"/>
              <a:t>POH controleert bloeddruk en glucose;  i.v.m. afvallen is de medicatie verlaagd en de statine gestopt. Acenocoumarol vervangen door DOAC. </a:t>
            </a:r>
          </a:p>
          <a:p>
            <a:pPr lvl="1"/>
            <a:r>
              <a:rPr lang="nl-NL" dirty="0"/>
              <a:t>Hij is altijd moe, rommelt nog wat in het huis en heeft thuiszorg.</a:t>
            </a:r>
          </a:p>
          <a:p>
            <a:r>
              <a:rPr lang="nl-NL" dirty="0"/>
              <a:t>Psychisch</a:t>
            </a:r>
          </a:p>
          <a:p>
            <a:pPr lvl="1"/>
            <a:r>
              <a:rPr lang="nl-NL" dirty="0"/>
              <a:t>Af en toe is hij somber maar hij geniet van zijn vrouw en van kleine dingen. Heeft redelijke kwaliteit van leven.</a:t>
            </a:r>
          </a:p>
          <a:p>
            <a:r>
              <a:rPr lang="nl-NL" dirty="0"/>
              <a:t>Sociaal</a:t>
            </a:r>
          </a:p>
          <a:p>
            <a:pPr lvl="1"/>
            <a:r>
              <a:rPr lang="nl-NL" dirty="0"/>
              <a:t>Zijn vrouw blijkt dementerend en gaat 3x per week naar de dagopvang. Dochters komen af en toe. Er is huishoudelijke hulp, maaltijdzorg en andere hulp via gemeente. </a:t>
            </a:r>
          </a:p>
          <a:p>
            <a:r>
              <a:rPr lang="nl-NL" dirty="0"/>
              <a:t>Existentieel</a:t>
            </a:r>
          </a:p>
          <a:p>
            <a:pPr lvl="1"/>
            <a:r>
              <a:rPr lang="nl-NL" dirty="0"/>
              <a:t>Heeft rust gevonden in gesprekken met de palliatief verpleegkundige en een dominee, af en toe angst voor het lijden.</a:t>
            </a:r>
          </a:p>
          <a:p>
            <a:pPr lvl="1"/>
            <a:r>
              <a:rPr lang="nl-NL" dirty="0"/>
              <a:t>Geen euthanasiewens</a:t>
            </a:r>
          </a:p>
          <a:p>
            <a:pPr lvl="1"/>
            <a:endParaRPr lang="nl-NL" dirty="0"/>
          </a:p>
        </p:txBody>
      </p:sp>
    </p:spTree>
    <p:extLst>
      <p:ext uri="{BB962C8B-B14F-4D97-AF65-F5344CB8AC3E}">
        <p14:creationId xmlns:p14="http://schemas.microsoft.com/office/powerpoint/2010/main" val="225305472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2DEDF24-95BB-4BC3-AAA2-006DFBB7B074}"/>
              </a:ext>
            </a:extLst>
          </p:cNvPr>
          <p:cNvSpPr>
            <a:spLocks noGrp="1"/>
          </p:cNvSpPr>
          <p:nvPr>
            <p:ph type="title"/>
          </p:nvPr>
        </p:nvSpPr>
        <p:spPr/>
        <p:txBody>
          <a:bodyPr/>
          <a:lstStyle/>
          <a:p>
            <a:r>
              <a:rPr lang="nl-NL" dirty="0"/>
              <a:t>Rol huisarts</a:t>
            </a:r>
          </a:p>
        </p:txBody>
      </p:sp>
      <p:sp>
        <p:nvSpPr>
          <p:cNvPr id="3" name="Tijdelijke aanduiding voor inhoud 2">
            <a:extLst>
              <a:ext uri="{FF2B5EF4-FFF2-40B4-BE49-F238E27FC236}">
                <a16:creationId xmlns:a16="http://schemas.microsoft.com/office/drawing/2014/main" id="{2CF056B5-BD68-410E-8485-0952951998EF}"/>
              </a:ext>
            </a:extLst>
          </p:cNvPr>
          <p:cNvSpPr>
            <a:spLocks noGrp="1"/>
          </p:cNvSpPr>
          <p:nvPr>
            <p:ph idx="1"/>
          </p:nvPr>
        </p:nvSpPr>
        <p:spPr/>
        <p:txBody>
          <a:bodyPr/>
          <a:lstStyle/>
          <a:p>
            <a:r>
              <a:rPr lang="nl-NL" dirty="0"/>
              <a:t>Continuïteit: </a:t>
            </a:r>
          </a:p>
          <a:p>
            <a:pPr lvl="1"/>
            <a:r>
              <a:rPr lang="nl-NL" dirty="0"/>
              <a:t>overzicht in HIS</a:t>
            </a:r>
          </a:p>
          <a:p>
            <a:pPr lvl="1"/>
            <a:r>
              <a:rPr lang="nl-NL" dirty="0"/>
              <a:t>HAP overdracht</a:t>
            </a:r>
          </a:p>
          <a:p>
            <a:pPr lvl="1"/>
            <a:r>
              <a:rPr lang="nl-NL" dirty="0"/>
              <a:t>Regelmatig contact </a:t>
            </a:r>
          </a:p>
          <a:p>
            <a:pPr lvl="1"/>
            <a:r>
              <a:rPr lang="nl-NL" dirty="0"/>
              <a:t>Analyse en behandeling klachten </a:t>
            </a:r>
          </a:p>
          <a:p>
            <a:r>
              <a:rPr lang="nl-NL" dirty="0"/>
              <a:t>Regie</a:t>
            </a:r>
          </a:p>
          <a:p>
            <a:pPr lvl="1"/>
            <a:r>
              <a:rPr lang="nl-NL" dirty="0"/>
              <a:t>Contact met thuiszorg, oncologie verpleegkundige, mantelzorgers (dochters), vrouw van patiënt, overleg medisch specialist, collega’s</a:t>
            </a:r>
          </a:p>
          <a:p>
            <a:r>
              <a:rPr lang="nl-NL" dirty="0"/>
              <a:t>Kennis en attitude</a:t>
            </a:r>
          </a:p>
          <a:p>
            <a:pPr lvl="1"/>
            <a:r>
              <a:rPr lang="nl-NL" dirty="0"/>
              <a:t>aanpassen medicatie/ hulpmiddelen</a:t>
            </a:r>
          </a:p>
          <a:p>
            <a:pPr lvl="1"/>
            <a:r>
              <a:rPr lang="nl-NL" dirty="0"/>
              <a:t>anticiperen scenario’s</a:t>
            </a:r>
          </a:p>
          <a:p>
            <a:pPr lvl="1"/>
            <a:r>
              <a:rPr lang="nl-NL" dirty="0"/>
              <a:t>steunende gesprekken </a:t>
            </a:r>
          </a:p>
        </p:txBody>
      </p:sp>
    </p:spTree>
    <p:extLst>
      <p:ext uri="{BB962C8B-B14F-4D97-AF65-F5344CB8AC3E}">
        <p14:creationId xmlns:p14="http://schemas.microsoft.com/office/powerpoint/2010/main" val="296635408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CE4C8B5-F620-4B17-BBB2-0A4AA1AEE673}"/>
              </a:ext>
            </a:extLst>
          </p:cNvPr>
          <p:cNvSpPr>
            <a:spLocks noGrp="1"/>
          </p:cNvSpPr>
          <p:nvPr>
            <p:ph type="title"/>
          </p:nvPr>
        </p:nvSpPr>
        <p:spPr/>
        <p:txBody>
          <a:bodyPr/>
          <a:lstStyle/>
          <a:p>
            <a:r>
              <a:rPr lang="nl-NL" dirty="0"/>
              <a:t>Inhoud deel 3 </a:t>
            </a:r>
          </a:p>
        </p:txBody>
      </p:sp>
      <p:sp>
        <p:nvSpPr>
          <p:cNvPr id="3" name="Tijdelijke aanduiding voor inhoud 2">
            <a:extLst>
              <a:ext uri="{FF2B5EF4-FFF2-40B4-BE49-F238E27FC236}">
                <a16:creationId xmlns:a16="http://schemas.microsoft.com/office/drawing/2014/main" id="{EB2BDA05-D7A0-449B-9854-A78539794A29}"/>
              </a:ext>
            </a:extLst>
          </p:cNvPr>
          <p:cNvSpPr>
            <a:spLocks noGrp="1"/>
          </p:cNvSpPr>
          <p:nvPr>
            <p:ph idx="1"/>
          </p:nvPr>
        </p:nvSpPr>
        <p:spPr/>
        <p:txBody>
          <a:bodyPr/>
          <a:lstStyle/>
          <a:p>
            <a:endParaRPr lang="nl-NL" dirty="0"/>
          </a:p>
          <a:p>
            <a:r>
              <a:rPr lang="nl-NL" dirty="0"/>
              <a:t>Bespreken eigen casus</a:t>
            </a:r>
          </a:p>
          <a:p>
            <a:r>
              <a:rPr lang="nl-NL" dirty="0"/>
              <a:t>Je oefent met ACP gesprek</a:t>
            </a:r>
          </a:p>
          <a:p>
            <a:r>
              <a:rPr lang="nl-NL" dirty="0"/>
              <a:t>Je kunt een patiënt uitleggen wat het verschil is tussen palliatieve sedatie en euthanasie</a:t>
            </a:r>
          </a:p>
          <a:p>
            <a:pPr marL="0" indent="0">
              <a:buNone/>
            </a:pPr>
            <a:r>
              <a:rPr lang="nl-NL" dirty="0"/>
              <a:t>Foto’s van freeimages.com</a:t>
            </a:r>
          </a:p>
        </p:txBody>
      </p:sp>
    </p:spTree>
    <p:extLst>
      <p:ext uri="{BB962C8B-B14F-4D97-AF65-F5344CB8AC3E}">
        <p14:creationId xmlns:p14="http://schemas.microsoft.com/office/powerpoint/2010/main" val="368129925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30937F-B2B1-4F66-8599-3F2D4649C7EE}"/>
              </a:ext>
            </a:extLst>
          </p:cNvPr>
          <p:cNvSpPr>
            <a:spLocks noGrp="1"/>
          </p:cNvSpPr>
          <p:nvPr>
            <p:ph type="title"/>
          </p:nvPr>
        </p:nvSpPr>
        <p:spPr/>
        <p:txBody>
          <a:bodyPr/>
          <a:lstStyle/>
          <a:p>
            <a:r>
              <a:rPr lang="nl-NL" dirty="0"/>
              <a:t>Toch zieker</a:t>
            </a:r>
          </a:p>
        </p:txBody>
      </p:sp>
      <p:sp>
        <p:nvSpPr>
          <p:cNvPr id="3" name="Tijdelijke aanduiding voor inhoud 2">
            <a:extLst>
              <a:ext uri="{FF2B5EF4-FFF2-40B4-BE49-F238E27FC236}">
                <a16:creationId xmlns:a16="http://schemas.microsoft.com/office/drawing/2014/main" id="{6DD3AF3B-DC68-4C09-9BD0-98C561EF54A0}"/>
              </a:ext>
            </a:extLst>
          </p:cNvPr>
          <p:cNvSpPr>
            <a:spLocks noGrp="1"/>
          </p:cNvSpPr>
          <p:nvPr>
            <p:ph idx="1"/>
          </p:nvPr>
        </p:nvSpPr>
        <p:spPr/>
        <p:txBody>
          <a:bodyPr>
            <a:normAutofit/>
          </a:bodyPr>
          <a:lstStyle/>
          <a:p>
            <a:pPr marL="0" indent="0">
              <a:buNone/>
            </a:pPr>
            <a:r>
              <a:rPr lang="nl-NL" dirty="0"/>
              <a:t>Inmiddels raakt hij steeds meer verzwakt en gaat hij geleidelijk achteruit. </a:t>
            </a:r>
          </a:p>
          <a:p>
            <a:pPr marL="0" indent="0">
              <a:buNone/>
            </a:pPr>
            <a:r>
              <a:rPr lang="nl-NL" dirty="0"/>
              <a:t>Op een donderdag is hij opeens erg benauwd. Hij heeft een pneumonie. Je collega is gestart met antibiotica en de thuiszorg is uitgebreid. Dhr. B blijft ernstig kortademig, T 39 ondanks prednison, pufjes, antibiotica. Het is nu vrijdagmiddag en hij lijkt verward. Eet nauwelijks, drinkt minder. De palliatief verpleegkundige is vanmorgen geweest, zij vindt dat er nu goede afspraken moeten komen.</a:t>
            </a:r>
          </a:p>
          <a:p>
            <a:pPr marL="0" indent="0">
              <a:buNone/>
            </a:pPr>
            <a:endParaRPr lang="nl-NL" dirty="0"/>
          </a:p>
          <a:p>
            <a:pPr marL="0" indent="0">
              <a:buNone/>
            </a:pPr>
            <a:r>
              <a:rPr lang="nl-NL" b="1" dirty="0"/>
              <a:t>Wat is de situatie (4 dimensies)? Welke scenario’s? </a:t>
            </a:r>
          </a:p>
          <a:p>
            <a:endParaRPr lang="nl-NL" dirty="0"/>
          </a:p>
        </p:txBody>
      </p:sp>
    </p:spTree>
    <p:extLst>
      <p:ext uri="{BB962C8B-B14F-4D97-AF65-F5344CB8AC3E}">
        <p14:creationId xmlns:p14="http://schemas.microsoft.com/office/powerpoint/2010/main" val="269671184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773DD21-9A2C-4B8F-83F2-D97F324C3262}"/>
              </a:ext>
            </a:extLst>
          </p:cNvPr>
          <p:cNvSpPr>
            <a:spLocks noGrp="1"/>
          </p:cNvSpPr>
          <p:nvPr>
            <p:ph type="title"/>
          </p:nvPr>
        </p:nvSpPr>
        <p:spPr/>
        <p:txBody>
          <a:bodyPr/>
          <a:lstStyle/>
          <a:p>
            <a:r>
              <a:rPr lang="nl-NL" dirty="0"/>
              <a:t>4 dimensies (kort)</a:t>
            </a:r>
          </a:p>
        </p:txBody>
      </p:sp>
      <p:sp>
        <p:nvSpPr>
          <p:cNvPr id="3" name="Tijdelijke aanduiding voor inhoud 2">
            <a:extLst>
              <a:ext uri="{FF2B5EF4-FFF2-40B4-BE49-F238E27FC236}">
                <a16:creationId xmlns:a16="http://schemas.microsoft.com/office/drawing/2014/main" id="{89271F89-5236-4D51-AE4F-6DE2B959AFCB}"/>
              </a:ext>
            </a:extLst>
          </p:cNvPr>
          <p:cNvSpPr>
            <a:spLocks noGrp="1"/>
          </p:cNvSpPr>
          <p:nvPr>
            <p:ph idx="1"/>
          </p:nvPr>
        </p:nvSpPr>
        <p:spPr/>
        <p:txBody>
          <a:bodyPr/>
          <a:lstStyle/>
          <a:p>
            <a:r>
              <a:rPr lang="nl-NL" dirty="0"/>
              <a:t>Lichamelijk </a:t>
            </a:r>
          </a:p>
          <a:p>
            <a:pPr lvl="1"/>
            <a:r>
              <a:rPr lang="nl-NL" dirty="0"/>
              <a:t>Dyspnoe; </a:t>
            </a:r>
            <a:r>
              <a:rPr lang="nl-NL" dirty="0" err="1"/>
              <a:t>dd</a:t>
            </a:r>
            <a:r>
              <a:rPr lang="nl-NL" dirty="0"/>
              <a:t> pneumonie/ longembolie/ hartfalen/ angst/ pleuravocht</a:t>
            </a:r>
          </a:p>
          <a:p>
            <a:pPr lvl="1"/>
            <a:r>
              <a:rPr lang="nl-NL" dirty="0"/>
              <a:t>Delier; dd. infectie/ blaasretentie/ elektrolytstoornis/ </a:t>
            </a:r>
            <a:r>
              <a:rPr lang="nl-NL" dirty="0" err="1"/>
              <a:t>hersenmeta’s</a:t>
            </a:r>
            <a:r>
              <a:rPr lang="nl-NL" dirty="0"/>
              <a:t>/ hypoxie/ angst/ pijn </a:t>
            </a:r>
          </a:p>
          <a:p>
            <a:r>
              <a:rPr lang="nl-NL" dirty="0"/>
              <a:t>Psychisch</a:t>
            </a:r>
          </a:p>
          <a:p>
            <a:pPr lvl="1"/>
            <a:r>
              <a:rPr lang="nl-NL" dirty="0"/>
              <a:t>Angstig? Verward </a:t>
            </a:r>
          </a:p>
          <a:p>
            <a:r>
              <a:rPr lang="nl-NL" dirty="0"/>
              <a:t>Sociaal</a:t>
            </a:r>
          </a:p>
          <a:p>
            <a:pPr lvl="1"/>
            <a:r>
              <a:rPr lang="nl-NL" dirty="0"/>
              <a:t>Kan hij thuis blijven? Vrouw?</a:t>
            </a:r>
          </a:p>
          <a:p>
            <a:r>
              <a:rPr lang="nl-NL" dirty="0"/>
              <a:t>Existentieel</a:t>
            </a:r>
          </a:p>
          <a:p>
            <a:pPr lvl="1"/>
            <a:r>
              <a:rPr lang="nl-NL" dirty="0"/>
              <a:t>Meer lijden</a:t>
            </a:r>
          </a:p>
        </p:txBody>
      </p:sp>
    </p:spTree>
    <p:extLst>
      <p:ext uri="{BB962C8B-B14F-4D97-AF65-F5344CB8AC3E}">
        <p14:creationId xmlns:p14="http://schemas.microsoft.com/office/powerpoint/2010/main" val="349205525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par>
                    <p:cTn id="13" fill="hold">
                      <p:stCondLst>
                        <p:cond delay="indefinite"/>
                      </p:stCondLst>
                      <p:childTnLst>
                        <p:par>
                          <p:cTn id="14" fill="hold">
                            <p:stCondLst>
                              <p:cond delay="0"/>
                            </p:stCondLst>
                            <p:childTnLst>
                              <p:par>
                                <p:cTn id="15" presetID="1" presetClass="entr" presetSubtype="0" fill="hold" nodeType="clickEffect">
                                  <p:stCondLst>
                                    <p:cond delay="0"/>
                                  </p:stCondLst>
                                  <p:childTnLst>
                                    <p:set>
                                      <p:cBhvr>
                                        <p:cTn id="16" dur="1" fill="hold">
                                          <p:stCondLst>
                                            <p:cond delay="0"/>
                                          </p:stCondLst>
                                        </p:cTn>
                                        <p:tgtEl>
                                          <p:spTgt spid="3">
                                            <p:txEl>
                                              <p:pRg st="6" end="6"/>
                                            </p:txEl>
                                          </p:spTgt>
                                        </p:tgtEl>
                                        <p:attrNameLst>
                                          <p:attrName>style.visibility</p:attrName>
                                        </p:attrNameLst>
                                      </p:cBhvr>
                                      <p:to>
                                        <p:strVal val="visible"/>
                                      </p:to>
                                    </p:set>
                                  </p:childTnLst>
                                </p:cTn>
                              </p:par>
                            </p:childTnLst>
                          </p:cTn>
                        </p:par>
                      </p:childTnLst>
                    </p:cTn>
                  </p:par>
                  <p:par>
                    <p:cTn id="17" fill="hold">
                      <p:stCondLst>
                        <p:cond delay="indefinite"/>
                      </p:stCondLst>
                      <p:childTnLst>
                        <p:par>
                          <p:cTn id="18" fill="hold">
                            <p:stCondLst>
                              <p:cond delay="0"/>
                            </p:stCondLst>
                            <p:childTnLst>
                              <p:par>
                                <p:cTn id="19" presetID="1" presetClass="entr" presetSubtype="0" fill="hold" nodeType="clickEffect">
                                  <p:stCondLst>
                                    <p:cond delay="0"/>
                                  </p:stCondLst>
                                  <p:childTnLst>
                                    <p:set>
                                      <p:cBhvr>
                                        <p:cTn id="20"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17E516A-9DE3-4BB0-9FDF-E52C370CD2F8}"/>
              </a:ext>
            </a:extLst>
          </p:cNvPr>
          <p:cNvSpPr>
            <a:spLocks noGrp="1"/>
          </p:cNvSpPr>
          <p:nvPr>
            <p:ph type="title"/>
          </p:nvPr>
        </p:nvSpPr>
        <p:spPr/>
        <p:txBody>
          <a:bodyPr/>
          <a:lstStyle/>
          <a:p>
            <a:r>
              <a:rPr lang="nl-NL" dirty="0"/>
              <a:t>Scenario’s </a:t>
            </a:r>
          </a:p>
        </p:txBody>
      </p:sp>
      <p:graphicFrame>
        <p:nvGraphicFramePr>
          <p:cNvPr id="4" name="Tijdelijke aanduiding voor inhoud 3">
            <a:extLst>
              <a:ext uri="{FF2B5EF4-FFF2-40B4-BE49-F238E27FC236}">
                <a16:creationId xmlns:a16="http://schemas.microsoft.com/office/drawing/2014/main" id="{D5B8FEEF-03F6-4C72-8916-375B1F4F2C6B}"/>
              </a:ext>
            </a:extLst>
          </p:cNvPr>
          <p:cNvGraphicFramePr>
            <a:graphicFrameLocks noGrp="1"/>
          </p:cNvGraphicFramePr>
          <p:nvPr>
            <p:ph idx="1"/>
            <p:extLst>
              <p:ext uri="{D42A27DB-BD31-4B8C-83A1-F6EECF244321}">
                <p14:modId xmlns:p14="http://schemas.microsoft.com/office/powerpoint/2010/main" val="2878083965"/>
              </p:ext>
            </p:extLst>
          </p:nvPr>
        </p:nvGraphicFramePr>
        <p:xfrm>
          <a:off x="5149096" y="1645920"/>
          <a:ext cx="6281738" cy="3566160"/>
        </p:xfrm>
        <a:graphic>
          <a:graphicData uri="http://schemas.openxmlformats.org/drawingml/2006/table">
            <a:tbl>
              <a:tblPr firstRow="1" bandRow="1">
                <a:tableStyleId>{5C22544A-7EE6-4342-B048-85BDC9FD1C3A}</a:tableStyleId>
              </a:tblPr>
              <a:tblGrid>
                <a:gridCol w="3140869">
                  <a:extLst>
                    <a:ext uri="{9D8B030D-6E8A-4147-A177-3AD203B41FA5}">
                      <a16:colId xmlns:a16="http://schemas.microsoft.com/office/drawing/2014/main" val="2011219080"/>
                    </a:ext>
                  </a:extLst>
                </a:gridCol>
                <a:gridCol w="3140869">
                  <a:extLst>
                    <a:ext uri="{9D8B030D-6E8A-4147-A177-3AD203B41FA5}">
                      <a16:colId xmlns:a16="http://schemas.microsoft.com/office/drawing/2014/main" val="1631046033"/>
                    </a:ext>
                  </a:extLst>
                </a:gridCol>
              </a:tblGrid>
              <a:tr h="276447">
                <a:tc>
                  <a:txBody>
                    <a:bodyPr/>
                    <a:lstStyle/>
                    <a:p>
                      <a:r>
                        <a:rPr lang="nl-NL" dirty="0"/>
                        <a:t>scenario</a:t>
                      </a:r>
                    </a:p>
                  </a:txBody>
                  <a:tcPr/>
                </a:tc>
                <a:tc>
                  <a:txBody>
                    <a:bodyPr/>
                    <a:lstStyle/>
                    <a:p>
                      <a:r>
                        <a:rPr lang="nl-NL" dirty="0"/>
                        <a:t>nodig</a:t>
                      </a:r>
                    </a:p>
                  </a:txBody>
                  <a:tcPr/>
                </a:tc>
                <a:extLst>
                  <a:ext uri="{0D108BD9-81ED-4DB2-BD59-A6C34878D82A}">
                    <a16:rowId xmlns:a16="http://schemas.microsoft.com/office/drawing/2014/main" val="3596810983"/>
                  </a:ext>
                </a:extLst>
              </a:tr>
              <a:tr h="691118">
                <a:tc>
                  <a:txBody>
                    <a:bodyPr/>
                    <a:lstStyle/>
                    <a:p>
                      <a:r>
                        <a:rPr lang="nl-NL" dirty="0"/>
                        <a:t>1. thuisblijven, verslechtering (stervensfase?)</a:t>
                      </a:r>
                    </a:p>
                  </a:txBody>
                  <a:tcPr/>
                </a:tc>
                <a:tc>
                  <a:txBody>
                    <a:bodyPr/>
                    <a:lstStyle/>
                    <a:p>
                      <a:r>
                        <a:rPr lang="nl-NL" dirty="0"/>
                        <a:t>(mantel) zorg</a:t>
                      </a:r>
                    </a:p>
                  </a:txBody>
                  <a:tcPr/>
                </a:tc>
                <a:extLst>
                  <a:ext uri="{0D108BD9-81ED-4DB2-BD59-A6C34878D82A}">
                    <a16:rowId xmlns:a16="http://schemas.microsoft.com/office/drawing/2014/main" val="2526906206"/>
                  </a:ext>
                </a:extLst>
              </a:tr>
              <a:tr h="483783">
                <a:tc>
                  <a:txBody>
                    <a:bodyPr/>
                    <a:lstStyle/>
                    <a:p>
                      <a:r>
                        <a:rPr lang="nl-NL" dirty="0"/>
                        <a:t>2. thuisblijven, opknappen (symptomatische fase?)</a:t>
                      </a:r>
                    </a:p>
                  </a:txBody>
                  <a:tcPr/>
                </a:tc>
                <a:tc>
                  <a:txBody>
                    <a:bodyPr/>
                    <a:lstStyle/>
                    <a:p>
                      <a:r>
                        <a:rPr lang="nl-NL" dirty="0"/>
                        <a:t>idem</a:t>
                      </a:r>
                    </a:p>
                  </a:txBody>
                  <a:tcPr/>
                </a:tc>
                <a:extLst>
                  <a:ext uri="{0D108BD9-81ED-4DB2-BD59-A6C34878D82A}">
                    <a16:rowId xmlns:a16="http://schemas.microsoft.com/office/drawing/2014/main" val="3958990348"/>
                  </a:ext>
                </a:extLst>
              </a:tr>
              <a:tr h="483783">
                <a:tc>
                  <a:txBody>
                    <a:bodyPr/>
                    <a:lstStyle/>
                    <a:p>
                      <a:r>
                        <a:rPr lang="nl-NL" dirty="0"/>
                        <a:t>3. ziekenhuis, verslechtering</a:t>
                      </a:r>
                    </a:p>
                  </a:txBody>
                  <a:tcPr/>
                </a:tc>
                <a:tc>
                  <a:txBody>
                    <a:bodyPr/>
                    <a:lstStyle/>
                    <a:p>
                      <a:r>
                        <a:rPr lang="nl-NL" dirty="0"/>
                        <a:t>Toestemming, overleg, ambulance </a:t>
                      </a:r>
                    </a:p>
                  </a:txBody>
                  <a:tcPr/>
                </a:tc>
                <a:extLst>
                  <a:ext uri="{0D108BD9-81ED-4DB2-BD59-A6C34878D82A}">
                    <a16:rowId xmlns:a16="http://schemas.microsoft.com/office/drawing/2014/main" val="1685796265"/>
                  </a:ext>
                </a:extLst>
              </a:tr>
              <a:tr h="276447">
                <a:tc>
                  <a:txBody>
                    <a:bodyPr/>
                    <a:lstStyle/>
                    <a:p>
                      <a:r>
                        <a:rPr lang="nl-NL" dirty="0"/>
                        <a:t>4. ziekenhuis, opknappen</a:t>
                      </a:r>
                    </a:p>
                  </a:txBody>
                  <a:tcPr/>
                </a:tc>
                <a:tc>
                  <a:txBody>
                    <a:bodyPr/>
                    <a:lstStyle/>
                    <a:p>
                      <a:r>
                        <a:rPr lang="nl-NL" dirty="0"/>
                        <a:t>idem</a:t>
                      </a:r>
                    </a:p>
                  </a:txBody>
                  <a:tcPr/>
                </a:tc>
                <a:extLst>
                  <a:ext uri="{0D108BD9-81ED-4DB2-BD59-A6C34878D82A}">
                    <a16:rowId xmlns:a16="http://schemas.microsoft.com/office/drawing/2014/main" val="98381476"/>
                  </a:ext>
                </a:extLst>
              </a:tr>
              <a:tr h="483783">
                <a:tc>
                  <a:txBody>
                    <a:bodyPr/>
                    <a:lstStyle/>
                    <a:p>
                      <a:r>
                        <a:rPr lang="nl-NL" dirty="0"/>
                        <a:t>5. hospice</a:t>
                      </a:r>
                    </a:p>
                  </a:txBody>
                  <a:tcPr/>
                </a:tc>
                <a:tc>
                  <a:txBody>
                    <a:bodyPr/>
                    <a:lstStyle/>
                    <a:p>
                      <a:r>
                        <a:rPr lang="nl-NL" dirty="0"/>
                        <a:t>Toestemming, beschikbaarheid</a:t>
                      </a:r>
                    </a:p>
                  </a:txBody>
                  <a:tcPr/>
                </a:tc>
                <a:extLst>
                  <a:ext uri="{0D108BD9-81ED-4DB2-BD59-A6C34878D82A}">
                    <a16:rowId xmlns:a16="http://schemas.microsoft.com/office/drawing/2014/main" val="1167659016"/>
                  </a:ext>
                </a:extLst>
              </a:tr>
            </a:tbl>
          </a:graphicData>
        </a:graphic>
      </p:graphicFrame>
    </p:spTree>
    <p:extLst>
      <p:ext uri="{BB962C8B-B14F-4D97-AF65-F5344CB8AC3E}">
        <p14:creationId xmlns:p14="http://schemas.microsoft.com/office/powerpoint/2010/main" val="484651972"/>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99C0E5E-4559-4C0A-A013-09C3FE19CB51}"/>
              </a:ext>
            </a:extLst>
          </p:cNvPr>
          <p:cNvSpPr>
            <a:spLocks noGrp="1"/>
          </p:cNvSpPr>
          <p:nvPr>
            <p:ph type="title"/>
          </p:nvPr>
        </p:nvSpPr>
        <p:spPr/>
        <p:txBody>
          <a:bodyPr/>
          <a:lstStyle/>
          <a:p>
            <a:r>
              <a:rPr lang="nl-NL" dirty="0"/>
              <a:t>Voor het weekend</a:t>
            </a:r>
          </a:p>
        </p:txBody>
      </p:sp>
      <p:sp>
        <p:nvSpPr>
          <p:cNvPr id="3" name="Tijdelijke aanduiding voor inhoud 2">
            <a:extLst>
              <a:ext uri="{FF2B5EF4-FFF2-40B4-BE49-F238E27FC236}">
                <a16:creationId xmlns:a16="http://schemas.microsoft.com/office/drawing/2014/main" id="{6F282DE6-3F02-4B7F-B62B-EF2E8C877225}"/>
              </a:ext>
            </a:extLst>
          </p:cNvPr>
          <p:cNvSpPr>
            <a:spLocks noGrp="1"/>
          </p:cNvSpPr>
          <p:nvPr>
            <p:ph idx="1"/>
          </p:nvPr>
        </p:nvSpPr>
        <p:spPr/>
        <p:txBody>
          <a:bodyPr>
            <a:normAutofit fontScale="92500" lnSpcReduction="10000"/>
          </a:bodyPr>
          <a:lstStyle/>
          <a:p>
            <a:pPr marL="0" indent="0">
              <a:buNone/>
            </a:pPr>
            <a:r>
              <a:rPr lang="nl-NL" dirty="0"/>
              <a:t>Meneer wil thuis blijven, maar gezien zijn delier vind je dat er continue zorg moet zijn. Je belt dochter, zij wil komen en je breidt de thuiszorg uit. Je stemt af met de palliatief verpleegkundige.</a:t>
            </a:r>
          </a:p>
          <a:p>
            <a:pPr marL="0" indent="0">
              <a:buNone/>
            </a:pPr>
            <a:r>
              <a:rPr lang="nl-NL" dirty="0"/>
              <a:t>Je start </a:t>
            </a:r>
            <a:r>
              <a:rPr lang="nl-NL" dirty="0" err="1"/>
              <a:t>haldol</a:t>
            </a:r>
            <a:r>
              <a:rPr lang="nl-NL" dirty="0"/>
              <a:t> 1mg en geeft algemene instructies (</a:t>
            </a:r>
            <a:r>
              <a:rPr lang="nl-NL" dirty="0" err="1"/>
              <a:t>oa</a:t>
            </a:r>
            <a:r>
              <a:rPr lang="nl-NL" dirty="0"/>
              <a:t> structuur).</a:t>
            </a:r>
          </a:p>
          <a:p>
            <a:pPr marL="0" indent="0">
              <a:buNone/>
            </a:pPr>
            <a:r>
              <a:rPr lang="nl-NL" dirty="0"/>
              <a:t>In verband met dyspnoe en pijn start je morfine </a:t>
            </a:r>
            <a:r>
              <a:rPr lang="nl-NL" dirty="0" err="1"/>
              <a:t>sc</a:t>
            </a:r>
            <a:r>
              <a:rPr lang="nl-NL" dirty="0"/>
              <a:t> en je regelt een morfinepomp (specialistisch team) die later wordt aangesloten. </a:t>
            </a:r>
          </a:p>
          <a:p>
            <a:pPr marL="0" indent="0">
              <a:buNone/>
            </a:pPr>
            <a:r>
              <a:rPr lang="nl-NL" dirty="0"/>
              <a:t>Je past medicatie aan en draagt over aan hap om niet meer in te sturen. Als je het nog niet gedaan hebt stel je nu een palliatieve indicatie op.</a:t>
            </a:r>
          </a:p>
          <a:p>
            <a:pPr marL="0" indent="0">
              <a:buNone/>
            </a:pPr>
            <a:endParaRPr lang="nl-NL" b="1" dirty="0"/>
          </a:p>
          <a:p>
            <a:pPr marL="0" indent="0">
              <a:buNone/>
            </a:pPr>
            <a:r>
              <a:rPr lang="nl-NL" b="1" dirty="0"/>
              <a:t>Waar moet je nog meer aan denken? </a:t>
            </a:r>
          </a:p>
          <a:p>
            <a:pPr marL="0" indent="0">
              <a:buNone/>
            </a:pPr>
            <a:r>
              <a:rPr lang="nl-NL" b="1" dirty="0"/>
              <a:t>Bespreek scenario’s en beleid </a:t>
            </a:r>
          </a:p>
        </p:txBody>
      </p:sp>
    </p:spTree>
    <p:extLst>
      <p:ext uri="{BB962C8B-B14F-4D97-AF65-F5344CB8AC3E}">
        <p14:creationId xmlns:p14="http://schemas.microsoft.com/office/powerpoint/2010/main" val="35049085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8A76CEC-10E8-471B-A0AE-7FA795B516DB}"/>
              </a:ext>
            </a:extLst>
          </p:cNvPr>
          <p:cNvSpPr>
            <a:spLocks noGrp="1"/>
          </p:cNvSpPr>
          <p:nvPr>
            <p:ph type="title"/>
          </p:nvPr>
        </p:nvSpPr>
        <p:spPr/>
        <p:txBody>
          <a:bodyPr/>
          <a:lstStyle/>
          <a:p>
            <a:r>
              <a:rPr lang="nl-NL" dirty="0"/>
              <a:t>Scenario’s en beleid (</a:t>
            </a:r>
            <a:r>
              <a:rPr lang="nl-NL" dirty="0" err="1"/>
              <a:t>vb</a:t>
            </a:r>
            <a:r>
              <a:rPr lang="nl-NL" dirty="0"/>
              <a:t>)</a:t>
            </a:r>
          </a:p>
        </p:txBody>
      </p:sp>
      <p:graphicFrame>
        <p:nvGraphicFramePr>
          <p:cNvPr id="5" name="Tijdelijke aanduiding voor inhoud 4">
            <a:extLst>
              <a:ext uri="{FF2B5EF4-FFF2-40B4-BE49-F238E27FC236}">
                <a16:creationId xmlns:a16="http://schemas.microsoft.com/office/drawing/2014/main" id="{1AD8D620-58EB-4C38-AAC2-53549C9CD9E0}"/>
              </a:ext>
            </a:extLst>
          </p:cNvPr>
          <p:cNvGraphicFramePr>
            <a:graphicFrameLocks noGrp="1"/>
          </p:cNvGraphicFramePr>
          <p:nvPr>
            <p:ph idx="1"/>
            <p:extLst>
              <p:ext uri="{D42A27DB-BD31-4B8C-83A1-F6EECF244321}">
                <p14:modId xmlns:p14="http://schemas.microsoft.com/office/powerpoint/2010/main" val="1410860089"/>
              </p:ext>
            </p:extLst>
          </p:nvPr>
        </p:nvGraphicFramePr>
        <p:xfrm>
          <a:off x="5021631" y="1020251"/>
          <a:ext cx="6281738" cy="5415280"/>
        </p:xfrm>
        <a:graphic>
          <a:graphicData uri="http://schemas.openxmlformats.org/drawingml/2006/table">
            <a:tbl>
              <a:tblPr firstRow="1" bandRow="1">
                <a:tableStyleId>{5C22544A-7EE6-4342-B048-85BDC9FD1C3A}</a:tableStyleId>
              </a:tblPr>
              <a:tblGrid>
                <a:gridCol w="3140869">
                  <a:extLst>
                    <a:ext uri="{9D8B030D-6E8A-4147-A177-3AD203B41FA5}">
                      <a16:colId xmlns:a16="http://schemas.microsoft.com/office/drawing/2014/main" val="2115115756"/>
                    </a:ext>
                  </a:extLst>
                </a:gridCol>
                <a:gridCol w="3140869">
                  <a:extLst>
                    <a:ext uri="{9D8B030D-6E8A-4147-A177-3AD203B41FA5}">
                      <a16:colId xmlns:a16="http://schemas.microsoft.com/office/drawing/2014/main" val="2513240796"/>
                    </a:ext>
                  </a:extLst>
                </a:gridCol>
              </a:tblGrid>
              <a:tr h="370840">
                <a:tc>
                  <a:txBody>
                    <a:bodyPr/>
                    <a:lstStyle/>
                    <a:p>
                      <a:r>
                        <a:rPr lang="nl-NL" dirty="0"/>
                        <a:t>Scenario’s </a:t>
                      </a:r>
                    </a:p>
                  </a:txBody>
                  <a:tcPr/>
                </a:tc>
                <a:tc>
                  <a:txBody>
                    <a:bodyPr/>
                    <a:lstStyle/>
                    <a:p>
                      <a:r>
                        <a:rPr lang="nl-NL" dirty="0"/>
                        <a:t>Beleid</a:t>
                      </a:r>
                    </a:p>
                  </a:txBody>
                  <a:tcPr/>
                </a:tc>
                <a:extLst>
                  <a:ext uri="{0D108BD9-81ED-4DB2-BD59-A6C34878D82A}">
                    <a16:rowId xmlns:a16="http://schemas.microsoft.com/office/drawing/2014/main" val="3291687150"/>
                  </a:ext>
                </a:extLst>
              </a:tr>
              <a:tr h="370840">
                <a:tc>
                  <a:txBody>
                    <a:bodyPr/>
                    <a:lstStyle/>
                    <a:p>
                      <a:r>
                        <a:rPr lang="nl-NL" dirty="0"/>
                        <a:t>L delier</a:t>
                      </a:r>
                    </a:p>
                  </a:txBody>
                  <a:tcPr/>
                </a:tc>
                <a:tc>
                  <a:txBody>
                    <a:bodyPr/>
                    <a:lstStyle/>
                    <a:p>
                      <a:r>
                        <a:rPr lang="nl-NL" dirty="0"/>
                        <a:t>Haldolschema</a:t>
                      </a:r>
                    </a:p>
                    <a:p>
                      <a:r>
                        <a:rPr lang="nl-NL" dirty="0" err="1"/>
                        <a:t>Catheter</a:t>
                      </a:r>
                      <a:endParaRPr lang="nl-NL" dirty="0"/>
                    </a:p>
                    <a:p>
                      <a:r>
                        <a:rPr lang="nl-NL" dirty="0"/>
                        <a:t>HAP overdracht </a:t>
                      </a:r>
                    </a:p>
                    <a:p>
                      <a:r>
                        <a:rPr lang="nl-NL" dirty="0"/>
                        <a:t>Eigen bereikbaarheid </a:t>
                      </a:r>
                    </a:p>
                  </a:txBody>
                  <a:tcPr/>
                </a:tc>
                <a:extLst>
                  <a:ext uri="{0D108BD9-81ED-4DB2-BD59-A6C34878D82A}">
                    <a16:rowId xmlns:a16="http://schemas.microsoft.com/office/drawing/2014/main" val="2779977624"/>
                  </a:ext>
                </a:extLst>
              </a:tr>
              <a:tr h="370840">
                <a:tc>
                  <a:txBody>
                    <a:bodyPr/>
                    <a:lstStyle/>
                    <a:p>
                      <a:r>
                        <a:rPr lang="nl-NL" dirty="0"/>
                        <a:t>L dyspnoe (symptomatisch)</a:t>
                      </a:r>
                    </a:p>
                  </a:txBody>
                  <a:tcPr/>
                </a:tc>
                <a:tc>
                  <a:txBody>
                    <a:bodyPr/>
                    <a:lstStyle/>
                    <a:p>
                      <a:r>
                        <a:rPr lang="nl-NL" dirty="0"/>
                        <a:t>Beleid morfine</a:t>
                      </a:r>
                    </a:p>
                    <a:p>
                      <a:r>
                        <a:rPr lang="nl-NL" dirty="0"/>
                        <a:t>diuretica</a:t>
                      </a:r>
                    </a:p>
                    <a:p>
                      <a:r>
                        <a:rPr lang="nl-NL" dirty="0" err="1"/>
                        <a:t>Evt</a:t>
                      </a:r>
                      <a:r>
                        <a:rPr lang="nl-NL" dirty="0"/>
                        <a:t> </a:t>
                      </a:r>
                      <a:r>
                        <a:rPr lang="nl-NL" dirty="0" err="1"/>
                        <a:t>midazolam</a:t>
                      </a:r>
                      <a:r>
                        <a:rPr lang="nl-NL" dirty="0"/>
                        <a:t> (intermitterend/ acute sedatie)</a:t>
                      </a:r>
                    </a:p>
                  </a:txBody>
                  <a:tcPr/>
                </a:tc>
                <a:extLst>
                  <a:ext uri="{0D108BD9-81ED-4DB2-BD59-A6C34878D82A}">
                    <a16:rowId xmlns:a16="http://schemas.microsoft.com/office/drawing/2014/main" val="30111533"/>
                  </a:ext>
                </a:extLst>
              </a:tr>
              <a:tr h="370840">
                <a:tc>
                  <a:txBody>
                    <a:bodyPr/>
                    <a:lstStyle/>
                    <a:p>
                      <a:r>
                        <a:rPr lang="nl-NL" dirty="0"/>
                        <a:t>L Bloedbraken</a:t>
                      </a:r>
                    </a:p>
                  </a:txBody>
                  <a:tcPr/>
                </a:tc>
                <a:tc>
                  <a:txBody>
                    <a:bodyPr/>
                    <a:lstStyle/>
                    <a:p>
                      <a:r>
                        <a:rPr lang="nl-NL" dirty="0"/>
                        <a:t>Donkere lakens</a:t>
                      </a:r>
                    </a:p>
                    <a:p>
                      <a:r>
                        <a:rPr lang="nl-NL" dirty="0" err="1"/>
                        <a:t>Midazolam</a:t>
                      </a:r>
                      <a:r>
                        <a:rPr lang="nl-NL" dirty="0"/>
                        <a:t> (acute sedatie)</a:t>
                      </a:r>
                    </a:p>
                  </a:txBody>
                  <a:tcPr/>
                </a:tc>
                <a:extLst>
                  <a:ext uri="{0D108BD9-81ED-4DB2-BD59-A6C34878D82A}">
                    <a16:rowId xmlns:a16="http://schemas.microsoft.com/office/drawing/2014/main" val="102794280"/>
                  </a:ext>
                </a:extLst>
              </a:tr>
              <a:tr h="370840">
                <a:tc>
                  <a:txBody>
                    <a:bodyPr/>
                    <a:lstStyle/>
                    <a:p>
                      <a:r>
                        <a:rPr lang="nl-NL" dirty="0"/>
                        <a:t>P Angst</a:t>
                      </a:r>
                    </a:p>
                  </a:txBody>
                  <a:tcPr/>
                </a:tc>
                <a:tc>
                  <a:txBody>
                    <a:bodyPr/>
                    <a:lstStyle/>
                    <a:p>
                      <a:r>
                        <a:rPr lang="nl-NL" dirty="0" err="1"/>
                        <a:t>Haldol</a:t>
                      </a:r>
                      <a:r>
                        <a:rPr lang="nl-NL" dirty="0"/>
                        <a:t> </a:t>
                      </a:r>
                      <a:r>
                        <a:rPr lang="nl-NL" dirty="0" err="1"/>
                        <a:t>evt</a:t>
                      </a:r>
                      <a:r>
                        <a:rPr lang="nl-NL" dirty="0"/>
                        <a:t> </a:t>
                      </a:r>
                      <a:r>
                        <a:rPr lang="nl-NL" dirty="0" err="1"/>
                        <a:t>benzo</a:t>
                      </a:r>
                      <a:endParaRPr lang="nl-NL" dirty="0"/>
                    </a:p>
                  </a:txBody>
                  <a:tcPr/>
                </a:tc>
                <a:extLst>
                  <a:ext uri="{0D108BD9-81ED-4DB2-BD59-A6C34878D82A}">
                    <a16:rowId xmlns:a16="http://schemas.microsoft.com/office/drawing/2014/main" val="1446387003"/>
                  </a:ext>
                </a:extLst>
              </a:tr>
              <a:tr h="370840">
                <a:tc>
                  <a:txBody>
                    <a:bodyPr/>
                    <a:lstStyle/>
                    <a:p>
                      <a:r>
                        <a:rPr lang="nl-NL" dirty="0"/>
                        <a:t>S vrouw </a:t>
                      </a:r>
                    </a:p>
                  </a:txBody>
                  <a:tcPr/>
                </a:tc>
                <a:tc>
                  <a:txBody>
                    <a:bodyPr/>
                    <a:lstStyle/>
                    <a:p>
                      <a:r>
                        <a:rPr lang="nl-NL" dirty="0"/>
                        <a:t>Tijdelijke opname?</a:t>
                      </a:r>
                    </a:p>
                  </a:txBody>
                  <a:tcPr/>
                </a:tc>
                <a:extLst>
                  <a:ext uri="{0D108BD9-81ED-4DB2-BD59-A6C34878D82A}">
                    <a16:rowId xmlns:a16="http://schemas.microsoft.com/office/drawing/2014/main" val="2608642227"/>
                  </a:ext>
                </a:extLst>
              </a:tr>
              <a:tr h="370840">
                <a:tc>
                  <a:txBody>
                    <a:bodyPr/>
                    <a:lstStyle/>
                    <a:p>
                      <a:r>
                        <a:rPr lang="nl-NL" dirty="0"/>
                        <a:t>S mantelzorgers</a:t>
                      </a:r>
                    </a:p>
                  </a:txBody>
                  <a:tcPr/>
                </a:tc>
                <a:tc>
                  <a:txBody>
                    <a:bodyPr/>
                    <a:lstStyle/>
                    <a:p>
                      <a:r>
                        <a:rPr lang="nl-NL" dirty="0"/>
                        <a:t>Wat als zij uitvallen? </a:t>
                      </a:r>
                    </a:p>
                    <a:p>
                      <a:r>
                        <a:rPr lang="nl-NL" dirty="0"/>
                        <a:t>Nachtzorg/ </a:t>
                      </a:r>
                      <a:r>
                        <a:rPr lang="nl-NL" dirty="0" err="1"/>
                        <a:t>zh</a:t>
                      </a:r>
                      <a:r>
                        <a:rPr lang="nl-NL" dirty="0"/>
                        <a:t>/ hospice?</a:t>
                      </a:r>
                    </a:p>
                  </a:txBody>
                  <a:tcPr/>
                </a:tc>
                <a:extLst>
                  <a:ext uri="{0D108BD9-81ED-4DB2-BD59-A6C34878D82A}">
                    <a16:rowId xmlns:a16="http://schemas.microsoft.com/office/drawing/2014/main" val="1381326931"/>
                  </a:ext>
                </a:extLst>
              </a:tr>
              <a:tr h="370840">
                <a:tc>
                  <a:txBody>
                    <a:bodyPr/>
                    <a:lstStyle/>
                    <a:p>
                      <a:r>
                        <a:rPr lang="nl-NL" dirty="0"/>
                        <a:t>E angst voor dood</a:t>
                      </a:r>
                    </a:p>
                  </a:txBody>
                  <a:tcPr/>
                </a:tc>
                <a:tc>
                  <a:txBody>
                    <a:bodyPr/>
                    <a:lstStyle/>
                    <a:p>
                      <a:r>
                        <a:rPr lang="nl-NL" dirty="0"/>
                        <a:t>Voorbereiden? </a:t>
                      </a:r>
                    </a:p>
                  </a:txBody>
                  <a:tcPr/>
                </a:tc>
                <a:extLst>
                  <a:ext uri="{0D108BD9-81ED-4DB2-BD59-A6C34878D82A}">
                    <a16:rowId xmlns:a16="http://schemas.microsoft.com/office/drawing/2014/main" val="2802297330"/>
                  </a:ext>
                </a:extLst>
              </a:tr>
            </a:tbl>
          </a:graphicData>
        </a:graphic>
      </p:graphicFrame>
    </p:spTree>
    <p:extLst>
      <p:ext uri="{BB962C8B-B14F-4D97-AF65-F5344CB8AC3E}">
        <p14:creationId xmlns:p14="http://schemas.microsoft.com/office/powerpoint/2010/main" val="305107507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6B83F63E-497E-4192-A1B5-A46ED786A941}"/>
              </a:ext>
            </a:extLst>
          </p:cNvPr>
          <p:cNvSpPr>
            <a:spLocks noGrp="1"/>
          </p:cNvSpPr>
          <p:nvPr>
            <p:ph type="title"/>
          </p:nvPr>
        </p:nvSpPr>
        <p:spPr/>
        <p:txBody>
          <a:bodyPr/>
          <a:lstStyle/>
          <a:p>
            <a:r>
              <a:rPr lang="nl-NL" dirty="0"/>
              <a:t>Na het weekend</a:t>
            </a:r>
          </a:p>
        </p:txBody>
      </p:sp>
      <p:sp>
        <p:nvSpPr>
          <p:cNvPr id="3" name="Tijdelijke aanduiding voor inhoud 2">
            <a:extLst>
              <a:ext uri="{FF2B5EF4-FFF2-40B4-BE49-F238E27FC236}">
                <a16:creationId xmlns:a16="http://schemas.microsoft.com/office/drawing/2014/main" id="{33AFA3F0-168B-4F34-A29C-FBCDCFCB34AA}"/>
              </a:ext>
            </a:extLst>
          </p:cNvPr>
          <p:cNvSpPr>
            <a:spLocks noGrp="1"/>
          </p:cNvSpPr>
          <p:nvPr>
            <p:ph idx="1"/>
          </p:nvPr>
        </p:nvSpPr>
        <p:spPr/>
        <p:txBody>
          <a:bodyPr/>
          <a:lstStyle/>
          <a:p>
            <a:endParaRPr lang="nl-NL" dirty="0"/>
          </a:p>
          <a:p>
            <a:r>
              <a:rPr lang="nl-NL" dirty="0"/>
              <a:t>HAP bericht: zondag toename dyspnoe, extra prednison erbij, patiënt wil niet ingestuurd worden (HAP arts wil wel). Koorts blijft hoog, hij is af en toe verward en slaapt veel. Tweede hap arts is geweest i.v.m. diarree, kon weinig doen. </a:t>
            </a:r>
          </a:p>
          <a:p>
            <a:r>
              <a:rPr lang="nl-NL" dirty="0"/>
              <a:t>Maandag visite. Is erg benauwd, bedlegerig, drinkt nauwelijks, zegt “ik kan niet meer”. Vrouw onrustig. Kinderen: ”zo kan het echt niet meer”</a:t>
            </a:r>
          </a:p>
          <a:p>
            <a:r>
              <a:rPr lang="nl-NL" dirty="0"/>
              <a:t>Wat is de situatie (markeren)?</a:t>
            </a:r>
          </a:p>
        </p:txBody>
      </p:sp>
    </p:spTree>
    <p:extLst>
      <p:ext uri="{BB962C8B-B14F-4D97-AF65-F5344CB8AC3E}">
        <p14:creationId xmlns:p14="http://schemas.microsoft.com/office/powerpoint/2010/main" val="419100337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7DAD24-5112-44BF-A112-2E5B6CB46C07}"/>
              </a:ext>
            </a:extLst>
          </p:cNvPr>
          <p:cNvSpPr>
            <a:spLocks noGrp="1"/>
          </p:cNvSpPr>
          <p:nvPr>
            <p:ph type="title"/>
          </p:nvPr>
        </p:nvSpPr>
        <p:spPr/>
        <p:txBody>
          <a:bodyPr/>
          <a:lstStyle/>
          <a:p>
            <a:r>
              <a:rPr lang="nl-NL" dirty="0"/>
              <a:t>Stervensfase </a:t>
            </a:r>
          </a:p>
        </p:txBody>
      </p:sp>
      <p:sp>
        <p:nvSpPr>
          <p:cNvPr id="3" name="Tijdelijke aanduiding voor inhoud 2">
            <a:extLst>
              <a:ext uri="{FF2B5EF4-FFF2-40B4-BE49-F238E27FC236}">
                <a16:creationId xmlns:a16="http://schemas.microsoft.com/office/drawing/2014/main" id="{4CA31632-E120-4033-BE74-1BD8A742E6A5}"/>
              </a:ext>
            </a:extLst>
          </p:cNvPr>
          <p:cNvSpPr>
            <a:spLocks noGrp="1"/>
          </p:cNvSpPr>
          <p:nvPr>
            <p:ph idx="1"/>
          </p:nvPr>
        </p:nvSpPr>
        <p:spPr/>
        <p:txBody>
          <a:bodyPr/>
          <a:lstStyle/>
          <a:p>
            <a:r>
              <a:rPr lang="nl-NL" dirty="0"/>
              <a:t>Symptomatisch behandelen, gericht op comfort</a:t>
            </a:r>
          </a:p>
          <a:p>
            <a:r>
              <a:rPr lang="nl-NL" dirty="0"/>
              <a:t>Ook wel </a:t>
            </a:r>
            <a:r>
              <a:rPr lang="nl-NL" dirty="0" err="1"/>
              <a:t>final</a:t>
            </a:r>
            <a:r>
              <a:rPr lang="nl-NL" dirty="0"/>
              <a:t> common </a:t>
            </a:r>
            <a:r>
              <a:rPr lang="nl-NL" dirty="0" err="1"/>
              <a:t>pathway</a:t>
            </a:r>
            <a:r>
              <a:rPr lang="nl-NL" dirty="0"/>
              <a:t> genoemd</a:t>
            </a:r>
          </a:p>
        </p:txBody>
      </p:sp>
    </p:spTree>
    <p:extLst>
      <p:ext uri="{BB962C8B-B14F-4D97-AF65-F5344CB8AC3E}">
        <p14:creationId xmlns:p14="http://schemas.microsoft.com/office/powerpoint/2010/main" val="323937532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DBF89A0-0D8A-4E5E-97B1-B450A740695D}"/>
              </a:ext>
            </a:extLst>
          </p:cNvPr>
          <p:cNvSpPr>
            <a:spLocks noGrp="1"/>
          </p:cNvSpPr>
          <p:nvPr>
            <p:ph type="title"/>
          </p:nvPr>
        </p:nvSpPr>
        <p:spPr/>
        <p:txBody>
          <a:bodyPr/>
          <a:lstStyle/>
          <a:p>
            <a:r>
              <a:rPr lang="nl-NL" dirty="0"/>
              <a:t>En nu? </a:t>
            </a:r>
          </a:p>
        </p:txBody>
      </p:sp>
      <p:sp>
        <p:nvSpPr>
          <p:cNvPr id="3" name="Tijdelijke aanduiding voor inhoud 2">
            <a:extLst>
              <a:ext uri="{FF2B5EF4-FFF2-40B4-BE49-F238E27FC236}">
                <a16:creationId xmlns:a16="http://schemas.microsoft.com/office/drawing/2014/main" id="{03E76274-13BA-4E25-BD9C-CE6DCC70D4C4}"/>
              </a:ext>
            </a:extLst>
          </p:cNvPr>
          <p:cNvSpPr>
            <a:spLocks noGrp="1"/>
          </p:cNvSpPr>
          <p:nvPr>
            <p:ph idx="1"/>
          </p:nvPr>
        </p:nvSpPr>
        <p:spPr/>
        <p:txBody>
          <a:bodyPr>
            <a:normAutofit fontScale="85000" lnSpcReduction="20000"/>
          </a:bodyPr>
          <a:lstStyle/>
          <a:p>
            <a:pPr marL="0" indent="0">
              <a:buNone/>
            </a:pPr>
            <a:r>
              <a:rPr lang="nl-NL" dirty="0"/>
              <a:t>Je bespreekt dat situatie ernstig is en de kans groot is dat hij op korte termijn kan overlijden. Meneer hoopt wakker te kunnen blijven, ook voor zijn vrouw. Wil wel slapen als hij te benauwd wordt maar is nu redelijk comfortabel.</a:t>
            </a:r>
          </a:p>
          <a:p>
            <a:r>
              <a:rPr lang="nl-NL" dirty="0"/>
              <a:t>Lichamelijk </a:t>
            </a:r>
          </a:p>
          <a:p>
            <a:pPr lvl="1"/>
            <a:r>
              <a:rPr lang="nl-NL" dirty="0"/>
              <a:t>Redelijk comfortabel,  eet en drinkt nauwelijks, medicatie verder gestopt, </a:t>
            </a:r>
            <a:r>
              <a:rPr lang="nl-NL" dirty="0" err="1"/>
              <a:t>zn</a:t>
            </a:r>
            <a:r>
              <a:rPr lang="nl-NL" dirty="0"/>
              <a:t> morfine.</a:t>
            </a:r>
          </a:p>
          <a:p>
            <a:r>
              <a:rPr lang="nl-NL" dirty="0"/>
              <a:t>Psychisch </a:t>
            </a:r>
          </a:p>
          <a:p>
            <a:pPr lvl="1"/>
            <a:r>
              <a:rPr lang="nl-NL" dirty="0"/>
              <a:t>Lijkt rustig, delier op achtergrond?</a:t>
            </a:r>
          </a:p>
          <a:p>
            <a:r>
              <a:rPr lang="nl-NL" dirty="0"/>
              <a:t>Sociaal</a:t>
            </a:r>
          </a:p>
          <a:p>
            <a:pPr lvl="1"/>
            <a:r>
              <a:rPr lang="nl-NL" dirty="0"/>
              <a:t>Kinderen blijven, nachtzorg, vrouw gaat vaker naar dagopvang. Palliatief verpleegkundige komt vaker. </a:t>
            </a:r>
          </a:p>
          <a:p>
            <a:r>
              <a:rPr lang="nl-NL" dirty="0"/>
              <a:t>Existentieel</a:t>
            </a:r>
          </a:p>
          <a:p>
            <a:pPr lvl="1"/>
            <a:r>
              <a:rPr lang="nl-NL" dirty="0"/>
              <a:t>Naderend einde is bespreekbaar</a:t>
            </a:r>
          </a:p>
          <a:p>
            <a:pPr marL="0" indent="0">
              <a:buNone/>
            </a:pPr>
            <a:endParaRPr lang="nl-NL" dirty="0"/>
          </a:p>
          <a:p>
            <a:pPr marL="0" indent="0">
              <a:buNone/>
            </a:pPr>
            <a:r>
              <a:rPr lang="nl-NL" dirty="0"/>
              <a:t>Je geeft aan dat je bereikbaar bent via de HAP, overdracht aanpassen. Beleid gericht op comfort. </a:t>
            </a:r>
          </a:p>
        </p:txBody>
      </p:sp>
    </p:spTree>
    <p:extLst>
      <p:ext uri="{BB962C8B-B14F-4D97-AF65-F5344CB8AC3E}">
        <p14:creationId xmlns:p14="http://schemas.microsoft.com/office/powerpoint/2010/main" val="352164833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7BD9884-C1CC-42D4-BFC9-49A69BF0921E}"/>
              </a:ext>
            </a:extLst>
          </p:cNvPr>
          <p:cNvSpPr>
            <a:spLocks noGrp="1"/>
          </p:cNvSpPr>
          <p:nvPr>
            <p:ph type="title"/>
          </p:nvPr>
        </p:nvSpPr>
        <p:spPr/>
        <p:txBody>
          <a:bodyPr/>
          <a:lstStyle/>
          <a:p>
            <a:r>
              <a:rPr lang="nl-NL" dirty="0"/>
              <a:t>Onrust</a:t>
            </a:r>
          </a:p>
        </p:txBody>
      </p:sp>
      <p:sp>
        <p:nvSpPr>
          <p:cNvPr id="3" name="Tijdelijke aanduiding voor inhoud 2">
            <a:extLst>
              <a:ext uri="{FF2B5EF4-FFF2-40B4-BE49-F238E27FC236}">
                <a16:creationId xmlns:a16="http://schemas.microsoft.com/office/drawing/2014/main" id="{F75A909F-E7EF-4528-AD22-F820E91EC577}"/>
              </a:ext>
            </a:extLst>
          </p:cNvPr>
          <p:cNvSpPr>
            <a:spLocks noGrp="1"/>
          </p:cNvSpPr>
          <p:nvPr>
            <p:ph idx="1"/>
          </p:nvPr>
        </p:nvSpPr>
        <p:spPr/>
        <p:txBody>
          <a:bodyPr>
            <a:normAutofit/>
          </a:bodyPr>
          <a:lstStyle/>
          <a:p>
            <a:pPr marL="0" indent="0">
              <a:buNone/>
            </a:pPr>
            <a:r>
              <a:rPr lang="nl-NL" dirty="0"/>
              <a:t>Volgende dag belt de palliatief verpleegkundige dat het zo niet meer kan. Patiënt is niet comfortabel, is onrustig en pijnlijk, er zit bloed bij het sputum als hij hoest, zegt af en toe ‘ik kan niet meer’ en valt dan weer weg. Het is duidelijk dat hij niet comfortabel is. </a:t>
            </a:r>
          </a:p>
          <a:p>
            <a:pPr marL="0" indent="0">
              <a:buNone/>
            </a:pPr>
            <a:r>
              <a:rPr lang="nl-NL" dirty="0"/>
              <a:t>Mag je sederen? </a:t>
            </a:r>
          </a:p>
        </p:txBody>
      </p:sp>
    </p:spTree>
    <p:extLst>
      <p:ext uri="{BB962C8B-B14F-4D97-AF65-F5344CB8AC3E}">
        <p14:creationId xmlns:p14="http://schemas.microsoft.com/office/powerpoint/2010/main" val="1302878719"/>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EBE4DA2-B4DE-4E9A-8D7B-2D550851AE91}"/>
              </a:ext>
            </a:extLst>
          </p:cNvPr>
          <p:cNvSpPr>
            <a:spLocks noGrp="1"/>
          </p:cNvSpPr>
          <p:nvPr>
            <p:ph type="title"/>
          </p:nvPr>
        </p:nvSpPr>
        <p:spPr/>
        <p:txBody>
          <a:bodyPr/>
          <a:lstStyle/>
          <a:p>
            <a:r>
              <a:rPr lang="nl-NL" dirty="0"/>
              <a:t>Zijn hier refractaire symptomen? </a:t>
            </a:r>
          </a:p>
        </p:txBody>
      </p:sp>
      <p:sp>
        <p:nvSpPr>
          <p:cNvPr id="3" name="Tijdelijke aanduiding voor inhoud 2">
            <a:extLst>
              <a:ext uri="{FF2B5EF4-FFF2-40B4-BE49-F238E27FC236}">
                <a16:creationId xmlns:a16="http://schemas.microsoft.com/office/drawing/2014/main" id="{B766DA61-B5E6-457C-899F-9B460A6DB110}"/>
              </a:ext>
            </a:extLst>
          </p:cNvPr>
          <p:cNvSpPr>
            <a:spLocks noGrp="1"/>
          </p:cNvSpPr>
          <p:nvPr>
            <p:ph idx="1"/>
          </p:nvPr>
        </p:nvSpPr>
        <p:spPr/>
        <p:txBody>
          <a:bodyPr/>
          <a:lstStyle/>
          <a:p>
            <a:endParaRPr lang="nl-NL"/>
          </a:p>
        </p:txBody>
      </p:sp>
    </p:spTree>
    <p:extLst>
      <p:ext uri="{BB962C8B-B14F-4D97-AF65-F5344CB8AC3E}">
        <p14:creationId xmlns:p14="http://schemas.microsoft.com/office/powerpoint/2010/main" val="220192662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82406BC-CBCF-4AA2-919A-6BFC55E2D4BD}"/>
              </a:ext>
            </a:extLst>
          </p:cNvPr>
          <p:cNvSpPr>
            <a:spLocks noGrp="1"/>
          </p:cNvSpPr>
          <p:nvPr>
            <p:ph type="title"/>
          </p:nvPr>
        </p:nvSpPr>
        <p:spPr/>
        <p:txBody>
          <a:bodyPr/>
          <a:lstStyle/>
          <a:p>
            <a:r>
              <a:rPr lang="nl-NL" dirty="0"/>
              <a:t>Opdracht tijdens coschap</a:t>
            </a:r>
          </a:p>
        </p:txBody>
      </p:sp>
      <p:sp>
        <p:nvSpPr>
          <p:cNvPr id="3" name="Tijdelijke aanduiding voor inhoud 2">
            <a:extLst>
              <a:ext uri="{FF2B5EF4-FFF2-40B4-BE49-F238E27FC236}">
                <a16:creationId xmlns:a16="http://schemas.microsoft.com/office/drawing/2014/main" id="{27D47D57-49BF-438E-9F36-38854A19F991}"/>
              </a:ext>
            </a:extLst>
          </p:cNvPr>
          <p:cNvSpPr>
            <a:spLocks noGrp="1"/>
          </p:cNvSpPr>
          <p:nvPr>
            <p:ph idx="1"/>
          </p:nvPr>
        </p:nvSpPr>
        <p:spPr/>
        <p:txBody>
          <a:bodyPr/>
          <a:lstStyle/>
          <a:p>
            <a:r>
              <a:rPr lang="nl-NL" dirty="0"/>
              <a:t>Markeer de fase en beschrijf waarom.</a:t>
            </a:r>
          </a:p>
          <a:p>
            <a:r>
              <a:rPr lang="nl-NL" dirty="0"/>
              <a:t>Maak een analyse in vier dimensies van lijden</a:t>
            </a:r>
          </a:p>
          <a:p>
            <a:r>
              <a:rPr lang="nl-NL" dirty="0"/>
              <a:t>Welke scenario’s kun je bedenken en welk beleid?</a:t>
            </a:r>
          </a:p>
          <a:p>
            <a:r>
              <a:rPr lang="nl-NL" dirty="0"/>
              <a:t>Bespreek deze casus met de huisarts</a:t>
            </a:r>
          </a:p>
          <a:p>
            <a:r>
              <a:rPr lang="nl-NL" dirty="0"/>
              <a:t>Neem de casus mee naar het vervolg onderwijs</a:t>
            </a:r>
          </a:p>
        </p:txBody>
      </p:sp>
    </p:spTree>
    <p:extLst>
      <p:ext uri="{BB962C8B-B14F-4D97-AF65-F5344CB8AC3E}">
        <p14:creationId xmlns:p14="http://schemas.microsoft.com/office/powerpoint/2010/main" val="1850737832"/>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093726D-9B0C-428F-BAA3-59305C2A0E31}"/>
              </a:ext>
            </a:extLst>
          </p:cNvPr>
          <p:cNvSpPr>
            <a:spLocks noGrp="1"/>
          </p:cNvSpPr>
          <p:nvPr>
            <p:ph type="title"/>
          </p:nvPr>
        </p:nvSpPr>
        <p:spPr/>
        <p:txBody>
          <a:bodyPr/>
          <a:lstStyle/>
          <a:p>
            <a:r>
              <a:rPr lang="nl-NL" dirty="0"/>
              <a:t>Toch weer onrust</a:t>
            </a:r>
          </a:p>
        </p:txBody>
      </p:sp>
      <p:sp>
        <p:nvSpPr>
          <p:cNvPr id="3" name="Tijdelijke aanduiding voor inhoud 2">
            <a:extLst>
              <a:ext uri="{FF2B5EF4-FFF2-40B4-BE49-F238E27FC236}">
                <a16:creationId xmlns:a16="http://schemas.microsoft.com/office/drawing/2014/main" id="{B7BECD1E-5D66-4D92-BEBA-A7057DFCB1A8}"/>
              </a:ext>
            </a:extLst>
          </p:cNvPr>
          <p:cNvSpPr>
            <a:spLocks noGrp="1"/>
          </p:cNvSpPr>
          <p:nvPr>
            <p:ph idx="1"/>
          </p:nvPr>
        </p:nvSpPr>
        <p:spPr/>
        <p:txBody>
          <a:bodyPr>
            <a:normAutofit/>
          </a:bodyPr>
          <a:lstStyle/>
          <a:p>
            <a:pPr marL="0" indent="0">
              <a:buNone/>
            </a:pPr>
            <a:r>
              <a:rPr lang="nl-NL" dirty="0"/>
              <a:t>Je geeft zelf </a:t>
            </a:r>
            <a:r>
              <a:rPr lang="nl-NL" dirty="0" err="1"/>
              <a:t>midazolam</a:t>
            </a:r>
            <a:r>
              <a:rPr lang="nl-NL" dirty="0"/>
              <a:t> </a:t>
            </a:r>
            <a:r>
              <a:rPr lang="nl-NL" dirty="0" err="1"/>
              <a:t>sc</a:t>
            </a:r>
            <a:r>
              <a:rPr lang="nl-NL" dirty="0"/>
              <a:t> en </a:t>
            </a:r>
            <a:r>
              <a:rPr lang="nl-NL" dirty="0" err="1"/>
              <a:t>pt</a:t>
            </a:r>
            <a:r>
              <a:rPr lang="nl-NL" dirty="0"/>
              <a:t> valt snel in slaap. Het specialistisch team start </a:t>
            </a:r>
            <a:r>
              <a:rPr lang="nl-NL" dirty="0" err="1"/>
              <a:t>midazolampomp</a:t>
            </a:r>
            <a:r>
              <a:rPr lang="nl-NL" dirty="0"/>
              <a:t>. Je belt ‘s avonds nog even en alles is rustig. </a:t>
            </a:r>
          </a:p>
          <a:p>
            <a:pPr marL="0" indent="0">
              <a:buNone/>
            </a:pPr>
            <a:r>
              <a:rPr lang="nl-NL" dirty="0"/>
              <a:t>Tijdens ochtendspreekuur belt dochter dat meneer wakker is en beweegt. Ook komt er steeds bloed uit zijn mond. Je laat haar escape geven en gaat gelijk langs. Uit overleg met specialistisch team blijkt dat </a:t>
            </a:r>
            <a:r>
              <a:rPr lang="nl-NL" dirty="0" err="1"/>
              <a:t>midazolam</a:t>
            </a:r>
            <a:r>
              <a:rPr lang="nl-NL" dirty="0"/>
              <a:t> al vaker verhoogd is. </a:t>
            </a:r>
          </a:p>
          <a:p>
            <a:pPr marL="0" indent="0">
              <a:buNone/>
            </a:pPr>
            <a:r>
              <a:rPr lang="nl-NL" dirty="0"/>
              <a:t>Dochter is boos en wil dat je hem nu een spuitje geeft zodat hij nergens last meer van heeft en snel overlijdt. Vader zou gisteren om euthanasie hebben gevraagd.</a:t>
            </a:r>
          </a:p>
          <a:p>
            <a:pPr marL="0" indent="0">
              <a:buNone/>
            </a:pPr>
            <a:endParaRPr lang="nl-NL" dirty="0"/>
          </a:p>
          <a:p>
            <a:pPr marL="0" indent="0">
              <a:buNone/>
            </a:pPr>
            <a:r>
              <a:rPr lang="nl-NL" b="1" dirty="0"/>
              <a:t>Wat is de situatie? Welke dilemma’s zijn er en wat doe je?</a:t>
            </a:r>
          </a:p>
          <a:p>
            <a:pPr marL="0" indent="0">
              <a:buNone/>
            </a:pPr>
            <a:endParaRPr lang="nl-NL" dirty="0"/>
          </a:p>
        </p:txBody>
      </p:sp>
    </p:spTree>
    <p:extLst>
      <p:ext uri="{BB962C8B-B14F-4D97-AF65-F5344CB8AC3E}">
        <p14:creationId xmlns:p14="http://schemas.microsoft.com/office/powerpoint/2010/main" val="3930809678"/>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B92C6E0-06B0-4FD7-A7D5-21C52E1A5D10}"/>
              </a:ext>
            </a:extLst>
          </p:cNvPr>
          <p:cNvSpPr>
            <a:spLocks noGrp="1"/>
          </p:cNvSpPr>
          <p:nvPr>
            <p:ph type="title"/>
          </p:nvPr>
        </p:nvSpPr>
        <p:spPr/>
        <p:txBody>
          <a:bodyPr/>
          <a:lstStyle/>
          <a:p>
            <a:r>
              <a:rPr lang="nl-NL" dirty="0"/>
              <a:t>Rust?</a:t>
            </a:r>
          </a:p>
        </p:txBody>
      </p:sp>
      <p:sp>
        <p:nvSpPr>
          <p:cNvPr id="3" name="Tijdelijke aanduiding voor inhoud 2">
            <a:extLst>
              <a:ext uri="{FF2B5EF4-FFF2-40B4-BE49-F238E27FC236}">
                <a16:creationId xmlns:a16="http://schemas.microsoft.com/office/drawing/2014/main" id="{CEAA3D38-866A-4595-96A8-7951F29544DE}"/>
              </a:ext>
            </a:extLst>
          </p:cNvPr>
          <p:cNvSpPr>
            <a:spLocks noGrp="1"/>
          </p:cNvSpPr>
          <p:nvPr>
            <p:ph idx="1"/>
          </p:nvPr>
        </p:nvSpPr>
        <p:spPr/>
        <p:txBody>
          <a:bodyPr>
            <a:normAutofit/>
          </a:bodyPr>
          <a:lstStyle/>
          <a:p>
            <a:pPr marL="0" indent="0">
              <a:buNone/>
            </a:pPr>
            <a:r>
              <a:rPr lang="nl-NL" dirty="0"/>
              <a:t>Je overweegt advies te vragen (bij een consulent Palliatieve zorg) voor een ander sedativum maar besluit eerst nog naar de buik te kijken. Er is blaasretentie. Je plaatst nieuwe </a:t>
            </a:r>
            <a:r>
              <a:rPr lang="nl-NL" dirty="0" err="1"/>
              <a:t>catheter</a:t>
            </a:r>
            <a:r>
              <a:rPr lang="nl-NL" dirty="0"/>
              <a:t>, meneer wordt rustiger en slaapt weer. </a:t>
            </a:r>
          </a:p>
          <a:p>
            <a:pPr marL="0" indent="0">
              <a:buNone/>
            </a:pPr>
            <a:r>
              <a:rPr lang="nl-NL" dirty="0"/>
              <a:t>Familie blijft vragen hoe lang en het nog gaat duren want het duurt te lang en wordt boos. Je legt uit dat het niet te voorspellen is en je probeert hen te kalmeren. Je vraagt ook de verpleegkundige langs te gaan.</a:t>
            </a:r>
          </a:p>
          <a:p>
            <a:pPr marL="0" indent="0">
              <a:buNone/>
            </a:pPr>
            <a:r>
              <a:rPr lang="nl-NL" dirty="0"/>
              <a:t>Thuisgekomen zit het je niet lekker. Je hebt goede palliatieve zorg gegeven en alles besproken en nu is de familie ontevreden.  </a:t>
            </a:r>
          </a:p>
          <a:p>
            <a:pPr marL="0" indent="0">
              <a:buNone/>
            </a:pPr>
            <a:endParaRPr lang="nl-NL" dirty="0"/>
          </a:p>
          <a:p>
            <a:pPr marL="0" indent="0">
              <a:buNone/>
            </a:pPr>
            <a:r>
              <a:rPr lang="nl-NL" b="1" dirty="0"/>
              <a:t>Wat is de situatie? </a:t>
            </a:r>
          </a:p>
        </p:txBody>
      </p:sp>
    </p:spTree>
    <p:extLst>
      <p:ext uri="{BB962C8B-B14F-4D97-AF65-F5344CB8AC3E}">
        <p14:creationId xmlns:p14="http://schemas.microsoft.com/office/powerpoint/2010/main" val="3727925848"/>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C555101-FD9E-464B-A7F7-4A37D55DE6AC}"/>
              </a:ext>
            </a:extLst>
          </p:cNvPr>
          <p:cNvSpPr>
            <a:spLocks noGrp="1"/>
          </p:cNvSpPr>
          <p:nvPr>
            <p:ph type="title"/>
          </p:nvPr>
        </p:nvSpPr>
        <p:spPr/>
        <p:txBody>
          <a:bodyPr/>
          <a:lstStyle/>
          <a:p>
            <a:r>
              <a:rPr lang="nl-NL" dirty="0"/>
              <a:t>Zorg (ook) voor jezelf</a:t>
            </a:r>
          </a:p>
        </p:txBody>
      </p:sp>
      <p:sp>
        <p:nvSpPr>
          <p:cNvPr id="3" name="Tijdelijke aanduiding voor inhoud 2">
            <a:extLst>
              <a:ext uri="{FF2B5EF4-FFF2-40B4-BE49-F238E27FC236}">
                <a16:creationId xmlns:a16="http://schemas.microsoft.com/office/drawing/2014/main" id="{B5AFE70B-A8DF-4C96-99FA-B8DA11C9EE5E}"/>
              </a:ext>
            </a:extLst>
          </p:cNvPr>
          <p:cNvSpPr>
            <a:spLocks noGrp="1"/>
          </p:cNvSpPr>
          <p:nvPr>
            <p:ph idx="1"/>
          </p:nvPr>
        </p:nvSpPr>
        <p:spPr/>
        <p:txBody>
          <a:bodyPr>
            <a:normAutofit/>
          </a:bodyPr>
          <a:lstStyle/>
          <a:p>
            <a:r>
              <a:rPr lang="nl-NL" dirty="0"/>
              <a:t>Palliatieve zorg bieden heeft veel impact op de patiënt, naasten en jezelf</a:t>
            </a:r>
          </a:p>
          <a:p>
            <a:r>
              <a:rPr lang="nl-NL" dirty="0"/>
              <a:t>Ken de richtlijnen, maar weet dat palliatieve zorg vaak anders loopt dan verwacht; het is maatwerk</a:t>
            </a:r>
          </a:p>
          <a:p>
            <a:r>
              <a:rPr lang="nl-NL" dirty="0"/>
              <a:t>(Her)ken emoties bij familie en bij jezelf</a:t>
            </a:r>
          </a:p>
          <a:p>
            <a:r>
              <a:rPr lang="nl-NL" dirty="0"/>
              <a:t>Werk samen en delegeer </a:t>
            </a:r>
          </a:p>
          <a:p>
            <a:r>
              <a:rPr lang="nl-NL" dirty="0"/>
              <a:t>Zorg voor je eigen energiebalans</a:t>
            </a:r>
          </a:p>
          <a:p>
            <a:r>
              <a:rPr lang="nl-NL" dirty="0"/>
              <a:t>Praat erover en zoek steun</a:t>
            </a:r>
          </a:p>
        </p:txBody>
      </p:sp>
    </p:spTree>
    <p:extLst>
      <p:ext uri="{BB962C8B-B14F-4D97-AF65-F5344CB8AC3E}">
        <p14:creationId xmlns:p14="http://schemas.microsoft.com/office/powerpoint/2010/main" val="183499168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12ACA83-2DC4-4A33-B55F-10579275E6DD}"/>
              </a:ext>
            </a:extLst>
          </p:cNvPr>
          <p:cNvSpPr>
            <a:spLocks noGrp="1"/>
          </p:cNvSpPr>
          <p:nvPr>
            <p:ph type="title"/>
          </p:nvPr>
        </p:nvSpPr>
        <p:spPr/>
        <p:txBody>
          <a:bodyPr>
            <a:normAutofit fontScale="90000"/>
          </a:bodyPr>
          <a:lstStyle/>
          <a:p>
            <a:r>
              <a:rPr lang="nl-NL" dirty="0"/>
              <a:t>Hoe herken je als iemand bijna gaat overlijden? (facultatief)</a:t>
            </a:r>
          </a:p>
        </p:txBody>
      </p:sp>
      <p:sp>
        <p:nvSpPr>
          <p:cNvPr id="3" name="Tijdelijke aanduiding voor inhoud 2">
            <a:extLst>
              <a:ext uri="{FF2B5EF4-FFF2-40B4-BE49-F238E27FC236}">
                <a16:creationId xmlns:a16="http://schemas.microsoft.com/office/drawing/2014/main" id="{14165B3D-1894-4FF5-9924-C6021C6F64FC}"/>
              </a:ext>
            </a:extLst>
          </p:cNvPr>
          <p:cNvSpPr>
            <a:spLocks noGrp="1"/>
          </p:cNvSpPr>
          <p:nvPr>
            <p:ph idx="1"/>
          </p:nvPr>
        </p:nvSpPr>
        <p:spPr/>
        <p:txBody>
          <a:bodyPr/>
          <a:lstStyle/>
          <a:p>
            <a:endParaRPr lang="nl-NL"/>
          </a:p>
        </p:txBody>
      </p:sp>
    </p:spTree>
    <p:extLst>
      <p:ext uri="{BB962C8B-B14F-4D97-AF65-F5344CB8AC3E}">
        <p14:creationId xmlns:p14="http://schemas.microsoft.com/office/powerpoint/2010/main" val="3919062762"/>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F805328-7768-4DBE-A717-887439EF7A24}"/>
              </a:ext>
            </a:extLst>
          </p:cNvPr>
          <p:cNvSpPr>
            <a:spLocks noGrp="1"/>
          </p:cNvSpPr>
          <p:nvPr>
            <p:ph type="title"/>
          </p:nvPr>
        </p:nvSpPr>
        <p:spPr/>
        <p:txBody>
          <a:bodyPr/>
          <a:lstStyle/>
          <a:p>
            <a:r>
              <a:rPr lang="nl-NL" dirty="0"/>
              <a:t>Vlak voor het sterven</a:t>
            </a:r>
          </a:p>
        </p:txBody>
      </p:sp>
      <p:sp>
        <p:nvSpPr>
          <p:cNvPr id="3" name="Tijdelijke aanduiding voor inhoud 2">
            <a:extLst>
              <a:ext uri="{FF2B5EF4-FFF2-40B4-BE49-F238E27FC236}">
                <a16:creationId xmlns:a16="http://schemas.microsoft.com/office/drawing/2014/main" id="{C7258525-8913-4DD0-949E-287E874F673C}"/>
              </a:ext>
            </a:extLst>
          </p:cNvPr>
          <p:cNvSpPr>
            <a:spLocks noGrp="1"/>
          </p:cNvSpPr>
          <p:nvPr>
            <p:ph idx="1"/>
          </p:nvPr>
        </p:nvSpPr>
        <p:spPr/>
        <p:txBody>
          <a:bodyPr/>
          <a:lstStyle/>
          <a:p>
            <a:r>
              <a:rPr lang="nl-NL" dirty="0"/>
              <a:t>koude </a:t>
            </a:r>
            <a:r>
              <a:rPr lang="nl-NL" dirty="0" err="1"/>
              <a:t>acra</a:t>
            </a:r>
            <a:endParaRPr lang="nl-NL" dirty="0"/>
          </a:p>
          <a:p>
            <a:r>
              <a:rPr lang="nl-NL" dirty="0"/>
              <a:t>toegenomen bleekheid</a:t>
            </a:r>
          </a:p>
          <a:p>
            <a:r>
              <a:rPr lang="nl-NL" dirty="0"/>
              <a:t>cachexie</a:t>
            </a:r>
          </a:p>
          <a:p>
            <a:r>
              <a:rPr lang="nl-NL" dirty="0"/>
              <a:t>oppervlakkige en onregelmatige ademhaling</a:t>
            </a:r>
          </a:p>
          <a:p>
            <a:r>
              <a:rPr lang="nl-NL" dirty="0" err="1"/>
              <a:t>cheyne</a:t>
            </a:r>
            <a:r>
              <a:rPr lang="nl-NL" dirty="0"/>
              <a:t>- </a:t>
            </a:r>
            <a:r>
              <a:rPr lang="nl-NL" dirty="0" err="1"/>
              <a:t>stokes</a:t>
            </a:r>
            <a:r>
              <a:rPr lang="nl-NL" dirty="0"/>
              <a:t> ademhaling</a:t>
            </a:r>
          </a:p>
          <a:p>
            <a:r>
              <a:rPr lang="nl-NL" dirty="0"/>
              <a:t>sterk verminderd bewustzijn</a:t>
            </a:r>
          </a:p>
        </p:txBody>
      </p:sp>
    </p:spTree>
    <p:extLst>
      <p:ext uri="{BB962C8B-B14F-4D97-AF65-F5344CB8AC3E}">
        <p14:creationId xmlns:p14="http://schemas.microsoft.com/office/powerpoint/2010/main" val="1989978206"/>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62B16FF-04B8-45AB-8D2B-58964BD5464C}"/>
              </a:ext>
            </a:extLst>
          </p:cNvPr>
          <p:cNvSpPr>
            <a:spLocks noGrp="1"/>
          </p:cNvSpPr>
          <p:nvPr>
            <p:ph type="title"/>
          </p:nvPr>
        </p:nvSpPr>
        <p:spPr/>
        <p:txBody>
          <a:bodyPr/>
          <a:lstStyle/>
          <a:p>
            <a:r>
              <a:rPr lang="nl-NL" dirty="0"/>
              <a:t>Rust</a:t>
            </a:r>
          </a:p>
        </p:txBody>
      </p:sp>
      <p:sp>
        <p:nvSpPr>
          <p:cNvPr id="3" name="Tijdelijke aanduiding voor inhoud 2">
            <a:extLst>
              <a:ext uri="{FF2B5EF4-FFF2-40B4-BE49-F238E27FC236}">
                <a16:creationId xmlns:a16="http://schemas.microsoft.com/office/drawing/2014/main" id="{EECA75F2-14B6-44D3-912C-40AFCA1A655E}"/>
              </a:ext>
            </a:extLst>
          </p:cNvPr>
          <p:cNvSpPr>
            <a:spLocks noGrp="1"/>
          </p:cNvSpPr>
          <p:nvPr>
            <p:ph idx="1"/>
          </p:nvPr>
        </p:nvSpPr>
        <p:spPr/>
        <p:txBody>
          <a:bodyPr/>
          <a:lstStyle/>
          <a:p>
            <a:pPr marL="0" indent="0">
              <a:buNone/>
            </a:pPr>
            <a:r>
              <a:rPr lang="nl-NL" dirty="0"/>
              <a:t>Om 22 uur word je gebeld door dochter. Vader is heel rustig overleden. Omdat het al laat is besluit je de HAP te bellen om te schouwen. </a:t>
            </a:r>
          </a:p>
          <a:p>
            <a:pPr marL="0" indent="0">
              <a:buNone/>
            </a:pPr>
            <a:r>
              <a:rPr lang="nl-NL" dirty="0"/>
              <a:t>De volgende dag ga je langs om te condoleren. Dochter is heel dankbaar voor alles wat je voor haar vader gedaan hebt. Ze zijn verdrietig, maar ook opgelucht dat vader rust heeft. Voor mevrouw B had je al geregeld dat ze na het overlijden van haar man naar PG verpleeghuis zou kunnen.</a:t>
            </a:r>
          </a:p>
          <a:p>
            <a:pPr marL="0" indent="0">
              <a:buNone/>
            </a:pPr>
            <a:r>
              <a:rPr lang="nl-NL" dirty="0"/>
              <a:t>Je spreekt met de dochters af dat je hen na de begrafenis nog </a:t>
            </a:r>
            <a:r>
              <a:rPr lang="nl-NL"/>
              <a:t>even belt (nazorg). </a:t>
            </a:r>
            <a:endParaRPr lang="nl-NL" dirty="0"/>
          </a:p>
        </p:txBody>
      </p:sp>
    </p:spTree>
    <p:extLst>
      <p:ext uri="{BB962C8B-B14F-4D97-AF65-F5344CB8AC3E}">
        <p14:creationId xmlns:p14="http://schemas.microsoft.com/office/powerpoint/2010/main" val="141491787"/>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5329084-3459-4C56-B6E4-7A3261449572}"/>
              </a:ext>
            </a:extLst>
          </p:cNvPr>
          <p:cNvSpPr>
            <a:spLocks noGrp="1"/>
          </p:cNvSpPr>
          <p:nvPr>
            <p:ph type="title"/>
          </p:nvPr>
        </p:nvSpPr>
        <p:spPr/>
        <p:txBody>
          <a:bodyPr>
            <a:normAutofit fontScale="90000"/>
          </a:bodyPr>
          <a:lstStyle/>
          <a:p>
            <a:r>
              <a:rPr lang="nl-NL" dirty="0"/>
              <a:t>Longarts Sander de </a:t>
            </a:r>
            <a:r>
              <a:rPr lang="nl-NL" dirty="0" err="1"/>
              <a:t>Hosson</a:t>
            </a:r>
            <a:r>
              <a:rPr lang="nl-NL" dirty="0"/>
              <a:t> verwijst naar Paré</a:t>
            </a:r>
          </a:p>
        </p:txBody>
      </p:sp>
      <p:pic>
        <p:nvPicPr>
          <p:cNvPr id="4" name="Tijdelijke aanduiding voor inhoud 3">
            <a:extLst>
              <a:ext uri="{FF2B5EF4-FFF2-40B4-BE49-F238E27FC236}">
                <a16:creationId xmlns:a16="http://schemas.microsoft.com/office/drawing/2014/main" id="{B636BF06-5E83-4BAB-B3E8-1B6E06D64E26}"/>
              </a:ext>
            </a:extLst>
          </p:cNvPr>
          <p:cNvPicPr>
            <a:picLocks noGrp="1" noChangeAspect="1"/>
          </p:cNvPicPr>
          <p:nvPr>
            <p:ph idx="1"/>
          </p:nvPr>
        </p:nvPicPr>
        <p:blipFill>
          <a:blip r:embed="rId2"/>
          <a:stretch>
            <a:fillRect/>
          </a:stretch>
        </p:blipFill>
        <p:spPr>
          <a:xfrm>
            <a:off x="5118100" y="1664941"/>
            <a:ext cx="6281738" cy="3524942"/>
          </a:xfrm>
          <a:prstGeom prst="rect">
            <a:avLst/>
          </a:prstGeom>
        </p:spPr>
      </p:pic>
      <p:pic>
        <p:nvPicPr>
          <p:cNvPr id="3" name="Afbeelding 2">
            <a:extLst>
              <a:ext uri="{FF2B5EF4-FFF2-40B4-BE49-F238E27FC236}">
                <a16:creationId xmlns:a16="http://schemas.microsoft.com/office/drawing/2014/main" id="{E974B9E1-AA3B-48A2-83B1-5A88ACE0821D}"/>
              </a:ext>
            </a:extLst>
          </p:cNvPr>
          <p:cNvPicPr>
            <a:picLocks noChangeAspect="1"/>
          </p:cNvPicPr>
          <p:nvPr/>
        </p:nvPicPr>
        <p:blipFill>
          <a:blip r:embed="rId3"/>
          <a:stretch>
            <a:fillRect/>
          </a:stretch>
        </p:blipFill>
        <p:spPr>
          <a:xfrm>
            <a:off x="5286375" y="2890837"/>
            <a:ext cx="1619250" cy="1076325"/>
          </a:xfrm>
          <a:prstGeom prst="rect">
            <a:avLst/>
          </a:prstGeom>
        </p:spPr>
      </p:pic>
    </p:spTree>
    <p:extLst>
      <p:ext uri="{BB962C8B-B14F-4D97-AF65-F5344CB8AC3E}">
        <p14:creationId xmlns:p14="http://schemas.microsoft.com/office/powerpoint/2010/main" val="423442751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4815E02-4C5D-44B8-95E1-6C5A334E990A}"/>
              </a:ext>
            </a:extLst>
          </p:cNvPr>
          <p:cNvSpPr>
            <a:spLocks noGrp="1"/>
          </p:cNvSpPr>
          <p:nvPr>
            <p:ph type="title"/>
          </p:nvPr>
        </p:nvSpPr>
        <p:spPr/>
        <p:txBody>
          <a:bodyPr/>
          <a:lstStyle/>
          <a:p>
            <a:r>
              <a:rPr lang="nl-NL" dirty="0"/>
              <a:t>Samenvattend</a:t>
            </a:r>
          </a:p>
        </p:txBody>
      </p:sp>
      <p:sp>
        <p:nvSpPr>
          <p:cNvPr id="3" name="Tijdelijke aanduiding voor inhoud 2">
            <a:extLst>
              <a:ext uri="{FF2B5EF4-FFF2-40B4-BE49-F238E27FC236}">
                <a16:creationId xmlns:a16="http://schemas.microsoft.com/office/drawing/2014/main" id="{E16FB2FC-A643-4487-9AF3-28B1C3386239}"/>
              </a:ext>
            </a:extLst>
          </p:cNvPr>
          <p:cNvSpPr>
            <a:spLocks noGrp="1"/>
          </p:cNvSpPr>
          <p:nvPr>
            <p:ph idx="1"/>
          </p:nvPr>
        </p:nvSpPr>
        <p:spPr/>
        <p:txBody>
          <a:bodyPr>
            <a:normAutofit fontScale="92500" lnSpcReduction="10000"/>
          </a:bodyPr>
          <a:lstStyle/>
          <a:p>
            <a:r>
              <a:rPr lang="nl-NL" dirty="0"/>
              <a:t>Palliatieve zorg is normaal medisch handelen waar iedere arts, met behulp van richtlijnen, supervisie en consultatie, in moet kunnen voorzien.</a:t>
            </a:r>
          </a:p>
          <a:p>
            <a:r>
              <a:rPr lang="nl-NL" dirty="0"/>
              <a:t>Goede zorg in de laatste levensfase vraagt om vooruit denken en blijvend afstemmen met de patiënt. Dit proces begint vaak eerder dan gedacht wordt: markeren is essentieel, evenals een proactieve opstelling.</a:t>
            </a:r>
          </a:p>
          <a:p>
            <a:r>
              <a:rPr lang="nl-NL" dirty="0"/>
              <a:t>De zorg en keuzes daarin worden gekleurd door besef dat patiënt gaat overlijden . Dit vraagt van de arts dat hij/ zij daarover open kan praten.</a:t>
            </a:r>
          </a:p>
          <a:p>
            <a:r>
              <a:rPr lang="nl-NL" dirty="0"/>
              <a:t>Goede palliatieve zorg is </a:t>
            </a:r>
            <a:r>
              <a:rPr lang="nl-NL" dirty="0" err="1"/>
              <a:t>multidimensioneel</a:t>
            </a:r>
            <a:r>
              <a:rPr lang="nl-NL" dirty="0"/>
              <a:t> en vraagt interprofessionele samenwerking.</a:t>
            </a:r>
          </a:p>
          <a:p>
            <a:r>
              <a:rPr lang="nl-NL" dirty="0"/>
              <a:t>Ken de voorwaarden en kenmerken van palliatieve sedatie en euthanasie, maar vergeet niet dat de meeste mensen ‘gewoon’ overlijden.</a:t>
            </a:r>
          </a:p>
          <a:p>
            <a:endParaRPr lang="nl-NL" dirty="0"/>
          </a:p>
        </p:txBody>
      </p:sp>
    </p:spTree>
    <p:extLst>
      <p:ext uri="{BB962C8B-B14F-4D97-AF65-F5344CB8AC3E}">
        <p14:creationId xmlns:p14="http://schemas.microsoft.com/office/powerpoint/2010/main" val="329603067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682455C-77EE-4115-87B3-BC9C70A93D72}"/>
              </a:ext>
            </a:extLst>
          </p:cNvPr>
          <p:cNvSpPr>
            <a:spLocks noGrp="1"/>
          </p:cNvSpPr>
          <p:nvPr>
            <p:ph type="title"/>
          </p:nvPr>
        </p:nvSpPr>
        <p:spPr/>
        <p:txBody>
          <a:bodyPr/>
          <a:lstStyle/>
          <a:p>
            <a:r>
              <a:rPr lang="nl-NL" dirty="0"/>
              <a:t>Bespreking</a:t>
            </a:r>
          </a:p>
        </p:txBody>
      </p:sp>
      <p:sp>
        <p:nvSpPr>
          <p:cNvPr id="3" name="Tijdelijke aanduiding voor inhoud 2">
            <a:extLst>
              <a:ext uri="{FF2B5EF4-FFF2-40B4-BE49-F238E27FC236}">
                <a16:creationId xmlns:a16="http://schemas.microsoft.com/office/drawing/2014/main" id="{496AE8C9-CF4F-4399-893A-5BF7809DB039}"/>
              </a:ext>
            </a:extLst>
          </p:cNvPr>
          <p:cNvSpPr>
            <a:spLocks noGrp="1"/>
          </p:cNvSpPr>
          <p:nvPr>
            <p:ph idx="1"/>
          </p:nvPr>
        </p:nvSpPr>
        <p:spPr/>
        <p:txBody>
          <a:bodyPr/>
          <a:lstStyle/>
          <a:p>
            <a:r>
              <a:rPr lang="nl-NL" dirty="0"/>
              <a:t>Deel je casus met een collega, max 5 minuten per persoon.</a:t>
            </a:r>
          </a:p>
          <a:p>
            <a:r>
              <a:rPr lang="nl-NL" dirty="0"/>
              <a:t>Heb je een leerpunt of vraag om plenair te delen?</a:t>
            </a:r>
          </a:p>
          <a:p>
            <a:r>
              <a:rPr lang="nl-NL" dirty="0"/>
              <a:t>Bespreking plenair</a:t>
            </a:r>
          </a:p>
        </p:txBody>
      </p:sp>
    </p:spTree>
    <p:extLst>
      <p:ext uri="{BB962C8B-B14F-4D97-AF65-F5344CB8AC3E}">
        <p14:creationId xmlns:p14="http://schemas.microsoft.com/office/powerpoint/2010/main" val="54820802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3992EB3-08BA-43D6-873B-2C1E254A9DC0}"/>
              </a:ext>
            </a:extLst>
          </p:cNvPr>
          <p:cNvSpPr>
            <a:spLocks noGrp="1"/>
          </p:cNvSpPr>
          <p:nvPr>
            <p:ph type="title"/>
          </p:nvPr>
        </p:nvSpPr>
        <p:spPr/>
        <p:txBody>
          <a:bodyPr/>
          <a:lstStyle/>
          <a:p>
            <a:r>
              <a:rPr lang="nl-NL" dirty="0"/>
              <a:t>Vervolg dhr. B.</a:t>
            </a:r>
          </a:p>
        </p:txBody>
      </p:sp>
      <p:sp>
        <p:nvSpPr>
          <p:cNvPr id="3" name="Tijdelijke aanduiding voor inhoud 2">
            <a:extLst>
              <a:ext uri="{FF2B5EF4-FFF2-40B4-BE49-F238E27FC236}">
                <a16:creationId xmlns:a16="http://schemas.microsoft.com/office/drawing/2014/main" id="{6801159F-7EE1-4955-8525-4604B51F939D}"/>
              </a:ext>
            </a:extLst>
          </p:cNvPr>
          <p:cNvSpPr>
            <a:spLocks noGrp="1"/>
          </p:cNvSpPr>
          <p:nvPr>
            <p:ph idx="1"/>
          </p:nvPr>
        </p:nvSpPr>
        <p:spPr/>
        <p:txBody>
          <a:bodyPr/>
          <a:lstStyle/>
          <a:p>
            <a:r>
              <a:rPr lang="nl-NL" dirty="0"/>
              <a:t>Na overleg met jou en kinderen en longarts: geen behandeling vanwege bijwerkingen (kwaliteit van leven) en wens om met zijn vrouw thuis te kunnen zijn. </a:t>
            </a:r>
          </a:p>
          <a:p>
            <a:r>
              <a:rPr lang="nl-NL" dirty="0"/>
              <a:t>Wil niet meer naar het ziekenhuis voor controle. Je hebt overleg gehad met de longarts, hij is akkoord met de overdracht naar de </a:t>
            </a:r>
            <a:r>
              <a:rPr lang="nl-NL" dirty="0" err="1"/>
              <a:t>eerstelijn</a:t>
            </a:r>
            <a:r>
              <a:rPr lang="nl-NL" dirty="0"/>
              <a:t>. Je neemt ook de andere controles over (POH S).</a:t>
            </a:r>
          </a:p>
          <a:p>
            <a:r>
              <a:rPr lang="nl-NL" dirty="0"/>
              <a:t>Na overleg analyseer je de vergeetachtigheid van zijn vrouw en regel je thuiszorg.</a:t>
            </a:r>
          </a:p>
          <a:p>
            <a:r>
              <a:rPr lang="nl-NL" dirty="0"/>
              <a:t>Je bespreekt met meneer B. dat jij samen met andere hulpverleners zorg blijft bieden in de thuissituatie. </a:t>
            </a:r>
          </a:p>
          <a:p>
            <a:pPr marL="0" indent="0">
              <a:buNone/>
            </a:pPr>
            <a:endParaRPr lang="nl-NL" dirty="0"/>
          </a:p>
          <a:p>
            <a:endParaRPr lang="nl-NL" dirty="0"/>
          </a:p>
        </p:txBody>
      </p:sp>
      <p:pic>
        <p:nvPicPr>
          <p:cNvPr id="4" name="Afbeelding 3">
            <a:extLst>
              <a:ext uri="{FF2B5EF4-FFF2-40B4-BE49-F238E27FC236}">
                <a16:creationId xmlns:a16="http://schemas.microsoft.com/office/drawing/2014/main" id="{226D9B34-AB38-4432-88B7-582AC86640DA}"/>
              </a:ext>
            </a:extLst>
          </p:cNvPr>
          <p:cNvPicPr>
            <a:picLocks noChangeAspect="1"/>
          </p:cNvPicPr>
          <p:nvPr/>
        </p:nvPicPr>
        <p:blipFill>
          <a:blip r:embed="rId2"/>
          <a:stretch>
            <a:fillRect/>
          </a:stretch>
        </p:blipFill>
        <p:spPr>
          <a:xfrm>
            <a:off x="1689315" y="803186"/>
            <a:ext cx="1583245" cy="2194243"/>
          </a:xfrm>
          <a:prstGeom prst="rect">
            <a:avLst/>
          </a:prstGeom>
        </p:spPr>
      </p:pic>
    </p:spTree>
    <p:extLst>
      <p:ext uri="{BB962C8B-B14F-4D97-AF65-F5344CB8AC3E}">
        <p14:creationId xmlns:p14="http://schemas.microsoft.com/office/powerpoint/2010/main" val="139125028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4330384-A8E1-4FAD-B1F6-4D5F18AF7F5D}"/>
              </a:ext>
            </a:extLst>
          </p:cNvPr>
          <p:cNvSpPr>
            <a:spLocks noGrp="1"/>
          </p:cNvSpPr>
          <p:nvPr>
            <p:ph type="title"/>
          </p:nvPr>
        </p:nvSpPr>
        <p:spPr/>
        <p:txBody>
          <a:bodyPr/>
          <a:lstStyle/>
          <a:p>
            <a:r>
              <a:rPr lang="nl-NL" dirty="0"/>
              <a:t>4 dimensies </a:t>
            </a:r>
          </a:p>
        </p:txBody>
      </p:sp>
      <p:sp>
        <p:nvSpPr>
          <p:cNvPr id="3" name="Tijdelijke aanduiding voor inhoud 2">
            <a:extLst>
              <a:ext uri="{FF2B5EF4-FFF2-40B4-BE49-F238E27FC236}">
                <a16:creationId xmlns:a16="http://schemas.microsoft.com/office/drawing/2014/main" id="{BF5B9C5C-89B6-4372-9451-2C8F2AC873C2}"/>
              </a:ext>
            </a:extLst>
          </p:cNvPr>
          <p:cNvSpPr>
            <a:spLocks noGrp="1"/>
          </p:cNvSpPr>
          <p:nvPr>
            <p:ph idx="1"/>
          </p:nvPr>
        </p:nvSpPr>
        <p:spPr/>
        <p:txBody>
          <a:bodyPr/>
          <a:lstStyle/>
          <a:p>
            <a:pPr marL="0" indent="0">
              <a:buNone/>
            </a:pPr>
            <a:r>
              <a:rPr lang="nl-NL" dirty="0"/>
              <a:t>Welke aandachtspunten verwacht je bij deze patiënt op</a:t>
            </a:r>
          </a:p>
          <a:p>
            <a:r>
              <a:rPr lang="nl-NL" dirty="0"/>
              <a:t>Lichamelijke dimensie</a:t>
            </a:r>
          </a:p>
          <a:p>
            <a:r>
              <a:rPr lang="nl-NL" dirty="0"/>
              <a:t>Psychische dimensie</a:t>
            </a:r>
          </a:p>
          <a:p>
            <a:r>
              <a:rPr lang="nl-NL" dirty="0"/>
              <a:t>Sociale dimensie</a:t>
            </a:r>
          </a:p>
          <a:p>
            <a:r>
              <a:rPr lang="nl-NL" dirty="0"/>
              <a:t>Existentiële dimensie</a:t>
            </a:r>
          </a:p>
        </p:txBody>
      </p:sp>
    </p:spTree>
    <p:extLst>
      <p:ext uri="{BB962C8B-B14F-4D97-AF65-F5344CB8AC3E}">
        <p14:creationId xmlns:p14="http://schemas.microsoft.com/office/powerpoint/2010/main" val="39365276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582B891-762A-40DC-99EA-79D8F4949056}"/>
              </a:ext>
            </a:extLst>
          </p:cNvPr>
          <p:cNvSpPr>
            <a:spLocks noGrp="1"/>
          </p:cNvSpPr>
          <p:nvPr>
            <p:ph type="title"/>
          </p:nvPr>
        </p:nvSpPr>
        <p:spPr/>
        <p:txBody>
          <a:bodyPr/>
          <a:lstStyle/>
          <a:p>
            <a:r>
              <a:rPr lang="nl-NL" dirty="0"/>
              <a:t>In gesprek</a:t>
            </a:r>
          </a:p>
        </p:txBody>
      </p:sp>
      <p:sp>
        <p:nvSpPr>
          <p:cNvPr id="3" name="Tijdelijke aanduiding voor inhoud 2">
            <a:extLst>
              <a:ext uri="{FF2B5EF4-FFF2-40B4-BE49-F238E27FC236}">
                <a16:creationId xmlns:a16="http://schemas.microsoft.com/office/drawing/2014/main" id="{96661B0F-524B-4559-9620-F7B130603B6E}"/>
              </a:ext>
            </a:extLst>
          </p:cNvPr>
          <p:cNvSpPr>
            <a:spLocks noGrp="1"/>
          </p:cNvSpPr>
          <p:nvPr>
            <p:ph idx="1"/>
          </p:nvPr>
        </p:nvSpPr>
        <p:spPr/>
        <p:txBody>
          <a:bodyPr/>
          <a:lstStyle/>
          <a:p>
            <a:endParaRPr lang="nl-NL" dirty="0"/>
          </a:p>
          <a:p>
            <a:r>
              <a:rPr lang="nl-NL" dirty="0"/>
              <a:t>Terwijl jij nadenkt over scenario’s en de toekomst merk je dat meneer B. vooral bezig is met zijn dagelijkse bezigheden. Hij vindt dat het eigenlijk wel goed gaat.</a:t>
            </a:r>
          </a:p>
          <a:p>
            <a:r>
              <a:rPr lang="nl-NL" dirty="0"/>
              <a:t>Omdat je geleerd hebt dat het belangrijk is om in gesprek te gaan over de slechte prognose en niet goed weet wat zijn wensen zijn, besluit je een Advanced Care Planning gesprek (ACP) te plannen. </a:t>
            </a:r>
          </a:p>
          <a:p>
            <a:r>
              <a:rPr lang="nl-NL" dirty="0"/>
              <a:t>Opdracht: bereid in groepjes van 3-4 personen het begin van een ACP gesprek voor met meneer B.</a:t>
            </a:r>
          </a:p>
        </p:txBody>
      </p:sp>
    </p:spTree>
    <p:extLst>
      <p:ext uri="{BB962C8B-B14F-4D97-AF65-F5344CB8AC3E}">
        <p14:creationId xmlns:p14="http://schemas.microsoft.com/office/powerpoint/2010/main" val="77319136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AE54C7E-DD87-4CB1-AB2B-932B7ABDFD72}"/>
              </a:ext>
            </a:extLst>
          </p:cNvPr>
          <p:cNvSpPr>
            <a:spLocks noGrp="1"/>
          </p:cNvSpPr>
          <p:nvPr>
            <p:ph type="title"/>
          </p:nvPr>
        </p:nvSpPr>
        <p:spPr/>
        <p:txBody>
          <a:bodyPr/>
          <a:lstStyle/>
          <a:p>
            <a:r>
              <a:rPr lang="nl-NL" dirty="0"/>
              <a:t>ACP gesprek oefenen</a:t>
            </a:r>
          </a:p>
        </p:txBody>
      </p:sp>
      <p:sp>
        <p:nvSpPr>
          <p:cNvPr id="3" name="Tijdelijke aanduiding voor inhoud 2">
            <a:extLst>
              <a:ext uri="{FF2B5EF4-FFF2-40B4-BE49-F238E27FC236}">
                <a16:creationId xmlns:a16="http://schemas.microsoft.com/office/drawing/2014/main" id="{33CCBE74-3773-42A5-8718-54B057EB9665}"/>
              </a:ext>
            </a:extLst>
          </p:cNvPr>
          <p:cNvSpPr>
            <a:spLocks noGrp="1"/>
          </p:cNvSpPr>
          <p:nvPr>
            <p:ph idx="1"/>
          </p:nvPr>
        </p:nvSpPr>
        <p:spPr/>
        <p:txBody>
          <a:bodyPr/>
          <a:lstStyle/>
          <a:p>
            <a:r>
              <a:rPr lang="nl-NL" dirty="0"/>
              <a:t>Wat wil je weten? </a:t>
            </a:r>
          </a:p>
          <a:p>
            <a:r>
              <a:rPr lang="nl-NL" dirty="0"/>
              <a:t>Wat kun je verwachten?</a:t>
            </a:r>
          </a:p>
          <a:p>
            <a:r>
              <a:rPr lang="nl-NL" dirty="0"/>
              <a:t>Met welke zin zou je kunnen beginnen?</a:t>
            </a:r>
          </a:p>
          <a:p>
            <a:r>
              <a:rPr lang="nl-NL" dirty="0"/>
              <a:t>Betrek je anderen?</a:t>
            </a:r>
          </a:p>
        </p:txBody>
      </p:sp>
    </p:spTree>
    <p:extLst>
      <p:ext uri="{BB962C8B-B14F-4D97-AF65-F5344CB8AC3E}">
        <p14:creationId xmlns:p14="http://schemas.microsoft.com/office/powerpoint/2010/main" val="28475906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77D63FC-20C2-4D58-8DDB-C396D69032EC}"/>
              </a:ext>
            </a:extLst>
          </p:cNvPr>
          <p:cNvSpPr>
            <a:spLocks noGrp="1"/>
          </p:cNvSpPr>
          <p:nvPr>
            <p:ph type="title"/>
          </p:nvPr>
        </p:nvSpPr>
        <p:spPr/>
        <p:txBody>
          <a:bodyPr/>
          <a:lstStyle/>
          <a:p>
            <a:r>
              <a:rPr lang="nl-NL" dirty="0"/>
              <a:t>Video voorbeeld</a:t>
            </a:r>
          </a:p>
        </p:txBody>
      </p:sp>
      <p:sp>
        <p:nvSpPr>
          <p:cNvPr id="3" name="Tijdelijke aanduiding voor inhoud 2">
            <a:extLst>
              <a:ext uri="{FF2B5EF4-FFF2-40B4-BE49-F238E27FC236}">
                <a16:creationId xmlns:a16="http://schemas.microsoft.com/office/drawing/2014/main" id="{72D14DA0-435D-4B25-9133-0EE25E3633CC}"/>
              </a:ext>
            </a:extLst>
          </p:cNvPr>
          <p:cNvSpPr>
            <a:spLocks noGrp="1"/>
          </p:cNvSpPr>
          <p:nvPr>
            <p:ph idx="1"/>
          </p:nvPr>
        </p:nvSpPr>
        <p:spPr/>
        <p:txBody>
          <a:bodyPr/>
          <a:lstStyle/>
          <a:p>
            <a:pPr marL="0" indent="0">
              <a:buNone/>
            </a:pPr>
            <a:endParaRPr lang="nl-NL" dirty="0">
              <a:hlinkClick r:id="rId2"/>
            </a:endParaRPr>
          </a:p>
          <a:p>
            <a:r>
              <a:rPr lang="nl-NL" dirty="0">
                <a:hlinkClick r:id="rId2"/>
              </a:rPr>
              <a:t>https://nos.nl/nieuwsuur/artikel/2083196-vierluik-over-de-laatste-levensfase.html</a:t>
            </a:r>
            <a:endParaRPr lang="nl-NL" dirty="0"/>
          </a:p>
        </p:txBody>
      </p:sp>
    </p:spTree>
    <p:extLst>
      <p:ext uri="{BB962C8B-B14F-4D97-AF65-F5344CB8AC3E}">
        <p14:creationId xmlns:p14="http://schemas.microsoft.com/office/powerpoint/2010/main" val="2500058798"/>
      </p:ext>
    </p:extLst>
  </p:cSld>
  <p:clrMapOvr>
    <a:masterClrMapping/>
  </p:clrMapOvr>
</p:sld>
</file>

<file path=ppt/theme/theme1.xml><?xml version="1.0" encoding="utf-8"?>
<a:theme xmlns:a="http://schemas.openxmlformats.org/drawingml/2006/main" name="Atlas">
  <a:themeElements>
    <a:clrScheme name="Atlas">
      <a:dk1>
        <a:sysClr val="windowText" lastClr="000000"/>
      </a:dk1>
      <a:lt1>
        <a:sysClr val="window" lastClr="FFFFFF"/>
      </a:lt1>
      <a:dk2>
        <a:srgbClr val="454545"/>
      </a:dk2>
      <a:lt2>
        <a:srgbClr val="E0E0E0"/>
      </a:lt2>
      <a:accent1>
        <a:srgbClr val="10B6F4"/>
      </a:accent1>
      <a:accent2>
        <a:srgbClr val="3C78C3"/>
      </a:accent2>
      <a:accent3>
        <a:srgbClr val="9F52D0"/>
      </a:accent3>
      <a:accent4>
        <a:srgbClr val="D64198"/>
      </a:accent4>
      <a:accent5>
        <a:srgbClr val="DA2228"/>
      </a:accent5>
      <a:accent6>
        <a:srgbClr val="F18318"/>
      </a:accent6>
      <a:hlink>
        <a:srgbClr val="38DDEC"/>
      </a:hlink>
      <a:folHlink>
        <a:srgbClr val="A8DEE8"/>
      </a:folHlink>
    </a:clrScheme>
    <a:fontScheme name="Atlas">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tlas">
      <a:fillStyleLst>
        <a:solidFill>
          <a:schemeClr val="phClr"/>
        </a:solidFill>
        <a:gradFill rotWithShape="1">
          <a:gsLst>
            <a:gs pos="0">
              <a:schemeClr val="phClr">
                <a:tint val="62000"/>
                <a:alpha val="60000"/>
                <a:satMod val="109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hade val="90000"/>
            </a:schemeClr>
          </a:solidFill>
          <a:prstDash val="solid"/>
        </a:ln>
        <a:ln w="15875"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38100" dist="25400" dir="5400000" rotWithShape="0">
              <a:srgbClr val="000000">
                <a:alpha val="75000"/>
              </a:srgbClr>
            </a:outerShdw>
          </a:effectLst>
          <a:scene3d>
            <a:camera prst="orthographicFront">
              <a:rot lat="0" lon="0" rev="0"/>
            </a:camera>
            <a:lightRig rig="threePt" dir="tl"/>
          </a:scene3d>
          <a:sp3d>
            <a:bevelT w="0" h="0"/>
          </a:sp3d>
        </a:effectStyle>
      </a:effectStyleLst>
      <a:bgFillStyleLst>
        <a:solidFill>
          <a:schemeClr val="phClr"/>
        </a:solidFill>
        <a:solidFill>
          <a:schemeClr val="phClr"/>
        </a:solidFill>
        <a:gradFill rotWithShape="1">
          <a:gsLst>
            <a:gs pos="10000">
              <a:schemeClr val="phClr">
                <a:tint val="94000"/>
                <a:lumMod val="116000"/>
              </a:schemeClr>
            </a:gs>
            <a:gs pos="100000">
              <a:schemeClr val="phClr">
                <a:tint val="98000"/>
                <a:shade val="86000"/>
                <a:satMod val="90000"/>
                <a:lumMod val="88000"/>
              </a:schemeClr>
            </a:gs>
          </a:gsLst>
          <a:path path="circle">
            <a:fillToRect l="50000" t="15000" r="50000" b="169000"/>
          </a:path>
        </a:gradFill>
      </a:bgFillStyleLst>
    </a:fmtScheme>
  </a:themeElements>
  <a:objectDefaults/>
  <a:extraClrSchemeLst/>
  <a:extLst>
    <a:ext uri="{05A4C25C-085E-4340-85A3-A5531E510DB2}">
      <thm15:themeFamily xmlns:thm15="http://schemas.microsoft.com/office/thememl/2012/main" name="Atlas" id="{5156B0E4-0EB1-49FE-A26B-15F6F698AEC6}" vid="{C0CB9708-C445-4049-9D7F-4C8684E69AF3}"/>
    </a:ext>
  </a:extLst>
</a:theme>
</file>

<file path=ppt/theme/theme2.xml><?xml version="1.0" encoding="utf-8"?>
<a:theme xmlns:a="http://schemas.openxmlformats.org/drawingml/2006/main" name="1_Atlas">
  <a:themeElements>
    <a:clrScheme name="Atlas">
      <a:dk1>
        <a:sysClr val="windowText" lastClr="000000"/>
      </a:dk1>
      <a:lt1>
        <a:sysClr val="window" lastClr="FFFFFF"/>
      </a:lt1>
      <a:dk2>
        <a:srgbClr val="454545"/>
      </a:dk2>
      <a:lt2>
        <a:srgbClr val="E0E0E0"/>
      </a:lt2>
      <a:accent1>
        <a:srgbClr val="F3960F"/>
      </a:accent1>
      <a:accent2>
        <a:srgbClr val="E04116"/>
      </a:accent2>
      <a:accent3>
        <a:srgbClr val="9D4DE7"/>
      </a:accent3>
      <a:accent4>
        <a:srgbClr val="449EF3"/>
      </a:accent4>
      <a:accent5>
        <a:srgbClr val="39C6BE"/>
      </a:accent5>
      <a:accent6>
        <a:srgbClr val="88C933"/>
      </a:accent6>
      <a:hlink>
        <a:srgbClr val="EBB41F"/>
      </a:hlink>
      <a:folHlink>
        <a:srgbClr val="E1D676"/>
      </a:folHlink>
    </a:clrScheme>
    <a:fontScheme name="Atlas">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tlas">
      <a:fillStyleLst>
        <a:solidFill>
          <a:schemeClr val="phClr"/>
        </a:solidFill>
        <a:gradFill rotWithShape="1">
          <a:gsLst>
            <a:gs pos="0">
              <a:schemeClr val="phClr">
                <a:tint val="62000"/>
                <a:alpha val="60000"/>
                <a:satMod val="109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hade val="90000"/>
            </a:schemeClr>
          </a:solidFill>
          <a:prstDash val="solid"/>
        </a:ln>
        <a:ln w="15875"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38100" dist="25400" dir="5400000" rotWithShape="0">
              <a:srgbClr val="000000">
                <a:alpha val="75000"/>
              </a:srgbClr>
            </a:outerShdw>
          </a:effectLst>
          <a:scene3d>
            <a:camera prst="orthographicFront">
              <a:rot lat="0" lon="0" rev="0"/>
            </a:camera>
            <a:lightRig rig="threePt" dir="tl"/>
          </a:scene3d>
          <a:sp3d>
            <a:bevelT w="0" h="0"/>
          </a:sp3d>
        </a:effectStyle>
      </a:effectStyleLst>
      <a:bgFillStyleLst>
        <a:solidFill>
          <a:schemeClr val="phClr"/>
        </a:solidFill>
        <a:solidFill>
          <a:schemeClr val="phClr"/>
        </a:solidFill>
        <a:gradFill rotWithShape="1">
          <a:gsLst>
            <a:gs pos="10000">
              <a:schemeClr val="phClr">
                <a:tint val="94000"/>
                <a:lumMod val="116000"/>
              </a:schemeClr>
            </a:gs>
            <a:gs pos="100000">
              <a:schemeClr val="phClr">
                <a:tint val="98000"/>
                <a:shade val="86000"/>
                <a:satMod val="90000"/>
                <a:lumMod val="88000"/>
              </a:schemeClr>
            </a:gs>
          </a:gsLst>
          <a:path path="circle">
            <a:fillToRect l="50000" t="15000" r="50000" b="169000"/>
          </a:path>
        </a:gradFill>
      </a:bgFillStyleLst>
    </a:fmtScheme>
  </a:themeElements>
  <a:objectDefaults/>
  <a:extraClrSchemeLst/>
  <a:extLst>
    <a:ext uri="{05A4C25C-085E-4340-85A3-A5531E510DB2}">
      <thm15:themeFamily xmlns:thm15="http://schemas.microsoft.com/office/thememl/2012/main" name="Atlas" id="{5156B0E4-0EB1-49FE-A26B-15F6F698AEC6}" vid="{29B3952A-A5A2-4E72-A5C9-A88B41734E04}"/>
    </a:ext>
  </a:extLst>
</a:theme>
</file>

<file path=docProps/app.xml><?xml version="1.0" encoding="utf-8"?>
<Properties xmlns="http://schemas.openxmlformats.org/officeDocument/2006/extended-properties" xmlns:vt="http://schemas.openxmlformats.org/officeDocument/2006/docPropsVTypes">
  <Template>Atlas</Template>
  <TotalTime>4160</TotalTime>
  <Words>2157</Words>
  <Application>Microsoft Office PowerPoint</Application>
  <PresentationFormat>Breedbeeld</PresentationFormat>
  <Paragraphs>225</Paragraphs>
  <Slides>37</Slides>
  <Notes>0</Notes>
  <HiddenSlides>0</HiddenSlides>
  <MMClips>0</MMClips>
  <ScaleCrop>false</ScaleCrop>
  <HeadingPairs>
    <vt:vector size="6" baseType="variant">
      <vt:variant>
        <vt:lpstr>Gebruikte lettertypen</vt:lpstr>
      </vt:variant>
      <vt:variant>
        <vt:i4>3</vt:i4>
      </vt:variant>
      <vt:variant>
        <vt:lpstr>Thema</vt:lpstr>
      </vt:variant>
      <vt:variant>
        <vt:i4>2</vt:i4>
      </vt:variant>
      <vt:variant>
        <vt:lpstr>Diatitels</vt:lpstr>
      </vt:variant>
      <vt:variant>
        <vt:i4>37</vt:i4>
      </vt:variant>
    </vt:vector>
  </HeadingPairs>
  <TitlesOfParts>
    <vt:vector size="42" baseType="lpstr">
      <vt:lpstr>Calibri Light</vt:lpstr>
      <vt:lpstr>Rockwell</vt:lpstr>
      <vt:lpstr>Wingdings</vt:lpstr>
      <vt:lpstr>Atlas</vt:lpstr>
      <vt:lpstr>1_Atlas</vt:lpstr>
      <vt:lpstr>Onderwijs palliatieve zorg  terugkomdag</vt:lpstr>
      <vt:lpstr>Inhoud deel 3 </vt:lpstr>
      <vt:lpstr>Opdracht tijdens coschap</vt:lpstr>
      <vt:lpstr>Bespreking</vt:lpstr>
      <vt:lpstr>Vervolg dhr. B.</vt:lpstr>
      <vt:lpstr>4 dimensies </vt:lpstr>
      <vt:lpstr>In gesprek</vt:lpstr>
      <vt:lpstr>ACP gesprek oefenen</vt:lpstr>
      <vt:lpstr>Video voorbeeld</vt:lpstr>
      <vt:lpstr>Uitkomst ACP gesprek (met naasten)</vt:lpstr>
      <vt:lpstr>Nog een vraag </vt:lpstr>
      <vt:lpstr>Eisen euthanasie</vt:lpstr>
      <vt:lpstr>Aandachtspunten</vt:lpstr>
      <vt:lpstr>Palliatieve sedatie</vt:lpstr>
      <vt:lpstr>Essentie van ACP (Uit E learning, facultatief)</vt:lpstr>
      <vt:lpstr>PZ onderwijs</vt:lpstr>
      <vt:lpstr>Inhoud deel 4</vt:lpstr>
      <vt:lpstr>Huidige situatie  dhr B. </vt:lpstr>
      <vt:lpstr>Rol huisarts</vt:lpstr>
      <vt:lpstr>Toch zieker</vt:lpstr>
      <vt:lpstr>4 dimensies (kort)</vt:lpstr>
      <vt:lpstr>Scenario’s </vt:lpstr>
      <vt:lpstr>Voor het weekend</vt:lpstr>
      <vt:lpstr>Scenario’s en beleid (vb)</vt:lpstr>
      <vt:lpstr>Na het weekend</vt:lpstr>
      <vt:lpstr>Stervensfase </vt:lpstr>
      <vt:lpstr>En nu? </vt:lpstr>
      <vt:lpstr>Onrust</vt:lpstr>
      <vt:lpstr>Zijn hier refractaire symptomen? </vt:lpstr>
      <vt:lpstr>Toch weer onrust</vt:lpstr>
      <vt:lpstr>Rust?</vt:lpstr>
      <vt:lpstr>Zorg (ook) voor jezelf</vt:lpstr>
      <vt:lpstr>Hoe herken je als iemand bijna gaat overlijden? (facultatief)</vt:lpstr>
      <vt:lpstr>Vlak voor het sterven</vt:lpstr>
      <vt:lpstr>Rust</vt:lpstr>
      <vt:lpstr>Longarts Sander de Hosson verwijst naar Paré</vt:lpstr>
      <vt:lpstr>Samenvattend</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Casus dhr H</dc:title>
  <dc:creator>sylvia</dc:creator>
  <cp:lastModifiedBy>sylvia</cp:lastModifiedBy>
  <cp:revision>143</cp:revision>
  <dcterms:created xsi:type="dcterms:W3CDTF">2018-09-16T19:02:18Z</dcterms:created>
  <dcterms:modified xsi:type="dcterms:W3CDTF">2019-05-06T22:08:19Z</dcterms:modified>
</cp:coreProperties>
</file>