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comments/comment1.xml" ContentType="application/vnd.openxmlformats-officedocument.presentationml.comments+xml"/>
  <Override PartName="/ppt/comments/comment2.xml" ContentType="application/vnd.openxmlformats-officedocument.presentationml.comments+xml"/>
  <Override PartName="/ppt/comments/comment3.xml" ContentType="application/vnd.openxmlformats-officedocument.presentationml.comments+xml"/>
  <Override PartName="/ppt/comments/comment4.xml" ContentType="application/vnd.openxmlformats-officedocument.presentationml.comments+xml"/>
  <Override PartName="/ppt/comments/comment5.xml" ContentType="application/vnd.openxmlformats-officedocument.presentationml.comment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329" r:id="rId3"/>
    <p:sldId id="331" r:id="rId4"/>
    <p:sldId id="332" r:id="rId5"/>
    <p:sldId id="342" r:id="rId6"/>
    <p:sldId id="353" r:id="rId7"/>
    <p:sldId id="339" r:id="rId8"/>
    <p:sldId id="404" r:id="rId9"/>
    <p:sldId id="337" r:id="rId10"/>
    <p:sldId id="354" r:id="rId11"/>
    <p:sldId id="405" r:id="rId12"/>
    <p:sldId id="356" r:id="rId13"/>
    <p:sldId id="406" r:id="rId14"/>
    <p:sldId id="385" r:id="rId15"/>
    <p:sldId id="261" r:id="rId16"/>
    <p:sldId id="257" r:id="rId17"/>
    <p:sldId id="382" r:id="rId18"/>
    <p:sldId id="387" r:id="rId19"/>
    <p:sldId id="395" r:id="rId20"/>
    <p:sldId id="392" r:id="rId21"/>
    <p:sldId id="393" r:id="rId22"/>
    <p:sldId id="388" r:id="rId23"/>
    <p:sldId id="389" r:id="rId24"/>
    <p:sldId id="390" r:id="rId25"/>
    <p:sldId id="391" r:id="rId26"/>
    <p:sldId id="407" r:id="rId27"/>
    <p:sldId id="394" r:id="rId28"/>
    <p:sldId id="400" r:id="rId29"/>
    <p:sldId id="401" r:id="rId30"/>
    <p:sldId id="402" r:id="rId31"/>
    <p:sldId id="403" r:id="rId3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J.J.P. Geuze" initials="JG" lastIdx="6" clrIdx="0"/>
  <p:cmAuthor id="1" name="sylvia" initials="s" lastIdx="5" clrIdx="1">
    <p:extLst>
      <p:ext uri="{19B8F6BF-5375-455C-9EA6-DF929625EA0E}">
        <p15:presenceInfo xmlns:p15="http://schemas.microsoft.com/office/powerpoint/2012/main" userId="sylvia" providerId="Non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p:normalViewPr>
  <p:slideViewPr>
    <p:cSldViewPr snapToGrid="0">
      <p:cViewPr varScale="1">
        <p:scale>
          <a:sx n="69" d="100"/>
          <a:sy n="69" d="100"/>
        </p:scale>
        <p:origin x="696" y="6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presProps" Target="presProps.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commentAuthors" Target="commentAuthor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slide" Target="slides/slide30.xml"/><Relationship Id="rId37" Type="http://schemas.openxmlformats.org/officeDocument/2006/relationships/tableStyles" Target="tableStyle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36"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slide" Target="slides/slide29.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slide" Target="slides/slide28.xml"/><Relationship Id="rId35" Type="http://schemas.openxmlformats.org/officeDocument/2006/relationships/viewProps" Target="viewProps.xml"/></Relationships>
</file>

<file path=ppt/comments/comment1.xml><?xml version="1.0" encoding="utf-8"?>
<p:cmLst xmlns:a="http://schemas.openxmlformats.org/drawingml/2006/main" xmlns:r="http://schemas.openxmlformats.org/officeDocument/2006/relationships" xmlns:p="http://schemas.openxmlformats.org/presentationml/2006/main">
  <p:cm authorId="0" dt="2019-04-23T12:51:49.506" idx="1">
    <p:pos x="10" y="10"/>
    <p:text>Ik heb de ppt aangepast dat de opmerkingen pas zichtbaar zjin na nog een keer klikken, zodat de studenten eerst andere opvattingen zelf kunnen bedenken, akkoord?</p:text>
  </p:cm>
  <p:cm authorId="1" dt="2019-05-05T21:08:43.647" idx="5">
    <p:pos x="10" y="146"/>
    <p:text>prima</p:text>
    <p:extLst>
      <p:ext uri="{C676402C-5697-4E1C-873F-D02D1690AC5C}">
        <p15:threadingInfo xmlns:p15="http://schemas.microsoft.com/office/powerpoint/2012/main" timeZoneBias="-120">
          <p15:parentCm authorId="0" idx="1"/>
        </p15:threadingInfo>
      </p:ext>
    </p:extLst>
  </p:cm>
</p:cmLst>
</file>

<file path=ppt/comments/comment2.xml><?xml version="1.0" encoding="utf-8"?>
<p:cmLst xmlns:a="http://schemas.openxmlformats.org/drawingml/2006/main" xmlns:r="http://schemas.openxmlformats.org/officeDocument/2006/relationships" xmlns:p="http://schemas.openxmlformats.org/presentationml/2006/main">
  <p:cm authorId="0" dt="2019-04-23T12:53:39.705" idx="2">
    <p:pos x="1996" y="1923"/>
    <p:text>Ik begrijp niet precies waarvoor update elearning staat? Of is het meer opfrissen?</p:text>
  </p:cm>
  <p:cm authorId="1" dt="2019-05-01T22:00:02.879" idx="1">
    <p:pos x="1996" y="2059"/>
    <p:text>ja het is opfrissen</p:text>
    <p:extLst>
      <p:ext uri="{C676402C-5697-4E1C-873F-D02D1690AC5C}">
        <p15:threadingInfo xmlns:p15="http://schemas.microsoft.com/office/powerpoint/2012/main" timeZoneBias="-120">
          <p15:parentCm authorId="0" idx="2"/>
        </p15:threadingInfo>
      </p:ext>
    </p:extLst>
  </p:cm>
</p:cmLst>
</file>

<file path=ppt/comments/comment3.xml><?xml version="1.0" encoding="utf-8"?>
<p:cmLst xmlns:a="http://schemas.openxmlformats.org/drawingml/2006/main" xmlns:r="http://schemas.openxmlformats.org/officeDocument/2006/relationships" xmlns:p="http://schemas.openxmlformats.org/presentationml/2006/main">
  <p:cm authorId="0" dt="2019-04-25T11:20:28.789" idx="4">
    <p:pos x="4696" y="2460"/>
    <p:text>SDM?</p:text>
  </p:cm>
  <p:cm authorId="1" dt="2019-05-01T22:00:37.076" idx="2">
    <p:pos x="4696" y="2596"/>
    <p:text>shared decision making/ praten over keuzen</p:text>
    <p:extLst>
      <p:ext uri="{C676402C-5697-4E1C-873F-D02D1690AC5C}">
        <p15:threadingInfo xmlns:p15="http://schemas.microsoft.com/office/powerpoint/2012/main" timeZoneBias="-120">
          <p15:parentCm authorId="0" idx="4"/>
        </p15:threadingInfo>
      </p:ext>
    </p:extLst>
  </p:cm>
</p:cmLst>
</file>

<file path=ppt/comments/comment4.xml><?xml version="1.0" encoding="utf-8"?>
<p:cmLst xmlns:a="http://schemas.openxmlformats.org/drawingml/2006/main" xmlns:r="http://schemas.openxmlformats.org/officeDocument/2006/relationships" xmlns:p="http://schemas.openxmlformats.org/presentationml/2006/main">
  <p:cm authorId="0" dt="2019-04-25T11:23:22.579" idx="5">
    <p:pos x="3164" y="1308"/>
    <p:text>Veel tekst voor een slide en ook lastig te lezen. Is het een idee deze uitwerking in de docentenhandleiding te doen en voor de studenten een versie met steekwoorden hier neer te zetten?</p:text>
  </p:cm>
  <p:cm authorId="1" dt="2019-05-01T22:01:02.257" idx="3">
    <p:pos x="3164" y="1444"/>
    <p:text>eens</p:text>
    <p:extLst>
      <p:ext uri="{C676402C-5697-4E1C-873F-D02D1690AC5C}">
        <p15:threadingInfo xmlns:p15="http://schemas.microsoft.com/office/powerpoint/2012/main" timeZoneBias="-120">
          <p15:parentCm authorId="0" idx="5"/>
        </p15:threadingInfo>
      </p:ext>
    </p:extLst>
  </p:cm>
</p:cmLst>
</file>

<file path=ppt/comments/comment5.xml><?xml version="1.0" encoding="utf-8"?>
<p:cmLst xmlns:a="http://schemas.openxmlformats.org/drawingml/2006/main" xmlns:r="http://schemas.openxmlformats.org/officeDocument/2006/relationships" xmlns:p="http://schemas.openxmlformats.org/presentationml/2006/main">
  <p:cm authorId="0" dt="2019-04-25T11:24:31.491" idx="6">
    <p:pos x="3905" y="2079"/>
    <p:text>deze tijd misschien ook in de docentenhandleiding, en niet hier?</p:text>
  </p:cm>
  <p:cm authorId="1" dt="2019-05-01T22:01:20.745" idx="4">
    <p:pos x="3905" y="2215"/>
    <p:text>klopt</p:text>
    <p:extLst>
      <p:ext uri="{C676402C-5697-4E1C-873F-D02D1690AC5C}">
        <p15:threadingInfo xmlns:p15="http://schemas.microsoft.com/office/powerpoint/2012/main" timeZoneBias="-120">
          <p15:parentCm authorId="0" idx="6"/>
        </p15:threadingInfo>
      </p:ext>
    </p:extLst>
  </p:cm>
</p:cmLst>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nl-NL"/>
              <a:t>Klik om stijl te bewerken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347080521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217849490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a:xfrm>
            <a:off x="804672" y="6227064"/>
            <a:ext cx="10588752" cy="320040"/>
          </a:xfrm>
        </p:spPr>
        <p:txBody>
          <a:body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10737841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grpSp>
        <p:nvGrpSpPr>
          <p:cNvPr id="89" name="Group 88"/>
          <p:cNvGrpSpPr/>
          <p:nvPr/>
        </p:nvGrpSpPr>
        <p:grpSpPr>
          <a:xfrm>
            <a:off x="-329674" y="-59376"/>
            <a:ext cx="12515851" cy="6923798"/>
            <a:chOff x="-329674" y="-51881"/>
            <a:chExt cx="12515851" cy="6923798"/>
          </a:xfrm>
        </p:grpSpPr>
        <p:sp>
          <p:nvSpPr>
            <p:cNvPr id="90"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3"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0"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1"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102"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3"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4"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5"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6"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7"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108"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1669293" y="1186483"/>
            <a:ext cx="8848345" cy="4477933"/>
            <a:chOff x="1669293" y="1186483"/>
            <a:chExt cx="8848345" cy="4477933"/>
          </a:xfrm>
        </p:grpSpPr>
        <p:sp>
          <p:nvSpPr>
            <p:cNvPr id="39" name="Rectangle 38"/>
            <p:cNvSpPr/>
            <p:nvPr/>
          </p:nvSpPr>
          <p:spPr>
            <a:xfrm>
              <a:off x="1674042" y="1186483"/>
              <a:ext cx="8843596"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 name="Rectangle 40"/>
            <p:cNvSpPr/>
            <p:nvPr/>
          </p:nvSpPr>
          <p:spPr>
            <a:xfrm>
              <a:off x="1669293" y="1991156"/>
              <a:ext cx="8845667"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ctrTitle"/>
          </p:nvPr>
        </p:nvSpPr>
        <p:spPr>
          <a:xfrm>
            <a:off x="1759236" y="2075504"/>
            <a:ext cx="8679915" cy="1748729"/>
          </a:xfrm>
        </p:spPr>
        <p:txBody>
          <a:bodyPr bIns="0" anchor="b">
            <a:normAutofit/>
          </a:bodyPr>
          <a:lstStyle>
            <a:lvl1pPr algn="ctr">
              <a:lnSpc>
                <a:spcPct val="80000"/>
              </a:lnSpc>
              <a:defRPr sz="5400" spc="-150">
                <a:solidFill>
                  <a:srgbClr val="FFFEFF"/>
                </a:solidFill>
              </a:defRPr>
            </a:lvl1pPr>
          </a:lstStyle>
          <a:p>
            <a:r>
              <a:rPr lang="nl-NL"/>
              <a:t>Klik om stijl te bewerken</a:t>
            </a:r>
            <a:endParaRPr lang="en-US" dirty="0"/>
          </a:p>
        </p:txBody>
      </p:sp>
      <p:sp>
        <p:nvSpPr>
          <p:cNvPr id="3" name="Subtitle 2"/>
          <p:cNvSpPr>
            <a:spLocks noGrp="1"/>
          </p:cNvSpPr>
          <p:nvPr>
            <p:ph type="subTitle" idx="1"/>
          </p:nvPr>
        </p:nvSpPr>
        <p:spPr>
          <a:xfrm>
            <a:off x="1759237" y="3906266"/>
            <a:ext cx="8673427" cy="1322587"/>
          </a:xfrm>
        </p:spPr>
        <p:txBody>
          <a:bodyPr tIns="0">
            <a:normAutofit/>
          </a:bodyPr>
          <a:lstStyle>
            <a:lvl1pPr marL="0" indent="0" algn="ctr">
              <a:lnSpc>
                <a:spcPct val="100000"/>
              </a:lnSpc>
              <a:buNone/>
              <a:defRPr sz="1800" b="0">
                <a:solidFill>
                  <a:srgbClr val="FFFEFF"/>
                </a:solidFill>
              </a:defRPr>
            </a:lvl1pPr>
            <a:lvl2pPr marL="457200" indent="0" algn="ctr">
              <a:buNone/>
              <a:defRPr sz="18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nl-NL"/>
              <a:t>Klikken om de ondertitelstijl van het model te bewerken</a:t>
            </a:r>
            <a:endParaRPr lang="en-US" dirty="0"/>
          </a:p>
        </p:txBody>
      </p:sp>
      <p:sp>
        <p:nvSpPr>
          <p:cNvPr id="4" name="Date Placeholder 3"/>
          <p:cNvSpPr>
            <a:spLocks noGrp="1"/>
          </p:cNvSpPr>
          <p:nvPr>
            <p:ph type="dt" sz="half" idx="10"/>
          </p:nvPr>
        </p:nvSpPr>
        <p:spPr>
          <a:xfrm>
            <a:off x="804672" y="320040"/>
            <a:ext cx="3657600" cy="320040"/>
          </a:xfrm>
        </p:spPr>
        <p:txBody>
          <a:bodyPr vert="horz" lIns="91440" tIns="45720" rIns="91440" bIns="45720" rtlCol="0" anchor="ctr"/>
          <a:lstStyle>
            <a:lvl1pPr>
              <a:defRPr lang="en-US"/>
            </a:lvl1p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77497124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28065779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386841246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6" name="Footer Placeholder 5"/>
          <p:cNvSpPr>
            <a:spLocks noGrp="1"/>
          </p:cNvSpPr>
          <p:nvPr>
            <p:ph type="ftr" sz="quarter" idx="11"/>
          </p:nvPr>
        </p:nvSpPr>
        <p:spPr>
          <a:xfrm>
            <a:off x="804672" y="6227064"/>
            <a:ext cx="10588752" cy="320040"/>
          </a:xfrm>
        </p:spPr>
        <p:txBody>
          <a:bodyPr/>
          <a:lstStyle/>
          <a:p>
            <a:endParaRPr lang="nl-NL"/>
          </a:p>
        </p:txBody>
      </p:sp>
      <p:sp>
        <p:nvSpPr>
          <p:cNvPr id="7" name="Slide Number Placeholder 6"/>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13050977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5125305" y="1488985"/>
            <a:ext cx="6264350" cy="169685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118447" y="4351687"/>
            <a:ext cx="6265588" cy="17040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8" name="Footer Placeholder 7"/>
          <p:cNvSpPr>
            <a:spLocks noGrp="1"/>
          </p:cNvSpPr>
          <p:nvPr>
            <p:ph type="ftr" sz="quarter" idx="11"/>
          </p:nvPr>
        </p:nvSpPr>
        <p:spPr>
          <a:xfrm>
            <a:off x="804672" y="6227064"/>
            <a:ext cx="10588752" cy="320040"/>
          </a:xfrm>
        </p:spPr>
        <p:txBody>
          <a:bodyPr/>
          <a:lstStyle/>
          <a:p>
            <a:endParaRPr lang="nl-NL"/>
          </a:p>
        </p:txBody>
      </p:sp>
      <p:sp>
        <p:nvSpPr>
          <p:cNvPr id="9" name="Slide Number Placeholder 8"/>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72711348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53F8443F-80B3-4A03-B5D2-05667285C7A8}" type="datetimeFigureOut">
              <a:rPr lang="nl-NL" smtClean="0"/>
              <a:t>6-5-2019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3199376213"/>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3" name="Footer Placeholder 2"/>
          <p:cNvSpPr>
            <a:spLocks noGrp="1"/>
          </p:cNvSpPr>
          <p:nvPr>
            <p:ph type="ftr" sz="quarter" idx="11"/>
          </p:nvPr>
        </p:nvSpPr>
        <p:spPr>
          <a:xfrm>
            <a:off x="804672" y="6227064"/>
            <a:ext cx="10588752" cy="320040"/>
          </a:xfrm>
        </p:spPr>
        <p:txBody>
          <a:bodyPr/>
          <a:lstStyle/>
          <a:p>
            <a:endParaRPr lang="nl-NL"/>
          </a:p>
        </p:txBody>
      </p:sp>
      <p:sp>
        <p:nvSpPr>
          <p:cNvPr id="4" name="Slide Number Placeholder 3"/>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3657550181"/>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3F8443F-80B3-4A03-B5D2-05667285C7A8}" type="datetimeFigureOut">
              <a:rPr lang="nl-NL" smtClean="0"/>
              <a:t>6-5-2019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150858010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grpSp>
        <p:nvGrpSpPr>
          <p:cNvPr id="80" name="Group 79"/>
          <p:cNvGrpSpPr/>
          <p:nvPr/>
        </p:nvGrpSpPr>
        <p:grpSpPr>
          <a:xfrm>
            <a:off x="-417513" y="0"/>
            <a:ext cx="12584114" cy="6853238"/>
            <a:chOff x="-417513" y="0"/>
            <a:chExt cx="12584114" cy="6853238"/>
          </a:xfrm>
        </p:grpSpPr>
        <p:sp>
          <p:nvSpPr>
            <p:cNvPr id="81"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0"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101"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7" name="Group 26"/>
          <p:cNvGrpSpPr/>
          <p:nvPr/>
        </p:nvGrpSpPr>
        <p:grpSpPr>
          <a:xfrm>
            <a:off x="800144" y="1699589"/>
            <a:ext cx="3674476" cy="3470421"/>
            <a:chOff x="697883" y="1816768"/>
            <a:chExt cx="3674476" cy="3470421"/>
          </a:xfrm>
        </p:grpSpPr>
        <p:sp>
          <p:nvSpPr>
            <p:cNvPr id="28" name="Rectangle 27"/>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9"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Rectangle 29"/>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49925"/>
            <a:ext cx="3498979" cy="2456442"/>
          </a:xfrm>
        </p:spPr>
        <p:txBody>
          <a:bodyPr/>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18447" y="803186"/>
            <a:ext cx="6281873" cy="5248622"/>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210074192"/>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nl-NL"/>
              <a:t>Klik om stijl te bewerken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6" name="Footer Placeholder 5"/>
          <p:cNvSpPr>
            <a:spLocks noGrp="1"/>
          </p:cNvSpPr>
          <p:nvPr>
            <p:ph type="ftr" sz="quarter" idx="11"/>
          </p:nvPr>
        </p:nvSpPr>
        <p:spPr>
          <a:xfrm>
            <a:off x="804672" y="6227064"/>
            <a:ext cx="5942203" cy="320040"/>
          </a:xfrm>
        </p:spPr>
        <p:txBody>
          <a:bodyPr/>
          <a:lstStyle/>
          <a:p>
            <a:endParaRPr lang="nl-NL"/>
          </a:p>
        </p:txBody>
      </p:sp>
      <p:sp>
        <p:nvSpPr>
          <p:cNvPr id="7" name="Slide Number Placeholder 6"/>
          <p:cNvSpPr>
            <a:spLocks noGrp="1"/>
          </p:cNvSpPr>
          <p:nvPr>
            <p:ph type="sldNum" sz="quarter" idx="12"/>
          </p:nvPr>
        </p:nvSpPr>
        <p:spPr>
          <a:xfrm>
            <a:off x="5828377"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3944132456"/>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grpSp>
        <p:nvGrpSpPr>
          <p:cNvPr id="75" name="Group 74"/>
          <p:cNvGrpSpPr/>
          <p:nvPr/>
        </p:nvGrpSpPr>
        <p:grpSpPr>
          <a:xfrm>
            <a:off x="-417513"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800144"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1"/>
          </a:xfrm>
        </p:spPr>
        <p:txBody>
          <a:bodyPr/>
          <a:lstStyle>
            <a:lvl1pPr>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5109983" y="794719"/>
            <a:ext cx="6275035" cy="5257090"/>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p:txBody>
          <a:bodyPr/>
          <a:lstStyle/>
          <a:p>
            <a:endParaRPr lang="nl-NL"/>
          </a:p>
        </p:txBody>
      </p:sp>
      <p:sp>
        <p:nvSpPr>
          <p:cNvPr id="6" name="Slide Number Placeholder 5"/>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276012132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grpSp>
        <p:nvGrpSpPr>
          <p:cNvPr id="75" name="Group 74"/>
          <p:cNvGrpSpPr/>
          <p:nvPr/>
        </p:nvGrpSpPr>
        <p:grpSpPr>
          <a:xfrm flipH="1">
            <a:off x="0" y="0"/>
            <a:ext cx="12584114" cy="6853238"/>
            <a:chOff x="-417513" y="0"/>
            <a:chExt cx="12584114" cy="6853238"/>
          </a:xfrm>
        </p:grpSpPr>
        <p:sp>
          <p:nvSpPr>
            <p:cNvPr id="76"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3"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2" name="Group 21"/>
          <p:cNvGrpSpPr/>
          <p:nvPr/>
        </p:nvGrpSpPr>
        <p:grpSpPr>
          <a:xfrm>
            <a:off x="7718948" y="1699589"/>
            <a:ext cx="3674476" cy="3470421"/>
            <a:chOff x="697883" y="1816768"/>
            <a:chExt cx="3674476" cy="3470421"/>
          </a:xfrm>
        </p:grpSpPr>
        <p:sp>
          <p:nvSpPr>
            <p:cNvPr id="23" name="Rectangle 22"/>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4"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5" name="Rectangle 24"/>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Vertical Title 1"/>
          <p:cNvSpPr>
            <a:spLocks noGrp="1"/>
          </p:cNvSpPr>
          <p:nvPr>
            <p:ph type="title" orient="vert"/>
          </p:nvPr>
        </p:nvSpPr>
        <p:spPr>
          <a:xfrm>
            <a:off x="7807437" y="2349925"/>
            <a:ext cx="3501195" cy="2456442"/>
          </a:xfrm>
        </p:spPr>
        <p:txBody>
          <a:bodyPr vert="eaVert"/>
          <a:lstStyle>
            <a:lvl1pPr algn="l">
              <a:lnSpc>
                <a:spcPct val="80000"/>
              </a:lnSpc>
              <a:defRPr>
                <a:solidFill>
                  <a:srgbClr val="FFFEFF"/>
                </a:solidFill>
              </a:defRPr>
            </a:lvl1pPr>
          </a:lstStyle>
          <a:p>
            <a:r>
              <a:rPr lang="nl-NL"/>
              <a:t>Klik om stijl te bewerken</a:t>
            </a:r>
            <a:endParaRPr lang="en-US" dirty="0"/>
          </a:p>
        </p:txBody>
      </p:sp>
      <p:sp>
        <p:nvSpPr>
          <p:cNvPr id="3" name="Vertical Text Placeholder 2"/>
          <p:cNvSpPr>
            <a:spLocks noGrp="1"/>
          </p:cNvSpPr>
          <p:nvPr>
            <p:ph type="body" orient="vert" idx="1"/>
          </p:nvPr>
        </p:nvSpPr>
        <p:spPr>
          <a:xfrm>
            <a:off x="802747" y="798444"/>
            <a:ext cx="6268622" cy="5257303"/>
          </a:xfrm>
        </p:spPr>
        <p:txBody>
          <a:bodyPr vert="eaVert"/>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a:xfrm>
            <a:off x="804672" y="6227064"/>
            <a:ext cx="10588752" cy="320040"/>
          </a:xfrm>
        </p:spPr>
        <p:txBody>
          <a:body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59490615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grpSp>
        <p:nvGrpSpPr>
          <p:cNvPr id="77" name="Group 76"/>
          <p:cNvGrpSpPr/>
          <p:nvPr/>
        </p:nvGrpSpPr>
        <p:grpSpPr>
          <a:xfrm>
            <a:off x="-329674" y="-59376"/>
            <a:ext cx="12515851" cy="6923798"/>
            <a:chOff x="-329674" y="-51881"/>
            <a:chExt cx="12515851" cy="6923798"/>
          </a:xfrm>
        </p:grpSpPr>
        <p:sp>
          <p:nvSpPr>
            <p:cNvPr id="78"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9" name="Group 8"/>
          <p:cNvGrpSpPr/>
          <p:nvPr/>
        </p:nvGrpSpPr>
        <p:grpSpPr>
          <a:xfrm>
            <a:off x="3259545" y="1186483"/>
            <a:ext cx="5666145" cy="4477933"/>
            <a:chOff x="3259545" y="1186483"/>
            <a:chExt cx="5666145" cy="4477933"/>
          </a:xfrm>
        </p:grpSpPr>
        <p:sp>
          <p:nvSpPr>
            <p:cNvPr id="99" name="Rectangle 98"/>
            <p:cNvSpPr/>
            <p:nvPr/>
          </p:nvSpPr>
          <p:spPr>
            <a:xfrm>
              <a:off x="3259545" y="1186483"/>
              <a:ext cx="5657881" cy="716184"/>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0" name="Isosceles Triangle 39"/>
            <p:cNvSpPr/>
            <p:nvPr/>
          </p:nvSpPr>
          <p:spPr>
            <a:xfrm rot="10800000">
              <a:off x="5892384" y="5313353"/>
              <a:ext cx="407233" cy="35106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1" name="Rectangle 100"/>
            <p:cNvSpPr/>
            <p:nvPr/>
          </p:nvSpPr>
          <p:spPr>
            <a:xfrm>
              <a:off x="3259545" y="1991156"/>
              <a:ext cx="5666145" cy="332219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3344216" y="2074730"/>
            <a:ext cx="5490224" cy="1689390"/>
          </a:xfrm>
        </p:spPr>
        <p:txBody>
          <a:bodyPr bIns="0" anchor="b">
            <a:normAutofit/>
          </a:bodyPr>
          <a:lstStyle>
            <a:lvl1pPr algn="ctr">
              <a:defRPr sz="4400">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3344215" y="3846851"/>
            <a:ext cx="5490223" cy="1383770"/>
          </a:xfrm>
        </p:spPr>
        <p:txBody>
          <a:bodyPr tIns="0">
            <a:normAutofit/>
          </a:bodyPr>
          <a:lstStyle>
            <a:lvl1pPr marL="0" indent="0" algn="ctr">
              <a:buNone/>
              <a:defRPr sz="1800">
                <a:solidFill>
                  <a:srgbClr val="FFFEFF"/>
                </a:solidFill>
              </a:defRPr>
            </a:lvl1pPr>
            <a:lvl2pPr marL="457200" indent="0">
              <a:buNone/>
              <a:defRPr sz="18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nl-NL"/>
              <a:t>Klikken om de tekststijl van het model te bewerken</a:t>
            </a:r>
          </a:p>
        </p:txBody>
      </p:sp>
      <p:sp>
        <p:nvSpPr>
          <p:cNvPr id="4" name="Date Placeholder 3"/>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5" name="Footer Placeholder 4"/>
          <p:cNvSpPr>
            <a:spLocks noGrp="1"/>
          </p:cNvSpPr>
          <p:nvPr>
            <p:ph type="ftr" sz="quarter" idx="11"/>
          </p:nvPr>
        </p:nvSpPr>
        <p:spPr>
          <a:xfrm>
            <a:off x="804672" y="6227064"/>
            <a:ext cx="10588752" cy="320040"/>
          </a:xfrm>
        </p:spPr>
        <p:txBody>
          <a:bodyPr/>
          <a:lstStyle>
            <a:lvl1pPr algn="ctr">
              <a:defRPr/>
            </a:lvl1pPr>
          </a:lstStyle>
          <a:p>
            <a:endParaRPr lang="nl-NL"/>
          </a:p>
        </p:txBody>
      </p:sp>
      <p:sp>
        <p:nvSpPr>
          <p:cNvPr id="6" name="Slide Number Placeholder 5"/>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36938863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grpSp>
        <p:nvGrpSpPr>
          <p:cNvPr id="37" name="Group 36"/>
          <p:cNvGrpSpPr/>
          <p:nvPr/>
        </p:nvGrpSpPr>
        <p:grpSpPr>
          <a:xfrm>
            <a:off x="-417513" y="0"/>
            <a:ext cx="12584114" cy="6853238"/>
            <a:chOff x="-417513" y="0"/>
            <a:chExt cx="12584114" cy="6853238"/>
          </a:xfrm>
        </p:grpSpPr>
        <p:sp>
          <p:nvSpPr>
            <p:cNvPr id="3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3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59" name="Group 58"/>
          <p:cNvGrpSpPr/>
          <p:nvPr/>
        </p:nvGrpSpPr>
        <p:grpSpPr>
          <a:xfrm>
            <a:off x="800144" y="1699589"/>
            <a:ext cx="3674476" cy="3470421"/>
            <a:chOff x="697883" y="1816768"/>
            <a:chExt cx="3674476" cy="3470421"/>
          </a:xfrm>
        </p:grpSpPr>
        <p:sp>
          <p:nvSpPr>
            <p:cNvPr id="60" name="Rectangle 59"/>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1"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2" name="Rectangle 61"/>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0" y="2339669"/>
            <a:ext cx="3500828" cy="2470065"/>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Content Placeholder 2"/>
          <p:cNvSpPr>
            <a:spLocks noGrp="1"/>
          </p:cNvSpPr>
          <p:nvPr>
            <p:ph sz="half" idx="1"/>
          </p:nvPr>
        </p:nvSpPr>
        <p:spPr>
          <a:xfrm>
            <a:off x="5120878" y="803187"/>
            <a:ext cx="6269591" cy="2382651"/>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Content Placeholder 3"/>
          <p:cNvSpPr>
            <a:spLocks noGrp="1"/>
          </p:cNvSpPr>
          <p:nvPr>
            <p:ph sz="half" idx="2"/>
          </p:nvPr>
        </p:nvSpPr>
        <p:spPr>
          <a:xfrm>
            <a:off x="5118447" y="3672162"/>
            <a:ext cx="6272022" cy="2383586"/>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Date Placeholder 4"/>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6" name="Footer Placeholder 5"/>
          <p:cNvSpPr>
            <a:spLocks noGrp="1"/>
          </p:cNvSpPr>
          <p:nvPr>
            <p:ph type="ftr" sz="quarter" idx="11"/>
          </p:nvPr>
        </p:nvSpPr>
        <p:spPr>
          <a:xfrm>
            <a:off x="804672" y="6227064"/>
            <a:ext cx="10588752" cy="320040"/>
          </a:xfrm>
        </p:spPr>
        <p:txBody>
          <a:bodyPr/>
          <a:lstStyle/>
          <a:p>
            <a:endParaRPr lang="nl-NL"/>
          </a:p>
        </p:txBody>
      </p:sp>
      <p:sp>
        <p:nvSpPr>
          <p:cNvPr id="7" name="Slide Number Placeholder 6"/>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387963081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grpSp>
        <p:nvGrpSpPr>
          <p:cNvPr id="39" name="Group 38"/>
          <p:cNvGrpSpPr/>
          <p:nvPr/>
        </p:nvGrpSpPr>
        <p:grpSpPr>
          <a:xfrm>
            <a:off x="-417513" y="0"/>
            <a:ext cx="12584114" cy="6853238"/>
            <a:chOff x="-417513" y="0"/>
            <a:chExt cx="12584114" cy="6853238"/>
          </a:xfrm>
        </p:grpSpPr>
        <p:sp>
          <p:nvSpPr>
            <p:cNvPr id="40"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1"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2"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3"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4"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5"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46"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7"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8"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49"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0"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1"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2"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3"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4"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5"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56"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57"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8"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59"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60"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61" name="Group 60"/>
          <p:cNvGrpSpPr/>
          <p:nvPr/>
        </p:nvGrpSpPr>
        <p:grpSpPr>
          <a:xfrm>
            <a:off x="800144" y="1699589"/>
            <a:ext cx="3674476" cy="3470421"/>
            <a:chOff x="697883" y="1816768"/>
            <a:chExt cx="3674476" cy="3470421"/>
          </a:xfrm>
        </p:grpSpPr>
        <p:sp>
          <p:nvSpPr>
            <p:cNvPr id="62" name="Rectangle 6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3"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4" name="Rectangle 63"/>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9001" y="2363915"/>
            <a:ext cx="3500828" cy="2460497"/>
          </a:xfrm>
        </p:spPr>
        <p:txBody>
          <a:bodyPr lIns="91440" tIns="91440" rIns="91440" bIns="91440"/>
          <a:lstStyle>
            <a:lvl1pPr>
              <a:defRPr>
                <a:solidFill>
                  <a:srgbClr val="FFFEFF"/>
                </a:solidFill>
              </a:defRPr>
            </a:lvl1pPr>
          </a:lstStyle>
          <a:p>
            <a:r>
              <a:rPr lang="nl-NL"/>
              <a:t>Klik om stijl te bewerken</a:t>
            </a:r>
            <a:endParaRPr lang="en-US" dirty="0"/>
          </a:p>
        </p:txBody>
      </p:sp>
      <p:sp>
        <p:nvSpPr>
          <p:cNvPr id="3" name="Text Placeholder 2"/>
          <p:cNvSpPr>
            <a:spLocks noGrp="1"/>
          </p:cNvSpPr>
          <p:nvPr>
            <p:ph type="body" idx="1"/>
          </p:nvPr>
        </p:nvSpPr>
        <p:spPr>
          <a:xfrm>
            <a:off x="5125137" y="803185"/>
            <a:ext cx="6265088"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4" name="Content Placeholder 3"/>
          <p:cNvSpPr>
            <a:spLocks noGrp="1"/>
          </p:cNvSpPr>
          <p:nvPr>
            <p:ph sz="half" idx="2"/>
          </p:nvPr>
        </p:nvSpPr>
        <p:spPr>
          <a:xfrm>
            <a:off x="5125305" y="1488985"/>
            <a:ext cx="6264350" cy="1696853"/>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5" name="Text Placeholder 4"/>
          <p:cNvSpPr>
            <a:spLocks noGrp="1"/>
          </p:cNvSpPr>
          <p:nvPr>
            <p:ph type="body" sz="quarter" idx="3"/>
          </p:nvPr>
        </p:nvSpPr>
        <p:spPr>
          <a:xfrm>
            <a:off x="5118653" y="3665887"/>
            <a:ext cx="6264414" cy="685800"/>
          </a:xfrm>
        </p:spPr>
        <p:txBody>
          <a:bodyPr anchor="ctr">
            <a:noAutofit/>
          </a:bodyPr>
          <a:lstStyle>
            <a:lvl1pPr marL="0" indent="0" algn="l">
              <a:lnSpc>
                <a:spcPct val="100000"/>
              </a:lnSpc>
              <a:buNone/>
              <a:defRPr sz="2200" b="0" cap="all" baseline="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a:t>Klikken om de tekststijl van het model te bewerken</a:t>
            </a:r>
          </a:p>
        </p:txBody>
      </p:sp>
      <p:sp>
        <p:nvSpPr>
          <p:cNvPr id="6" name="Content Placeholder 5"/>
          <p:cNvSpPr>
            <a:spLocks noGrp="1"/>
          </p:cNvSpPr>
          <p:nvPr>
            <p:ph sz="quarter" idx="4"/>
          </p:nvPr>
        </p:nvSpPr>
        <p:spPr>
          <a:xfrm>
            <a:off x="5118447" y="4351687"/>
            <a:ext cx="6265588" cy="1704060"/>
          </a:xfrm>
        </p:spPr>
        <p:txBody>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7" name="Date Placeholder 6"/>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8" name="Footer Placeholder 7"/>
          <p:cNvSpPr>
            <a:spLocks noGrp="1"/>
          </p:cNvSpPr>
          <p:nvPr>
            <p:ph type="ftr" sz="quarter" idx="11"/>
          </p:nvPr>
        </p:nvSpPr>
        <p:spPr>
          <a:xfrm>
            <a:off x="804672" y="6227064"/>
            <a:ext cx="10588752" cy="320040"/>
          </a:xfrm>
        </p:spPr>
        <p:txBody>
          <a:bodyPr/>
          <a:lstStyle/>
          <a:p>
            <a:endParaRPr lang="nl-NL"/>
          </a:p>
        </p:txBody>
      </p:sp>
      <p:sp>
        <p:nvSpPr>
          <p:cNvPr id="9" name="Slide Number Placeholder 8"/>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2667076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grpSp>
        <p:nvGrpSpPr>
          <p:cNvPr id="77" name="Group 76"/>
          <p:cNvGrpSpPr/>
          <p:nvPr/>
        </p:nvGrpSpPr>
        <p:grpSpPr>
          <a:xfrm>
            <a:off x="-417513" y="0"/>
            <a:ext cx="12584114" cy="6853238"/>
            <a:chOff x="-417513" y="0"/>
            <a:chExt cx="12584114" cy="6853238"/>
          </a:xfrm>
        </p:grpSpPr>
        <p:sp>
          <p:nvSpPr>
            <p:cNvPr id="78"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9"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0"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1"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2"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3"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1"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2"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4"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5"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4" name="Group 23"/>
          <p:cNvGrpSpPr/>
          <p:nvPr/>
        </p:nvGrpSpPr>
        <p:grpSpPr>
          <a:xfrm>
            <a:off x="800144" y="1699589"/>
            <a:ext cx="3674476" cy="3470421"/>
            <a:chOff x="697883" y="1816768"/>
            <a:chExt cx="3674476" cy="3470421"/>
          </a:xfrm>
        </p:grpSpPr>
        <p:sp>
          <p:nvSpPr>
            <p:cNvPr id="25" name="Rectangle 24"/>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6"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7" name="Rectangle 26"/>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2" y="2349925"/>
            <a:ext cx="3501196" cy="2456442"/>
          </a:xfrm>
        </p:spPr>
        <p:txBody>
          <a:bodyPr/>
          <a:lstStyle>
            <a:lvl1pPr>
              <a:defRPr>
                <a:solidFill>
                  <a:srgbClr val="FFFEFF"/>
                </a:solidFill>
              </a:defRPr>
            </a:lvl1pPr>
          </a:lstStyle>
          <a:p>
            <a:r>
              <a:rPr lang="nl-NL"/>
              <a:t>Klik om stijl te bewerken</a:t>
            </a:r>
            <a:endParaRPr lang="en-US" dirty="0"/>
          </a:p>
        </p:txBody>
      </p:sp>
      <p:sp>
        <p:nvSpPr>
          <p:cNvPr id="3" name="Date Placeholder 2"/>
          <p:cNvSpPr>
            <a:spLocks noGrp="1"/>
          </p:cNvSpPr>
          <p:nvPr>
            <p:ph type="dt" sz="half" idx="10"/>
          </p:nvPr>
        </p:nvSpPr>
        <p:spPr/>
        <p:txBody>
          <a:bodyPr/>
          <a:lstStyle/>
          <a:p>
            <a:fld id="{53F8443F-80B3-4A03-B5D2-05667285C7A8}" type="datetimeFigureOut">
              <a:rPr lang="nl-NL" smtClean="0"/>
              <a:t>6-5-2019</a:t>
            </a:fld>
            <a:endParaRPr lang="nl-NL"/>
          </a:p>
        </p:txBody>
      </p:sp>
      <p:sp>
        <p:nvSpPr>
          <p:cNvPr id="4" name="Footer Placeholder 3"/>
          <p:cNvSpPr>
            <a:spLocks noGrp="1"/>
          </p:cNvSpPr>
          <p:nvPr>
            <p:ph type="ftr" sz="quarter" idx="11"/>
          </p:nvPr>
        </p:nvSpPr>
        <p:spPr/>
        <p:txBody>
          <a:bodyPr/>
          <a:lstStyle/>
          <a:p>
            <a:endParaRPr lang="nl-NL"/>
          </a:p>
        </p:txBody>
      </p:sp>
      <p:sp>
        <p:nvSpPr>
          <p:cNvPr id="5" name="Slide Number Placeholder 4"/>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33974984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3" name="Footer Placeholder 2"/>
          <p:cNvSpPr>
            <a:spLocks noGrp="1"/>
          </p:cNvSpPr>
          <p:nvPr>
            <p:ph type="ftr" sz="quarter" idx="11"/>
          </p:nvPr>
        </p:nvSpPr>
        <p:spPr>
          <a:xfrm>
            <a:off x="804672" y="6227064"/>
            <a:ext cx="10588752" cy="320040"/>
          </a:xfrm>
        </p:spPr>
        <p:txBody>
          <a:bodyPr/>
          <a:lstStyle/>
          <a:p>
            <a:endParaRPr lang="nl-NL"/>
          </a:p>
        </p:txBody>
      </p:sp>
      <p:sp>
        <p:nvSpPr>
          <p:cNvPr id="4" name="Slide Number Placeholder 3"/>
          <p:cNvSpPr>
            <a:spLocks noGrp="1"/>
          </p:cNvSpPr>
          <p:nvPr>
            <p:ph type="sldNum" sz="quarter" idx="12"/>
          </p:nvPr>
        </p:nvSpPr>
        <p:spPr>
          <a:xfrm>
            <a:off x="10469880"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328022884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grpSp>
        <p:nvGrpSpPr>
          <p:cNvPr id="74" name="Group 73"/>
          <p:cNvGrpSpPr/>
          <p:nvPr/>
        </p:nvGrpSpPr>
        <p:grpSpPr>
          <a:xfrm>
            <a:off x="-417513" y="0"/>
            <a:ext cx="12584114" cy="6853238"/>
            <a:chOff x="-417513" y="0"/>
            <a:chExt cx="12584114" cy="6853238"/>
          </a:xfrm>
        </p:grpSpPr>
        <p:sp>
          <p:nvSpPr>
            <p:cNvPr id="75" name="Freeform 5"/>
            <p:cNvSpPr/>
            <p:nvPr/>
          </p:nvSpPr>
          <p:spPr bwMode="auto">
            <a:xfrm>
              <a:off x="1306513" y="0"/>
              <a:ext cx="3862388" cy="6843713"/>
            </a:xfrm>
            <a:custGeom>
              <a:avLst/>
              <a:gdLst/>
              <a:ahLst/>
              <a:cxnLst/>
              <a:rect l="0" t="0" r="r" b="b"/>
              <a:pathLst>
                <a:path w="813" h="1440">
                  <a:moveTo>
                    <a:pt x="813" y="0"/>
                  </a:moveTo>
                  <a:cubicBezTo>
                    <a:pt x="331" y="221"/>
                    <a:pt x="0" y="1039"/>
                    <a:pt x="43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6" name="Freeform 6"/>
            <p:cNvSpPr/>
            <p:nvPr/>
          </p:nvSpPr>
          <p:spPr bwMode="auto">
            <a:xfrm>
              <a:off x="10626725" y="9525"/>
              <a:ext cx="1539875" cy="555625"/>
            </a:xfrm>
            <a:custGeom>
              <a:avLst/>
              <a:gdLst/>
              <a:ahLst/>
              <a:cxnLst/>
              <a:rect l="0" t="0" r="r" b="b"/>
              <a:pathLst>
                <a:path w="324" h="117">
                  <a:moveTo>
                    <a:pt x="324" y="117"/>
                  </a:moveTo>
                  <a:cubicBezTo>
                    <a:pt x="223" y="64"/>
                    <a:pt x="107" y="2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7" name="Freeform 7"/>
            <p:cNvSpPr/>
            <p:nvPr/>
          </p:nvSpPr>
          <p:spPr bwMode="auto">
            <a:xfrm>
              <a:off x="10247313" y="5013325"/>
              <a:ext cx="1919288" cy="1830388"/>
            </a:xfrm>
            <a:custGeom>
              <a:avLst/>
              <a:gdLst/>
              <a:ahLst/>
              <a:cxnLst/>
              <a:rect l="0" t="0" r="r" b="b"/>
              <a:pathLst>
                <a:path w="404" h="385">
                  <a:moveTo>
                    <a:pt x="0" y="385"/>
                  </a:moveTo>
                  <a:cubicBezTo>
                    <a:pt x="146" y="272"/>
                    <a:pt x="285" y="142"/>
                    <a:pt x="404"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78" name="Freeform 8"/>
            <p:cNvSpPr/>
            <p:nvPr/>
          </p:nvSpPr>
          <p:spPr bwMode="auto">
            <a:xfrm>
              <a:off x="1120775" y="0"/>
              <a:ext cx="3676650" cy="6843713"/>
            </a:xfrm>
            <a:custGeom>
              <a:avLst/>
              <a:gdLst/>
              <a:ahLst/>
              <a:cxnLst/>
              <a:rect l="0" t="0" r="r" b="b"/>
              <a:pathLst>
                <a:path w="774" h="1440">
                  <a:moveTo>
                    <a:pt x="774" y="0"/>
                  </a:moveTo>
                  <a:cubicBezTo>
                    <a:pt x="312" y="240"/>
                    <a:pt x="0" y="1034"/>
                    <a:pt x="411" y="144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79" name="Freeform 9"/>
            <p:cNvSpPr/>
            <p:nvPr/>
          </p:nvSpPr>
          <p:spPr bwMode="auto">
            <a:xfrm>
              <a:off x="11202988" y="9525"/>
              <a:ext cx="963613" cy="366713"/>
            </a:xfrm>
            <a:custGeom>
              <a:avLst/>
              <a:gdLst/>
              <a:ahLst/>
              <a:cxnLst/>
              <a:rect l="0" t="0" r="r" b="b"/>
              <a:pathLst>
                <a:path w="203" h="77">
                  <a:moveTo>
                    <a:pt x="203" y="77"/>
                  </a:moveTo>
                  <a:cubicBezTo>
                    <a:pt x="138" y="46"/>
                    <a:pt x="68" y="2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0" name="Freeform 10"/>
            <p:cNvSpPr/>
            <p:nvPr/>
          </p:nvSpPr>
          <p:spPr bwMode="auto">
            <a:xfrm>
              <a:off x="10494963" y="5275263"/>
              <a:ext cx="1666875" cy="1577975"/>
            </a:xfrm>
            <a:custGeom>
              <a:avLst/>
              <a:gdLst/>
              <a:ahLst/>
              <a:cxnLst/>
              <a:rect l="0" t="0" r="r" b="b"/>
              <a:pathLst>
                <a:path w="351" h="332">
                  <a:moveTo>
                    <a:pt x="0" y="332"/>
                  </a:moveTo>
                  <a:cubicBezTo>
                    <a:pt x="125" y="232"/>
                    <a:pt x="245" y="121"/>
                    <a:pt x="351"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1" name="Freeform 11"/>
            <p:cNvSpPr/>
            <p:nvPr/>
          </p:nvSpPr>
          <p:spPr bwMode="auto">
            <a:xfrm>
              <a:off x="1001713" y="0"/>
              <a:ext cx="3621088" cy="6843713"/>
            </a:xfrm>
            <a:custGeom>
              <a:avLst/>
              <a:gdLst/>
              <a:ahLst/>
              <a:cxnLst/>
              <a:rect l="0" t="0" r="r" b="b"/>
              <a:pathLst>
                <a:path w="762" h="1440">
                  <a:moveTo>
                    <a:pt x="762" y="0"/>
                  </a:moveTo>
                  <a:cubicBezTo>
                    <a:pt x="308" y="245"/>
                    <a:pt x="0" y="1033"/>
                    <a:pt x="403"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12"/>
            <p:cNvSpPr/>
            <p:nvPr/>
          </p:nvSpPr>
          <p:spPr bwMode="auto">
            <a:xfrm>
              <a:off x="11501438" y="9525"/>
              <a:ext cx="665163" cy="257175"/>
            </a:xfrm>
            <a:custGeom>
              <a:avLst/>
              <a:gdLst/>
              <a:ahLst/>
              <a:cxnLst/>
              <a:rect l="0" t="0" r="r" b="b"/>
              <a:pathLst>
                <a:path w="140" h="54">
                  <a:moveTo>
                    <a:pt x="140" y="54"/>
                  </a:moveTo>
                  <a:cubicBezTo>
                    <a:pt x="95" y="34"/>
                    <a:pt x="48" y="16"/>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13"/>
            <p:cNvSpPr/>
            <p:nvPr/>
          </p:nvSpPr>
          <p:spPr bwMode="auto">
            <a:xfrm>
              <a:off x="10641013" y="5408613"/>
              <a:ext cx="1525588" cy="1435100"/>
            </a:xfrm>
            <a:custGeom>
              <a:avLst/>
              <a:gdLst/>
              <a:ahLst/>
              <a:cxnLst/>
              <a:rect l="0" t="0" r="r" b="b"/>
              <a:pathLst>
                <a:path w="321" h="302">
                  <a:moveTo>
                    <a:pt x="0" y="302"/>
                  </a:moveTo>
                  <a:cubicBezTo>
                    <a:pt x="114" y="210"/>
                    <a:pt x="223" y="109"/>
                    <a:pt x="321"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4" name="Freeform 14"/>
            <p:cNvSpPr/>
            <p:nvPr/>
          </p:nvSpPr>
          <p:spPr bwMode="auto">
            <a:xfrm>
              <a:off x="1001713" y="0"/>
              <a:ext cx="3244850" cy="6843713"/>
            </a:xfrm>
            <a:custGeom>
              <a:avLst/>
              <a:gdLst/>
              <a:ahLst/>
              <a:cxnLst/>
              <a:rect l="0" t="0" r="r" b="b"/>
              <a:pathLst>
                <a:path w="683" h="1440">
                  <a:moveTo>
                    <a:pt x="683" y="0"/>
                  </a:moveTo>
                  <a:cubicBezTo>
                    <a:pt x="258" y="256"/>
                    <a:pt x="0" y="1041"/>
                    <a:pt x="355"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15"/>
            <p:cNvSpPr/>
            <p:nvPr/>
          </p:nvSpPr>
          <p:spPr bwMode="auto">
            <a:xfrm>
              <a:off x="10802938" y="5518150"/>
              <a:ext cx="1363663" cy="1325563"/>
            </a:xfrm>
            <a:custGeom>
              <a:avLst/>
              <a:gdLst/>
              <a:ahLst/>
              <a:cxnLst/>
              <a:rect l="0" t="0" r="r" b="b"/>
              <a:pathLst>
                <a:path w="287" h="279">
                  <a:moveTo>
                    <a:pt x="0" y="279"/>
                  </a:moveTo>
                  <a:cubicBezTo>
                    <a:pt x="101" y="193"/>
                    <a:pt x="198" y="100"/>
                    <a:pt x="287"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6"/>
            <p:cNvSpPr/>
            <p:nvPr/>
          </p:nvSpPr>
          <p:spPr bwMode="auto">
            <a:xfrm>
              <a:off x="889000" y="0"/>
              <a:ext cx="3230563" cy="6843713"/>
            </a:xfrm>
            <a:custGeom>
              <a:avLst/>
              <a:gdLst/>
              <a:ahLst/>
              <a:cxnLst/>
              <a:rect l="0" t="0" r="r" b="b"/>
              <a:pathLst>
                <a:path w="680" h="1440">
                  <a:moveTo>
                    <a:pt x="680" y="0"/>
                  </a:moveTo>
                  <a:cubicBezTo>
                    <a:pt x="257" y="265"/>
                    <a:pt x="0" y="1026"/>
                    <a:pt x="337"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7"/>
            <p:cNvSpPr/>
            <p:nvPr/>
          </p:nvSpPr>
          <p:spPr bwMode="auto">
            <a:xfrm>
              <a:off x="10979150" y="5694363"/>
              <a:ext cx="1187450" cy="1149350"/>
            </a:xfrm>
            <a:custGeom>
              <a:avLst/>
              <a:gdLst/>
              <a:ahLst/>
              <a:cxnLst/>
              <a:rect l="0" t="0" r="r" b="b"/>
              <a:pathLst>
                <a:path w="250" h="242">
                  <a:moveTo>
                    <a:pt x="0" y="242"/>
                  </a:moveTo>
                  <a:cubicBezTo>
                    <a:pt x="88" y="166"/>
                    <a:pt x="172" y="85"/>
                    <a:pt x="25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8"/>
            <p:cNvSpPr/>
            <p:nvPr/>
          </p:nvSpPr>
          <p:spPr bwMode="auto">
            <a:xfrm>
              <a:off x="484188" y="0"/>
              <a:ext cx="3421063" cy="6843713"/>
            </a:xfrm>
            <a:custGeom>
              <a:avLst/>
              <a:gdLst/>
              <a:ahLst/>
              <a:cxnLst/>
              <a:rect l="0" t="0" r="r" b="b"/>
              <a:pathLst>
                <a:path w="720" h="1440">
                  <a:moveTo>
                    <a:pt x="720" y="0"/>
                  </a:moveTo>
                  <a:cubicBezTo>
                    <a:pt x="316" y="282"/>
                    <a:pt x="0" y="1018"/>
                    <a:pt x="362"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9"/>
            <p:cNvSpPr/>
            <p:nvPr/>
          </p:nvSpPr>
          <p:spPr bwMode="auto">
            <a:xfrm>
              <a:off x="11287125" y="6049963"/>
              <a:ext cx="879475" cy="793750"/>
            </a:xfrm>
            <a:custGeom>
              <a:avLst/>
              <a:gdLst/>
              <a:ahLst/>
              <a:cxnLst/>
              <a:rect l="0" t="0" r="r" b="b"/>
              <a:pathLst>
                <a:path w="185" h="167">
                  <a:moveTo>
                    <a:pt x="0" y="167"/>
                  </a:moveTo>
                  <a:cubicBezTo>
                    <a:pt x="63" y="114"/>
                    <a:pt x="125" y="58"/>
                    <a:pt x="185"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0" name="Freeform 20"/>
            <p:cNvSpPr/>
            <p:nvPr/>
          </p:nvSpPr>
          <p:spPr bwMode="auto">
            <a:xfrm>
              <a:off x="598488" y="0"/>
              <a:ext cx="2717800" cy="6843713"/>
            </a:xfrm>
            <a:custGeom>
              <a:avLst/>
              <a:gdLst/>
              <a:ahLst/>
              <a:cxnLst/>
              <a:rect l="0" t="0" r="r" b="b"/>
              <a:pathLst>
                <a:path w="572" h="1440">
                  <a:moveTo>
                    <a:pt x="572" y="0"/>
                  </a:moveTo>
                  <a:cubicBezTo>
                    <a:pt x="213" y="320"/>
                    <a:pt x="0" y="979"/>
                    <a:pt x="164" y="144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1" name="Freeform 21"/>
            <p:cNvSpPr/>
            <p:nvPr/>
          </p:nvSpPr>
          <p:spPr bwMode="auto">
            <a:xfrm>
              <a:off x="261938" y="0"/>
              <a:ext cx="2944813" cy="6843713"/>
            </a:xfrm>
            <a:custGeom>
              <a:avLst/>
              <a:gdLst/>
              <a:ahLst/>
              <a:cxnLst/>
              <a:rect l="0" t="0" r="r" b="b"/>
              <a:pathLst>
                <a:path w="620" h="1440">
                  <a:moveTo>
                    <a:pt x="620" y="0"/>
                  </a:moveTo>
                  <a:cubicBezTo>
                    <a:pt x="248" y="325"/>
                    <a:pt x="0" y="960"/>
                    <a:pt x="186" y="1440"/>
                  </a:cubicBezTo>
                </a:path>
              </a:pathLst>
            </a:custGeom>
            <a:noFill/>
            <a:ln w="9525" cap="flat">
              <a:solidFill>
                <a:schemeClr val="tx1">
                  <a:alpha val="20000"/>
                </a:schemeClr>
              </a:solidFill>
              <a:prstDash val="lgDash"/>
              <a:miter lim="800000"/>
              <a:headEnd/>
              <a:tailEnd/>
            </a:ln>
            <a:extLst>
              <a:ext uri="{909E8E84-426E-40DD-AFC4-6F175D3DCCD1}">
                <a14:hiddenFill xmlns:a14="http://schemas.microsoft.com/office/drawing/2010/main">
                  <a:solidFill>
                    <a:srgbClr val="FFFFFF"/>
                  </a:solidFill>
                </a14:hiddenFill>
              </a:ext>
            </a:extLst>
          </p:spPr>
        </p:sp>
        <p:sp>
          <p:nvSpPr>
            <p:cNvPr id="92" name="Freeform 22"/>
            <p:cNvSpPr/>
            <p:nvPr/>
          </p:nvSpPr>
          <p:spPr bwMode="auto">
            <a:xfrm>
              <a:off x="-417513" y="0"/>
              <a:ext cx="2403475" cy="6843713"/>
            </a:xfrm>
            <a:custGeom>
              <a:avLst/>
              <a:gdLst/>
              <a:ahLst/>
              <a:cxnLst/>
              <a:rect l="0" t="0" r="r" b="b"/>
              <a:pathLst>
                <a:path w="506" h="1440">
                  <a:moveTo>
                    <a:pt x="506" y="0"/>
                  </a:moveTo>
                  <a:cubicBezTo>
                    <a:pt x="109" y="356"/>
                    <a:pt x="0" y="943"/>
                    <a:pt x="171" y="144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3" name="Freeform 23"/>
            <p:cNvSpPr/>
            <p:nvPr/>
          </p:nvSpPr>
          <p:spPr bwMode="auto">
            <a:xfrm>
              <a:off x="14288" y="9525"/>
              <a:ext cx="1771650" cy="3198813"/>
            </a:xfrm>
            <a:custGeom>
              <a:avLst/>
              <a:gdLst/>
              <a:ahLst/>
              <a:cxnLst/>
              <a:rect l="0" t="0" r="r" b="b"/>
              <a:pathLst>
                <a:path w="373" h="673">
                  <a:moveTo>
                    <a:pt x="373" y="0"/>
                  </a:moveTo>
                  <a:cubicBezTo>
                    <a:pt x="175" y="183"/>
                    <a:pt x="51" y="409"/>
                    <a:pt x="0" y="67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24"/>
            <p:cNvSpPr/>
            <p:nvPr/>
          </p:nvSpPr>
          <p:spPr bwMode="auto">
            <a:xfrm>
              <a:off x="4763" y="6016625"/>
              <a:ext cx="214313" cy="827088"/>
            </a:xfrm>
            <a:custGeom>
              <a:avLst/>
              <a:gdLst/>
              <a:ahLst/>
              <a:cxnLst/>
              <a:rect l="0" t="0" r="r" b="b"/>
              <a:pathLst>
                <a:path w="45" h="174">
                  <a:moveTo>
                    <a:pt x="0" y="0"/>
                  </a:moveTo>
                  <a:cubicBezTo>
                    <a:pt x="11" y="59"/>
                    <a:pt x="26" y="118"/>
                    <a:pt x="45" y="174"/>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25"/>
            <p:cNvSpPr/>
            <p:nvPr/>
          </p:nvSpPr>
          <p:spPr bwMode="auto">
            <a:xfrm>
              <a:off x="14288" y="0"/>
              <a:ext cx="1562100" cy="2228850"/>
            </a:xfrm>
            <a:custGeom>
              <a:avLst/>
              <a:gdLst/>
              <a:ahLst/>
              <a:cxnLst/>
              <a:rect l="0" t="0" r="r" b="b"/>
              <a:pathLst>
                <a:path w="329" h="469">
                  <a:moveTo>
                    <a:pt x="329" y="0"/>
                  </a:moveTo>
                  <a:cubicBezTo>
                    <a:pt x="189" y="133"/>
                    <a:pt x="69" y="288"/>
                    <a:pt x="0" y="46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21" name="Group 20"/>
          <p:cNvGrpSpPr/>
          <p:nvPr/>
        </p:nvGrpSpPr>
        <p:grpSpPr>
          <a:xfrm>
            <a:off x="800144" y="1699589"/>
            <a:ext cx="3674476" cy="3470421"/>
            <a:chOff x="697883" y="1816768"/>
            <a:chExt cx="3674476" cy="3470421"/>
          </a:xfrm>
        </p:grpSpPr>
        <p:sp>
          <p:nvSpPr>
            <p:cNvPr id="22" name="Rectangle 21"/>
            <p:cNvSpPr/>
            <p:nvPr/>
          </p:nvSpPr>
          <p:spPr>
            <a:xfrm>
              <a:off x="697883" y="1816768"/>
              <a:ext cx="3674476"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2" name="Isosceles Triangle 22"/>
            <p:cNvSpPr/>
            <p:nvPr/>
          </p:nvSpPr>
          <p:spPr>
            <a:xfrm rot="10800000">
              <a:off x="2380224" y="5014786"/>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3" name="Rectangle 32"/>
            <p:cNvSpPr/>
            <p:nvPr/>
          </p:nvSpPr>
          <p:spPr>
            <a:xfrm>
              <a:off x="704075" y="2392840"/>
              <a:ext cx="3668284"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2" name="Title 1"/>
          <p:cNvSpPr>
            <a:spLocks noGrp="1"/>
          </p:cNvSpPr>
          <p:nvPr>
            <p:ph type="title"/>
          </p:nvPr>
        </p:nvSpPr>
        <p:spPr>
          <a:xfrm>
            <a:off x="888631" y="2352026"/>
            <a:ext cx="3501197" cy="1223298"/>
          </a:xfrm>
        </p:spPr>
        <p:txBody>
          <a:bodyPr bIns="0" anchor="b">
            <a:noAutofit/>
          </a:bodyPr>
          <a:lstStyle>
            <a:lvl1pPr algn="ctr">
              <a:defRPr sz="3200">
                <a:solidFill>
                  <a:srgbClr val="FFFEFF"/>
                </a:solidFill>
              </a:defRPr>
            </a:lvl1pPr>
          </a:lstStyle>
          <a:p>
            <a:r>
              <a:rPr lang="nl-NL"/>
              <a:t>Klik om stijl te bewerken</a:t>
            </a:r>
            <a:endParaRPr lang="en-US" dirty="0"/>
          </a:p>
        </p:txBody>
      </p:sp>
      <p:sp>
        <p:nvSpPr>
          <p:cNvPr id="3" name="Content Placeholder 2"/>
          <p:cNvSpPr>
            <a:spLocks noGrp="1"/>
          </p:cNvSpPr>
          <p:nvPr>
            <p:ph idx="1"/>
          </p:nvPr>
        </p:nvSpPr>
        <p:spPr>
          <a:xfrm>
            <a:off x="5109983" y="802809"/>
            <a:ext cx="6275035" cy="5249940"/>
          </a:xfrm>
        </p:spPr>
        <p:txBody>
          <a:bodyPr anchor="ct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Text Placeholder 3"/>
          <p:cNvSpPr>
            <a:spLocks noGrp="1"/>
          </p:cNvSpPr>
          <p:nvPr>
            <p:ph type="body" sz="half" idx="2"/>
          </p:nvPr>
        </p:nvSpPr>
        <p:spPr>
          <a:xfrm>
            <a:off x="888631" y="3580186"/>
            <a:ext cx="3501197" cy="1221164"/>
          </a:xfrm>
        </p:spPr>
        <p:txBody>
          <a:bodyPr/>
          <a:lstStyle>
            <a:lvl1pPr marL="0" indent="0" algn="ctr">
              <a:buNone/>
              <a:defRPr sz="16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p:txBody>
          <a:bodyPr/>
          <a:lstStyle/>
          <a:p>
            <a:fld id="{53F8443F-80B3-4A03-B5D2-05667285C7A8}" type="datetimeFigureOut">
              <a:rPr lang="nl-NL" smtClean="0"/>
              <a:t>6-5-2019</a:t>
            </a:fld>
            <a:endParaRPr lang="nl-NL"/>
          </a:p>
        </p:txBody>
      </p:sp>
      <p:sp>
        <p:nvSpPr>
          <p:cNvPr id="6" name="Footer Placeholder 5"/>
          <p:cNvSpPr>
            <a:spLocks noGrp="1"/>
          </p:cNvSpPr>
          <p:nvPr>
            <p:ph type="ftr" sz="quarter" idx="11"/>
          </p:nvPr>
        </p:nvSpPr>
        <p:spPr/>
        <p:txBody>
          <a:bodyPr/>
          <a:lstStyle/>
          <a:p>
            <a:endParaRPr lang="nl-NL"/>
          </a:p>
        </p:txBody>
      </p:sp>
      <p:sp>
        <p:nvSpPr>
          <p:cNvPr id="7" name="Slide Number Placeholder 6"/>
          <p:cNvSpPr>
            <a:spLocks noGrp="1"/>
          </p:cNvSpPr>
          <p:nvPr>
            <p:ph type="sldNum" sz="quarter" idx="12"/>
          </p:nvPr>
        </p:nvSpPr>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271812238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grpSp>
        <p:nvGrpSpPr>
          <p:cNvPr id="73" name="Group 72"/>
          <p:cNvGrpSpPr/>
          <p:nvPr/>
        </p:nvGrpSpPr>
        <p:grpSpPr>
          <a:xfrm>
            <a:off x="-329674" y="-59376"/>
            <a:ext cx="12515851" cy="6923798"/>
            <a:chOff x="-329674" y="-51881"/>
            <a:chExt cx="12515851" cy="6923798"/>
          </a:xfrm>
        </p:grpSpPr>
        <p:sp>
          <p:nvSpPr>
            <p:cNvPr id="81" name="Freeform 5"/>
            <p:cNvSpPr/>
            <p:nvPr/>
          </p:nvSpPr>
          <p:spPr bwMode="auto">
            <a:xfrm>
              <a:off x="-329674" y="1298404"/>
              <a:ext cx="9702800" cy="5573512"/>
            </a:xfrm>
            <a:custGeom>
              <a:avLst/>
              <a:gdLst/>
              <a:ahLst/>
              <a:cxnLst/>
              <a:rect l="0" t="0" r="r" b="b"/>
              <a:pathLst>
                <a:path w="2038" h="1169">
                  <a:moveTo>
                    <a:pt x="1752" y="1169"/>
                  </a:moveTo>
                  <a:cubicBezTo>
                    <a:pt x="2038" y="928"/>
                    <a:pt x="1673" y="513"/>
                    <a:pt x="1487" y="334"/>
                  </a:cubicBezTo>
                  <a:cubicBezTo>
                    <a:pt x="1316" y="170"/>
                    <a:pt x="1099" y="43"/>
                    <a:pt x="860" y="22"/>
                  </a:cubicBezTo>
                  <a:cubicBezTo>
                    <a:pt x="621" y="0"/>
                    <a:pt x="341" y="128"/>
                    <a:pt x="199" y="318"/>
                  </a:cubicBezTo>
                  <a:cubicBezTo>
                    <a:pt x="0" y="586"/>
                    <a:pt x="184" y="965"/>
                    <a:pt x="399" y="1165"/>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2" name="Freeform 6"/>
            <p:cNvSpPr/>
            <p:nvPr/>
          </p:nvSpPr>
          <p:spPr bwMode="auto">
            <a:xfrm>
              <a:off x="670451" y="2018236"/>
              <a:ext cx="7373938" cy="4848892"/>
            </a:xfrm>
            <a:custGeom>
              <a:avLst/>
              <a:gdLst/>
              <a:ahLst/>
              <a:cxnLst/>
              <a:rect l="0" t="0" r="r" b="b"/>
              <a:pathLst>
                <a:path w="1549" h="1017">
                  <a:moveTo>
                    <a:pt x="1025" y="1016"/>
                  </a:moveTo>
                  <a:cubicBezTo>
                    <a:pt x="1223" y="971"/>
                    <a:pt x="1549" y="857"/>
                    <a:pt x="1443" y="592"/>
                  </a:cubicBezTo>
                  <a:cubicBezTo>
                    <a:pt x="1344" y="344"/>
                    <a:pt x="1041" y="111"/>
                    <a:pt x="782" y="53"/>
                  </a:cubicBezTo>
                  <a:cubicBezTo>
                    <a:pt x="545" y="0"/>
                    <a:pt x="275" y="117"/>
                    <a:pt x="150" y="329"/>
                  </a:cubicBezTo>
                  <a:cubicBezTo>
                    <a:pt x="0" y="584"/>
                    <a:pt x="243" y="911"/>
                    <a:pt x="477" y="1017"/>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3" name="Freeform 7"/>
            <p:cNvSpPr/>
            <p:nvPr/>
          </p:nvSpPr>
          <p:spPr bwMode="auto">
            <a:xfrm>
              <a:off x="251351" y="1788400"/>
              <a:ext cx="8035925" cy="5083516"/>
            </a:xfrm>
            <a:custGeom>
              <a:avLst/>
              <a:gdLst/>
              <a:ahLst/>
              <a:cxnLst/>
              <a:rect l="0" t="0" r="r" b="b"/>
              <a:pathLst>
                <a:path w="1688" h="1066">
                  <a:moveTo>
                    <a:pt x="1302" y="1066"/>
                  </a:moveTo>
                  <a:cubicBezTo>
                    <a:pt x="1416" y="1024"/>
                    <a:pt x="1551" y="962"/>
                    <a:pt x="1613" y="850"/>
                  </a:cubicBezTo>
                  <a:cubicBezTo>
                    <a:pt x="1688" y="715"/>
                    <a:pt x="1606" y="575"/>
                    <a:pt x="1517" y="471"/>
                  </a:cubicBezTo>
                  <a:cubicBezTo>
                    <a:pt x="1336" y="258"/>
                    <a:pt x="1084" y="62"/>
                    <a:pt x="798" y="28"/>
                  </a:cubicBezTo>
                  <a:cubicBezTo>
                    <a:pt x="559" y="0"/>
                    <a:pt x="317" y="138"/>
                    <a:pt x="181" y="333"/>
                  </a:cubicBezTo>
                  <a:cubicBezTo>
                    <a:pt x="0" y="592"/>
                    <a:pt x="191" y="907"/>
                    <a:pt x="420" y="1066"/>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84" name="Freeform 8"/>
            <p:cNvSpPr/>
            <p:nvPr/>
          </p:nvSpPr>
          <p:spPr bwMode="auto">
            <a:xfrm>
              <a:off x="-1061" y="549842"/>
              <a:ext cx="10334625" cy="6322075"/>
            </a:xfrm>
            <a:custGeom>
              <a:avLst/>
              <a:gdLst/>
              <a:ahLst/>
              <a:cxnLst/>
              <a:rect l="0" t="0" r="r" b="b"/>
              <a:pathLst>
                <a:path w="2171" h="1326">
                  <a:moveTo>
                    <a:pt x="1873" y="1326"/>
                  </a:moveTo>
                  <a:cubicBezTo>
                    <a:pt x="2171" y="1045"/>
                    <a:pt x="1825" y="678"/>
                    <a:pt x="1609" y="473"/>
                  </a:cubicBezTo>
                  <a:cubicBezTo>
                    <a:pt x="1406" y="281"/>
                    <a:pt x="1159" y="116"/>
                    <a:pt x="880" y="63"/>
                  </a:cubicBezTo>
                  <a:cubicBezTo>
                    <a:pt x="545" y="0"/>
                    <a:pt x="214" y="161"/>
                    <a:pt x="0" y="423"/>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5" name="Freeform 9"/>
            <p:cNvSpPr/>
            <p:nvPr/>
          </p:nvSpPr>
          <p:spPr bwMode="auto">
            <a:xfrm>
              <a:off x="3701" y="6186246"/>
              <a:ext cx="504825" cy="681527"/>
            </a:xfrm>
            <a:custGeom>
              <a:avLst/>
              <a:gdLst/>
              <a:ahLst/>
              <a:cxnLst/>
              <a:rect l="0" t="0" r="r" b="b"/>
              <a:pathLst>
                <a:path w="106" h="143">
                  <a:moveTo>
                    <a:pt x="0" y="0"/>
                  </a:moveTo>
                  <a:cubicBezTo>
                    <a:pt x="35" y="54"/>
                    <a:pt x="70" y="101"/>
                    <a:pt x="106" y="143"/>
                  </a:cubicBezTo>
                </a:path>
              </a:pathLst>
            </a:custGeom>
            <a:noFill/>
            <a:ln w="4763"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6" name="Freeform 10"/>
            <p:cNvSpPr/>
            <p:nvPr/>
          </p:nvSpPr>
          <p:spPr bwMode="auto">
            <a:xfrm>
              <a:off x="-1061" y="-51881"/>
              <a:ext cx="11091863" cy="6923796"/>
            </a:xfrm>
            <a:custGeom>
              <a:avLst/>
              <a:gdLst/>
              <a:ahLst/>
              <a:cxnLst/>
              <a:rect l="0" t="0" r="r" b="b"/>
              <a:pathLst>
                <a:path w="2330" h="1452">
                  <a:moveTo>
                    <a:pt x="2046" y="1452"/>
                  </a:moveTo>
                  <a:cubicBezTo>
                    <a:pt x="2330" y="1153"/>
                    <a:pt x="2049" y="821"/>
                    <a:pt x="1813" y="601"/>
                  </a:cubicBezTo>
                  <a:cubicBezTo>
                    <a:pt x="1569" y="375"/>
                    <a:pt x="1282" y="179"/>
                    <a:pt x="956" y="97"/>
                  </a:cubicBezTo>
                  <a:cubicBezTo>
                    <a:pt x="572" y="0"/>
                    <a:pt x="292" y="101"/>
                    <a:pt x="0" y="366"/>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7" name="Freeform 11"/>
            <p:cNvSpPr/>
            <p:nvPr/>
          </p:nvSpPr>
          <p:spPr bwMode="auto">
            <a:xfrm>
              <a:off x="5426601" y="5579"/>
              <a:ext cx="5788025" cy="6847184"/>
            </a:xfrm>
            <a:custGeom>
              <a:avLst/>
              <a:gdLst/>
              <a:ahLst/>
              <a:cxnLst/>
              <a:rect l="0" t="0" r="r" b="b"/>
              <a:pathLst>
                <a:path w="1216" h="1436">
                  <a:moveTo>
                    <a:pt x="1094" y="1436"/>
                  </a:moveTo>
                  <a:cubicBezTo>
                    <a:pt x="1216" y="1114"/>
                    <a:pt x="904" y="770"/>
                    <a:pt x="709" y="551"/>
                  </a:cubicBezTo>
                  <a:cubicBezTo>
                    <a:pt x="509" y="327"/>
                    <a:pt x="274" y="127"/>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8" name="Freeform 12"/>
            <p:cNvSpPr/>
            <p:nvPr/>
          </p:nvSpPr>
          <p:spPr bwMode="auto">
            <a:xfrm>
              <a:off x="-1061" y="5579"/>
              <a:ext cx="1057275" cy="614491"/>
            </a:xfrm>
            <a:custGeom>
              <a:avLst/>
              <a:gdLst/>
              <a:ahLst/>
              <a:cxnLst/>
              <a:rect l="0" t="0" r="r" b="b"/>
              <a:pathLst>
                <a:path w="222" h="129">
                  <a:moveTo>
                    <a:pt x="222" y="0"/>
                  </a:moveTo>
                  <a:cubicBezTo>
                    <a:pt x="152" y="35"/>
                    <a:pt x="76" y="78"/>
                    <a:pt x="0" y="129"/>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89" name="Freeform 13"/>
            <p:cNvSpPr/>
            <p:nvPr/>
          </p:nvSpPr>
          <p:spPr bwMode="auto">
            <a:xfrm>
              <a:off x="5821889" y="5579"/>
              <a:ext cx="5588000" cy="6866337"/>
            </a:xfrm>
            <a:custGeom>
              <a:avLst/>
              <a:gdLst/>
              <a:ahLst/>
              <a:cxnLst/>
              <a:rect l="0" t="0" r="r" b="b"/>
              <a:pathLst>
                <a:path w="1174" h="1440">
                  <a:moveTo>
                    <a:pt x="1067" y="1440"/>
                  </a:moveTo>
                  <a:cubicBezTo>
                    <a:pt x="1174" y="1124"/>
                    <a:pt x="887" y="797"/>
                    <a:pt x="698" y="577"/>
                  </a:cubicBezTo>
                  <a:cubicBezTo>
                    <a:pt x="500" y="348"/>
                    <a:pt x="270" y="141"/>
                    <a:pt x="0" y="0"/>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0" name="Freeform 14"/>
            <p:cNvSpPr/>
            <p:nvPr/>
          </p:nvSpPr>
          <p:spPr bwMode="auto">
            <a:xfrm>
              <a:off x="3701" y="790"/>
              <a:ext cx="595313" cy="352734"/>
            </a:xfrm>
            <a:custGeom>
              <a:avLst/>
              <a:gdLst/>
              <a:ahLst/>
              <a:cxnLst/>
              <a:rect l="0" t="0" r="r" b="b"/>
              <a:pathLst>
                <a:path w="125" h="74">
                  <a:moveTo>
                    <a:pt x="125" y="0"/>
                  </a:moveTo>
                  <a:cubicBezTo>
                    <a:pt x="85" y="22"/>
                    <a:pt x="43" y="47"/>
                    <a:pt x="0" y="74"/>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1" name="Freeform 15"/>
            <p:cNvSpPr/>
            <p:nvPr/>
          </p:nvSpPr>
          <p:spPr bwMode="auto">
            <a:xfrm>
              <a:off x="6012389" y="5579"/>
              <a:ext cx="5497513" cy="6866337"/>
            </a:xfrm>
            <a:custGeom>
              <a:avLst/>
              <a:gdLst/>
              <a:ahLst/>
              <a:cxnLst/>
              <a:rect l="0" t="0" r="r" b="b"/>
              <a:pathLst>
                <a:path w="1155" h="1440">
                  <a:moveTo>
                    <a:pt x="1056" y="1440"/>
                  </a:moveTo>
                  <a:cubicBezTo>
                    <a:pt x="1155" y="1123"/>
                    <a:pt x="875" y="801"/>
                    <a:pt x="686" y="580"/>
                  </a:cubicBezTo>
                  <a:cubicBezTo>
                    <a:pt x="491" y="352"/>
                    <a:pt x="264" y="145"/>
                    <a:pt x="0" y="0"/>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2" name="Freeform 16"/>
            <p:cNvSpPr/>
            <p:nvPr/>
          </p:nvSpPr>
          <p:spPr bwMode="auto">
            <a:xfrm>
              <a:off x="-1061" y="5579"/>
              <a:ext cx="357188" cy="213875"/>
            </a:xfrm>
            <a:custGeom>
              <a:avLst/>
              <a:gdLst/>
              <a:ahLst/>
              <a:cxnLst/>
              <a:rect l="0" t="0" r="r" b="b"/>
              <a:pathLst>
                <a:path w="75" h="45">
                  <a:moveTo>
                    <a:pt x="75" y="0"/>
                  </a:moveTo>
                  <a:cubicBezTo>
                    <a:pt x="50" y="14"/>
                    <a:pt x="25" y="29"/>
                    <a:pt x="0" y="45"/>
                  </a:cubicBezTo>
                </a:path>
              </a:pathLst>
            </a:custGeom>
            <a:noFill/>
            <a:ln w="12700" cap="flat">
              <a:solidFill>
                <a:schemeClr val="tx1">
                  <a:alpha val="20000"/>
                </a:schemeClr>
              </a:solidFill>
              <a:prstDash val="dashDot"/>
              <a:miter lim="800000"/>
              <a:headEnd/>
              <a:tailEnd/>
            </a:ln>
            <a:extLst>
              <a:ext uri="{909E8E84-426E-40DD-AFC4-6F175D3DCCD1}">
                <a14:hiddenFill xmlns:a14="http://schemas.microsoft.com/office/drawing/2010/main">
                  <a:solidFill>
                    <a:srgbClr val="FFFFFF"/>
                  </a:solidFill>
                </a14:hiddenFill>
              </a:ext>
            </a:extLst>
          </p:spPr>
        </p:sp>
        <p:sp>
          <p:nvSpPr>
            <p:cNvPr id="93" name="Freeform 17"/>
            <p:cNvSpPr/>
            <p:nvPr/>
          </p:nvSpPr>
          <p:spPr bwMode="auto">
            <a:xfrm>
              <a:off x="6210826" y="790"/>
              <a:ext cx="5522913" cy="6871126"/>
            </a:xfrm>
            <a:custGeom>
              <a:avLst/>
              <a:gdLst/>
              <a:ahLst/>
              <a:cxnLst/>
              <a:rect l="0" t="0" r="r" b="b"/>
              <a:pathLst>
                <a:path w="1160" h="1441">
                  <a:moveTo>
                    <a:pt x="1053" y="1441"/>
                  </a:moveTo>
                  <a:cubicBezTo>
                    <a:pt x="1160" y="1129"/>
                    <a:pt x="892" y="817"/>
                    <a:pt x="705" y="599"/>
                  </a:cubicBezTo>
                  <a:cubicBezTo>
                    <a:pt x="503" y="365"/>
                    <a:pt x="270" y="152"/>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4" name="Freeform 18"/>
            <p:cNvSpPr/>
            <p:nvPr/>
          </p:nvSpPr>
          <p:spPr bwMode="auto">
            <a:xfrm>
              <a:off x="6463239" y="5579"/>
              <a:ext cx="5413375" cy="6866337"/>
            </a:xfrm>
            <a:custGeom>
              <a:avLst/>
              <a:gdLst/>
              <a:ahLst/>
              <a:cxnLst/>
              <a:rect l="0" t="0" r="r" b="b"/>
              <a:pathLst>
                <a:path w="1137" h="1440">
                  <a:moveTo>
                    <a:pt x="1040" y="1440"/>
                  </a:moveTo>
                  <a:cubicBezTo>
                    <a:pt x="1137" y="1131"/>
                    <a:pt x="883" y="828"/>
                    <a:pt x="698" y="611"/>
                  </a:cubicBezTo>
                  <a:cubicBezTo>
                    <a:pt x="498" y="375"/>
                    <a:pt x="268" y="159"/>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5" name="Freeform 19"/>
            <p:cNvSpPr/>
            <p:nvPr/>
          </p:nvSpPr>
          <p:spPr bwMode="auto">
            <a:xfrm>
              <a:off x="6877576" y="5579"/>
              <a:ext cx="5037138" cy="6861550"/>
            </a:xfrm>
            <a:custGeom>
              <a:avLst/>
              <a:gdLst/>
              <a:ahLst/>
              <a:cxnLst/>
              <a:rect l="0" t="0" r="r" b="b"/>
              <a:pathLst>
                <a:path w="1058" h="1439">
                  <a:moveTo>
                    <a:pt x="1011" y="1439"/>
                  </a:moveTo>
                  <a:cubicBezTo>
                    <a:pt x="1058" y="1131"/>
                    <a:pt x="825" y="841"/>
                    <a:pt x="648" y="617"/>
                  </a:cubicBezTo>
                  <a:cubicBezTo>
                    <a:pt x="462" y="383"/>
                    <a:pt x="248" y="16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6" name="Freeform 20"/>
            <p:cNvSpPr/>
            <p:nvPr/>
          </p:nvSpPr>
          <p:spPr bwMode="auto">
            <a:xfrm>
              <a:off x="8768289" y="5579"/>
              <a:ext cx="3417888" cy="2742066"/>
            </a:xfrm>
            <a:custGeom>
              <a:avLst/>
              <a:gdLst/>
              <a:ahLst/>
              <a:cxnLst/>
              <a:rect l="0" t="0" r="r" b="b"/>
              <a:pathLst>
                <a:path w="718" h="575">
                  <a:moveTo>
                    <a:pt x="718" y="575"/>
                  </a:moveTo>
                  <a:cubicBezTo>
                    <a:pt x="500" y="360"/>
                    <a:pt x="260" y="163"/>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7" name="Freeform 21"/>
            <p:cNvSpPr/>
            <p:nvPr/>
          </p:nvSpPr>
          <p:spPr bwMode="auto">
            <a:xfrm>
              <a:off x="9235014" y="10367"/>
              <a:ext cx="2951163" cy="2555325"/>
            </a:xfrm>
            <a:custGeom>
              <a:avLst/>
              <a:gdLst/>
              <a:ahLst/>
              <a:cxnLst/>
              <a:rect l="0" t="0" r="r" b="b"/>
              <a:pathLst>
                <a:path w="620" h="536">
                  <a:moveTo>
                    <a:pt x="620" y="536"/>
                  </a:moveTo>
                  <a:cubicBezTo>
                    <a:pt x="404" y="314"/>
                    <a:pt x="196" y="138"/>
                    <a:pt x="0" y="0"/>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sp>
          <p:nvSpPr>
            <p:cNvPr id="98" name="Freeform 22"/>
            <p:cNvSpPr/>
            <p:nvPr/>
          </p:nvSpPr>
          <p:spPr bwMode="auto">
            <a:xfrm>
              <a:off x="10020826" y="5579"/>
              <a:ext cx="2165350" cy="1358265"/>
            </a:xfrm>
            <a:custGeom>
              <a:avLst/>
              <a:gdLst/>
              <a:ahLst/>
              <a:cxnLst/>
              <a:rect l="0" t="0" r="r" b="b"/>
              <a:pathLst>
                <a:path w="455" h="285">
                  <a:moveTo>
                    <a:pt x="0" y="0"/>
                  </a:moveTo>
                  <a:cubicBezTo>
                    <a:pt x="153" y="85"/>
                    <a:pt x="308" y="180"/>
                    <a:pt x="455" y="285"/>
                  </a:cubicBezTo>
                </a:path>
              </a:pathLst>
            </a:custGeom>
            <a:noFill/>
            <a:ln w="9525" cap="flat">
              <a:solidFill>
                <a:schemeClr val="tx1">
                  <a:alpha val="20000"/>
                </a:schemeClr>
              </a:solidFill>
              <a:prstDash val="dash"/>
              <a:miter lim="800000"/>
              <a:headEnd/>
              <a:tailEnd/>
            </a:ln>
            <a:extLst>
              <a:ext uri="{909E8E84-426E-40DD-AFC4-6F175D3DCCD1}">
                <a14:hiddenFill xmlns:a14="http://schemas.microsoft.com/office/drawing/2010/main">
                  <a:solidFill>
                    <a:srgbClr val="FFFFFF"/>
                  </a:solidFill>
                </a14:hiddenFill>
              </a:ext>
            </a:extLst>
          </p:spPr>
        </p:sp>
        <p:sp>
          <p:nvSpPr>
            <p:cNvPr id="99" name="Freeform 23"/>
            <p:cNvSpPr/>
            <p:nvPr/>
          </p:nvSpPr>
          <p:spPr bwMode="auto">
            <a:xfrm>
              <a:off x="11290826" y="5579"/>
              <a:ext cx="895350" cy="534687"/>
            </a:xfrm>
            <a:custGeom>
              <a:avLst/>
              <a:gdLst/>
              <a:ahLst/>
              <a:cxnLst/>
              <a:rect l="0" t="0" r="r" b="b"/>
              <a:pathLst>
                <a:path w="188" h="112">
                  <a:moveTo>
                    <a:pt x="0" y="0"/>
                  </a:moveTo>
                  <a:cubicBezTo>
                    <a:pt x="63" y="36"/>
                    <a:pt x="126" y="73"/>
                    <a:pt x="188" y="112"/>
                  </a:cubicBezTo>
                </a:path>
              </a:pathLst>
            </a:custGeom>
            <a:noFill/>
            <a:ln w="9525" cap="flat">
              <a:solidFill>
                <a:schemeClr val="tx1">
                  <a:alpha val="20000"/>
                </a:schemeClr>
              </a:solidFill>
              <a:prstDash val="solid"/>
              <a:miter lim="800000"/>
              <a:headEnd/>
              <a:tailEnd/>
            </a:ln>
            <a:extLst>
              <a:ext uri="{909E8E84-426E-40DD-AFC4-6F175D3DCCD1}">
                <a14:hiddenFill xmlns:a14="http://schemas.microsoft.com/office/drawing/2010/main">
                  <a:solidFill>
                    <a:srgbClr val="FFFFFF"/>
                  </a:solidFill>
                </a14:hiddenFill>
              </a:ext>
            </a:extLst>
          </p:spPr>
        </p:sp>
      </p:grpSp>
      <p:grpSp>
        <p:nvGrpSpPr>
          <p:cNvPr id="76" name="Group 75"/>
          <p:cNvGrpSpPr/>
          <p:nvPr/>
        </p:nvGrpSpPr>
        <p:grpSpPr>
          <a:xfrm>
            <a:off x="805336" y="1698331"/>
            <a:ext cx="5941540" cy="3470421"/>
            <a:chOff x="805336" y="1698331"/>
            <a:chExt cx="5941540" cy="3470421"/>
          </a:xfrm>
        </p:grpSpPr>
        <p:sp>
          <p:nvSpPr>
            <p:cNvPr id="77" name="Rectangle 76"/>
            <p:cNvSpPr/>
            <p:nvPr/>
          </p:nvSpPr>
          <p:spPr>
            <a:xfrm>
              <a:off x="805336" y="1698331"/>
              <a:ext cx="5941540" cy="5029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8" name="Isosceles Triangle 9"/>
            <p:cNvSpPr/>
            <p:nvPr/>
          </p:nvSpPr>
          <p:spPr>
            <a:xfrm rot="10800000">
              <a:off x="3618113" y="4896349"/>
              <a:ext cx="315988" cy="272403"/>
            </a:xfrm>
            <a:prstGeom prst="triangl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9" name="Rectangle 78"/>
            <p:cNvSpPr/>
            <p:nvPr/>
          </p:nvSpPr>
          <p:spPr>
            <a:xfrm>
              <a:off x="805336" y="2274403"/>
              <a:ext cx="5941540" cy="2624327"/>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3" name="Picture Placeholder 2"/>
          <p:cNvSpPr>
            <a:spLocks noGrp="1" noChangeAspect="1"/>
          </p:cNvSpPr>
          <p:nvPr>
            <p:ph type="pic" idx="1"/>
          </p:nvPr>
        </p:nvSpPr>
        <p:spPr>
          <a:xfrm>
            <a:off x="7543510" y="0"/>
            <a:ext cx="4648490" cy="6858000"/>
          </a:xfrm>
          <a:solidFill>
            <a:schemeClr val="bg1">
              <a:lumMod val="65000"/>
              <a:lumOff val="35000"/>
            </a:schemeClr>
          </a:solidFill>
          <a:ln w="9525" cap="sq">
            <a:noFill/>
            <a:miter lim="800000"/>
          </a:ln>
          <a:effectLst/>
        </p:spPr>
        <p:txBody>
          <a:bodyPr anchor="t"/>
          <a:lstStyle>
            <a:lvl1pPr marL="0" indent="0" algn="ctr">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nl-NL"/>
              <a:t>Klik op het pictogram als u een afbeelding wilt toevoegen</a:t>
            </a:r>
            <a:endParaRPr lang="en-US" dirty="0"/>
          </a:p>
        </p:txBody>
      </p:sp>
      <p:sp>
        <p:nvSpPr>
          <p:cNvPr id="2" name="Title 1"/>
          <p:cNvSpPr>
            <a:spLocks noGrp="1"/>
          </p:cNvSpPr>
          <p:nvPr>
            <p:ph type="title"/>
          </p:nvPr>
        </p:nvSpPr>
        <p:spPr>
          <a:xfrm>
            <a:off x="885443" y="2360255"/>
            <a:ext cx="5776646" cy="1178032"/>
          </a:xfrm>
        </p:spPr>
        <p:txBody>
          <a:bodyPr bIns="0" anchor="b">
            <a:normAutofit/>
          </a:bodyPr>
          <a:lstStyle>
            <a:lvl1pPr>
              <a:defRPr sz="3600">
                <a:solidFill>
                  <a:srgbClr val="FFFEFF"/>
                </a:solidFill>
              </a:defRPr>
            </a:lvl1pPr>
          </a:lstStyle>
          <a:p>
            <a:r>
              <a:rPr lang="nl-NL"/>
              <a:t>Klik om stijl te bewerken</a:t>
            </a:r>
            <a:endParaRPr lang="en-US" dirty="0"/>
          </a:p>
        </p:txBody>
      </p:sp>
      <p:sp>
        <p:nvSpPr>
          <p:cNvPr id="4" name="Text Placeholder 3"/>
          <p:cNvSpPr>
            <a:spLocks noGrp="1"/>
          </p:cNvSpPr>
          <p:nvPr>
            <p:ph type="body" sz="half" idx="2"/>
          </p:nvPr>
        </p:nvSpPr>
        <p:spPr>
          <a:xfrm>
            <a:off x="885443" y="3545012"/>
            <a:ext cx="5776646" cy="1274198"/>
          </a:xfrm>
        </p:spPr>
        <p:txBody>
          <a:bodyPr>
            <a:normAutofit/>
          </a:bodyPr>
          <a:lstStyle>
            <a:lvl1pPr marL="0" indent="0" algn="ctr">
              <a:buNone/>
              <a:defRPr sz="1800">
                <a:solidFill>
                  <a:srgbClr val="FFFEFF"/>
                </a:solidFill>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nl-NL"/>
              <a:t>Klikken om de tekststijl van het model te bewerken</a:t>
            </a:r>
          </a:p>
        </p:txBody>
      </p:sp>
      <p:sp>
        <p:nvSpPr>
          <p:cNvPr id="5" name="Date Placeholder 4"/>
          <p:cNvSpPr>
            <a:spLocks noGrp="1"/>
          </p:cNvSpPr>
          <p:nvPr>
            <p:ph type="dt" sz="half" idx="10"/>
          </p:nvPr>
        </p:nvSpPr>
        <p:spPr>
          <a:xfrm>
            <a:off x="804672" y="320040"/>
            <a:ext cx="3657600" cy="320040"/>
          </a:xfrm>
        </p:spPr>
        <p:txBody>
          <a:bodyPr/>
          <a:lstStyle/>
          <a:p>
            <a:fld id="{53F8443F-80B3-4A03-B5D2-05667285C7A8}" type="datetimeFigureOut">
              <a:rPr lang="nl-NL" smtClean="0"/>
              <a:t>6-5-2019</a:t>
            </a:fld>
            <a:endParaRPr lang="nl-NL"/>
          </a:p>
        </p:txBody>
      </p:sp>
      <p:sp>
        <p:nvSpPr>
          <p:cNvPr id="6" name="Footer Placeholder 5"/>
          <p:cNvSpPr>
            <a:spLocks noGrp="1"/>
          </p:cNvSpPr>
          <p:nvPr>
            <p:ph type="ftr" sz="quarter" idx="11"/>
          </p:nvPr>
        </p:nvSpPr>
        <p:spPr>
          <a:xfrm>
            <a:off x="804672" y="6227064"/>
            <a:ext cx="5942203" cy="320040"/>
          </a:xfrm>
        </p:spPr>
        <p:txBody>
          <a:bodyPr/>
          <a:lstStyle/>
          <a:p>
            <a:endParaRPr lang="nl-NL"/>
          </a:p>
        </p:txBody>
      </p:sp>
      <p:sp>
        <p:nvSpPr>
          <p:cNvPr id="7" name="Slide Number Placeholder 6"/>
          <p:cNvSpPr>
            <a:spLocks noGrp="1"/>
          </p:cNvSpPr>
          <p:nvPr>
            <p:ph type="sldNum" sz="quarter" idx="12"/>
          </p:nvPr>
        </p:nvSpPr>
        <p:spPr>
          <a:xfrm>
            <a:off x="5828377" y="320040"/>
            <a:ext cx="914400" cy="320040"/>
          </a:xfrm>
        </p:spPr>
        <p:txBody>
          <a:bodyPr/>
          <a:lstStyle/>
          <a:p>
            <a:fld id="{8950D825-633E-4F36-B4F1-CDBC9332600C}" type="slidenum">
              <a:rPr lang="nl-NL" smtClean="0"/>
              <a:t>‹nr.›</a:t>
            </a:fld>
            <a:endParaRPr lang="nl-NL"/>
          </a:p>
        </p:txBody>
      </p:sp>
    </p:spTree>
    <p:extLst>
      <p:ext uri="{BB962C8B-B14F-4D97-AF65-F5344CB8AC3E}">
        <p14:creationId xmlns:p14="http://schemas.microsoft.com/office/powerpoint/2010/main" val="29935258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53F8443F-80B3-4A03-B5D2-05667285C7A8}" type="datetimeFigureOut">
              <a:rPr lang="nl-NL" smtClean="0"/>
              <a:t>6-5-2019</a:t>
            </a:fld>
            <a:endParaRPr lang="nl-NL"/>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8950D825-633E-4F36-B4F1-CDBC9332600C}" type="slidenum">
              <a:rPr lang="nl-NL" smtClean="0"/>
              <a:t>‹nr.›</a:t>
            </a:fld>
            <a:endParaRPr lang="nl-NL"/>
          </a:p>
        </p:txBody>
      </p:sp>
    </p:spTree>
    <p:extLst>
      <p:ext uri="{BB962C8B-B14F-4D97-AF65-F5344CB8AC3E}">
        <p14:creationId xmlns:p14="http://schemas.microsoft.com/office/powerpoint/2010/main" val="154786967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91161" y="2358391"/>
            <a:ext cx="3498667" cy="2456485"/>
          </a:xfrm>
          <a:prstGeom prst="rect">
            <a:avLst/>
          </a:prstGeom>
        </p:spPr>
        <p:txBody>
          <a:bodyPr vert="horz" lIns="228600" tIns="228600" rIns="228600" bIns="228600" rtlCol="0" anchor="ctr">
            <a:normAutofit/>
          </a:bodyPr>
          <a:lstStyle/>
          <a:p>
            <a:r>
              <a:rPr lang="nl-NL"/>
              <a:t>Klik om stijl te bewerken</a:t>
            </a:r>
            <a:endParaRPr lang="en-US" dirty="0"/>
          </a:p>
        </p:txBody>
      </p:sp>
      <p:sp>
        <p:nvSpPr>
          <p:cNvPr id="3" name="Text Placeholder 2"/>
          <p:cNvSpPr>
            <a:spLocks noGrp="1"/>
          </p:cNvSpPr>
          <p:nvPr>
            <p:ph type="body" idx="1"/>
          </p:nvPr>
        </p:nvSpPr>
        <p:spPr>
          <a:xfrm>
            <a:off x="5434982" y="794719"/>
            <a:ext cx="5950036" cy="5257090"/>
          </a:xfrm>
          <a:prstGeom prst="rect">
            <a:avLst/>
          </a:prstGeom>
        </p:spPr>
        <p:txBody>
          <a:bodyPr vert="horz" lIns="91440" tIns="45720" rIns="91440" bIns="45720" rtlCol="0">
            <a:normAutofit/>
          </a:bodyPr>
          <a:lstStyle/>
          <a:p>
            <a:pPr lvl="0"/>
            <a:r>
              <a:rPr lang="nl-NL"/>
              <a:t>Klikken om de tekststijl van het model te bewerken</a:t>
            </a:r>
          </a:p>
          <a:p>
            <a:pPr lvl="1"/>
            <a:r>
              <a:rPr lang="nl-NL"/>
              <a:t>Tweede niveau</a:t>
            </a:r>
          </a:p>
          <a:p>
            <a:pPr lvl="2"/>
            <a:r>
              <a:rPr lang="nl-NL"/>
              <a:t>Derde niveau</a:t>
            </a:r>
          </a:p>
          <a:p>
            <a:pPr lvl="3"/>
            <a:r>
              <a:rPr lang="nl-NL"/>
              <a:t>Vierde niveau</a:t>
            </a:r>
          </a:p>
          <a:p>
            <a:pPr lvl="4"/>
            <a:r>
              <a:rPr lang="nl-NL"/>
              <a:t>Vijfde niveau</a:t>
            </a:r>
            <a:endParaRPr lang="en-US" dirty="0"/>
          </a:p>
        </p:txBody>
      </p:sp>
      <p:sp>
        <p:nvSpPr>
          <p:cNvPr id="4" name="Date Placeholder 3"/>
          <p:cNvSpPr>
            <a:spLocks noGrp="1"/>
          </p:cNvSpPr>
          <p:nvPr>
            <p:ph type="dt" sz="half" idx="2"/>
          </p:nvPr>
        </p:nvSpPr>
        <p:spPr>
          <a:xfrm>
            <a:off x="804672" y="320040"/>
            <a:ext cx="3657600" cy="320040"/>
          </a:xfrm>
          <a:prstGeom prst="rect">
            <a:avLst/>
          </a:prstGeom>
        </p:spPr>
        <p:txBody>
          <a:bodyPr vert="horz" lIns="91440" tIns="45720" rIns="91440" bIns="45720" rtlCol="0" anchor="ctr"/>
          <a:lstStyle>
            <a:lvl1pPr algn="l">
              <a:defRPr sz="1000">
                <a:solidFill>
                  <a:schemeClr val="tx1">
                    <a:tint val="75000"/>
                  </a:schemeClr>
                </a:solidFill>
              </a:defRPr>
            </a:lvl1pPr>
          </a:lstStyle>
          <a:p>
            <a:fld id="{53F8443F-80B3-4A03-B5D2-05667285C7A8}" type="datetimeFigureOut">
              <a:rPr lang="nl-NL" smtClean="0"/>
              <a:t>6-5-2019</a:t>
            </a:fld>
            <a:endParaRPr lang="nl-NL"/>
          </a:p>
        </p:txBody>
      </p:sp>
      <p:sp>
        <p:nvSpPr>
          <p:cNvPr id="5" name="Footer Placeholder 4"/>
          <p:cNvSpPr>
            <a:spLocks noGrp="1"/>
          </p:cNvSpPr>
          <p:nvPr>
            <p:ph type="ftr" sz="quarter" idx="3"/>
          </p:nvPr>
        </p:nvSpPr>
        <p:spPr>
          <a:xfrm>
            <a:off x="804672" y="6227064"/>
            <a:ext cx="10588752" cy="320040"/>
          </a:xfrm>
          <a:prstGeom prst="rect">
            <a:avLst/>
          </a:prstGeom>
        </p:spPr>
        <p:txBody>
          <a:bodyPr vert="horz" lIns="91440" tIns="45720" rIns="91440" bIns="45720" rtlCol="0" anchor="ctr"/>
          <a:lstStyle>
            <a:lvl1pPr algn="r">
              <a:defRPr sz="1000">
                <a:solidFill>
                  <a:schemeClr val="tx1">
                    <a:tint val="75000"/>
                  </a:schemeClr>
                </a:solidFill>
              </a:defRPr>
            </a:lvl1pPr>
          </a:lstStyle>
          <a:p>
            <a:endParaRPr lang="nl-NL"/>
          </a:p>
        </p:txBody>
      </p:sp>
      <p:sp>
        <p:nvSpPr>
          <p:cNvPr id="6" name="Slide Number Placeholder 5"/>
          <p:cNvSpPr>
            <a:spLocks noGrp="1"/>
          </p:cNvSpPr>
          <p:nvPr>
            <p:ph type="sldNum" sz="quarter" idx="4"/>
          </p:nvPr>
        </p:nvSpPr>
        <p:spPr>
          <a:xfrm>
            <a:off x="10469880" y="320040"/>
            <a:ext cx="914400" cy="320040"/>
          </a:xfrm>
          <a:prstGeom prst="rect">
            <a:avLst/>
          </a:prstGeom>
        </p:spPr>
        <p:txBody>
          <a:bodyPr vert="horz" lIns="91440" tIns="45720" rIns="91440" bIns="45720" rtlCol="0" anchor="ctr"/>
          <a:lstStyle>
            <a:lvl1pPr algn="r">
              <a:defRPr sz="1000">
                <a:solidFill>
                  <a:schemeClr val="tx1">
                    <a:tint val="75000"/>
                  </a:schemeClr>
                </a:solidFill>
              </a:defRPr>
            </a:lvl1pPr>
          </a:lstStyle>
          <a:p>
            <a:fld id="{8950D825-633E-4F36-B4F1-CDBC9332600C}" type="slidenum">
              <a:rPr lang="nl-NL" smtClean="0"/>
              <a:t>‹nr.›</a:t>
            </a:fld>
            <a:endParaRPr lang="nl-NL"/>
          </a:p>
        </p:txBody>
      </p:sp>
    </p:spTree>
    <p:extLst>
      <p:ext uri="{BB962C8B-B14F-4D97-AF65-F5344CB8AC3E}">
        <p14:creationId xmlns:p14="http://schemas.microsoft.com/office/powerpoint/2010/main" val="977114683"/>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lnSpc>
          <a:spcPct val="85000"/>
        </a:lnSpc>
        <a:spcBef>
          <a:spcPct val="0"/>
        </a:spcBef>
        <a:buNone/>
        <a:defRPr sz="4000" b="0" i="0" kern="1200" cap="none" spc="-150">
          <a:solidFill>
            <a:schemeClr val="tx1"/>
          </a:solidFill>
          <a:effectLst/>
          <a:latin typeface="+mj-lt"/>
          <a:ea typeface="+mj-ea"/>
          <a:cs typeface="+mj-cs"/>
        </a:defRPr>
      </a:lvl1pPr>
    </p:titleStyle>
    <p:bodyStyle>
      <a:lvl1pPr marL="228600" indent="-228600" algn="l" defTabSz="914400" rtl="0" eaLnBrk="1" latinLnBrk="0" hangingPunct="1">
        <a:lnSpc>
          <a:spcPct val="120000"/>
        </a:lnSpc>
        <a:spcBef>
          <a:spcPts val="1000"/>
        </a:spcBef>
        <a:buClr>
          <a:schemeClr val="accent1"/>
        </a:buClr>
        <a:buSzPct val="110000"/>
        <a:buFont typeface="Wingdings" panose="05000000000000000000" pitchFamily="2" charset="2"/>
        <a:buChar char="§"/>
        <a:defRPr sz="1800" kern="1200">
          <a:solidFill>
            <a:schemeClr val="tx1"/>
          </a:solidFill>
          <a:effectLst/>
          <a:latin typeface="+mn-lt"/>
          <a:ea typeface="+mn-ea"/>
          <a:cs typeface="+mn-cs"/>
        </a:defRPr>
      </a:lvl1pPr>
      <a:lvl2pPr marL="685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600" kern="1200">
          <a:solidFill>
            <a:schemeClr val="tx1"/>
          </a:solidFill>
          <a:effectLst/>
          <a:latin typeface="+mn-lt"/>
          <a:ea typeface="+mn-ea"/>
          <a:cs typeface="+mn-cs"/>
        </a:defRPr>
      </a:lvl2pPr>
      <a:lvl3pPr marL="1143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400" kern="1200">
          <a:solidFill>
            <a:schemeClr val="tx1"/>
          </a:solidFill>
          <a:effectLst/>
          <a:latin typeface="+mn-lt"/>
          <a:ea typeface="+mn-ea"/>
          <a:cs typeface="+mn-cs"/>
        </a:defRPr>
      </a:lvl3pPr>
      <a:lvl4pPr marL="1600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4pPr>
      <a:lvl5pPr marL="20574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5pPr>
      <a:lvl6pPr marL="25146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6pPr>
      <a:lvl7pPr marL="29718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7pPr>
      <a:lvl8pPr marL="34290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8pPr>
      <a:lvl9pPr marL="3886200" indent="-228600" algn="l" defTabSz="914400" rtl="0" eaLnBrk="1" latinLnBrk="0" hangingPunct="1">
        <a:lnSpc>
          <a:spcPct val="120000"/>
        </a:lnSpc>
        <a:spcBef>
          <a:spcPts val="500"/>
        </a:spcBef>
        <a:buClr>
          <a:schemeClr val="accent1"/>
        </a:buClr>
        <a:buSzPct val="110000"/>
        <a:buFont typeface="Wingdings" panose="05000000000000000000" pitchFamily="2" charset="2"/>
        <a:buChar char="§"/>
        <a:defRPr sz="1200" kern="1200">
          <a:solidFill>
            <a:schemeClr val="tx1"/>
          </a:solidFill>
          <a:effectLst/>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omments" Target="../comments/comment2.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comments" Target="../comments/comment3.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comments" Target="../comments/comment4.xml"/><Relationship Id="rId1" Type="http://schemas.openxmlformats.org/officeDocument/2006/relationships/slideLayout" Target="../slideLayouts/slideLayout13.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3" Type="http://schemas.openxmlformats.org/officeDocument/2006/relationships/comments" Target="../comments/comment5.xml"/><Relationship Id="rId2" Type="http://schemas.openxmlformats.org/officeDocument/2006/relationships/hyperlink" Target="https://nos.nl/nieuwsuur/artikel/2083196-vierluik-over-de-laatste-levensfase.html" TargetMode="External"/><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omments" Target="../comments/comment1.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BCFBAB-9233-486F-935D-246974B55379}"/>
              </a:ext>
            </a:extLst>
          </p:cNvPr>
          <p:cNvSpPr>
            <a:spLocks noGrp="1"/>
          </p:cNvSpPr>
          <p:nvPr>
            <p:ph type="ctrTitle"/>
          </p:nvPr>
        </p:nvSpPr>
        <p:spPr/>
        <p:txBody>
          <a:bodyPr/>
          <a:lstStyle/>
          <a:p>
            <a:r>
              <a:rPr lang="nl-NL" dirty="0"/>
              <a:t>PZ onderwijs</a:t>
            </a:r>
          </a:p>
        </p:txBody>
      </p:sp>
      <p:sp>
        <p:nvSpPr>
          <p:cNvPr id="3" name="Ondertitel 2">
            <a:extLst>
              <a:ext uri="{FF2B5EF4-FFF2-40B4-BE49-F238E27FC236}">
                <a16:creationId xmlns:a16="http://schemas.microsoft.com/office/drawing/2014/main" id="{9B0EC86C-8957-4A8B-8B07-3C2F439D0D61}"/>
              </a:ext>
            </a:extLst>
          </p:cNvPr>
          <p:cNvSpPr>
            <a:spLocks noGrp="1"/>
          </p:cNvSpPr>
          <p:nvPr>
            <p:ph type="subTitle" idx="1"/>
          </p:nvPr>
        </p:nvSpPr>
        <p:spPr/>
        <p:txBody>
          <a:bodyPr/>
          <a:lstStyle/>
          <a:p>
            <a:endParaRPr lang="nl-NL" dirty="0"/>
          </a:p>
        </p:txBody>
      </p:sp>
      <p:pic>
        <p:nvPicPr>
          <p:cNvPr id="4" name="Afbeelding 3">
            <a:extLst>
              <a:ext uri="{FF2B5EF4-FFF2-40B4-BE49-F238E27FC236}">
                <a16:creationId xmlns:a16="http://schemas.microsoft.com/office/drawing/2014/main" id="{137180D4-39CE-46B1-85B4-FF102A7BAF10}"/>
              </a:ext>
            </a:extLst>
          </p:cNvPr>
          <p:cNvPicPr>
            <a:picLocks noChangeAspect="1"/>
          </p:cNvPicPr>
          <p:nvPr/>
        </p:nvPicPr>
        <p:blipFill>
          <a:blip r:embed="rId2"/>
          <a:stretch>
            <a:fillRect/>
          </a:stretch>
        </p:blipFill>
        <p:spPr>
          <a:xfrm>
            <a:off x="4611445" y="638461"/>
            <a:ext cx="2969009" cy="1981372"/>
          </a:xfrm>
          <a:prstGeom prst="rect">
            <a:avLst/>
          </a:prstGeom>
        </p:spPr>
      </p:pic>
    </p:spTree>
    <p:extLst>
      <p:ext uri="{BB962C8B-B14F-4D97-AF65-F5344CB8AC3E}">
        <p14:creationId xmlns:p14="http://schemas.microsoft.com/office/powerpoint/2010/main" val="63569209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5B87E8-D9AC-489A-882B-D0240C67B9B2}"/>
              </a:ext>
            </a:extLst>
          </p:cNvPr>
          <p:cNvSpPr>
            <a:spLocks noGrp="1"/>
          </p:cNvSpPr>
          <p:nvPr>
            <p:ph type="title"/>
          </p:nvPr>
        </p:nvSpPr>
        <p:spPr/>
        <p:txBody>
          <a:bodyPr/>
          <a:lstStyle/>
          <a:p>
            <a:r>
              <a:rPr lang="nl-NL" dirty="0"/>
              <a:t>Definitie PZ (WHO)</a:t>
            </a:r>
          </a:p>
        </p:txBody>
      </p:sp>
      <p:sp>
        <p:nvSpPr>
          <p:cNvPr id="3" name="Tijdelijke aanduiding voor inhoud 2">
            <a:extLst>
              <a:ext uri="{FF2B5EF4-FFF2-40B4-BE49-F238E27FC236}">
                <a16:creationId xmlns:a16="http://schemas.microsoft.com/office/drawing/2014/main" id="{C0E965BE-CA53-4571-9D92-9C03626F8B8B}"/>
              </a:ext>
            </a:extLst>
          </p:cNvPr>
          <p:cNvSpPr>
            <a:spLocks noGrp="1"/>
          </p:cNvSpPr>
          <p:nvPr>
            <p:ph idx="1"/>
          </p:nvPr>
        </p:nvSpPr>
        <p:spPr/>
        <p:txBody>
          <a:bodyPr/>
          <a:lstStyle/>
          <a:p>
            <a:r>
              <a:rPr lang="nl-NL" dirty="0"/>
              <a:t>een benadering </a:t>
            </a:r>
          </a:p>
          <a:p>
            <a:r>
              <a:rPr lang="nl-NL" dirty="0"/>
              <a:t>die de kwaliteit van leven verbetert van patiënten en hun naasten die te maken hebben met een levensbedreigende aandoening</a:t>
            </a:r>
          </a:p>
          <a:p>
            <a:r>
              <a:rPr lang="nl-NL" dirty="0"/>
              <a:t>door het voorkomen en verlichten van lijden</a:t>
            </a:r>
          </a:p>
          <a:p>
            <a:r>
              <a:rPr lang="nl-NL" dirty="0"/>
              <a:t>door vroegtijdige signalering </a:t>
            </a:r>
          </a:p>
          <a:p>
            <a:r>
              <a:rPr lang="nl-NL" dirty="0"/>
              <a:t>en zorgvuldige beoordeling en behandeling van pijn en andere problemen </a:t>
            </a:r>
          </a:p>
          <a:p>
            <a:r>
              <a:rPr lang="nl-NL" dirty="0"/>
              <a:t>van lichamelijke, psychosociale en spirituele aard</a:t>
            </a:r>
          </a:p>
          <a:p>
            <a:endParaRPr lang="nl-NL" dirty="0"/>
          </a:p>
          <a:p>
            <a:endParaRPr lang="nl-NL" dirty="0"/>
          </a:p>
        </p:txBody>
      </p:sp>
    </p:spTree>
    <p:extLst>
      <p:ext uri="{BB962C8B-B14F-4D97-AF65-F5344CB8AC3E}">
        <p14:creationId xmlns:p14="http://schemas.microsoft.com/office/powerpoint/2010/main" val="151200911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0B0952D-FC07-4B2C-AA87-3E10EF49EE4B}"/>
              </a:ext>
            </a:extLst>
          </p:cNvPr>
          <p:cNvSpPr>
            <a:spLocks noGrp="1"/>
          </p:cNvSpPr>
          <p:nvPr>
            <p:ph type="title"/>
          </p:nvPr>
        </p:nvSpPr>
        <p:spPr/>
        <p:txBody>
          <a:bodyPr/>
          <a:lstStyle/>
          <a:p>
            <a:r>
              <a:rPr lang="nl-NL" dirty="0"/>
              <a:t>Kenmerken</a:t>
            </a:r>
          </a:p>
        </p:txBody>
      </p:sp>
      <p:sp>
        <p:nvSpPr>
          <p:cNvPr id="3" name="Tijdelijke aanduiding voor inhoud 2">
            <a:extLst>
              <a:ext uri="{FF2B5EF4-FFF2-40B4-BE49-F238E27FC236}">
                <a16:creationId xmlns:a16="http://schemas.microsoft.com/office/drawing/2014/main" id="{FBC01897-1C02-46B3-9331-8D0A14A9980A}"/>
              </a:ext>
            </a:extLst>
          </p:cNvPr>
          <p:cNvSpPr>
            <a:spLocks noGrp="1"/>
          </p:cNvSpPr>
          <p:nvPr>
            <p:ph idx="1"/>
          </p:nvPr>
        </p:nvSpPr>
        <p:spPr/>
        <p:txBody>
          <a:bodyPr/>
          <a:lstStyle/>
          <a:p>
            <a:r>
              <a:rPr lang="nl-NL" dirty="0"/>
              <a:t>Kwaliteit van leven en wensen van patiënt staan centraal</a:t>
            </a:r>
          </a:p>
          <a:p>
            <a:r>
              <a:rPr lang="nl-NL" dirty="0"/>
              <a:t>Let op vier dimensies van lijden</a:t>
            </a:r>
          </a:p>
          <a:p>
            <a:r>
              <a:rPr lang="nl-NL" dirty="0"/>
              <a:t>Denk in scenario’s (pro actief)</a:t>
            </a:r>
          </a:p>
          <a:p>
            <a:r>
              <a:rPr lang="nl-NL" dirty="0"/>
              <a:t>Samen besluiten</a:t>
            </a:r>
          </a:p>
          <a:p>
            <a:r>
              <a:rPr lang="nl-NL" dirty="0"/>
              <a:t>Rol huisarts: continuïteit bieden, regie en samenwerking en de juiste kennis en attitude</a:t>
            </a:r>
          </a:p>
          <a:p>
            <a:r>
              <a:rPr lang="nl-NL" dirty="0"/>
              <a:t>Teamwork, multidisciplinair, intra- en extramuraal</a:t>
            </a:r>
          </a:p>
        </p:txBody>
      </p:sp>
    </p:spTree>
    <p:extLst>
      <p:ext uri="{BB962C8B-B14F-4D97-AF65-F5344CB8AC3E}">
        <p14:creationId xmlns:p14="http://schemas.microsoft.com/office/powerpoint/2010/main" val="229995993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E1B724C4-1421-46B9-9C22-142521354ED8}"/>
              </a:ext>
            </a:extLst>
          </p:cNvPr>
          <p:cNvSpPr>
            <a:spLocks noGrp="1"/>
          </p:cNvSpPr>
          <p:nvPr>
            <p:ph type="title"/>
          </p:nvPr>
        </p:nvSpPr>
        <p:spPr/>
        <p:txBody>
          <a:bodyPr/>
          <a:lstStyle/>
          <a:p>
            <a:r>
              <a:rPr lang="nl-NL" dirty="0"/>
              <a:t>Welke fasen in PZ?</a:t>
            </a:r>
          </a:p>
        </p:txBody>
      </p:sp>
      <p:sp>
        <p:nvSpPr>
          <p:cNvPr id="3" name="Tijdelijke aanduiding voor inhoud 2">
            <a:extLst>
              <a:ext uri="{FF2B5EF4-FFF2-40B4-BE49-F238E27FC236}">
                <a16:creationId xmlns:a16="http://schemas.microsoft.com/office/drawing/2014/main" id="{2EDF981E-96AC-4E35-9DBB-10BD6BF4F09D}"/>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382405971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4353495-C590-494A-AE58-EF8A1EF1CF3D}"/>
              </a:ext>
            </a:extLst>
          </p:cNvPr>
          <p:cNvSpPr>
            <a:spLocks noGrp="1"/>
          </p:cNvSpPr>
          <p:nvPr>
            <p:ph type="title"/>
          </p:nvPr>
        </p:nvSpPr>
        <p:spPr/>
        <p:txBody>
          <a:bodyPr/>
          <a:lstStyle/>
          <a:p>
            <a:r>
              <a:rPr lang="nl-NL" dirty="0"/>
              <a:t>Model PZ </a:t>
            </a:r>
          </a:p>
        </p:txBody>
      </p:sp>
      <p:pic>
        <p:nvPicPr>
          <p:cNvPr id="4" name="Tijdelijke aanduiding voor inhoud 3">
            <a:extLst>
              <a:ext uri="{FF2B5EF4-FFF2-40B4-BE49-F238E27FC236}">
                <a16:creationId xmlns:a16="http://schemas.microsoft.com/office/drawing/2014/main" id="{3E17F5EA-8128-40A7-84D5-C5CB4A585E58}"/>
              </a:ext>
            </a:extLst>
          </p:cNvPr>
          <p:cNvPicPr>
            <a:picLocks noGrp="1" noChangeAspect="1"/>
          </p:cNvPicPr>
          <p:nvPr>
            <p:ph idx="1"/>
          </p:nvPr>
        </p:nvPicPr>
        <p:blipFill>
          <a:blip r:embed="rId2"/>
          <a:stretch>
            <a:fillRect/>
          </a:stretch>
        </p:blipFill>
        <p:spPr>
          <a:xfrm>
            <a:off x="4616332" y="1357525"/>
            <a:ext cx="6856545" cy="4142950"/>
          </a:xfrm>
          <a:prstGeom prst="rect">
            <a:avLst/>
          </a:prstGeom>
        </p:spPr>
      </p:pic>
    </p:spTree>
    <p:extLst>
      <p:ext uri="{BB962C8B-B14F-4D97-AF65-F5344CB8AC3E}">
        <p14:creationId xmlns:p14="http://schemas.microsoft.com/office/powerpoint/2010/main" val="147491606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7065505-BB03-43D9-A9CF-6261A659BE7D}"/>
              </a:ext>
            </a:extLst>
          </p:cNvPr>
          <p:cNvSpPr>
            <a:spLocks noGrp="1"/>
          </p:cNvSpPr>
          <p:nvPr>
            <p:ph type="title"/>
          </p:nvPr>
        </p:nvSpPr>
        <p:spPr/>
        <p:txBody>
          <a:bodyPr/>
          <a:lstStyle/>
          <a:p>
            <a:r>
              <a:rPr lang="nl-NL" dirty="0" err="1"/>
              <a:t>Dhr</a:t>
            </a:r>
            <a:r>
              <a:rPr lang="nl-NL" dirty="0"/>
              <a:t> B, 75 jaar </a:t>
            </a:r>
          </a:p>
        </p:txBody>
      </p:sp>
      <p:sp>
        <p:nvSpPr>
          <p:cNvPr id="3" name="Tijdelijke aanduiding voor inhoud 2">
            <a:extLst>
              <a:ext uri="{FF2B5EF4-FFF2-40B4-BE49-F238E27FC236}">
                <a16:creationId xmlns:a16="http://schemas.microsoft.com/office/drawing/2014/main" id="{DFE1E477-E001-4AF3-AC36-6E8BFF3A9434}"/>
              </a:ext>
            </a:extLst>
          </p:cNvPr>
          <p:cNvSpPr>
            <a:spLocks noGrp="1"/>
          </p:cNvSpPr>
          <p:nvPr>
            <p:ph idx="1"/>
          </p:nvPr>
        </p:nvSpPr>
        <p:spPr>
          <a:xfrm>
            <a:off x="5118447" y="604434"/>
            <a:ext cx="6281873" cy="5447374"/>
          </a:xfrm>
        </p:spPr>
        <p:txBody>
          <a:bodyPr>
            <a:normAutofit fontScale="70000" lnSpcReduction="20000"/>
          </a:bodyPr>
          <a:lstStyle/>
          <a:p>
            <a:r>
              <a:rPr lang="nl-NL" dirty="0"/>
              <a:t>VG: COPD Gold III, DM2, </a:t>
            </a:r>
            <a:r>
              <a:rPr lang="nl-NL" dirty="0" err="1">
                <a:solidFill>
                  <a:srgbClr val="FF0000"/>
                </a:solidFill>
              </a:rPr>
              <a:t>Decompensatio</a:t>
            </a:r>
            <a:r>
              <a:rPr lang="nl-NL" dirty="0">
                <a:solidFill>
                  <a:srgbClr val="FF0000"/>
                </a:solidFill>
              </a:rPr>
              <a:t> cordis </a:t>
            </a:r>
            <a:r>
              <a:rPr lang="nl-NL" dirty="0" err="1">
                <a:solidFill>
                  <a:srgbClr val="FF0000"/>
                </a:solidFill>
              </a:rPr>
              <a:t>obv</a:t>
            </a:r>
            <a:r>
              <a:rPr lang="nl-NL" dirty="0">
                <a:solidFill>
                  <a:srgbClr val="FF0000"/>
                </a:solidFill>
              </a:rPr>
              <a:t> atriumfibrilleren</a:t>
            </a:r>
            <a:r>
              <a:rPr lang="nl-NL" dirty="0"/>
              <a:t>, polyartrose</a:t>
            </a:r>
          </a:p>
          <a:p>
            <a:r>
              <a:rPr lang="nl-NL" dirty="0"/>
              <a:t>Medicatie: </a:t>
            </a:r>
          </a:p>
          <a:p>
            <a:pPr lvl="1"/>
            <a:r>
              <a:rPr lang="nl-NL" dirty="0"/>
              <a:t>bumetanide 1d2 mg </a:t>
            </a:r>
          </a:p>
          <a:p>
            <a:pPr lvl="1"/>
            <a:r>
              <a:rPr lang="nl-NL" dirty="0"/>
              <a:t>bisoprolol 1d2,5 mg</a:t>
            </a:r>
          </a:p>
          <a:p>
            <a:pPr lvl="1"/>
            <a:r>
              <a:rPr lang="nl-NL" dirty="0" err="1"/>
              <a:t>perindopril</a:t>
            </a:r>
            <a:r>
              <a:rPr lang="nl-NL" dirty="0"/>
              <a:t> 1d4 mg</a:t>
            </a:r>
          </a:p>
          <a:p>
            <a:pPr lvl="1"/>
            <a:r>
              <a:rPr lang="nl-NL" dirty="0"/>
              <a:t>simvastatine 1d40 mg</a:t>
            </a:r>
          </a:p>
          <a:p>
            <a:pPr lvl="1"/>
            <a:r>
              <a:rPr lang="nl-NL" dirty="0"/>
              <a:t>metformine 3d500 mg</a:t>
            </a:r>
          </a:p>
          <a:p>
            <a:pPr lvl="1"/>
            <a:r>
              <a:rPr lang="nl-NL" dirty="0"/>
              <a:t>paracetamol 3.1000 mg</a:t>
            </a:r>
          </a:p>
          <a:p>
            <a:pPr lvl="1"/>
            <a:r>
              <a:rPr lang="nl-NL" dirty="0"/>
              <a:t>acenocoumarol</a:t>
            </a:r>
          </a:p>
          <a:p>
            <a:pPr lvl="1"/>
            <a:r>
              <a:rPr lang="nl-NL" dirty="0" err="1"/>
              <a:t>pantoprazol</a:t>
            </a:r>
            <a:r>
              <a:rPr lang="nl-NL" dirty="0"/>
              <a:t> 1d20 mg</a:t>
            </a:r>
          </a:p>
          <a:p>
            <a:pPr lvl="1"/>
            <a:r>
              <a:rPr lang="nl-NL" dirty="0" err="1"/>
              <a:t>formoterol</a:t>
            </a:r>
            <a:r>
              <a:rPr lang="nl-NL" dirty="0"/>
              <a:t>/budesonide pufje</a:t>
            </a:r>
          </a:p>
          <a:p>
            <a:pPr lvl="1"/>
            <a:r>
              <a:rPr lang="nl-NL" dirty="0" err="1"/>
              <a:t>Spiriva</a:t>
            </a:r>
            <a:r>
              <a:rPr lang="nl-NL" dirty="0"/>
              <a:t> pufje</a:t>
            </a:r>
          </a:p>
          <a:p>
            <a:pPr lvl="1"/>
            <a:r>
              <a:rPr lang="nl-NL" dirty="0"/>
              <a:t>vitamine D </a:t>
            </a:r>
          </a:p>
          <a:p>
            <a:r>
              <a:rPr lang="nl-NL" dirty="0"/>
              <a:t>Medebehandelaars: cardioloog en longarts</a:t>
            </a:r>
          </a:p>
          <a:p>
            <a:r>
              <a:rPr lang="nl-NL" dirty="0"/>
              <a:t>Je ziet hem af en toe bij jaarcontrole DM en </a:t>
            </a:r>
            <a:r>
              <a:rPr lang="nl-NL" dirty="0" err="1"/>
              <a:t>ivm</a:t>
            </a:r>
            <a:r>
              <a:rPr lang="nl-NL" dirty="0"/>
              <a:t> artrose en kleine kwalen. Je kent hem als een actieve man die de laatste tijd meer kwakkelt. </a:t>
            </a:r>
          </a:p>
          <a:p>
            <a:r>
              <a:rPr lang="nl-NL" dirty="0"/>
              <a:t>Laatste jaar 2x opname voor exacerbatie COPD en hartfalen, via de HAP</a:t>
            </a:r>
          </a:p>
          <a:p>
            <a:r>
              <a:rPr lang="nl-NL" dirty="0"/>
              <a:t>Beleidsafspraken: niet reanimeren (uit brief specialist)</a:t>
            </a:r>
          </a:p>
          <a:p>
            <a:r>
              <a:rPr lang="nl-NL" dirty="0"/>
              <a:t>Sociaal: gehuwd, kinderen ver weg</a:t>
            </a:r>
          </a:p>
          <a:p>
            <a:endParaRPr lang="nl-NL" dirty="0"/>
          </a:p>
        </p:txBody>
      </p:sp>
    </p:spTree>
    <p:extLst>
      <p:ext uri="{BB962C8B-B14F-4D97-AF65-F5344CB8AC3E}">
        <p14:creationId xmlns:p14="http://schemas.microsoft.com/office/powerpoint/2010/main" val="71235392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E032247-38B2-46A0-9B22-C3F4A370E51A}"/>
              </a:ext>
            </a:extLst>
          </p:cNvPr>
          <p:cNvSpPr>
            <a:spLocks noGrp="1"/>
          </p:cNvSpPr>
          <p:nvPr>
            <p:ph type="title"/>
          </p:nvPr>
        </p:nvSpPr>
        <p:spPr/>
        <p:txBody>
          <a:bodyPr/>
          <a:lstStyle/>
          <a:p>
            <a:r>
              <a:rPr lang="nl-NL" dirty="0"/>
              <a:t>Postvak</a:t>
            </a:r>
          </a:p>
        </p:txBody>
      </p:sp>
      <p:sp>
        <p:nvSpPr>
          <p:cNvPr id="3" name="Tijdelijke aanduiding voor inhoud 2">
            <a:extLst>
              <a:ext uri="{FF2B5EF4-FFF2-40B4-BE49-F238E27FC236}">
                <a16:creationId xmlns:a16="http://schemas.microsoft.com/office/drawing/2014/main" id="{983CD4C3-C7A7-470C-8B37-F231B73A4937}"/>
              </a:ext>
            </a:extLst>
          </p:cNvPr>
          <p:cNvSpPr>
            <a:spLocks noGrp="1"/>
          </p:cNvSpPr>
          <p:nvPr>
            <p:ph idx="1"/>
          </p:nvPr>
        </p:nvSpPr>
        <p:spPr/>
        <p:txBody>
          <a:bodyPr>
            <a:normAutofit/>
          </a:bodyPr>
          <a:lstStyle/>
          <a:p>
            <a:pPr marL="0" indent="0">
              <a:buNone/>
            </a:pPr>
            <a:r>
              <a:rPr lang="nl-NL" dirty="0"/>
              <a:t>In je postvak staat een brief dat patiënt vorige week ontslagen is van een opname van anderhalve week i.v.m. ernstige dyspnoe, via de HAP. </a:t>
            </a:r>
          </a:p>
          <a:p>
            <a:pPr marL="0" indent="0">
              <a:buNone/>
            </a:pPr>
            <a:r>
              <a:rPr lang="nl-NL" dirty="0"/>
              <a:t>Longarts: </a:t>
            </a:r>
            <a:r>
              <a:rPr lang="nl-NL" dirty="0" err="1"/>
              <a:t>exac</a:t>
            </a:r>
            <a:r>
              <a:rPr lang="nl-NL" dirty="0"/>
              <a:t>. COPD en hartfalen bij snel AF </a:t>
            </a:r>
            <a:r>
              <a:rPr lang="nl-NL" dirty="0" err="1"/>
              <a:t>obv</a:t>
            </a:r>
            <a:r>
              <a:rPr lang="nl-NL" dirty="0"/>
              <a:t> pneumonie. Ook ontregeling DM, delier en op X thorax verdachte laesie voor analyse. Krijgt een CT thorax.</a:t>
            </a:r>
          </a:p>
          <a:p>
            <a:pPr marL="0" indent="0">
              <a:buNone/>
            </a:pPr>
            <a:r>
              <a:rPr lang="nl-NL" dirty="0"/>
              <a:t>Controle over 4 weken bij longarts en cardioloog</a:t>
            </a:r>
          </a:p>
          <a:p>
            <a:pPr marL="0" indent="0">
              <a:buNone/>
            </a:pPr>
            <a:r>
              <a:rPr lang="nl-NL" dirty="0" err="1"/>
              <a:t>Med</a:t>
            </a:r>
            <a:r>
              <a:rPr lang="nl-NL" dirty="0"/>
              <a:t>: thuismedicatie, vanwege artrosepijn </a:t>
            </a:r>
            <a:r>
              <a:rPr lang="nl-NL" dirty="0" err="1"/>
              <a:t>tramadol</a:t>
            </a:r>
            <a:r>
              <a:rPr lang="nl-NL" dirty="0"/>
              <a:t> 2d50 mg. </a:t>
            </a:r>
          </a:p>
          <a:p>
            <a:pPr marL="0" indent="0">
              <a:buNone/>
            </a:pPr>
            <a:endParaRPr lang="nl-NL" dirty="0"/>
          </a:p>
          <a:p>
            <a:pPr marL="0" indent="0">
              <a:buNone/>
            </a:pPr>
            <a:r>
              <a:rPr lang="nl-NL" b="1" dirty="0"/>
              <a:t>Inschatting situatie? Wat heb je nodig? Wat ga je doen? </a:t>
            </a:r>
          </a:p>
        </p:txBody>
      </p:sp>
    </p:spTree>
    <p:extLst>
      <p:ext uri="{BB962C8B-B14F-4D97-AF65-F5344CB8AC3E}">
        <p14:creationId xmlns:p14="http://schemas.microsoft.com/office/powerpoint/2010/main" val="29518483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0BCFBAB-9233-486F-935D-246974B55379}"/>
              </a:ext>
            </a:extLst>
          </p:cNvPr>
          <p:cNvSpPr>
            <a:spLocks noGrp="1"/>
          </p:cNvSpPr>
          <p:nvPr>
            <p:ph type="ctrTitle"/>
          </p:nvPr>
        </p:nvSpPr>
        <p:spPr/>
        <p:txBody>
          <a:bodyPr/>
          <a:lstStyle/>
          <a:p>
            <a:r>
              <a:rPr lang="nl-NL" dirty="0"/>
              <a:t>PZ onderwijs</a:t>
            </a:r>
          </a:p>
        </p:txBody>
      </p:sp>
      <p:sp>
        <p:nvSpPr>
          <p:cNvPr id="3" name="Ondertitel 2">
            <a:extLst>
              <a:ext uri="{FF2B5EF4-FFF2-40B4-BE49-F238E27FC236}">
                <a16:creationId xmlns:a16="http://schemas.microsoft.com/office/drawing/2014/main" id="{9B0EC86C-8957-4A8B-8B07-3C2F439D0D61}"/>
              </a:ext>
            </a:extLst>
          </p:cNvPr>
          <p:cNvSpPr>
            <a:spLocks noGrp="1"/>
          </p:cNvSpPr>
          <p:nvPr>
            <p:ph type="subTitle" idx="1"/>
          </p:nvPr>
        </p:nvSpPr>
        <p:spPr/>
        <p:txBody>
          <a:bodyPr/>
          <a:lstStyle/>
          <a:p>
            <a:r>
              <a:rPr lang="nl-NL" dirty="0"/>
              <a:t>Deel 2 Markeren en in gesprek gaan</a:t>
            </a:r>
            <a:endParaRPr lang="nl-NL" dirty="0">
              <a:solidFill>
                <a:srgbClr val="FF0000"/>
              </a:solidFill>
            </a:endParaRPr>
          </a:p>
        </p:txBody>
      </p:sp>
    </p:spTree>
    <p:extLst>
      <p:ext uri="{BB962C8B-B14F-4D97-AF65-F5344CB8AC3E}">
        <p14:creationId xmlns:p14="http://schemas.microsoft.com/office/powerpoint/2010/main" val="1047443838"/>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63BC645-2671-4809-93F5-4116A5537A76}"/>
              </a:ext>
            </a:extLst>
          </p:cNvPr>
          <p:cNvSpPr>
            <a:spLocks noGrp="1"/>
          </p:cNvSpPr>
          <p:nvPr>
            <p:ph type="title"/>
          </p:nvPr>
        </p:nvSpPr>
        <p:spPr/>
        <p:txBody>
          <a:bodyPr/>
          <a:lstStyle/>
          <a:p>
            <a:r>
              <a:rPr lang="nl-NL" dirty="0"/>
              <a:t>N.a.v. brief</a:t>
            </a:r>
          </a:p>
        </p:txBody>
      </p:sp>
      <p:sp>
        <p:nvSpPr>
          <p:cNvPr id="3" name="Tijdelijke aanduiding voor inhoud 2">
            <a:extLst>
              <a:ext uri="{FF2B5EF4-FFF2-40B4-BE49-F238E27FC236}">
                <a16:creationId xmlns:a16="http://schemas.microsoft.com/office/drawing/2014/main" id="{F4283D25-BB78-4D8C-84F8-B5F67A1B7C6A}"/>
              </a:ext>
            </a:extLst>
          </p:cNvPr>
          <p:cNvSpPr>
            <a:spLocks noGrp="1"/>
          </p:cNvSpPr>
          <p:nvPr>
            <p:ph idx="1"/>
          </p:nvPr>
        </p:nvSpPr>
        <p:spPr/>
        <p:txBody>
          <a:bodyPr>
            <a:normAutofit lnSpcReduction="10000"/>
          </a:bodyPr>
          <a:lstStyle/>
          <a:p>
            <a:pPr marL="0" indent="0">
              <a:buNone/>
            </a:pPr>
            <a:endParaRPr lang="nl-NL" dirty="0"/>
          </a:p>
          <a:p>
            <a:pPr marL="0" indent="0">
              <a:buNone/>
            </a:pPr>
            <a:r>
              <a:rPr lang="nl-NL" dirty="0"/>
              <a:t>Je besluit een visite te doen.</a:t>
            </a:r>
          </a:p>
          <a:p>
            <a:pPr marL="0" indent="0">
              <a:buNone/>
            </a:pPr>
            <a:r>
              <a:rPr lang="nl-NL" dirty="0"/>
              <a:t>Pt vertelt dat hij nog niet helemaal de oude is, erg moe is en benauwd. Hij is geschrokken omdat hij zo slecht heeft gelegen. Hij heeft moeite met zijn pillen, zijn vrouw deed de pillen maar het gaat vaak mis omdat zij vergeetachtig wordt. De buren zijn net verhuisd en de kinderen wonen ver weg. </a:t>
            </a:r>
          </a:p>
          <a:p>
            <a:pPr marL="0" indent="0">
              <a:buNone/>
            </a:pPr>
            <a:r>
              <a:rPr lang="nl-NL" dirty="0"/>
              <a:t>Hij moet ook nog voor een CT scan en verder onderzoek. Hij weet niet goed waarom.  </a:t>
            </a:r>
          </a:p>
          <a:p>
            <a:pPr marL="0" indent="0">
              <a:buNone/>
            </a:pPr>
            <a:endParaRPr lang="nl-NL" dirty="0"/>
          </a:p>
          <a:p>
            <a:pPr marL="0" indent="0">
              <a:buNone/>
            </a:pPr>
            <a:r>
              <a:rPr lang="nl-NL" b="1" dirty="0"/>
              <a:t>Wat is de situatie? </a:t>
            </a:r>
          </a:p>
          <a:p>
            <a:pPr marL="0" indent="0">
              <a:buNone/>
            </a:pPr>
            <a:endParaRPr lang="nl-NL" b="1" dirty="0"/>
          </a:p>
          <a:p>
            <a:pPr marL="0" indent="0">
              <a:buNone/>
            </a:pPr>
            <a:r>
              <a:rPr lang="nl-NL" b="1" dirty="0"/>
              <a:t>Wat ga je doen? </a:t>
            </a:r>
          </a:p>
          <a:p>
            <a:endParaRPr lang="nl-NL" dirty="0"/>
          </a:p>
        </p:txBody>
      </p:sp>
      <p:pic>
        <p:nvPicPr>
          <p:cNvPr id="4" name="Afbeelding 3">
            <a:extLst>
              <a:ext uri="{FF2B5EF4-FFF2-40B4-BE49-F238E27FC236}">
                <a16:creationId xmlns:a16="http://schemas.microsoft.com/office/drawing/2014/main" id="{59C77E67-F068-434E-BD5E-7847F2BC163D}"/>
              </a:ext>
            </a:extLst>
          </p:cNvPr>
          <p:cNvPicPr>
            <a:picLocks noChangeAspect="1"/>
          </p:cNvPicPr>
          <p:nvPr/>
        </p:nvPicPr>
        <p:blipFill>
          <a:blip r:embed="rId2"/>
          <a:stretch>
            <a:fillRect/>
          </a:stretch>
        </p:blipFill>
        <p:spPr>
          <a:xfrm>
            <a:off x="8962411" y="4004917"/>
            <a:ext cx="1788716" cy="2479009"/>
          </a:xfrm>
          <a:prstGeom prst="rect">
            <a:avLst/>
          </a:prstGeom>
        </p:spPr>
      </p:pic>
    </p:spTree>
    <p:extLst>
      <p:ext uri="{BB962C8B-B14F-4D97-AF65-F5344CB8AC3E}">
        <p14:creationId xmlns:p14="http://schemas.microsoft.com/office/powerpoint/2010/main" val="16813935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E2A1634-0C9E-4354-AC9D-F798A385280D}"/>
              </a:ext>
            </a:extLst>
          </p:cNvPr>
          <p:cNvSpPr>
            <a:spLocks noGrp="1"/>
          </p:cNvSpPr>
          <p:nvPr>
            <p:ph type="title"/>
          </p:nvPr>
        </p:nvSpPr>
        <p:spPr/>
        <p:txBody>
          <a:bodyPr/>
          <a:lstStyle/>
          <a:p>
            <a:r>
              <a:rPr lang="nl-NL" dirty="0"/>
              <a:t>Vervolg</a:t>
            </a:r>
          </a:p>
        </p:txBody>
      </p:sp>
      <p:sp>
        <p:nvSpPr>
          <p:cNvPr id="3" name="Tijdelijke aanduiding voor inhoud 2">
            <a:extLst>
              <a:ext uri="{FF2B5EF4-FFF2-40B4-BE49-F238E27FC236}">
                <a16:creationId xmlns:a16="http://schemas.microsoft.com/office/drawing/2014/main" id="{429149BF-9C5B-46F1-B7AE-643C635DA17C}"/>
              </a:ext>
            </a:extLst>
          </p:cNvPr>
          <p:cNvSpPr>
            <a:spLocks noGrp="1"/>
          </p:cNvSpPr>
          <p:nvPr>
            <p:ph idx="1"/>
          </p:nvPr>
        </p:nvSpPr>
        <p:spPr/>
        <p:txBody>
          <a:bodyPr>
            <a:normAutofit/>
          </a:bodyPr>
          <a:lstStyle/>
          <a:p>
            <a:pPr marL="0" indent="0">
              <a:buNone/>
            </a:pPr>
            <a:r>
              <a:rPr lang="nl-NL" dirty="0"/>
              <a:t>Meneer wil verder onderzoek laten doen, want hij wil weten wat hem scheelt en wil opknappen om voor zijn vrouw te kunnen zorgen. </a:t>
            </a:r>
          </a:p>
          <a:p>
            <a:pPr marL="0" indent="0">
              <a:buNone/>
            </a:pPr>
            <a:r>
              <a:rPr lang="nl-NL" dirty="0"/>
              <a:t>Vier weken later vraagt hij visite i.v.m. dyspnoe. Er is nog geen brief van de longarts. </a:t>
            </a:r>
          </a:p>
          <a:p>
            <a:pPr marL="0" indent="0">
              <a:buNone/>
            </a:pPr>
            <a:r>
              <a:rPr lang="nl-NL" dirty="0"/>
              <a:t>Pt vertelt dat hij gisteren heeft gehoord dat hij longkanker met uitzaaiingen heeft en chemo en bestraling kan krijgen. De specialist denkt dat het zijn leven misschien iets kan verlengen maar er is geen genezing. Pt is benauwd maar dat is hij altijd wel. Hij vraagt zich af wat hij moet doen.</a:t>
            </a:r>
          </a:p>
          <a:p>
            <a:pPr marL="0" indent="0">
              <a:buNone/>
            </a:pPr>
            <a:endParaRPr lang="nl-NL" dirty="0"/>
          </a:p>
          <a:p>
            <a:pPr marL="0" indent="0">
              <a:buNone/>
            </a:pPr>
            <a:r>
              <a:rPr lang="nl-NL" b="1" dirty="0"/>
              <a:t>Wat is de situatie (4 dimensies)? </a:t>
            </a:r>
          </a:p>
        </p:txBody>
      </p:sp>
    </p:spTree>
    <p:extLst>
      <p:ext uri="{BB962C8B-B14F-4D97-AF65-F5344CB8AC3E}">
        <p14:creationId xmlns:p14="http://schemas.microsoft.com/office/powerpoint/2010/main" val="340988293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8281FB9-55A5-43DD-BBE9-75B7158234A0}"/>
              </a:ext>
            </a:extLst>
          </p:cNvPr>
          <p:cNvSpPr>
            <a:spLocks noGrp="1"/>
          </p:cNvSpPr>
          <p:nvPr>
            <p:ph type="title"/>
          </p:nvPr>
        </p:nvSpPr>
        <p:spPr/>
        <p:txBody>
          <a:bodyPr/>
          <a:lstStyle/>
          <a:p>
            <a:r>
              <a:rPr lang="nl-NL" dirty="0"/>
              <a:t>Analyse vier dimensies</a:t>
            </a:r>
          </a:p>
        </p:txBody>
      </p:sp>
      <p:sp>
        <p:nvSpPr>
          <p:cNvPr id="3" name="Tijdelijke aanduiding voor inhoud 2">
            <a:extLst>
              <a:ext uri="{FF2B5EF4-FFF2-40B4-BE49-F238E27FC236}">
                <a16:creationId xmlns:a16="http://schemas.microsoft.com/office/drawing/2014/main" id="{1F2FB698-F9A5-49AC-A975-FCEBFD3D6D57}"/>
              </a:ext>
            </a:extLst>
          </p:cNvPr>
          <p:cNvSpPr>
            <a:spLocks noGrp="1"/>
          </p:cNvSpPr>
          <p:nvPr>
            <p:ph idx="1"/>
          </p:nvPr>
        </p:nvSpPr>
        <p:spPr/>
        <p:txBody>
          <a:bodyPr/>
          <a:lstStyle/>
          <a:p>
            <a:r>
              <a:rPr lang="nl-NL" dirty="0"/>
              <a:t>Overleg met collega</a:t>
            </a:r>
          </a:p>
          <a:p>
            <a:pPr lvl="1"/>
            <a:r>
              <a:rPr lang="nl-NL" dirty="0"/>
              <a:t>Lichamelijk</a:t>
            </a:r>
          </a:p>
          <a:p>
            <a:pPr lvl="1"/>
            <a:r>
              <a:rPr lang="nl-NL" dirty="0"/>
              <a:t>Psychisch</a:t>
            </a:r>
          </a:p>
          <a:p>
            <a:pPr lvl="1"/>
            <a:r>
              <a:rPr lang="nl-NL" dirty="0"/>
              <a:t>Sociaal</a:t>
            </a:r>
          </a:p>
          <a:p>
            <a:pPr lvl="1"/>
            <a:r>
              <a:rPr lang="nl-NL" dirty="0"/>
              <a:t>Existentieel </a:t>
            </a:r>
          </a:p>
        </p:txBody>
      </p:sp>
    </p:spTree>
    <p:extLst>
      <p:ext uri="{BB962C8B-B14F-4D97-AF65-F5344CB8AC3E}">
        <p14:creationId xmlns:p14="http://schemas.microsoft.com/office/powerpoint/2010/main" val="42038550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155AF18-2609-4B73-973E-EFB4836F94DF}"/>
              </a:ext>
            </a:extLst>
          </p:cNvPr>
          <p:cNvSpPr>
            <a:spLocks noGrp="1"/>
          </p:cNvSpPr>
          <p:nvPr>
            <p:ph type="title"/>
          </p:nvPr>
        </p:nvSpPr>
        <p:spPr/>
        <p:txBody>
          <a:bodyPr/>
          <a:lstStyle/>
          <a:p>
            <a:r>
              <a:rPr lang="nl-NL" dirty="0"/>
              <a:t>Programma</a:t>
            </a:r>
          </a:p>
        </p:txBody>
      </p:sp>
      <p:sp>
        <p:nvSpPr>
          <p:cNvPr id="3" name="Tijdelijke aanduiding voor inhoud 2">
            <a:extLst>
              <a:ext uri="{FF2B5EF4-FFF2-40B4-BE49-F238E27FC236}">
                <a16:creationId xmlns:a16="http://schemas.microsoft.com/office/drawing/2014/main" id="{6BEECE0D-5BC1-4993-9E6B-77FEB20E47A0}"/>
              </a:ext>
            </a:extLst>
          </p:cNvPr>
          <p:cNvSpPr>
            <a:spLocks noGrp="1"/>
          </p:cNvSpPr>
          <p:nvPr>
            <p:ph idx="1"/>
          </p:nvPr>
        </p:nvSpPr>
        <p:spPr/>
        <p:txBody>
          <a:bodyPr/>
          <a:lstStyle/>
          <a:p>
            <a:pPr marL="0" indent="0">
              <a:buNone/>
            </a:pPr>
            <a:r>
              <a:rPr lang="nl-NL" dirty="0"/>
              <a:t>Vandaag</a:t>
            </a:r>
          </a:p>
          <a:p>
            <a:r>
              <a:rPr lang="nl-NL" dirty="0"/>
              <a:t>Deel 1 Dood en sterven en casus</a:t>
            </a:r>
          </a:p>
          <a:p>
            <a:r>
              <a:rPr lang="nl-NL" dirty="0"/>
              <a:t>Deel 2 Markeren palliatieve fase </a:t>
            </a:r>
          </a:p>
          <a:p>
            <a:pPr marL="0" indent="0">
              <a:buNone/>
            </a:pPr>
            <a:r>
              <a:rPr lang="nl-NL" dirty="0"/>
              <a:t>Terugkomdag</a:t>
            </a:r>
          </a:p>
          <a:p>
            <a:r>
              <a:rPr lang="nl-NL" dirty="0"/>
              <a:t>Deel 3 Advance care planning</a:t>
            </a:r>
          </a:p>
          <a:p>
            <a:r>
              <a:rPr lang="nl-NL" dirty="0"/>
              <a:t>Deel 4 Beslissingen rond het levenseinde</a:t>
            </a:r>
          </a:p>
          <a:p>
            <a:endParaRPr lang="nl-NL" dirty="0"/>
          </a:p>
          <a:p>
            <a:r>
              <a:rPr lang="nl-NL" dirty="0"/>
              <a:t>Foto’s van freeimages.com</a:t>
            </a:r>
          </a:p>
        </p:txBody>
      </p:sp>
    </p:spTree>
    <p:extLst>
      <p:ext uri="{BB962C8B-B14F-4D97-AF65-F5344CB8AC3E}">
        <p14:creationId xmlns:p14="http://schemas.microsoft.com/office/powerpoint/2010/main" val="341334888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16EDB4-5131-4B35-B6F5-FB9A4FF1B01E}"/>
              </a:ext>
            </a:extLst>
          </p:cNvPr>
          <p:cNvSpPr>
            <a:spLocks noGrp="1"/>
          </p:cNvSpPr>
          <p:nvPr>
            <p:ph type="title"/>
          </p:nvPr>
        </p:nvSpPr>
        <p:spPr/>
        <p:txBody>
          <a:bodyPr/>
          <a:lstStyle/>
          <a:p>
            <a:r>
              <a:rPr lang="nl-NL" dirty="0"/>
              <a:t>Toepassen 4 dimensies (voorbeeld)</a:t>
            </a:r>
          </a:p>
        </p:txBody>
      </p:sp>
      <p:sp>
        <p:nvSpPr>
          <p:cNvPr id="3" name="Tijdelijke aanduiding voor inhoud 2">
            <a:extLst>
              <a:ext uri="{FF2B5EF4-FFF2-40B4-BE49-F238E27FC236}">
                <a16:creationId xmlns:a16="http://schemas.microsoft.com/office/drawing/2014/main" id="{1CD5FB8C-46F6-4469-BAAE-2C52D0806285}"/>
              </a:ext>
            </a:extLst>
          </p:cNvPr>
          <p:cNvSpPr>
            <a:spLocks noGrp="1"/>
          </p:cNvSpPr>
          <p:nvPr>
            <p:ph idx="1"/>
          </p:nvPr>
        </p:nvSpPr>
        <p:spPr/>
        <p:txBody>
          <a:bodyPr>
            <a:normAutofit/>
          </a:bodyPr>
          <a:lstStyle/>
          <a:p>
            <a:r>
              <a:rPr lang="nl-NL" dirty="0"/>
              <a:t>Lichamelijk: </a:t>
            </a:r>
          </a:p>
          <a:p>
            <a:pPr lvl="1"/>
            <a:r>
              <a:rPr lang="nl-NL" dirty="0"/>
              <a:t>Huidige lichamelijke problematiek.</a:t>
            </a:r>
          </a:p>
          <a:p>
            <a:pPr lvl="1"/>
            <a:r>
              <a:rPr lang="nl-NL" dirty="0"/>
              <a:t>Longcarcinoom met </a:t>
            </a:r>
            <a:r>
              <a:rPr lang="nl-NL" dirty="0" err="1"/>
              <a:t>meta’s</a:t>
            </a:r>
            <a:endParaRPr lang="nl-NL" dirty="0"/>
          </a:p>
          <a:p>
            <a:pPr lvl="1"/>
            <a:r>
              <a:rPr lang="nl-NL" dirty="0"/>
              <a:t>Gevolgen voor dyspnoe, pijn</a:t>
            </a:r>
          </a:p>
          <a:p>
            <a:r>
              <a:rPr lang="nl-NL" dirty="0"/>
              <a:t>Psychisch</a:t>
            </a:r>
          </a:p>
          <a:p>
            <a:pPr lvl="1"/>
            <a:r>
              <a:rPr lang="nl-NL" dirty="0"/>
              <a:t>Onzekerheid over toekomst (angst?)</a:t>
            </a:r>
          </a:p>
          <a:p>
            <a:r>
              <a:rPr lang="nl-NL" dirty="0"/>
              <a:t>Sociaal: </a:t>
            </a:r>
          </a:p>
          <a:p>
            <a:pPr lvl="1"/>
            <a:r>
              <a:rPr lang="nl-NL" dirty="0"/>
              <a:t>vrouw vergeetachtig (mantelzorg partner, toekomst?), kinderen ver weg</a:t>
            </a:r>
          </a:p>
          <a:p>
            <a:pPr lvl="1"/>
            <a:r>
              <a:rPr lang="nl-NL" dirty="0"/>
              <a:t>Gebrek aan zorg?</a:t>
            </a:r>
          </a:p>
          <a:p>
            <a:r>
              <a:rPr lang="nl-NL" dirty="0"/>
              <a:t>Existentieel:</a:t>
            </a:r>
          </a:p>
          <a:p>
            <a:pPr lvl="1"/>
            <a:r>
              <a:rPr lang="nl-NL" dirty="0"/>
              <a:t>Zin van het leven? </a:t>
            </a:r>
          </a:p>
          <a:p>
            <a:pPr lvl="1"/>
            <a:r>
              <a:rPr lang="nl-NL" dirty="0"/>
              <a:t>Levensbedreigende aandoening</a:t>
            </a:r>
          </a:p>
          <a:p>
            <a:endParaRPr lang="nl-NL" dirty="0"/>
          </a:p>
          <a:p>
            <a:endParaRPr lang="nl-NL" dirty="0"/>
          </a:p>
        </p:txBody>
      </p:sp>
    </p:spTree>
    <p:extLst>
      <p:ext uri="{BB962C8B-B14F-4D97-AF65-F5344CB8AC3E}">
        <p14:creationId xmlns:p14="http://schemas.microsoft.com/office/powerpoint/2010/main" val="267981841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2B7F58B-3F6D-49F0-A91F-9A63DA1CFD62}"/>
              </a:ext>
            </a:extLst>
          </p:cNvPr>
          <p:cNvSpPr>
            <a:spLocks noGrp="1"/>
          </p:cNvSpPr>
          <p:nvPr>
            <p:ph type="title"/>
          </p:nvPr>
        </p:nvSpPr>
        <p:spPr/>
        <p:txBody>
          <a:bodyPr/>
          <a:lstStyle/>
          <a:p>
            <a:r>
              <a:rPr lang="nl-NL" dirty="0"/>
              <a:t>Is er sprake van palliatieve fase?</a:t>
            </a:r>
          </a:p>
        </p:txBody>
      </p:sp>
      <p:sp>
        <p:nvSpPr>
          <p:cNvPr id="3" name="Tijdelijke aanduiding voor inhoud 2">
            <a:extLst>
              <a:ext uri="{FF2B5EF4-FFF2-40B4-BE49-F238E27FC236}">
                <a16:creationId xmlns:a16="http://schemas.microsoft.com/office/drawing/2014/main" id="{BAB566CF-334F-4574-AD79-B9559D17493E}"/>
              </a:ext>
            </a:extLst>
          </p:cNvPr>
          <p:cNvSpPr>
            <a:spLocks noGrp="1"/>
          </p:cNvSpPr>
          <p:nvPr>
            <p:ph idx="1"/>
          </p:nvPr>
        </p:nvSpPr>
        <p:spPr/>
        <p:txBody>
          <a:bodyPr/>
          <a:lstStyle/>
          <a:p>
            <a:endParaRPr lang="nl-NL" dirty="0"/>
          </a:p>
        </p:txBody>
      </p:sp>
    </p:spTree>
    <p:extLst>
      <p:ext uri="{BB962C8B-B14F-4D97-AF65-F5344CB8AC3E}">
        <p14:creationId xmlns:p14="http://schemas.microsoft.com/office/powerpoint/2010/main" val="421079806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B0DF16F9-48DF-48D4-BA6D-15C573AE2644}"/>
              </a:ext>
            </a:extLst>
          </p:cNvPr>
          <p:cNvSpPr>
            <a:spLocks noGrp="1"/>
          </p:cNvSpPr>
          <p:nvPr>
            <p:ph type="title"/>
          </p:nvPr>
        </p:nvSpPr>
        <p:spPr/>
        <p:txBody>
          <a:bodyPr/>
          <a:lstStyle/>
          <a:p>
            <a:r>
              <a:rPr lang="nl-NL" dirty="0"/>
              <a:t>Verschillend beloop</a:t>
            </a:r>
          </a:p>
        </p:txBody>
      </p:sp>
      <p:pic>
        <p:nvPicPr>
          <p:cNvPr id="4" name="Tijdelijke aanduiding voor inhoud 3">
            <a:extLst>
              <a:ext uri="{FF2B5EF4-FFF2-40B4-BE49-F238E27FC236}">
                <a16:creationId xmlns:a16="http://schemas.microsoft.com/office/drawing/2014/main" id="{13232954-12EE-4D47-8B16-5176AA40EE18}"/>
              </a:ext>
            </a:extLst>
          </p:cNvPr>
          <p:cNvPicPr>
            <a:picLocks noGrp="1" noChangeAspect="1"/>
          </p:cNvPicPr>
          <p:nvPr>
            <p:ph idx="1"/>
          </p:nvPr>
        </p:nvPicPr>
        <p:blipFill>
          <a:blip r:embed="rId2"/>
          <a:stretch>
            <a:fillRect/>
          </a:stretch>
        </p:blipFill>
        <p:spPr>
          <a:xfrm>
            <a:off x="5634584" y="226653"/>
            <a:ext cx="3445564" cy="6404694"/>
          </a:xfrm>
          <a:prstGeom prst="rect">
            <a:avLst/>
          </a:prstGeom>
        </p:spPr>
      </p:pic>
    </p:spTree>
    <p:extLst>
      <p:ext uri="{BB962C8B-B14F-4D97-AF65-F5344CB8AC3E}">
        <p14:creationId xmlns:p14="http://schemas.microsoft.com/office/powerpoint/2010/main" val="225559010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42B92B-1C80-44B6-B1C2-7D0A411B8E3C}"/>
              </a:ext>
            </a:extLst>
          </p:cNvPr>
          <p:cNvSpPr>
            <a:spLocks noGrp="1"/>
          </p:cNvSpPr>
          <p:nvPr>
            <p:ph type="title"/>
          </p:nvPr>
        </p:nvSpPr>
        <p:spPr/>
        <p:txBody>
          <a:bodyPr/>
          <a:lstStyle/>
          <a:p>
            <a:r>
              <a:rPr lang="nl-NL" dirty="0"/>
              <a:t>Hulpmiddelen (1)</a:t>
            </a:r>
          </a:p>
        </p:txBody>
      </p:sp>
      <p:sp>
        <p:nvSpPr>
          <p:cNvPr id="3" name="Tijdelijke aanduiding voor inhoud 2">
            <a:extLst>
              <a:ext uri="{FF2B5EF4-FFF2-40B4-BE49-F238E27FC236}">
                <a16:creationId xmlns:a16="http://schemas.microsoft.com/office/drawing/2014/main" id="{B0D1B2C4-13D4-47EB-A60C-EBAA94FEC4D0}"/>
              </a:ext>
            </a:extLst>
          </p:cNvPr>
          <p:cNvSpPr>
            <a:spLocks noGrp="1"/>
          </p:cNvSpPr>
          <p:nvPr>
            <p:ph idx="1"/>
          </p:nvPr>
        </p:nvSpPr>
        <p:spPr/>
        <p:txBody>
          <a:bodyPr/>
          <a:lstStyle/>
          <a:p>
            <a:r>
              <a:rPr lang="nl-NL" dirty="0"/>
              <a:t>Surprise question: Zou het mij verbazen als deze patiënt over een jaar niet meer in leven zou zijn? </a:t>
            </a:r>
          </a:p>
          <a:p>
            <a:endParaRPr lang="nl-NL" dirty="0"/>
          </a:p>
          <a:p>
            <a:r>
              <a:rPr lang="nl-NL" dirty="0"/>
              <a:t>Pas toe in deze casus</a:t>
            </a:r>
          </a:p>
        </p:txBody>
      </p:sp>
    </p:spTree>
    <p:extLst>
      <p:ext uri="{BB962C8B-B14F-4D97-AF65-F5344CB8AC3E}">
        <p14:creationId xmlns:p14="http://schemas.microsoft.com/office/powerpoint/2010/main" val="329739408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163D112-D68E-45F7-84E2-A54804A7490B}"/>
              </a:ext>
            </a:extLst>
          </p:cNvPr>
          <p:cNvSpPr>
            <a:spLocks noGrp="1"/>
          </p:cNvSpPr>
          <p:nvPr>
            <p:ph type="title"/>
          </p:nvPr>
        </p:nvSpPr>
        <p:spPr/>
        <p:txBody>
          <a:bodyPr/>
          <a:lstStyle/>
          <a:p>
            <a:r>
              <a:rPr lang="nl-NL" dirty="0" err="1"/>
              <a:t>Spict</a:t>
            </a:r>
            <a:r>
              <a:rPr lang="nl-NL" dirty="0"/>
              <a:t> (App)</a:t>
            </a:r>
          </a:p>
        </p:txBody>
      </p:sp>
      <p:pic>
        <p:nvPicPr>
          <p:cNvPr id="17" name="Tijdelijke aanduiding voor inhoud 16">
            <a:extLst>
              <a:ext uri="{FF2B5EF4-FFF2-40B4-BE49-F238E27FC236}">
                <a16:creationId xmlns:a16="http://schemas.microsoft.com/office/drawing/2014/main" id="{E284BD4D-FC4C-4140-8CDB-932304BF9C66}"/>
              </a:ext>
            </a:extLst>
          </p:cNvPr>
          <p:cNvPicPr>
            <a:picLocks noGrp="1" noChangeAspect="1"/>
          </p:cNvPicPr>
          <p:nvPr>
            <p:ph idx="1"/>
          </p:nvPr>
        </p:nvPicPr>
        <p:blipFill>
          <a:blip r:embed="rId2"/>
          <a:stretch>
            <a:fillRect/>
          </a:stretch>
        </p:blipFill>
        <p:spPr>
          <a:xfrm>
            <a:off x="5097759" y="116805"/>
            <a:ext cx="4751413" cy="6741195"/>
          </a:xfrm>
          <a:prstGeom prst="rect">
            <a:avLst/>
          </a:prstGeom>
        </p:spPr>
      </p:pic>
    </p:spTree>
    <p:extLst>
      <p:ext uri="{BB962C8B-B14F-4D97-AF65-F5344CB8AC3E}">
        <p14:creationId xmlns:p14="http://schemas.microsoft.com/office/powerpoint/2010/main" val="3211776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9F0F25-5802-4021-B445-E678E2AC4B4D}"/>
              </a:ext>
            </a:extLst>
          </p:cNvPr>
          <p:cNvSpPr>
            <a:spLocks noGrp="1"/>
          </p:cNvSpPr>
          <p:nvPr>
            <p:ph type="title"/>
          </p:nvPr>
        </p:nvSpPr>
        <p:spPr/>
        <p:txBody>
          <a:bodyPr/>
          <a:lstStyle/>
          <a:p>
            <a:r>
              <a:rPr lang="nl-NL" dirty="0"/>
              <a:t>Welke dilemma’s en scenario’s?</a:t>
            </a:r>
          </a:p>
        </p:txBody>
      </p:sp>
      <p:sp>
        <p:nvSpPr>
          <p:cNvPr id="3" name="Tijdelijke aanduiding voor inhoud 2">
            <a:extLst>
              <a:ext uri="{FF2B5EF4-FFF2-40B4-BE49-F238E27FC236}">
                <a16:creationId xmlns:a16="http://schemas.microsoft.com/office/drawing/2014/main" id="{E042B2A2-3460-48BE-A53E-E0212C2187B0}"/>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271192103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617301B-1222-48C9-AAA3-E896197A4595}"/>
              </a:ext>
            </a:extLst>
          </p:cNvPr>
          <p:cNvSpPr>
            <a:spLocks noGrp="1"/>
          </p:cNvSpPr>
          <p:nvPr>
            <p:ph type="title"/>
          </p:nvPr>
        </p:nvSpPr>
        <p:spPr/>
        <p:txBody>
          <a:bodyPr/>
          <a:lstStyle/>
          <a:p>
            <a:r>
              <a:rPr lang="nl-NL" dirty="0"/>
              <a:t>Dilemma’s en scenario’s</a:t>
            </a:r>
          </a:p>
        </p:txBody>
      </p:sp>
      <p:sp>
        <p:nvSpPr>
          <p:cNvPr id="3" name="Tijdelijke aanduiding voor inhoud 2">
            <a:extLst>
              <a:ext uri="{FF2B5EF4-FFF2-40B4-BE49-F238E27FC236}">
                <a16:creationId xmlns:a16="http://schemas.microsoft.com/office/drawing/2014/main" id="{9C1ACC23-AE9F-4897-AD14-EEEE476A057F}"/>
              </a:ext>
            </a:extLst>
          </p:cNvPr>
          <p:cNvSpPr>
            <a:spLocks noGrp="1"/>
          </p:cNvSpPr>
          <p:nvPr>
            <p:ph idx="1"/>
          </p:nvPr>
        </p:nvSpPr>
        <p:spPr/>
        <p:txBody>
          <a:bodyPr/>
          <a:lstStyle/>
          <a:p>
            <a:r>
              <a:rPr lang="nl-NL" dirty="0"/>
              <a:t>Wel behandelen &gt; gevolgen voor kwaliteit van leven? </a:t>
            </a:r>
          </a:p>
          <a:p>
            <a:r>
              <a:rPr lang="nl-NL" dirty="0"/>
              <a:t>Niet behandelen &gt; gevolgen? </a:t>
            </a:r>
          </a:p>
          <a:p>
            <a:endParaRPr lang="nl-NL" dirty="0"/>
          </a:p>
          <a:p>
            <a:r>
              <a:rPr lang="nl-NL" dirty="0"/>
              <a:t>Wat wil </a:t>
            </a:r>
            <a:r>
              <a:rPr lang="nl-NL" dirty="0" err="1"/>
              <a:t>pt</a:t>
            </a:r>
            <a:r>
              <a:rPr lang="nl-NL" dirty="0"/>
              <a:t>? Waarom?  </a:t>
            </a:r>
          </a:p>
          <a:p>
            <a:r>
              <a:rPr lang="nl-NL" dirty="0"/>
              <a:t>Wie bespreekt dat? Huisarts of specialist? </a:t>
            </a:r>
          </a:p>
          <a:p>
            <a:r>
              <a:rPr lang="nl-NL" dirty="0"/>
              <a:t>Bespreek in tweetallen en daarna plenair</a:t>
            </a:r>
          </a:p>
        </p:txBody>
      </p:sp>
    </p:spTree>
    <p:extLst>
      <p:ext uri="{BB962C8B-B14F-4D97-AF65-F5344CB8AC3E}">
        <p14:creationId xmlns:p14="http://schemas.microsoft.com/office/powerpoint/2010/main" val="1717341134"/>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9003CC3-21E1-4709-A478-B2530A435369}"/>
              </a:ext>
            </a:extLst>
          </p:cNvPr>
          <p:cNvSpPr>
            <a:spLocks noGrp="1"/>
          </p:cNvSpPr>
          <p:nvPr>
            <p:ph type="title"/>
          </p:nvPr>
        </p:nvSpPr>
        <p:spPr/>
        <p:txBody>
          <a:bodyPr/>
          <a:lstStyle/>
          <a:p>
            <a:r>
              <a:rPr lang="nl-NL" dirty="0"/>
              <a:t>Shared </a:t>
            </a:r>
            <a:r>
              <a:rPr lang="nl-NL" dirty="0" err="1"/>
              <a:t>decision</a:t>
            </a:r>
            <a:r>
              <a:rPr lang="nl-NL" dirty="0"/>
              <a:t> making</a:t>
            </a:r>
          </a:p>
        </p:txBody>
      </p:sp>
      <p:sp>
        <p:nvSpPr>
          <p:cNvPr id="3" name="Tijdelijke aanduiding voor inhoud 2">
            <a:extLst>
              <a:ext uri="{FF2B5EF4-FFF2-40B4-BE49-F238E27FC236}">
                <a16:creationId xmlns:a16="http://schemas.microsoft.com/office/drawing/2014/main" id="{C90007F3-DAE5-4773-B425-FA1B8964A3BC}"/>
              </a:ext>
            </a:extLst>
          </p:cNvPr>
          <p:cNvSpPr>
            <a:spLocks noGrp="1"/>
          </p:cNvSpPr>
          <p:nvPr>
            <p:ph idx="1"/>
          </p:nvPr>
        </p:nvSpPr>
        <p:spPr/>
        <p:txBody>
          <a:bodyPr>
            <a:normAutofit/>
          </a:bodyPr>
          <a:lstStyle/>
          <a:p>
            <a:r>
              <a:rPr lang="nl-NL" dirty="0"/>
              <a:t>Inventariseer voorgeschiedenis, diagnose, co-morbiditeit en behandeling</a:t>
            </a:r>
          </a:p>
          <a:p>
            <a:r>
              <a:rPr lang="nl-NL" dirty="0"/>
              <a:t>Huidige situatie  </a:t>
            </a:r>
          </a:p>
          <a:p>
            <a:r>
              <a:rPr lang="nl-NL" dirty="0"/>
              <a:t>Welke scenario’s?</a:t>
            </a:r>
          </a:p>
          <a:p>
            <a:r>
              <a:rPr lang="nl-NL" dirty="0"/>
              <a:t>Vragen van de patiënt:</a:t>
            </a:r>
          </a:p>
          <a:p>
            <a:pPr lvl="1"/>
            <a:r>
              <a:rPr lang="nl-NL" dirty="0"/>
              <a:t>Wat zijn de opties?</a:t>
            </a:r>
          </a:p>
          <a:p>
            <a:pPr lvl="1"/>
            <a:r>
              <a:rPr lang="nl-NL" dirty="0"/>
              <a:t>Wat zijn de voor- en nadelen?</a:t>
            </a:r>
          </a:p>
          <a:p>
            <a:pPr lvl="1"/>
            <a:r>
              <a:rPr lang="nl-NL" dirty="0"/>
              <a:t>Wat betekent dit voor mij? </a:t>
            </a:r>
          </a:p>
          <a:p>
            <a:r>
              <a:rPr lang="nl-NL" dirty="0"/>
              <a:t>Betekenisgeving door de patiënt</a:t>
            </a:r>
          </a:p>
          <a:p>
            <a:r>
              <a:rPr lang="nl-NL" dirty="0"/>
              <a:t>Voorkeuren en wensen van de patiënt</a:t>
            </a:r>
          </a:p>
          <a:p>
            <a:r>
              <a:rPr lang="nl-NL" dirty="0"/>
              <a:t>Wat is jouw rol als huisarts? Als longarts?</a:t>
            </a:r>
          </a:p>
          <a:p>
            <a:r>
              <a:rPr lang="nl-NL" dirty="0"/>
              <a:t>Gezamenlijk besluit</a:t>
            </a:r>
          </a:p>
          <a:p>
            <a:endParaRPr lang="nl-NL" dirty="0"/>
          </a:p>
        </p:txBody>
      </p:sp>
    </p:spTree>
    <p:extLst>
      <p:ext uri="{BB962C8B-B14F-4D97-AF65-F5344CB8AC3E}">
        <p14:creationId xmlns:p14="http://schemas.microsoft.com/office/powerpoint/2010/main" val="263878076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7479D17-03BD-4758-A5FD-926C1069649E}"/>
              </a:ext>
            </a:extLst>
          </p:cNvPr>
          <p:cNvSpPr>
            <a:spLocks noGrp="1"/>
          </p:cNvSpPr>
          <p:nvPr>
            <p:ph type="title"/>
          </p:nvPr>
        </p:nvSpPr>
        <p:spPr/>
        <p:txBody>
          <a:bodyPr/>
          <a:lstStyle/>
          <a:p>
            <a:r>
              <a:rPr lang="nl-NL" dirty="0"/>
              <a:t>Vervolg </a:t>
            </a:r>
          </a:p>
        </p:txBody>
      </p:sp>
      <p:sp>
        <p:nvSpPr>
          <p:cNvPr id="3" name="Tijdelijke aanduiding voor inhoud 2">
            <a:extLst>
              <a:ext uri="{FF2B5EF4-FFF2-40B4-BE49-F238E27FC236}">
                <a16:creationId xmlns:a16="http://schemas.microsoft.com/office/drawing/2014/main" id="{564A74AD-CC1C-4E8F-8553-393255149038}"/>
              </a:ext>
            </a:extLst>
          </p:cNvPr>
          <p:cNvSpPr>
            <a:spLocks noGrp="1"/>
          </p:cNvSpPr>
          <p:nvPr>
            <p:ph idx="1"/>
          </p:nvPr>
        </p:nvSpPr>
        <p:spPr/>
        <p:txBody>
          <a:bodyPr>
            <a:normAutofit lnSpcReduction="10000"/>
          </a:bodyPr>
          <a:lstStyle/>
          <a:p>
            <a:r>
              <a:rPr lang="nl-NL" dirty="0"/>
              <a:t>Na overleg met jou en kinderen: geen behandeling vanwege bijwerkingen en wens om met zijn vrouw thuis te kunnen zijn. </a:t>
            </a:r>
          </a:p>
          <a:p>
            <a:r>
              <a:rPr lang="nl-NL" dirty="0"/>
              <a:t>Hij bespreekt dit ook met de longarts. De opties worden besproken en in gezamenlijke besluitvorming wordt besloten geen behandeling te starten. Je sluit dit zelf nog kort met de longarts. Deze schat in dat de levensverwachting een maand of vier is. Voor overleg ben je altijd welkom. Een brief volgt.</a:t>
            </a:r>
          </a:p>
          <a:p>
            <a:r>
              <a:rPr lang="nl-NL" dirty="0"/>
              <a:t>Meneer wil niet meer naar het ziekenhuis voor controle. Je spreekt af hem thuis te vervolgen en je neemt ook de cardiologische controle over. </a:t>
            </a:r>
          </a:p>
          <a:p>
            <a:r>
              <a:rPr lang="nl-NL" dirty="0"/>
              <a:t>Zorg dat de HAP geïnformeerd is over de diagnose en (bij voorkeur) dat het dossier via LSP toegankelijk is.</a:t>
            </a:r>
          </a:p>
          <a:p>
            <a:r>
              <a:rPr lang="nl-NL" dirty="0"/>
              <a:t>Uitgangspunt is kwaliteit van leven.</a:t>
            </a:r>
          </a:p>
          <a:p>
            <a:pPr marL="0" indent="0">
              <a:buNone/>
            </a:pPr>
            <a:endParaRPr lang="nl-NL" dirty="0"/>
          </a:p>
        </p:txBody>
      </p:sp>
    </p:spTree>
    <p:extLst>
      <p:ext uri="{BB962C8B-B14F-4D97-AF65-F5344CB8AC3E}">
        <p14:creationId xmlns:p14="http://schemas.microsoft.com/office/powerpoint/2010/main" val="4193040574"/>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AC58D1FE-84E0-4D0D-BC25-845AA412841A}"/>
              </a:ext>
            </a:extLst>
          </p:cNvPr>
          <p:cNvSpPr>
            <a:spLocks noGrp="1"/>
          </p:cNvSpPr>
          <p:nvPr>
            <p:ph type="title"/>
          </p:nvPr>
        </p:nvSpPr>
        <p:spPr/>
        <p:txBody>
          <a:bodyPr/>
          <a:lstStyle/>
          <a:p>
            <a:r>
              <a:rPr lang="nl-NL" dirty="0"/>
              <a:t>De huisartsen</a:t>
            </a:r>
            <a:br>
              <a:rPr lang="nl-NL" dirty="0"/>
            </a:br>
            <a:r>
              <a:rPr lang="nl-NL" dirty="0"/>
              <a:t>praktijk</a:t>
            </a:r>
          </a:p>
        </p:txBody>
      </p:sp>
      <p:sp>
        <p:nvSpPr>
          <p:cNvPr id="3" name="Tijdelijke aanduiding voor inhoud 2">
            <a:extLst>
              <a:ext uri="{FF2B5EF4-FFF2-40B4-BE49-F238E27FC236}">
                <a16:creationId xmlns:a16="http://schemas.microsoft.com/office/drawing/2014/main" id="{CDAB021E-7A26-4E05-AA0A-DFEA4EFCF904}"/>
              </a:ext>
            </a:extLst>
          </p:cNvPr>
          <p:cNvSpPr>
            <a:spLocks noGrp="1"/>
          </p:cNvSpPr>
          <p:nvPr>
            <p:ph idx="1"/>
          </p:nvPr>
        </p:nvSpPr>
        <p:spPr/>
        <p:txBody>
          <a:bodyPr/>
          <a:lstStyle/>
          <a:p>
            <a:r>
              <a:rPr lang="nl-NL" dirty="0">
                <a:hlinkClick r:id="rId2"/>
              </a:rPr>
              <a:t>https://nos.nl/nieuwsuur/artikel/2083196-vierluik-over-de-laatste-levensfase.html</a:t>
            </a:r>
            <a:endParaRPr lang="nl-NL" dirty="0"/>
          </a:p>
          <a:p>
            <a:pPr marL="0" indent="0">
              <a:buNone/>
            </a:pPr>
            <a:endParaRPr lang="nl-NL" dirty="0"/>
          </a:p>
          <a:p>
            <a:endParaRPr lang="nl-NL" dirty="0"/>
          </a:p>
        </p:txBody>
      </p:sp>
    </p:spTree>
    <p:extLst>
      <p:ext uri="{BB962C8B-B14F-4D97-AF65-F5344CB8AC3E}">
        <p14:creationId xmlns:p14="http://schemas.microsoft.com/office/powerpoint/2010/main" val="3600291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85A4BB-2645-442C-91FC-D48EA6F7C834}"/>
              </a:ext>
            </a:extLst>
          </p:cNvPr>
          <p:cNvSpPr>
            <a:spLocks noGrp="1"/>
          </p:cNvSpPr>
          <p:nvPr>
            <p:ph type="title"/>
          </p:nvPr>
        </p:nvSpPr>
        <p:spPr/>
        <p:txBody>
          <a:bodyPr/>
          <a:lstStyle/>
          <a:p>
            <a:r>
              <a:rPr lang="nl-NL" dirty="0"/>
              <a:t>Leerdoelen </a:t>
            </a:r>
          </a:p>
        </p:txBody>
      </p:sp>
      <p:sp>
        <p:nvSpPr>
          <p:cNvPr id="3" name="Tijdelijke aanduiding voor inhoud 2">
            <a:extLst>
              <a:ext uri="{FF2B5EF4-FFF2-40B4-BE49-F238E27FC236}">
                <a16:creationId xmlns:a16="http://schemas.microsoft.com/office/drawing/2014/main" id="{D197CFC0-DEB5-4D01-8381-B61E92AB5CCA}"/>
              </a:ext>
            </a:extLst>
          </p:cNvPr>
          <p:cNvSpPr>
            <a:spLocks noGrp="1"/>
          </p:cNvSpPr>
          <p:nvPr>
            <p:ph idx="1"/>
          </p:nvPr>
        </p:nvSpPr>
        <p:spPr/>
        <p:txBody>
          <a:bodyPr>
            <a:normAutofit/>
          </a:bodyPr>
          <a:lstStyle/>
          <a:p>
            <a:pPr marL="0" indent="0">
              <a:buNone/>
            </a:pPr>
            <a:r>
              <a:rPr lang="nl-NL" dirty="0"/>
              <a:t>Je kunt de leerpunten van de E </a:t>
            </a:r>
            <a:r>
              <a:rPr lang="nl-NL" dirty="0" err="1"/>
              <a:t>learnings</a:t>
            </a:r>
            <a:r>
              <a:rPr lang="nl-NL" dirty="0"/>
              <a:t> toepassen in een </a:t>
            </a:r>
            <a:r>
              <a:rPr lang="nl-NL" dirty="0" err="1"/>
              <a:t>patiëntencasus</a:t>
            </a:r>
            <a:r>
              <a:rPr lang="nl-NL" dirty="0"/>
              <a:t> met betrekking tot </a:t>
            </a:r>
          </a:p>
          <a:p>
            <a:pPr marL="514350" indent="-514350">
              <a:buAutoNum type="arabicPeriod"/>
            </a:pPr>
            <a:r>
              <a:rPr lang="nl-NL" dirty="0"/>
              <a:t>Het markeren van de palliatieve fase </a:t>
            </a:r>
          </a:p>
          <a:p>
            <a:pPr marL="514350" indent="-514350">
              <a:buAutoNum type="arabicPeriod"/>
            </a:pPr>
            <a:r>
              <a:rPr lang="nl-NL" dirty="0"/>
              <a:t>Het beoordelen van de situatie aan de hand van vier dimensies van lijden en het maken van (pro actief) beleid</a:t>
            </a:r>
          </a:p>
          <a:p>
            <a:pPr marL="514350" indent="-514350">
              <a:buAutoNum type="arabicPeriod"/>
            </a:pPr>
            <a:r>
              <a:rPr lang="nl-NL" dirty="0"/>
              <a:t>Het ACP gesprek</a:t>
            </a:r>
          </a:p>
          <a:p>
            <a:pPr marL="514350" indent="-514350">
              <a:buAutoNum type="arabicPeriod"/>
            </a:pPr>
            <a:r>
              <a:rPr lang="nl-NL" dirty="0"/>
              <a:t>Het spreken over palliatieve sedatie en het stellen van de indicatie</a:t>
            </a:r>
          </a:p>
          <a:p>
            <a:pPr marL="514350" indent="-514350">
              <a:buAutoNum type="arabicPeriod"/>
            </a:pPr>
            <a:r>
              <a:rPr lang="nl-NL" dirty="0"/>
              <a:t>Het spreken over voorwaarden voor euthanasie en het beoordelen van een euthanasievraag</a:t>
            </a:r>
          </a:p>
          <a:p>
            <a:pPr marL="514350" indent="-514350">
              <a:buAutoNum type="arabicPeriod"/>
            </a:pPr>
            <a:r>
              <a:rPr lang="nl-NL" dirty="0"/>
              <a:t>Het belang van transmurale samenwerking en samenwerking in de eerste lijn.</a:t>
            </a:r>
          </a:p>
          <a:p>
            <a:endParaRPr lang="nl-NL" dirty="0"/>
          </a:p>
          <a:p>
            <a:endParaRPr lang="nl-NL" dirty="0"/>
          </a:p>
        </p:txBody>
      </p:sp>
    </p:spTree>
    <p:extLst>
      <p:ext uri="{BB962C8B-B14F-4D97-AF65-F5344CB8AC3E}">
        <p14:creationId xmlns:p14="http://schemas.microsoft.com/office/powerpoint/2010/main" val="3500881433"/>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82406BC-CBCF-4AA2-919A-6BFC55E2D4BD}"/>
              </a:ext>
            </a:extLst>
          </p:cNvPr>
          <p:cNvSpPr>
            <a:spLocks noGrp="1"/>
          </p:cNvSpPr>
          <p:nvPr>
            <p:ph type="title"/>
          </p:nvPr>
        </p:nvSpPr>
        <p:spPr/>
        <p:txBody>
          <a:bodyPr/>
          <a:lstStyle/>
          <a:p>
            <a:r>
              <a:rPr lang="nl-NL" dirty="0"/>
              <a:t>Opdracht</a:t>
            </a:r>
          </a:p>
        </p:txBody>
      </p:sp>
      <p:sp>
        <p:nvSpPr>
          <p:cNvPr id="3" name="Tijdelijke aanduiding voor inhoud 2">
            <a:extLst>
              <a:ext uri="{FF2B5EF4-FFF2-40B4-BE49-F238E27FC236}">
                <a16:creationId xmlns:a16="http://schemas.microsoft.com/office/drawing/2014/main" id="{27D47D57-49BF-438E-9F36-38854A19F991}"/>
              </a:ext>
            </a:extLst>
          </p:cNvPr>
          <p:cNvSpPr>
            <a:spLocks noGrp="1"/>
          </p:cNvSpPr>
          <p:nvPr>
            <p:ph idx="1"/>
          </p:nvPr>
        </p:nvSpPr>
        <p:spPr/>
        <p:txBody>
          <a:bodyPr/>
          <a:lstStyle/>
          <a:p>
            <a:r>
              <a:rPr lang="nl-NL" dirty="0"/>
              <a:t>Let tijdens je coschap op of er sprake kan zijn van een palliatieve situatie. Vraag anders de opleider of hij/zij een casus heeft.</a:t>
            </a:r>
          </a:p>
          <a:p>
            <a:r>
              <a:rPr lang="nl-NL" dirty="0"/>
              <a:t>Markeer de fase en beschrijf waarom.</a:t>
            </a:r>
          </a:p>
          <a:p>
            <a:r>
              <a:rPr lang="nl-NL" dirty="0"/>
              <a:t>Maak een analyse in vier dimensies van lijden</a:t>
            </a:r>
          </a:p>
          <a:p>
            <a:r>
              <a:rPr lang="nl-NL" dirty="0"/>
              <a:t>Welke scenario’s kun je bedenken en welk beleid?</a:t>
            </a:r>
          </a:p>
          <a:p>
            <a:r>
              <a:rPr lang="nl-NL" dirty="0"/>
              <a:t>Bespreek deze casus met de huisarts.</a:t>
            </a:r>
          </a:p>
          <a:p>
            <a:r>
              <a:rPr lang="nl-NL" dirty="0"/>
              <a:t>Neem de casus mee naar het vervolg onderwijs.</a:t>
            </a:r>
          </a:p>
        </p:txBody>
      </p:sp>
    </p:spTree>
    <p:extLst>
      <p:ext uri="{BB962C8B-B14F-4D97-AF65-F5344CB8AC3E}">
        <p14:creationId xmlns:p14="http://schemas.microsoft.com/office/powerpoint/2010/main" val="25849004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E250F7B-2ABA-439F-993B-0E9247BA8A24}"/>
              </a:ext>
            </a:extLst>
          </p:cNvPr>
          <p:cNvSpPr>
            <a:spLocks noGrp="1"/>
          </p:cNvSpPr>
          <p:nvPr>
            <p:ph type="title"/>
          </p:nvPr>
        </p:nvSpPr>
        <p:spPr/>
        <p:txBody>
          <a:bodyPr/>
          <a:lstStyle/>
          <a:p>
            <a:r>
              <a:rPr lang="nl-NL" dirty="0"/>
              <a:t>Deel 1: Dood en sterven</a:t>
            </a:r>
          </a:p>
        </p:txBody>
      </p:sp>
    </p:spTree>
    <p:extLst>
      <p:ext uri="{BB962C8B-B14F-4D97-AF65-F5344CB8AC3E}">
        <p14:creationId xmlns:p14="http://schemas.microsoft.com/office/powerpoint/2010/main" val="13568952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4329F70-C476-48EB-9F55-268271AAD5BE}"/>
              </a:ext>
            </a:extLst>
          </p:cNvPr>
          <p:cNvSpPr>
            <a:spLocks noGrp="1"/>
          </p:cNvSpPr>
          <p:nvPr>
            <p:ph type="title"/>
          </p:nvPr>
        </p:nvSpPr>
        <p:spPr/>
        <p:txBody>
          <a:bodyPr>
            <a:normAutofit fontScale="90000"/>
          </a:bodyPr>
          <a:lstStyle/>
          <a:p>
            <a:r>
              <a:rPr lang="nl-NL" dirty="0"/>
              <a:t>Wat is het beeld van dood en sterven in de opleiding? </a:t>
            </a:r>
            <a:br>
              <a:rPr lang="nl-NL" dirty="0"/>
            </a:br>
            <a:r>
              <a:rPr lang="nl-NL" dirty="0"/>
              <a:t>En van jou?</a:t>
            </a:r>
          </a:p>
        </p:txBody>
      </p:sp>
      <p:sp>
        <p:nvSpPr>
          <p:cNvPr id="3" name="Tijdelijke aanduiding voor inhoud 2">
            <a:extLst>
              <a:ext uri="{FF2B5EF4-FFF2-40B4-BE49-F238E27FC236}">
                <a16:creationId xmlns:a16="http://schemas.microsoft.com/office/drawing/2014/main" id="{582FF2D1-9D86-4699-94D2-960E1641B16F}"/>
              </a:ext>
            </a:extLst>
          </p:cNvPr>
          <p:cNvSpPr>
            <a:spLocks noGrp="1"/>
          </p:cNvSpPr>
          <p:nvPr>
            <p:ph idx="1"/>
          </p:nvPr>
        </p:nvSpPr>
        <p:spPr/>
        <p:txBody>
          <a:bodyPr/>
          <a:lstStyle/>
          <a:p>
            <a:r>
              <a:rPr lang="nl-NL" dirty="0"/>
              <a:t>In tweetallen: 2-3 minuten sparren</a:t>
            </a:r>
          </a:p>
          <a:p>
            <a:r>
              <a:rPr lang="nl-NL" dirty="0"/>
              <a:t>Daarna plenair</a:t>
            </a:r>
          </a:p>
        </p:txBody>
      </p:sp>
    </p:spTree>
    <p:extLst>
      <p:ext uri="{BB962C8B-B14F-4D97-AF65-F5344CB8AC3E}">
        <p14:creationId xmlns:p14="http://schemas.microsoft.com/office/powerpoint/2010/main" val="387698344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F77A8B-86ED-4928-91B3-499FBE67BB44}"/>
              </a:ext>
            </a:extLst>
          </p:cNvPr>
          <p:cNvSpPr>
            <a:spLocks noGrp="1"/>
          </p:cNvSpPr>
          <p:nvPr>
            <p:ph type="title"/>
          </p:nvPr>
        </p:nvSpPr>
        <p:spPr/>
        <p:txBody>
          <a:bodyPr>
            <a:noAutofit/>
          </a:bodyPr>
          <a:lstStyle/>
          <a:p>
            <a:r>
              <a:rPr lang="nl-NL" sz="3200" dirty="0"/>
              <a:t>Vaak voorkomende vooronderstellingen over sterven en dood in de geneeskunde </a:t>
            </a:r>
          </a:p>
        </p:txBody>
      </p:sp>
      <p:sp>
        <p:nvSpPr>
          <p:cNvPr id="3" name="Tijdelijke aanduiding voor inhoud 2">
            <a:extLst>
              <a:ext uri="{FF2B5EF4-FFF2-40B4-BE49-F238E27FC236}">
                <a16:creationId xmlns:a16="http://schemas.microsoft.com/office/drawing/2014/main" id="{8E3E1853-9086-49A5-9AB5-B8FF217211C1}"/>
              </a:ext>
            </a:extLst>
          </p:cNvPr>
          <p:cNvSpPr>
            <a:spLocks noGrp="1"/>
          </p:cNvSpPr>
          <p:nvPr>
            <p:ph idx="1"/>
          </p:nvPr>
        </p:nvSpPr>
        <p:spPr/>
        <p:txBody>
          <a:bodyPr>
            <a:normAutofit/>
          </a:bodyPr>
          <a:lstStyle/>
          <a:p>
            <a:r>
              <a:rPr lang="nl-NL" dirty="0"/>
              <a:t>Sterven is eind van het leven</a:t>
            </a:r>
          </a:p>
          <a:p>
            <a:r>
              <a:rPr lang="nl-NL" dirty="0"/>
              <a:t>Hoort vrij van pijn en lijden te zijn</a:t>
            </a:r>
          </a:p>
          <a:p>
            <a:r>
              <a:rPr lang="nl-NL" dirty="0"/>
              <a:t>Recht op informatie over diagnose en prognose</a:t>
            </a:r>
          </a:p>
          <a:p>
            <a:r>
              <a:rPr lang="nl-NL" dirty="0"/>
              <a:t>Het naderende einde openlijk erkennen</a:t>
            </a:r>
          </a:p>
          <a:p>
            <a:r>
              <a:rPr lang="nl-NL" dirty="0"/>
              <a:t>Emotionele en relationele zaken moeten afgerond worden en innerlijke conflicten opgelost</a:t>
            </a:r>
          </a:p>
          <a:p>
            <a:r>
              <a:rPr lang="nl-NL" dirty="0"/>
              <a:t>Sterven/ lijden als persoonlijke groei</a:t>
            </a:r>
          </a:p>
          <a:p>
            <a:r>
              <a:rPr lang="nl-NL" dirty="0"/>
              <a:t>Euthanasie is ‘normaal’</a:t>
            </a:r>
          </a:p>
          <a:p>
            <a:r>
              <a:rPr lang="nl-NL" dirty="0"/>
              <a:t>Thuis overlijden/ overlijden naar ‘wens</a:t>
            </a:r>
          </a:p>
          <a:p>
            <a:endParaRPr lang="nl-NL" dirty="0"/>
          </a:p>
          <a:p>
            <a:pPr marL="0" indent="0">
              <a:buNone/>
            </a:pPr>
            <a:endParaRPr lang="nl-NL" dirty="0"/>
          </a:p>
        </p:txBody>
      </p:sp>
    </p:spTree>
    <p:extLst>
      <p:ext uri="{BB962C8B-B14F-4D97-AF65-F5344CB8AC3E}">
        <p14:creationId xmlns:p14="http://schemas.microsoft.com/office/powerpoint/2010/main" val="24601944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896AB2A5-6C25-4DCA-91D7-7D04A79B8197}"/>
              </a:ext>
            </a:extLst>
          </p:cNvPr>
          <p:cNvSpPr>
            <a:spLocks noGrp="1"/>
          </p:cNvSpPr>
          <p:nvPr>
            <p:ph type="title"/>
          </p:nvPr>
        </p:nvSpPr>
        <p:spPr/>
        <p:txBody>
          <a:bodyPr/>
          <a:lstStyle/>
          <a:p>
            <a:r>
              <a:rPr lang="nl-NL" dirty="0"/>
              <a:t>Andere opvattingen</a:t>
            </a:r>
          </a:p>
        </p:txBody>
      </p:sp>
      <p:sp>
        <p:nvSpPr>
          <p:cNvPr id="3" name="Tijdelijke aanduiding voor inhoud 2">
            <a:extLst>
              <a:ext uri="{FF2B5EF4-FFF2-40B4-BE49-F238E27FC236}">
                <a16:creationId xmlns:a16="http://schemas.microsoft.com/office/drawing/2014/main" id="{33992EEA-0D21-46A8-A3E5-0DCBF641A8E9}"/>
              </a:ext>
            </a:extLst>
          </p:cNvPr>
          <p:cNvSpPr>
            <a:spLocks noGrp="1"/>
          </p:cNvSpPr>
          <p:nvPr>
            <p:ph idx="1"/>
          </p:nvPr>
        </p:nvSpPr>
        <p:spPr/>
        <p:txBody>
          <a:bodyPr/>
          <a:lstStyle/>
          <a:p>
            <a:endParaRPr lang="nl-NL"/>
          </a:p>
        </p:txBody>
      </p:sp>
    </p:spTree>
    <p:extLst>
      <p:ext uri="{BB962C8B-B14F-4D97-AF65-F5344CB8AC3E}">
        <p14:creationId xmlns:p14="http://schemas.microsoft.com/office/powerpoint/2010/main" val="284106362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4FCD859-9E77-466A-9FA6-601CA79F0605}"/>
              </a:ext>
            </a:extLst>
          </p:cNvPr>
          <p:cNvSpPr>
            <a:spLocks noGrp="1"/>
          </p:cNvSpPr>
          <p:nvPr>
            <p:ph type="title"/>
          </p:nvPr>
        </p:nvSpPr>
        <p:spPr/>
        <p:txBody>
          <a:bodyPr/>
          <a:lstStyle/>
          <a:p>
            <a:r>
              <a:rPr lang="nl-NL" dirty="0"/>
              <a:t>Andere opvattingen</a:t>
            </a:r>
          </a:p>
        </p:txBody>
      </p:sp>
      <p:sp>
        <p:nvSpPr>
          <p:cNvPr id="3" name="Tijdelijke aanduiding voor inhoud 2">
            <a:extLst>
              <a:ext uri="{FF2B5EF4-FFF2-40B4-BE49-F238E27FC236}">
                <a16:creationId xmlns:a16="http://schemas.microsoft.com/office/drawing/2014/main" id="{535BA299-4203-48D3-80DA-6A9853BDC327}"/>
              </a:ext>
            </a:extLst>
          </p:cNvPr>
          <p:cNvSpPr>
            <a:spLocks noGrp="1"/>
          </p:cNvSpPr>
          <p:nvPr>
            <p:ph idx="1"/>
          </p:nvPr>
        </p:nvSpPr>
        <p:spPr/>
        <p:txBody>
          <a:bodyPr>
            <a:normAutofit/>
          </a:bodyPr>
          <a:lstStyle/>
          <a:p>
            <a:r>
              <a:rPr lang="nl-NL" dirty="0"/>
              <a:t>Sterven is overgangsfase</a:t>
            </a:r>
          </a:p>
          <a:p>
            <a:r>
              <a:rPr lang="nl-NL" dirty="0"/>
              <a:t>Niet willen weten/ alleen familie weet het </a:t>
            </a:r>
          </a:p>
          <a:p>
            <a:r>
              <a:rPr lang="nl-NL" dirty="0"/>
              <a:t>Hoop houden en geven</a:t>
            </a:r>
          </a:p>
          <a:p>
            <a:r>
              <a:rPr lang="nl-NL" dirty="0"/>
              <a:t>Maximaal behandelen </a:t>
            </a:r>
          </a:p>
          <a:p>
            <a:r>
              <a:rPr lang="nl-NL" dirty="0"/>
              <a:t>Familie zorgt voor patiënt</a:t>
            </a:r>
          </a:p>
          <a:p>
            <a:r>
              <a:rPr lang="nl-NL" dirty="0"/>
              <a:t>Pijn lijden beter dan suf worden</a:t>
            </a:r>
          </a:p>
          <a:p>
            <a:r>
              <a:rPr lang="nl-NL" dirty="0"/>
              <a:t>Zeer diverse opvattingen en wensen</a:t>
            </a:r>
          </a:p>
          <a:p>
            <a:pPr marL="0" indent="0">
              <a:buNone/>
            </a:pPr>
            <a:r>
              <a:rPr lang="nl-NL" dirty="0"/>
              <a:t>&gt;&gt; Let op eigen normen en waarden en vraag de patiënt!</a:t>
            </a:r>
          </a:p>
          <a:p>
            <a:pPr marL="0" indent="0">
              <a:buNone/>
            </a:pPr>
            <a:r>
              <a:rPr lang="nl-NL" dirty="0"/>
              <a:t>www.arts-migrant.nl</a:t>
            </a:r>
          </a:p>
        </p:txBody>
      </p:sp>
    </p:spTree>
    <p:extLst>
      <p:ext uri="{BB962C8B-B14F-4D97-AF65-F5344CB8AC3E}">
        <p14:creationId xmlns:p14="http://schemas.microsoft.com/office/powerpoint/2010/main" val="90462492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par>
                                <p:cTn id="9" presetID="1" presetClass="entr" presetSubtype="0"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childTnLst>
                                </p:cTn>
                              </p:par>
                              <p:par>
                                <p:cTn id="11" presetID="1" presetClass="entr" presetSubtype="0" fill="hold" nodeType="with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childTnLst>
                                </p:cTn>
                              </p:par>
                              <p:par>
                                <p:cTn id="13" presetID="1" presetClass="entr" presetSubtype="0"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childTnLst>
                                </p:cTn>
                              </p:par>
                              <p:par>
                                <p:cTn id="15" presetID="1" presetClass="entr" presetSubtype="0" fill="hold" nodeType="withEffect">
                                  <p:stCondLst>
                                    <p:cond delay="0"/>
                                  </p:stCondLst>
                                  <p:childTnLst>
                                    <p:set>
                                      <p:cBhvr>
                                        <p:cTn id="16" dur="1" fill="hold">
                                          <p:stCondLst>
                                            <p:cond delay="0"/>
                                          </p:stCondLst>
                                        </p:cTn>
                                        <p:tgtEl>
                                          <p:spTgt spid="3">
                                            <p:txEl>
                                              <p:pRg st="5" end="5"/>
                                            </p:txEl>
                                          </p:spTgt>
                                        </p:tgtEl>
                                        <p:attrNameLst>
                                          <p:attrName>style.visibility</p:attrName>
                                        </p:attrNameLst>
                                      </p:cBhvr>
                                      <p:to>
                                        <p:strVal val="visible"/>
                                      </p:to>
                                    </p:set>
                                  </p:childTnLst>
                                </p:cTn>
                              </p:par>
                              <p:par>
                                <p:cTn id="17" presetID="1" presetClass="entr" presetSubtype="0" fill="hold" nodeType="withEffect">
                                  <p:stCondLst>
                                    <p:cond delay="0"/>
                                  </p:stCondLst>
                                  <p:childTnLst>
                                    <p:set>
                                      <p:cBhvr>
                                        <p:cTn id="18" dur="1" fill="hold">
                                          <p:stCondLst>
                                            <p:cond delay="0"/>
                                          </p:stCondLst>
                                        </p:cTn>
                                        <p:tgtEl>
                                          <p:spTgt spid="3">
                                            <p:txEl>
                                              <p:pRg st="6" end="6"/>
                                            </p:txEl>
                                          </p:spTgt>
                                        </p:tgtEl>
                                        <p:attrNameLst>
                                          <p:attrName>style.visibility</p:attrName>
                                        </p:attrNameLst>
                                      </p:cBhvr>
                                      <p:to>
                                        <p:strVal val="visible"/>
                                      </p:to>
                                    </p:set>
                                  </p:childTnLst>
                                </p:cTn>
                              </p:par>
                              <p:par>
                                <p:cTn id="19" presetID="1" presetClass="entr" presetSubtype="0" fill="hold" nodeType="withEffect">
                                  <p:stCondLst>
                                    <p:cond delay="0"/>
                                  </p:stCondLst>
                                  <p:childTnLst>
                                    <p:set>
                                      <p:cBhvr>
                                        <p:cTn id="20" dur="1" fill="hold">
                                          <p:stCondLst>
                                            <p:cond delay="0"/>
                                          </p:stCondLst>
                                        </p:cTn>
                                        <p:tgtEl>
                                          <p:spTgt spid="3">
                                            <p:txEl>
                                              <p:pRg st="7" end="7"/>
                                            </p:txEl>
                                          </p:spTgt>
                                        </p:tgtEl>
                                        <p:attrNameLst>
                                          <p:attrName>style.visibility</p:attrName>
                                        </p:attrNameLst>
                                      </p:cBhvr>
                                      <p:to>
                                        <p:strVal val="visible"/>
                                      </p:to>
                                    </p:set>
                                  </p:childTnLst>
                                </p:cTn>
                              </p:par>
                              <p:par>
                                <p:cTn id="21" presetID="1" presetClass="entr" presetSubtype="0" fill="hold" nodeType="withEffect">
                                  <p:stCondLst>
                                    <p:cond delay="0"/>
                                  </p:stCondLst>
                                  <p:childTnLst>
                                    <p:set>
                                      <p:cBhvr>
                                        <p:cTn id="22" dur="1" fill="hold">
                                          <p:stCondLst>
                                            <p:cond delay="0"/>
                                          </p:stCondLst>
                                        </p:cTn>
                                        <p:tgtEl>
                                          <p:spTgt spid="3">
                                            <p:txEl>
                                              <p:pRg st="8" end="8"/>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5A21276-E416-40A0-9980-3B0FB809EA4F}"/>
              </a:ext>
            </a:extLst>
          </p:cNvPr>
          <p:cNvSpPr>
            <a:spLocks noGrp="1"/>
          </p:cNvSpPr>
          <p:nvPr>
            <p:ph type="title"/>
          </p:nvPr>
        </p:nvSpPr>
        <p:spPr/>
        <p:txBody>
          <a:bodyPr/>
          <a:lstStyle/>
          <a:p>
            <a:r>
              <a:rPr lang="nl-NL" dirty="0"/>
              <a:t>Wat is palliatieve zorg?</a:t>
            </a:r>
            <a:br>
              <a:rPr lang="nl-NL" dirty="0"/>
            </a:br>
            <a:r>
              <a:rPr lang="nl-NL" dirty="0"/>
              <a:t> </a:t>
            </a:r>
          </a:p>
        </p:txBody>
      </p:sp>
      <p:sp>
        <p:nvSpPr>
          <p:cNvPr id="3" name="Tijdelijke aanduiding voor inhoud 2">
            <a:extLst>
              <a:ext uri="{FF2B5EF4-FFF2-40B4-BE49-F238E27FC236}">
                <a16:creationId xmlns:a16="http://schemas.microsoft.com/office/drawing/2014/main" id="{C6E615BF-09EF-4472-88EF-564D2F35FDF9}"/>
              </a:ext>
            </a:extLst>
          </p:cNvPr>
          <p:cNvSpPr>
            <a:spLocks noGrp="1"/>
          </p:cNvSpPr>
          <p:nvPr>
            <p:ph idx="1"/>
          </p:nvPr>
        </p:nvSpPr>
        <p:spPr/>
        <p:txBody>
          <a:bodyPr/>
          <a:lstStyle/>
          <a:p>
            <a:r>
              <a:rPr lang="nl-NL" dirty="0"/>
              <a:t>Hoe zou je palliatieve zorg omschrijven? </a:t>
            </a:r>
          </a:p>
          <a:p>
            <a:endParaRPr lang="nl-NL" dirty="0"/>
          </a:p>
        </p:txBody>
      </p:sp>
    </p:spTree>
    <p:extLst>
      <p:ext uri="{BB962C8B-B14F-4D97-AF65-F5344CB8AC3E}">
        <p14:creationId xmlns:p14="http://schemas.microsoft.com/office/powerpoint/2010/main" val="889520251"/>
      </p:ext>
    </p:extLst>
  </p:cSld>
  <p:clrMapOvr>
    <a:masterClrMapping/>
  </p:clrMapOvr>
</p:sld>
</file>

<file path=ppt/theme/theme1.xml><?xml version="1.0" encoding="utf-8"?>
<a:theme xmlns:a="http://schemas.openxmlformats.org/drawingml/2006/main" name="Atlas">
  <a:themeElements>
    <a:clrScheme name="Atlas">
      <a:dk1>
        <a:sysClr val="windowText" lastClr="000000"/>
      </a:dk1>
      <a:lt1>
        <a:sysClr val="window" lastClr="FFFFFF"/>
      </a:lt1>
      <a:dk2>
        <a:srgbClr val="454545"/>
      </a:dk2>
      <a:lt2>
        <a:srgbClr val="E0E0E0"/>
      </a:lt2>
      <a:accent1>
        <a:srgbClr val="F81B02"/>
      </a:accent1>
      <a:accent2>
        <a:srgbClr val="FC7715"/>
      </a:accent2>
      <a:accent3>
        <a:srgbClr val="AFBF41"/>
      </a:accent3>
      <a:accent4>
        <a:srgbClr val="50C49F"/>
      </a:accent4>
      <a:accent5>
        <a:srgbClr val="3B95C4"/>
      </a:accent5>
      <a:accent6>
        <a:srgbClr val="B560D4"/>
      </a:accent6>
      <a:hlink>
        <a:srgbClr val="FC5A1A"/>
      </a:hlink>
      <a:folHlink>
        <a:srgbClr val="B49E74"/>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508F7963-D0B5-43F7-BB2C-FCE3009C08EC}"/>
    </a:ext>
  </a:extLst>
</a:theme>
</file>

<file path=ppt/theme/theme2.xml><?xml version="1.0" encoding="utf-8"?>
<a:theme xmlns:a="http://schemas.openxmlformats.org/drawingml/2006/main" name="1_Atlas">
  <a:themeElements>
    <a:clrScheme name="Atlas">
      <a:dk1>
        <a:sysClr val="windowText" lastClr="000000"/>
      </a:dk1>
      <a:lt1>
        <a:sysClr val="window" lastClr="FFFFFF"/>
      </a:lt1>
      <a:dk2>
        <a:srgbClr val="454545"/>
      </a:dk2>
      <a:lt2>
        <a:srgbClr val="E0E0E0"/>
      </a:lt2>
      <a:accent1>
        <a:srgbClr val="78C30D"/>
      </a:accent1>
      <a:accent2>
        <a:srgbClr val="099B62"/>
      </a:accent2>
      <a:accent3>
        <a:srgbClr val="21CFDF"/>
      </a:accent3>
      <a:accent4>
        <a:srgbClr val="179FDF"/>
      </a:accent4>
      <a:accent5>
        <a:srgbClr val="E75710"/>
      </a:accent5>
      <a:accent6>
        <a:srgbClr val="F89C19"/>
      </a:accent6>
      <a:hlink>
        <a:srgbClr val="7CDE25"/>
      </a:hlink>
      <a:folHlink>
        <a:srgbClr val="BCE8A8"/>
      </a:folHlink>
    </a:clrScheme>
    <a:fontScheme name="Atlas">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Rockwell" panose="02060603020205020403"/>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tlas">
      <a:fillStyleLst>
        <a:solidFill>
          <a:schemeClr val="phClr"/>
        </a:solidFill>
        <a:gradFill rotWithShape="1">
          <a:gsLst>
            <a:gs pos="0">
              <a:schemeClr val="phClr">
                <a:tint val="62000"/>
                <a:alpha val="60000"/>
                <a:satMod val="109000"/>
                <a:lumMod val="110000"/>
              </a:schemeClr>
            </a:gs>
            <a:gs pos="100000">
              <a:schemeClr val="phClr">
                <a:tint val="78000"/>
                <a:alpha val="92000"/>
                <a:satMod val="109000"/>
                <a:lumMod val="100000"/>
              </a:schemeClr>
            </a:gs>
          </a:gsLst>
          <a:lin ang="5400000" scaled="0"/>
        </a:gradFill>
        <a:gradFill rotWithShape="1">
          <a:gsLst>
            <a:gs pos="0">
              <a:schemeClr val="phClr">
                <a:tint val="98000"/>
                <a:satMod val="110000"/>
                <a:lumMod val="104000"/>
              </a:schemeClr>
            </a:gs>
            <a:gs pos="69000">
              <a:schemeClr val="phClr">
                <a:shade val="84000"/>
                <a:satMod val="130000"/>
                <a:lumMod val="92000"/>
              </a:schemeClr>
            </a:gs>
            <a:gs pos="100000">
              <a:schemeClr val="phClr">
                <a:shade val="76000"/>
                <a:satMod val="130000"/>
                <a:lumMod val="88000"/>
              </a:schemeClr>
            </a:gs>
          </a:gsLst>
          <a:lin ang="5400000" scaled="0"/>
        </a:gradFill>
      </a:fillStyleLst>
      <a:lnStyleLst>
        <a:ln w="9525" cap="flat" cmpd="sng" algn="ctr">
          <a:solidFill>
            <a:schemeClr val="phClr">
              <a:shade val="90000"/>
            </a:schemeClr>
          </a:solidFill>
          <a:prstDash val="solid"/>
        </a:ln>
        <a:ln w="15875" cap="flat" cmpd="sng" algn="ctr">
          <a:solidFill>
            <a:schemeClr val="phClr">
              <a:shade val="90000"/>
            </a:schemeClr>
          </a:solidFill>
          <a:prstDash val="solid"/>
        </a:ln>
        <a:ln w="25400" cap="flat" cmpd="sng" algn="ctr">
          <a:solidFill>
            <a:schemeClr val="phClr"/>
          </a:solidFill>
          <a:prstDash val="solid"/>
        </a:ln>
      </a:lnStyleLst>
      <a:effectStyleLst>
        <a:effectStyle>
          <a:effectLst/>
        </a:effectStyle>
        <a:effectStyle>
          <a:effectLst/>
        </a:effectStyle>
        <a:effectStyle>
          <a:effectLst>
            <a:outerShdw blurRad="38100" dist="25400" dir="5400000" rotWithShape="0">
              <a:srgbClr val="000000">
                <a:alpha val="75000"/>
              </a:srgbClr>
            </a:outerShdw>
          </a:effectLst>
          <a:scene3d>
            <a:camera prst="orthographicFront">
              <a:rot lat="0" lon="0" rev="0"/>
            </a:camera>
            <a:lightRig rig="threePt" dir="tl"/>
          </a:scene3d>
          <a:sp3d>
            <a:bevelT w="0" h="0"/>
          </a:sp3d>
        </a:effectStyle>
      </a:effectStyleLst>
      <a:bgFillStyleLst>
        <a:solidFill>
          <a:schemeClr val="phClr"/>
        </a:solidFill>
        <a:solidFill>
          <a:schemeClr val="phClr"/>
        </a:solidFill>
        <a:gradFill rotWithShape="1">
          <a:gsLst>
            <a:gs pos="10000">
              <a:schemeClr val="phClr">
                <a:tint val="94000"/>
                <a:lumMod val="116000"/>
              </a:schemeClr>
            </a:gs>
            <a:gs pos="100000">
              <a:schemeClr val="phClr">
                <a:tint val="98000"/>
                <a:shade val="86000"/>
                <a:satMod val="90000"/>
                <a:lumMod val="88000"/>
              </a:schemeClr>
            </a:gs>
          </a:gsLst>
          <a:path path="circle">
            <a:fillToRect l="50000" t="15000" r="50000" b="169000"/>
          </a:path>
        </a:gradFill>
      </a:bgFillStyleLst>
    </a:fmtScheme>
  </a:themeElements>
  <a:objectDefaults/>
  <a:extraClrSchemeLst/>
  <a:extLst>
    <a:ext uri="{05A4C25C-085E-4340-85A3-A5531E510DB2}">
      <thm15:themeFamily xmlns:thm15="http://schemas.microsoft.com/office/thememl/2012/main" name="Atlas" id="{5156B0E4-0EB1-49FE-A26B-15F6F698AEC6}" vid="{C0EF0781-FB17-4F1F-B3B1-699933968CEA}"/>
    </a:ext>
  </a:extLst>
</a:theme>
</file>

<file path=docProps/app.xml><?xml version="1.0" encoding="utf-8"?>
<Properties xmlns="http://schemas.openxmlformats.org/officeDocument/2006/extended-properties" xmlns:vt="http://schemas.openxmlformats.org/officeDocument/2006/docPropsVTypes">
  <Template/>
  <TotalTime>3804</TotalTime>
  <Words>1237</Words>
  <Application>Microsoft Office PowerPoint</Application>
  <PresentationFormat>Breedbeeld</PresentationFormat>
  <Paragraphs>164</Paragraphs>
  <Slides>30</Slides>
  <Notes>0</Notes>
  <HiddenSlides>1</HiddenSlides>
  <MMClips>0</MMClips>
  <ScaleCrop>false</ScaleCrop>
  <HeadingPairs>
    <vt:vector size="6" baseType="variant">
      <vt:variant>
        <vt:lpstr>Gebruikte lettertypen</vt:lpstr>
      </vt:variant>
      <vt:variant>
        <vt:i4>3</vt:i4>
      </vt:variant>
      <vt:variant>
        <vt:lpstr>Thema</vt:lpstr>
      </vt:variant>
      <vt:variant>
        <vt:i4>2</vt:i4>
      </vt:variant>
      <vt:variant>
        <vt:lpstr>Diatitels</vt:lpstr>
      </vt:variant>
      <vt:variant>
        <vt:i4>30</vt:i4>
      </vt:variant>
    </vt:vector>
  </HeadingPairs>
  <TitlesOfParts>
    <vt:vector size="35" baseType="lpstr">
      <vt:lpstr>Calibri Light</vt:lpstr>
      <vt:lpstr>Rockwell</vt:lpstr>
      <vt:lpstr>Wingdings</vt:lpstr>
      <vt:lpstr>Atlas</vt:lpstr>
      <vt:lpstr>1_Atlas</vt:lpstr>
      <vt:lpstr>PZ onderwijs</vt:lpstr>
      <vt:lpstr>Programma</vt:lpstr>
      <vt:lpstr>Leerdoelen </vt:lpstr>
      <vt:lpstr>Deel 1: Dood en sterven</vt:lpstr>
      <vt:lpstr>Wat is het beeld van dood en sterven in de opleiding?  En van jou?</vt:lpstr>
      <vt:lpstr>Vaak voorkomende vooronderstellingen over sterven en dood in de geneeskunde </vt:lpstr>
      <vt:lpstr>Andere opvattingen</vt:lpstr>
      <vt:lpstr>Andere opvattingen</vt:lpstr>
      <vt:lpstr>Wat is palliatieve zorg?  </vt:lpstr>
      <vt:lpstr>Definitie PZ (WHO)</vt:lpstr>
      <vt:lpstr>Kenmerken</vt:lpstr>
      <vt:lpstr>Welke fasen in PZ?</vt:lpstr>
      <vt:lpstr>Model PZ </vt:lpstr>
      <vt:lpstr>Dhr B, 75 jaar </vt:lpstr>
      <vt:lpstr>Postvak</vt:lpstr>
      <vt:lpstr>PZ onderwijs</vt:lpstr>
      <vt:lpstr>N.a.v. brief</vt:lpstr>
      <vt:lpstr>Vervolg</vt:lpstr>
      <vt:lpstr>Analyse vier dimensies</vt:lpstr>
      <vt:lpstr>Toepassen 4 dimensies (voorbeeld)</vt:lpstr>
      <vt:lpstr>Is er sprake van palliatieve fase?</vt:lpstr>
      <vt:lpstr>Verschillend beloop</vt:lpstr>
      <vt:lpstr>Hulpmiddelen (1)</vt:lpstr>
      <vt:lpstr>Spict (App)</vt:lpstr>
      <vt:lpstr>Welke dilemma’s en scenario’s?</vt:lpstr>
      <vt:lpstr>Dilemma’s en scenario’s</vt:lpstr>
      <vt:lpstr>Shared decision making</vt:lpstr>
      <vt:lpstr>Vervolg </vt:lpstr>
      <vt:lpstr>De huisartsen praktijk</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Casus dhr H</dc:title>
  <dc:creator>sylvia</dc:creator>
  <cp:lastModifiedBy>sylvia</cp:lastModifiedBy>
  <cp:revision>111</cp:revision>
  <dcterms:created xsi:type="dcterms:W3CDTF">2018-09-16T19:02:18Z</dcterms:created>
  <dcterms:modified xsi:type="dcterms:W3CDTF">2019-05-06T19:38:17Z</dcterms:modified>
</cp:coreProperties>
</file>