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9"/>
  </p:notesMasterIdLst>
  <p:sldIdLst>
    <p:sldId id="260" r:id="rId5"/>
    <p:sldId id="261" r:id="rId6"/>
    <p:sldId id="264" r:id="rId7"/>
    <p:sldId id="267" r:id="rId8"/>
    <p:sldId id="269" r:id="rId9"/>
    <p:sldId id="268" r:id="rId10"/>
    <p:sldId id="271" r:id="rId11"/>
    <p:sldId id="276" r:id="rId12"/>
    <p:sldId id="277" r:id="rId13"/>
    <p:sldId id="278" r:id="rId14"/>
    <p:sldId id="280" r:id="rId15"/>
    <p:sldId id="288" r:id="rId16"/>
    <p:sldId id="308" r:id="rId17"/>
    <p:sldId id="281" r:id="rId18"/>
    <p:sldId id="283" r:id="rId19"/>
    <p:sldId id="284" r:id="rId20"/>
    <p:sldId id="270" r:id="rId21"/>
    <p:sldId id="306" r:id="rId22"/>
    <p:sldId id="285" r:id="rId23"/>
    <p:sldId id="286" r:id="rId24"/>
    <p:sldId id="287" r:id="rId25"/>
    <p:sldId id="291" r:id="rId26"/>
    <p:sldId id="305" r:id="rId27"/>
    <p:sldId id="309" r:id="rId28"/>
    <p:sldId id="293" r:id="rId29"/>
    <p:sldId id="294" r:id="rId30"/>
    <p:sldId id="295" r:id="rId31"/>
    <p:sldId id="304" r:id="rId32"/>
    <p:sldId id="296" r:id="rId33"/>
    <p:sldId id="297" r:id="rId34"/>
    <p:sldId id="298" r:id="rId35"/>
    <p:sldId id="300" r:id="rId36"/>
    <p:sldId id="303" r:id="rId37"/>
    <p:sldId id="299" r:id="rId3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974"/>
    <a:srgbClr val="0092DD"/>
    <a:srgbClr val="C1D933"/>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A81DC-21DD-0B75-F5B8-B019580929F9}" v="104" dt="2025-07-03T10:55:31.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0065" autoAdjust="0"/>
  </p:normalViewPr>
  <p:slideViewPr>
    <p:cSldViewPr snapToGrid="0">
      <p:cViewPr varScale="1">
        <p:scale>
          <a:sx n="72" d="100"/>
          <a:sy n="72" d="100"/>
        </p:scale>
        <p:origin x="1109" y="53"/>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3-7-2025</a:t>
            </a:fld>
            <a:endParaRPr lang="nl-NL"/>
          </a:p>
        </p:txBody>
      </p:sp>
      <p:sp>
        <p:nvSpPr>
          <p:cNvPr id="4" name="Tijdelijke aanduiding voor dia-afbeelding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04145-067E-70BB-DD7B-8BAB08CDA1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156976-D077-16A0-0ECD-0A835D526195}"/>
              </a:ext>
            </a:extLst>
          </p:cNvPr>
          <p:cNvSpPr>
            <a:spLocks noGrp="1" noRot="1" noChangeAspect="1"/>
          </p:cNvSpPr>
          <p:nvPr>
            <p:ph type="sldImg"/>
          </p:nvPr>
        </p:nvSpPr>
        <p:spPr>
          <a:xfrm>
            <a:off x="1497013" y="1200150"/>
            <a:ext cx="4321175" cy="3240088"/>
          </a:xfrm>
        </p:spPr>
      </p:sp>
      <p:sp>
        <p:nvSpPr>
          <p:cNvPr id="3" name="Tijdelijke aanduiding voor notities 2">
            <a:extLst>
              <a:ext uri="{FF2B5EF4-FFF2-40B4-BE49-F238E27FC236}">
                <a16:creationId xmlns:a16="http://schemas.microsoft.com/office/drawing/2014/main" id="{24397A25-9409-F998-FF8D-BD19629991C7}"/>
              </a:ext>
            </a:extLst>
          </p:cNvPr>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a:t>
            </a:r>
            <a:r>
              <a:rPr lang="nl-NL" strike="sngStrike" baseline="0" dirty="0"/>
              <a:t>na de pauze</a:t>
            </a:r>
            <a:r>
              <a:rPr lang="nl-NL" baseline="0" dirty="0"/>
              <a:t>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a:t>
            </a:r>
            <a:r>
              <a:rPr lang="nl-NL" strike="sngStrike" baseline="0" dirty="0"/>
              <a:t>voor de pauze </a:t>
            </a:r>
            <a:r>
              <a:rPr lang="nl-NL" baseline="0" dirty="0"/>
              <a:t>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nl-NL" baseline="0" dirty="0">
              <a:solidFill>
                <a:schemeClr val="tx1"/>
              </a:solidFill>
            </a:endParaRPr>
          </a:p>
        </p:txBody>
      </p:sp>
      <p:sp>
        <p:nvSpPr>
          <p:cNvPr id="4" name="Tijdelijke aanduiding voor dianummer 3">
            <a:extLst>
              <a:ext uri="{FF2B5EF4-FFF2-40B4-BE49-F238E27FC236}">
                <a16:creationId xmlns:a16="http://schemas.microsoft.com/office/drawing/2014/main" id="{65A550EF-9834-1942-F46F-15F3B8D884C5}"/>
              </a:ext>
            </a:extLst>
          </p:cNvPr>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372671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OPTIONELE DIA</a:t>
            </a:r>
          </a:p>
          <a:p>
            <a:endParaRPr lang="nl-NL" dirty="0"/>
          </a:p>
          <a:p>
            <a:r>
              <a:rPr lang="nl-NL" dirty="0"/>
              <a:t>Aandachtspunten: </a:t>
            </a:r>
          </a:p>
          <a:p>
            <a:pPr marL="171450" indent="-171450">
              <a:buFontTx/>
              <a:buChar char="-"/>
            </a:pPr>
            <a:r>
              <a:rPr lang="nl-NL" dirty="0"/>
              <a:t>Dit</a:t>
            </a:r>
            <a:r>
              <a:rPr lang="nl-NL" baseline="0" dirty="0"/>
              <a:t> is een optionele dia, als u deze wilt bespreken kunt u deze in de presentatie laten. Maar als u deze niet bespreekt kunt u de dia ‘ verbergen’  of de deze dia verwijderen.</a:t>
            </a:r>
          </a:p>
          <a:p>
            <a:pPr marL="171450" indent="-171450">
              <a:buFontTx/>
              <a:buChar char="-"/>
            </a:pPr>
            <a:r>
              <a:rPr lang="nl-NL" baseline="0" dirty="0"/>
              <a:t>Als u het onderwerp bespreekt; benadruk dan het belang van goede voorbereiding en het belang van communicatie met naasten en de behandelend arts.</a:t>
            </a:r>
            <a:endParaRPr lang="nl-NL" dirty="0"/>
          </a:p>
          <a:p>
            <a:endParaRPr lang="nl-NL" dirty="0"/>
          </a:p>
          <a:p>
            <a:r>
              <a:rPr lang="nl-NL" dirty="0"/>
              <a:t>Bijvoorbeeld:</a:t>
            </a:r>
          </a:p>
          <a:p>
            <a:r>
              <a:rPr lang="nl-NL" sz="1200" kern="1200" dirty="0">
                <a:solidFill>
                  <a:schemeClr val="tx1"/>
                </a:solidFill>
                <a:effectLst/>
                <a:latin typeface="+mn-lt"/>
                <a:ea typeface="+mn-ea"/>
                <a:cs typeface="+mn-cs"/>
              </a:rPr>
              <a:t>Bewust stoppen met eten en drinken is een manier om een waardig einde aan uw leven te maken. Als u stopt met eten en drinken overlijdt u doorgaans binnen een week tot 14 dagen. Met de juiste zorg kan het op de goede manier verlopen. Dat betekent niet dat het makkelijk is.  Of dat het zonder klachten verloopt.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manier is vooral geschikt voor ouderen of ernstig zieke mensen. Ook wanneer je niet ernstig ziek bent, is het mogelijk om te stoppen met eten en drinken. Maar dan zien we wel wat meer problemen, waardoor het extra belangrijk is dat je hulp hebt van naasten en zorgverleners.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van groot belang dat er mensen om u heen zijn die u kunnen steunen en helpen als dat nodig is. Praat daarom met uw dierbaren en met uw dokter over uw voornemen om bewust te stoppen met eten en drinken. Vooral voor dierbaren is het belangrijk dat zij uw wens kennen en liefst ook accepteren zodat zij u  kunnen steunen. Als u al thuiszorg heeft, bespreek het ook met hen.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niet strafbaar, ook niet voor anderen om u te helpen. In tegenstelling tot euthanasie heeft u geen goedkeuring nodig van een arts. Mensen kiezen voor bewust stoppen met eten en drinken omdat zij zelf de regie willen behouden over leven en dood. Of omdat euthanasie niet mogelijk is. Denk goed na over deze beslissing en neem daar de tijd voor. Bespreek het met anderen.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gaat stoppen met eten en drinken dan moeten een aantal praktische zaken geregeld worden:</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Medicijnen moeten worden gestopt of omgezet, zodat u niet meer hoeft te drinken.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Er moet thuiszorg of een hospice geregeld worden. Dit kan soms lastig zijn.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Als u thuis blijft moet er bijvoorbeeld een hoog/</a:t>
            </a:r>
            <a:r>
              <a:rPr lang="nl-NL" sz="1200" kern="1200" dirty="0" err="1">
                <a:solidFill>
                  <a:schemeClr val="tx1"/>
                </a:solidFill>
                <a:effectLst/>
                <a:latin typeface="+mn-lt"/>
                <a:ea typeface="+mn-ea"/>
                <a:cs typeface="+mn-cs"/>
              </a:rPr>
              <a:t>laagbed</a:t>
            </a:r>
            <a:r>
              <a:rPr lang="nl-NL" sz="1200" kern="1200" dirty="0">
                <a:solidFill>
                  <a:schemeClr val="tx1"/>
                </a:solidFill>
                <a:effectLst/>
                <a:latin typeface="+mn-lt"/>
                <a:ea typeface="+mn-ea"/>
                <a:cs typeface="+mn-cs"/>
              </a:rPr>
              <a:t> geregeld worden.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Schrijf op papier dat stoppen met eten en drinken uw wens is.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Bespreek ook wie voor u beslissingen mag nemen wanneer u daar zelf  niet meer toe in staat bent.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kunt u verwachten? </a:t>
            </a:r>
          </a:p>
          <a:p>
            <a:r>
              <a:rPr lang="nl-NL" sz="1200" kern="1200" dirty="0">
                <a:solidFill>
                  <a:schemeClr val="tx1"/>
                </a:solidFill>
                <a:effectLst/>
                <a:latin typeface="+mn-lt"/>
                <a:ea typeface="+mn-ea"/>
                <a:cs typeface="+mn-cs"/>
              </a:rPr>
              <a:t>Als u stopt met eten en drinken en niet meer dan 50 cc / een eierdopje vocht per dag gebruikt, nodig voor een goede mondzorg, dan zult u waarschijnlijk binnen een week tot 14 dagen overlijden. Het is niet helemaal te voorspellen hoe het zal gaan. U zult dorst krijgen en een droge mond. Met goede mondzorg is dat enigszins draaglijk te maken. Honger is zelden een probleem. Na een paar dagen neemt de vermoeidheid toe,  u wordt slaperig en krijgt minder kracht, Dan moeten er mensen in uw omgeving zijn die u kunnen helpen. </a:t>
            </a:r>
            <a:r>
              <a:rPr lang="nl-NL" sz="1200" i="1" kern="1200" dirty="0">
                <a:solidFill>
                  <a:schemeClr val="tx1"/>
                </a:solidFill>
                <a:effectLst/>
                <a:latin typeface="+mn-lt"/>
                <a:ea typeface="+mn-ea"/>
                <a:cs typeface="+mn-cs"/>
              </a:rPr>
              <a:t>Soms krijgen mensen last van misselijkheid, pijnklachten  of somberheid of angst.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bewust sterven zijn verzachtende medicijnen onmisbaar.  Denk aan pijnstillers of slaapmedicatie. Als het te zwaar wordt, kan de huisarts overgaan tot palliatieve sedatie.</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moeilijkste situatie is dat u in de war kan raken, dat heet een delier.  Daardoor weet u niet meer wat u besloten heeft. U kan dan, omdat u wel dorst ervaart, om water vragen.  Dit is een heel vervelende situatie waarin naasten en zorgverleners erg kunnen twijfelen wat ze moeten doen. Daarom moet je je hier heel goed op voorbereiden en vooraf afspreken wat te doen op zo’n moment. Naasten kunnen een hele grote rol spelen om een delier te voorkomen en te behandelen.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belangrijkste is:  denk er goed over na en neem hier de tijd voor, bereid het goed voor, praat met uw dierbaren en uw huisarts. Regel de praktische zaken. </a:t>
            </a:r>
            <a:r>
              <a:rPr lang="nl-NL" sz="1200" i="1" kern="1200" dirty="0">
                <a:solidFill>
                  <a:schemeClr val="tx1"/>
                </a:solidFill>
                <a:effectLst/>
                <a:latin typeface="+mn-lt"/>
                <a:ea typeface="+mn-ea"/>
                <a:cs typeface="+mn-cs"/>
              </a:rPr>
              <a:t>U kunt die vinden in de brochure </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van de NVVE over stoppen met eten en drinken.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bedenk ook dat u altijd het recht heeft om op uw voornemen terug te komen. </a:t>
            </a:r>
          </a:p>
          <a:p>
            <a:endParaRPr lang="nl-NL" b="0" dirty="0"/>
          </a:p>
          <a:p>
            <a:r>
              <a:rPr lang="nl-NL" b="0" dirty="0"/>
              <a:t>Extra informatie:</a:t>
            </a:r>
          </a:p>
          <a:p>
            <a:pPr marL="171450" indent="-171450">
              <a:buFont typeface="Arial" panose="020B0604020202020204" pitchFamily="34" charset="0"/>
              <a:buChar char="•"/>
            </a:pPr>
            <a:r>
              <a:rPr lang="nl-NL" b="0" dirty="0"/>
              <a:t>Bekijk het voorbeeldfilmpje over dit onderwerp in de </a:t>
            </a:r>
            <a:r>
              <a:rPr lang="nl-NL" b="0" dirty="0" err="1"/>
              <a:t>toolkit</a:t>
            </a:r>
            <a:r>
              <a:rPr lang="nl-NL"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Lees zelf ook de folder: </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https://www.nvve.nl/informatie/sterven-eigen-regie/bewust-stoppen-met-eten-en-drinken/</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nl-NL" b="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slaperig wordt.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een diepe slaap. Verder kan bij sedatie gekozen worden voor kortere periodes, bijvoorbeeld de nacht, of voor continue sedatie waarbij u de hele tijd in slaap bent. Wanneer gekozen wordt voor diepe slaap kan dit pas bij een levensverwachting van minder dan twee weken.</a:t>
            </a:r>
          </a:p>
          <a:p>
            <a:endParaRPr lang="nl-NL" baseline="0" dirty="0"/>
          </a:p>
          <a:p>
            <a:r>
              <a:rPr lang="nl-NL" baseline="0" dirty="0"/>
              <a:t>Extra 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specifiek</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OPTIONELE DIA</a:t>
            </a:r>
          </a:p>
          <a:p>
            <a:endParaRPr lang="nl-NL" dirty="0"/>
          </a:p>
          <a:p>
            <a:r>
              <a:rPr lang="nl-NL" dirty="0"/>
              <a:t>Aandachtspunten: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dia is toegevoegd omdat er</a:t>
            </a:r>
            <a:r>
              <a:rPr lang="nl-NL" baseline="0" dirty="0"/>
              <a:t> soms veel vragen uit het publiek kwamen over dementie. </a:t>
            </a:r>
            <a:r>
              <a:rPr lang="nl-NL" dirty="0"/>
              <a:t>Dit</a:t>
            </a:r>
            <a:r>
              <a:rPr lang="nl-NL" baseline="0" dirty="0"/>
              <a:t> is een optionele dia, als u deze wilt bespreken kunt u deze in de presentatie laten. Maar als u deze niet bespreekt kunt u de dia ‘ verbergen’  of de deze dia verwijderen.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aseline="0" dirty="0"/>
          </a:p>
          <a:p>
            <a:endParaRPr lang="nl-NL" dirty="0"/>
          </a:p>
          <a:p>
            <a:r>
              <a:rPr lang="nl-NL" dirty="0"/>
              <a:t>Bijvoorbeeld:</a:t>
            </a:r>
          </a:p>
          <a:p>
            <a:r>
              <a:rPr lang="nl-NL" sz="1200" kern="1200" dirty="0">
                <a:solidFill>
                  <a:schemeClr val="tx1"/>
                </a:solidFill>
                <a:effectLst/>
                <a:latin typeface="+mn-lt"/>
                <a:ea typeface="+mn-ea"/>
                <a:cs typeface="+mn-cs"/>
              </a:rPr>
              <a:t>Een op de vijf mensen krijgt dementie. Dementie is een ongeneeslijke ziekte waarbij in de loop van de tijd steeds meer problemen ontstaan. Uiteindelijk raakt iemand door de gevolgen van dementie erg verzwakt. In de laatste fase van de ziekte ligt iemand de hele tijd in bed. De persoon sterft dan door een ziekte of infectie (bijvoorbeeld longontsteking) of doordat het lichaam te sterk is verzwakt. Vaak sterven mensen aan een andere aandoening (bijvoorbeeld een hartprobleem) voordat zij die laatste fase van dementie bereiken.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Levenseinde zorg bij mensen met dementie is niet wezenlijk anders dan levenseinde zorg bij mensen die geen dementie hebben. Het omvat alle aspecten van levenseindezorg. Het verschil zit hem in de wilsbekwaamheid.  Als je niet meer zelf kunt beslissen, wordt dat ook wel wilsonbekwaam genoemd. Je kunt dan niet meer goed zelf bepalen wat je wilt.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handig en nuttig zijn om op tijd schriftelijk vast te leggen wat je wensen zijn. En dit dan ook te bespreken met naasten en uw arts. Denk daarbij aan zaken als behandel beperkingen, een behandelverbod en een euthanasieverklaring.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Euthanasie bij dementie is onder de huidige wetgeving ingewikkeld en zal zeker niet altijd uitgevoerd kunnen worden. Hoe goed je het ook probeert voor te bereiden en vast te leggen. Artsen hebben te maken met het wettelijke kader waarbinnen we moeten werken en dat betekent dat aan alle 6 de wettelijke criteria voldaan moet worden om euthanasie te mogen uitvoeren. Bij dementie kunnen twee van de 6 criteria onder spanning komen te staan. Dat zijn de criteria van de wilsbekwaamheid en ondraaglijkheid van het lijden.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iemand met dementie nog wilsbekwaam is ten aanzien van zijn of haar euthanasieverzoek, dan levert dat criterium uiteraard geen probleem op. Het wordt anders als iemand niet meer wilsbekwaam is ten aanzien van zijn of haar euthanasie verzoek. Een schriftelijk euthanasieverzoek kan, mits niet te oud, in de plaats komen van een mondeling  verzoek. Dat schriftelijke verzoek moet uiteraard opgesteld zijn door degene die om euthanasie vraagt en het helpt als dat verzoek in eigen woorden omschreven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er moet ook voldaan worden aan het criterium van de ondraaglijkheid van het lijden. Dat lijden moet voor anderen, de arts, familie en andere hulpverleners, waarneembaar en invoelbaar zijn. Anders gezegd, als iemand met dementie de hele dag tevreden in een</a:t>
            </a:r>
            <a:r>
              <a:rPr lang="nl-NL" sz="1200" kern="1200" baseline="0" dirty="0">
                <a:solidFill>
                  <a:schemeClr val="tx1"/>
                </a:solidFill>
                <a:effectLst/>
                <a:latin typeface="+mn-lt"/>
                <a:ea typeface="+mn-ea"/>
                <a:cs typeface="+mn-cs"/>
              </a:rPr>
              <a:t> stoel bij het raam zit</a:t>
            </a:r>
            <a:r>
              <a:rPr lang="nl-NL" sz="1200" kern="1200" dirty="0">
                <a:solidFill>
                  <a:schemeClr val="tx1"/>
                </a:solidFill>
                <a:effectLst/>
                <a:latin typeface="+mn-lt"/>
                <a:ea typeface="+mn-ea"/>
                <a:cs typeface="+mn-cs"/>
              </a:rPr>
              <a:t>, dan is het lastig je voor te stellen dat zo iemand lijdt. Er wordt dan niet aan het criterium van ondraaglijkheid van het lijden voldaan. En de wet biedt dan geen ruimte om het euthanasieverzoek uit te voeren.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Omdat euthanasie bij dementie ingewikkeld is, kan de huisarts overleggen met het Expertisecentrum Euthanasie.</a:t>
            </a:r>
          </a:p>
          <a:p>
            <a:r>
              <a:rPr lang="nl-NL" sz="1200" kern="1200" dirty="0">
                <a:solidFill>
                  <a:schemeClr val="tx1"/>
                </a:solidFill>
                <a:effectLst/>
                <a:latin typeface="+mn-lt"/>
                <a:ea typeface="+mn-ea"/>
                <a:cs typeface="+mn-cs"/>
              </a:rPr>
              <a:t>Wanneer euthanasie niet mogelijk is krijgt uw naaste zorg die gericht is op zo veel mogelijk comfort. Op grond van een wilsverklaring kan bovendien worden besloten terughoudend te zijn met levensverlengende behandelingen.</a:t>
            </a:r>
          </a:p>
          <a:p>
            <a:endParaRPr lang="nl-NL" b="0" dirty="0"/>
          </a:p>
          <a:p>
            <a:r>
              <a:rPr lang="nl-NL" b="0" dirty="0"/>
              <a:t>Extra informatie:</a:t>
            </a:r>
          </a:p>
          <a:p>
            <a:r>
              <a:rPr lang="nl-NL" b="0" dirty="0"/>
              <a:t>- Bekijk het voorbeeldfilmpje over dit onderwerp in de </a:t>
            </a:r>
            <a:r>
              <a:rPr lang="nl-NL" b="0" dirty="0" err="1"/>
              <a:t>toolkit</a:t>
            </a:r>
            <a:r>
              <a:rPr lang="nl-NL" b="0" dirty="0"/>
              <a:t>.</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18E64-2922-DE91-D26F-4B4DAF9CEA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84B7A3-AD51-6DE6-F92C-18DF0011DAA4}"/>
              </a:ext>
            </a:extLst>
          </p:cNvPr>
          <p:cNvSpPr>
            <a:spLocks noGrp="1" noRot="1" noChangeAspect="1"/>
          </p:cNvSpPr>
          <p:nvPr>
            <p:ph type="sldImg"/>
          </p:nvPr>
        </p:nvSpPr>
        <p:spPr>
          <a:xfrm>
            <a:off x="1497013" y="1200150"/>
            <a:ext cx="4321175" cy="3240088"/>
          </a:xfrm>
        </p:spPr>
      </p:sp>
      <p:sp>
        <p:nvSpPr>
          <p:cNvPr id="3" name="Tijdelijke aanduiding voor notities 2">
            <a:extLst>
              <a:ext uri="{FF2B5EF4-FFF2-40B4-BE49-F238E27FC236}">
                <a16:creationId xmlns:a16="http://schemas.microsoft.com/office/drawing/2014/main" id="{FFDD2DB6-1D6B-48EB-C273-70B6F956AAB9}"/>
              </a:ext>
            </a:extLst>
          </p:cNvPr>
          <p:cNvSpPr>
            <a:spLocks noGrp="1"/>
          </p:cNvSpPr>
          <p:nvPr>
            <p:ph type="body" idx="1"/>
          </p:nvPr>
        </p:nvSpPr>
        <p:spPr/>
        <p:txBody>
          <a:bodyPr/>
          <a:lstStyle/>
          <a:p>
            <a:r>
              <a:rPr lang="nl-NL" dirty="0"/>
              <a:t>Aandachtspunten:</a:t>
            </a:r>
          </a:p>
          <a:p>
            <a:pPr marL="177674" indent="-177674" defTabSz="947593">
              <a:buFontTx/>
              <a:buChar char="-"/>
              <a:defRPr/>
            </a:pPr>
            <a:r>
              <a:rPr lang="nl-NL" baseline="0" dirty="0"/>
              <a:t>Dit is een herhaling van die dia met het programma van de bijeenkomst. Je maakt even pas op de plaats en kunt hiermee duidelijk maken waar in de bijeenkomst we zijn aanbeland. </a:t>
            </a:r>
          </a:p>
          <a:p>
            <a:pPr marL="177674" indent="-177674">
              <a:buFontTx/>
              <a:buChar char="-"/>
            </a:pPr>
            <a:r>
              <a:rPr lang="nl-NL" dirty="0"/>
              <a:t>Hier maak je de overgang van ‘mogelijkheden</a:t>
            </a:r>
            <a:r>
              <a:rPr lang="nl-NL" baseline="0" dirty="0"/>
              <a:t> van</a:t>
            </a:r>
            <a:r>
              <a:rPr lang="nl-NL" dirty="0"/>
              <a:t> zorg’ naar ‘over</a:t>
            </a:r>
            <a:r>
              <a:rPr lang="nl-NL" baseline="0" dirty="0"/>
              <a:t> je wensen praten</a:t>
            </a:r>
            <a:r>
              <a:rPr lang="nl-NL" dirty="0"/>
              <a:t>’</a:t>
            </a:r>
            <a:r>
              <a:rPr lang="nl-NL" baseline="0" dirty="0"/>
              <a:t>.</a:t>
            </a:r>
            <a:endParaRPr lang="nl-NL" dirty="0"/>
          </a:p>
          <a:p>
            <a:endParaRPr lang="nl-NL" dirty="0"/>
          </a:p>
          <a:p>
            <a:r>
              <a:rPr lang="nl-NL" dirty="0"/>
              <a:t>Bijvoorbeeld:</a:t>
            </a:r>
          </a:p>
          <a:p>
            <a:pPr defTabSz="947593">
              <a:defRPr/>
            </a:pPr>
            <a:r>
              <a:rPr lang="nl-NL" baseline="0" dirty="0"/>
              <a:t>Tot nu toe hebben we het gehad over palliatieve zorg, de mogelijkheden van zorg voor mensen thuis en hun naasten en mogelijke wensen aan het levenseinde. </a:t>
            </a:r>
            <a:r>
              <a:rPr lang="nl-NL" b="0" baseline="0" dirty="0"/>
              <a:t>In het volgende, en tevens laatste, deel gaan we het hebben over hoe je je wensen bespreekt met naasten en een arts.</a:t>
            </a:r>
          </a:p>
          <a:p>
            <a:endParaRPr lang="nl-NL" baseline="0" dirty="0">
              <a:solidFill>
                <a:schemeClr val="tx1"/>
              </a:solidFill>
            </a:endParaRPr>
          </a:p>
        </p:txBody>
      </p:sp>
      <p:sp>
        <p:nvSpPr>
          <p:cNvPr id="4" name="Tijdelijke aanduiding voor dianummer 3">
            <a:extLst>
              <a:ext uri="{FF2B5EF4-FFF2-40B4-BE49-F238E27FC236}">
                <a16:creationId xmlns:a16="http://schemas.microsoft.com/office/drawing/2014/main" id="{3640C0E6-9748-3174-7FE2-0155BB1E6A37}"/>
              </a:ext>
            </a:extLst>
          </p:cNvPr>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83638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niet verspreiden 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Verder gaan we in op hoe u in gesprek kunt gaan met naasten, zoals familie of vrienden, en een arts.  Aan het eind van deze presentatie kunt u vragen stellen. </a:t>
            </a:r>
          </a:p>
          <a:p>
            <a:endParaRPr lang="nl-NL" baseline="0"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wat is palliatieve zorg</a:t>
            </a:r>
          </a:p>
          <a:p>
            <a:r>
              <a:rPr lang="nl-NL" dirty="0"/>
              <a:t>We willen beginnen met een korte video. In deze video komen wordt er verteld wat pall zorg is.  aan het woord over hun wensen voor zorg aan het levenseinde, en waarom</a:t>
            </a:r>
            <a:r>
              <a:rPr lang="nl-NL" baseline="0" dirty="0"/>
              <a:t> zij het gesprek met de huisarts en anderen belangrijk vonden. </a:t>
            </a:r>
          </a:p>
          <a:p>
            <a:endParaRPr lang="nl-NL" baseline="0" dirty="0"/>
          </a:p>
          <a:p>
            <a:endParaRPr lang="nl-NL" baseline="0" dirty="0"/>
          </a:p>
          <a:p>
            <a:r>
              <a:rPr lang="nl-NL" baseline="0" dirty="0"/>
              <a:t>Extra informatie:</a:t>
            </a:r>
          </a:p>
          <a:p>
            <a:pPr marL="177674" indent="-177674">
              <a:buFontTx/>
              <a:buChar char="-"/>
            </a:pPr>
            <a:r>
              <a:rPr lang="nl-NL" baseline="0" dirty="0"/>
              <a:t>De video   duurt ruim 3 minuten.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Bekijk het voorbeeldfilmpje over dit onderwerp in de </a:t>
            </a:r>
            <a:r>
              <a:rPr lang="nl-NL" b="0" dirty="0" err="1"/>
              <a:t>toolkit</a:t>
            </a:r>
            <a:r>
              <a:rPr lang="nl-NL" b="0" dirty="0"/>
              <a:t>. </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49163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97013" y="1200150"/>
            <a:ext cx="4321175" cy="3240088"/>
          </a:xfrm>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01904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240A436-E6E2-4CD9-9F7B-7372320E3FED}" type="datetimeFigureOut">
              <a:rPr lang="nl-NL" smtClean="0"/>
              <a:t>3-7-2025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5375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240A436-E6E2-4CD9-9F7B-7372320E3FED}" type="datetimeFigureOut">
              <a:rPr lang="nl-NL" smtClean="0"/>
              <a:t>3-7-2025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15712515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240A436-E6E2-4CD9-9F7B-7372320E3FED}" type="datetimeFigureOut">
              <a:rPr lang="nl-NL" smtClean="0"/>
              <a:t>3-7-2025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0129896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3-7-2025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402273780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240A436-E6E2-4CD9-9F7B-7372320E3FED}" type="datetimeFigureOut">
              <a:rPr lang="nl-NL" smtClean="0"/>
              <a:t>3-7-2025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56046672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240A436-E6E2-4CD9-9F7B-7372320E3FED}" type="datetimeFigureOut">
              <a:rPr lang="nl-NL" smtClean="0"/>
              <a:t>3-7-2025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904009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240A436-E6E2-4CD9-9F7B-7372320E3FED}" type="datetimeFigureOut">
              <a:rPr lang="nl-NL" smtClean="0"/>
              <a:t>3-7-2025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0191349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240A436-E6E2-4CD9-9F7B-7372320E3FED}" type="datetimeFigureOut">
              <a:rPr lang="nl-NL" smtClean="0"/>
              <a:t>3-7-2025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1264533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240A436-E6E2-4CD9-9F7B-7372320E3FED}" type="datetimeFigureOut">
              <a:rPr lang="nl-NL" smtClean="0"/>
              <a:t>3-7-2025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9710770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0A436-E6E2-4CD9-9F7B-7372320E3FED}" type="datetimeFigureOut">
              <a:rPr lang="nl-NL" smtClean="0"/>
              <a:t>3-7-2025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8720899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40A436-E6E2-4CD9-9F7B-7372320E3FED}" type="datetimeFigureOut">
              <a:rPr lang="nl-NL" smtClean="0"/>
              <a:t>3-7-2025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249721297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40A436-E6E2-4CD9-9F7B-7372320E3FED}" type="datetimeFigureOut">
              <a:rPr lang="nl-NL" smtClean="0"/>
              <a:t>3-7-2025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2448654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3-7-2025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1786199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mantelzorg.nl/" TargetMode="External"/><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hyperlink" Target="https://www.thuisarts.nl/keuzehulp/verken-uw-wensen-voor-zorg-en-behandeling" TargetMode="External"/><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7.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g"/><Relationship Id="rId10" Type="http://schemas.openxmlformats.org/officeDocument/2006/relationships/hyperlink" Target="https://www.youtube.com/watch?v=byg0hhtdzdk" TargetMode="External"/><Relationship Id="rId4" Type="http://schemas.openxmlformats.org/officeDocument/2006/relationships/image" Target="../media/image5.jp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vtz-rotterdam.n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hyperlink" Target="https://www.centrumlevensvragenrotterdam.n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hyperlink" Target="https://palliaweb.nl/consortium-noordhollandflevoland/wat-we-doen/projecten/implementatie-in-gesprek-met-de-burger" TargetMode="External"/><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44.jpeg"/><Relationship Id="rId4" Type="http://schemas.microsoft.com/office/2007/relationships/hdphoto" Target="../media/hdphoto2.wdp"/><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K7kktyNL91M" TargetMode="External"/><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overpalliatievezorg.n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828A604-5BFF-9FF4-17FA-9B2A88A88BCD}"/>
              </a:ext>
            </a:extLst>
          </p:cNvPr>
          <p:cNvPicPr>
            <a:picLocks noGrp="1" noRot="1" noChangeAspect="1" noMove="1" noResize="1" noEditPoints="1" noAdjustHandles="1" noChangeArrowheads="1" noChangeShapeType="1" noCrop="1"/>
          </p:cNvPicPr>
          <p:nvPr/>
        </p:nvPicPr>
        <p:blipFill>
          <a:blip r:embed="rId3"/>
          <a:stretch>
            <a:fillRect/>
          </a:stretch>
        </p:blipFill>
        <p:spPr>
          <a:xfrm>
            <a:off x="13161" y="0"/>
            <a:ext cx="9117677" cy="6858000"/>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7" name="Ovaal 6">
            <a:extLst>
              <a:ext uri="{FF2B5EF4-FFF2-40B4-BE49-F238E27FC236}">
                <a16:creationId xmlns:a16="http://schemas.microsoft.com/office/drawing/2014/main" id="{A8B5CD0F-3089-3F5F-507F-0345406DF9C6}"/>
              </a:ext>
            </a:extLst>
          </p:cNvPr>
          <p:cNvSpPr/>
          <p:nvPr/>
        </p:nvSpPr>
        <p:spPr>
          <a:xfrm flipH="1">
            <a:off x="985671" y="1395843"/>
            <a:ext cx="6300786" cy="2122255"/>
          </a:xfrm>
          <a:prstGeom prst="ellipse">
            <a:avLst/>
          </a:prstGeom>
          <a:ln>
            <a:solidFill>
              <a:srgbClr val="C1D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600" b="1" dirty="0">
                <a:solidFill>
                  <a:srgbClr val="1F2974"/>
                </a:solidFill>
                <a:latin typeface="Arial" panose="020B0604020202020204" pitchFamily="34" charset="0"/>
                <a:cs typeface="Arial" panose="020B0604020202020204" pitchFamily="34" charset="0"/>
              </a:rPr>
              <a:t>Palliatieve zorg? </a:t>
            </a:r>
          </a:p>
          <a:p>
            <a:pPr algn="ctr"/>
            <a:r>
              <a:rPr lang="nl-NL" sz="3600" b="1" dirty="0">
                <a:solidFill>
                  <a:srgbClr val="1F2974"/>
                </a:solidFill>
                <a:latin typeface="Arial" panose="020B0604020202020204" pitchFamily="34" charset="0"/>
                <a:cs typeface="Arial" panose="020B0604020202020204" pitchFamily="34" charset="0"/>
              </a:rPr>
              <a:t>Wat is dit nu precies?</a:t>
            </a:r>
          </a:p>
        </p:txBody>
      </p:sp>
      <p:pic>
        <p:nvPicPr>
          <p:cNvPr id="8" name="Tijdelijke aanduiding voor inhoud 3">
            <a:extLst>
              <a:ext uri="{FF2B5EF4-FFF2-40B4-BE49-F238E27FC236}">
                <a16:creationId xmlns:a16="http://schemas.microsoft.com/office/drawing/2014/main" id="{B87D6AB0-A115-5673-B023-B325F75AA2EC}"/>
              </a:ext>
            </a:extLst>
          </p:cNvPr>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6675824" y="2443114"/>
            <a:ext cx="2446223" cy="1996535"/>
          </a:xfrm>
          <a:prstGeom prst="rect">
            <a:avLst/>
          </a:prstGeom>
        </p:spPr>
      </p:pic>
      <p:pic>
        <p:nvPicPr>
          <p:cNvPr id="9" name="Afbeelding 8">
            <a:extLst>
              <a:ext uri="{FF2B5EF4-FFF2-40B4-BE49-F238E27FC236}">
                <a16:creationId xmlns:a16="http://schemas.microsoft.com/office/drawing/2014/main" id="{C8106A35-16A4-F413-3E78-6BD32DE10E43}"/>
              </a:ext>
            </a:extLst>
          </p:cNvPr>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7651843" y="3974700"/>
            <a:ext cx="746453" cy="684023"/>
          </a:xfrm>
          <a:prstGeom prst="rect">
            <a:avLst/>
          </a:prstGeom>
          <a:noFill/>
        </p:spPr>
      </p:pic>
      <p:pic>
        <p:nvPicPr>
          <p:cNvPr id="10" name="Afbeelding 9">
            <a:extLst>
              <a:ext uri="{FF2B5EF4-FFF2-40B4-BE49-F238E27FC236}">
                <a16:creationId xmlns:a16="http://schemas.microsoft.com/office/drawing/2014/main" id="{5E3F8D08-0783-8ED8-AB4B-7DF5F8D87A23}"/>
              </a:ext>
            </a:extLst>
          </p:cNvPr>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7612122" y="4885101"/>
            <a:ext cx="573628" cy="499310"/>
          </a:xfrm>
          <a:prstGeom prst="rect">
            <a:avLst/>
          </a:prstGeom>
          <a:noFill/>
        </p:spPr>
      </p:pic>
      <p:pic>
        <p:nvPicPr>
          <p:cNvPr id="11" name="Afbeelding 10">
            <a:extLst>
              <a:ext uri="{FF2B5EF4-FFF2-40B4-BE49-F238E27FC236}">
                <a16:creationId xmlns:a16="http://schemas.microsoft.com/office/drawing/2014/main" id="{2B1B16F3-8E18-0DC0-EC53-6A6657D80475}"/>
              </a:ext>
            </a:extLst>
          </p:cNvPr>
          <p:cNvPicPr>
            <a:picLocks noChangeAspect="1"/>
          </p:cNvPicPr>
          <p:nvPr/>
        </p:nvPicPr>
        <p:blipFill>
          <a:blip r:embed="rId8"/>
          <a:stretch>
            <a:fillRect/>
          </a:stretch>
        </p:blipFill>
        <p:spPr>
          <a:xfrm>
            <a:off x="554569" y="4104168"/>
            <a:ext cx="4254964" cy="2392270"/>
          </a:xfrm>
          <a:prstGeom prst="rect">
            <a:avLst/>
          </a:prstGeom>
        </p:spPr>
      </p:pic>
    </p:spTree>
    <p:extLst>
      <p:ext uri="{BB962C8B-B14F-4D97-AF65-F5344CB8AC3E}">
        <p14:creationId xmlns:p14="http://schemas.microsoft.com/office/powerpoint/2010/main" val="412035967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51F1B5A-CEF4-C43F-5ADB-B21BDD4CACDD}"/>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79426" y="1623753"/>
            <a:ext cx="6957704" cy="5009833"/>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Website: </a:t>
            </a: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https://www.mantelzorg.nl/</a:t>
            </a:r>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Mantelzorgconsulent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mantelzorgmakelaar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Lotgenotencontact </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Vrijwilligers in de palliatieve 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Inloophuis / Centrum voor leven met en na kanker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Centrum voor Levensvragen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Rouwbegeleiding</a:t>
            </a:r>
          </a:p>
        </p:txBody>
      </p:sp>
      <p:sp>
        <p:nvSpPr>
          <p:cNvPr id="10" name="Rechthoek 9"/>
          <p:cNvSpPr/>
          <p:nvPr/>
        </p:nvSpPr>
        <p:spPr>
          <a:xfrm>
            <a:off x="667154" y="778412"/>
            <a:ext cx="8297232"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Ondersteuning van mantelzorger</a:t>
            </a:r>
          </a:p>
        </p:txBody>
      </p:sp>
      <p:sp>
        <p:nvSpPr>
          <p:cNvPr id="2" name="Ovaal 1"/>
          <p:cNvSpPr/>
          <p:nvPr/>
        </p:nvSpPr>
        <p:spPr>
          <a:xfrm>
            <a:off x="6354282" y="1557033"/>
            <a:ext cx="2368518" cy="1586181"/>
          </a:xfrm>
          <a:prstGeom prst="ellipse">
            <a:avLst/>
          </a:prstGeom>
          <a:noFill/>
          <a:ln>
            <a:solidFill>
              <a:srgbClr val="C1D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Mantelzorgerszorg goed voor uzelf!</a:t>
            </a:r>
          </a:p>
        </p:txBody>
      </p:sp>
      <p:pic>
        <p:nvPicPr>
          <p:cNvPr id="8" name="Afbeelding 7">
            <a:extLst>
              <a:ext uri="{FF2B5EF4-FFF2-40B4-BE49-F238E27FC236}">
                <a16:creationId xmlns:a16="http://schemas.microsoft.com/office/drawing/2014/main" id="{A2EE5DA4-DD89-4F87-A08F-EB695E1C1C63}"/>
              </a:ext>
            </a:extLst>
          </p:cNvPr>
          <p:cNvPicPr>
            <a:picLocks noChangeAspect="1"/>
          </p:cNvPicPr>
          <p:nvPr/>
        </p:nvPicPr>
        <p:blipFill>
          <a:blip r:embed="rId9"/>
          <a:stretch>
            <a:fillRect/>
          </a:stretch>
        </p:blipFill>
        <p:spPr>
          <a:xfrm>
            <a:off x="6354282" y="6048308"/>
            <a:ext cx="1688738" cy="353599"/>
          </a:xfrm>
          <a:prstGeom prst="rect">
            <a:avLst/>
          </a:prstGeom>
        </p:spPr>
      </p:pic>
    </p:spTree>
    <p:extLst>
      <p:ext uri="{BB962C8B-B14F-4D97-AF65-F5344CB8AC3E}">
        <p14:creationId xmlns:p14="http://schemas.microsoft.com/office/powerpoint/2010/main" val="324216259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118C1CE-BDF0-0540-6AAE-FC5BC90AD0DE}"/>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596491" y="2040393"/>
            <a:ext cx="7438066" cy="461665"/>
          </a:xfrm>
          <a:prstGeom prst="rect">
            <a:avLst/>
          </a:prstGeom>
        </p:spPr>
        <p:txBody>
          <a:bodyPr wrap="square">
            <a:spAutoFit/>
          </a:bodyPr>
          <a:lstStyle/>
          <a:p>
            <a:r>
              <a:rPr lang="nl-NL" sz="24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Denk na over een van de onderstaande vragen: </a:t>
            </a:r>
          </a:p>
        </p:txBody>
      </p:sp>
      <p:sp>
        <p:nvSpPr>
          <p:cNvPr id="10" name="Rechthoek 9"/>
          <p:cNvSpPr/>
          <p:nvPr/>
        </p:nvSpPr>
        <p:spPr>
          <a:xfrm>
            <a:off x="-511543" y="736189"/>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Opdracht</a:t>
            </a:r>
          </a:p>
        </p:txBody>
      </p:sp>
      <p:sp>
        <p:nvSpPr>
          <p:cNvPr id="2" name="Rechthoek 1"/>
          <p:cNvSpPr/>
          <p:nvPr/>
        </p:nvSpPr>
        <p:spPr>
          <a:xfrm>
            <a:off x="596491" y="2502058"/>
            <a:ext cx="8721671" cy="3347840"/>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Wat is belangrijk voor u in de laatste fase?</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Welke rituelen zou u willen doen? </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Welke religieuze waarden vindt u belangrijk?</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Waar bent u bang voor?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Waar wilt u sterven en wie zijn daarbij?</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Wat betekent sterven voor u?</a:t>
            </a:r>
          </a:p>
        </p:txBody>
      </p:sp>
      <p:sp>
        <p:nvSpPr>
          <p:cNvPr id="12" name="Ovaal 11"/>
          <p:cNvSpPr/>
          <p:nvPr/>
        </p:nvSpPr>
        <p:spPr>
          <a:xfrm>
            <a:off x="6224945" y="439233"/>
            <a:ext cx="2368518" cy="1586181"/>
          </a:xfrm>
          <a:prstGeom prst="ellipse">
            <a:avLst/>
          </a:prstGeom>
          <a:noFill/>
          <a:ln>
            <a:solidFill>
              <a:srgbClr val="C1D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…of over een vraag die voor u belangrijk is</a:t>
            </a:r>
          </a:p>
        </p:txBody>
      </p:sp>
      <p:pic>
        <p:nvPicPr>
          <p:cNvPr id="8" name="Afbeelding 7">
            <a:extLst>
              <a:ext uri="{FF2B5EF4-FFF2-40B4-BE49-F238E27FC236}">
                <a16:creationId xmlns:a16="http://schemas.microsoft.com/office/drawing/2014/main" id="{09FF62D3-F35C-1F52-293D-1032BE27DE61}"/>
              </a:ext>
            </a:extLst>
          </p:cNvPr>
          <p:cNvPicPr>
            <a:picLocks noChangeAspect="1"/>
          </p:cNvPicPr>
          <p:nvPr/>
        </p:nvPicPr>
        <p:blipFill>
          <a:blip r:embed="rId8"/>
          <a:stretch>
            <a:fillRect/>
          </a:stretch>
        </p:blipFill>
        <p:spPr>
          <a:xfrm>
            <a:off x="6524698" y="6241967"/>
            <a:ext cx="1688738" cy="353599"/>
          </a:xfrm>
          <a:prstGeom prst="rect">
            <a:avLst/>
          </a:prstGeom>
        </p:spPr>
      </p:pic>
    </p:spTree>
    <p:extLst>
      <p:ext uri="{BB962C8B-B14F-4D97-AF65-F5344CB8AC3E}">
        <p14:creationId xmlns:p14="http://schemas.microsoft.com/office/powerpoint/2010/main" val="34285710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7024330" y="697175"/>
            <a:ext cx="2029571" cy="1562432"/>
          </a:xfrm>
          <a:prstGeom prst="rect">
            <a:avLst/>
          </a:prstGeom>
        </p:spPr>
      </p:pic>
      <p:pic>
        <p:nvPicPr>
          <p:cNvPr id="7" name="Afbeelding 6">
            <a:extLst>
              <a:ext uri="{FF2B5EF4-FFF2-40B4-BE49-F238E27FC236}">
                <a16:creationId xmlns:a16="http://schemas.microsoft.com/office/drawing/2014/main" id="{87C0EAFA-AD3B-B796-5C4C-437D204F98E3}"/>
              </a:ext>
            </a:extLst>
          </p:cNvPr>
          <p:cNvPicPr>
            <a:picLocks noGrp="1" noRot="1" noChangeAspect="1" noMove="1" noResize="1" noEditPoints="1" noAdjustHandles="1" noChangeArrowheads="1" noChangeShapeType="1" noCrop="1"/>
          </p:cNvPicPr>
          <p:nvPr/>
        </p:nvPicPr>
        <p:blipFill>
          <a:blip r:embed="rId4"/>
          <a:stretch>
            <a:fillRect/>
          </a:stretch>
        </p:blipFill>
        <p:spPr>
          <a:xfrm>
            <a:off x="12192" y="0"/>
            <a:ext cx="9119616" cy="6858000"/>
          </a:xfrm>
          <a:prstGeom prst="rect">
            <a:avLst/>
          </a:prstGeom>
        </p:spPr>
      </p:pic>
      <p:sp>
        <p:nvSpPr>
          <p:cNvPr id="2" name="Titel 1"/>
          <p:cNvSpPr>
            <a:spLocks noGrp="1"/>
          </p:cNvSpPr>
          <p:nvPr>
            <p:ph type="title"/>
          </p:nvPr>
        </p:nvSpPr>
        <p:spPr>
          <a:xfrm>
            <a:off x="1549394" y="2272557"/>
            <a:ext cx="5829300" cy="994172"/>
          </a:xfrm>
        </p:spPr>
        <p:txBody>
          <a:bodyPr>
            <a:normAutofit/>
          </a:bodyPr>
          <a:lstStyle/>
          <a:p>
            <a:r>
              <a:rPr lang="nl-NL" sz="6000" dirty="0">
                <a:solidFill>
                  <a:srgbClr val="1F2974"/>
                </a:solidFill>
                <a:latin typeface="Arial" panose="020B0604020202020204" pitchFamily="34" charset="0"/>
                <a:ea typeface="Nirmala UI" panose="020B0502040204020203" pitchFamily="34" charset="0"/>
                <a:cs typeface="Arial" panose="020B0604020202020204" pitchFamily="34" charset="0"/>
              </a:rPr>
              <a:t>Heeft u vragen?</a:t>
            </a:r>
          </a:p>
        </p:txBody>
      </p:sp>
      <p:pic>
        <p:nvPicPr>
          <p:cNvPr id="5" name="Afbeelding 4"/>
          <p:cNvPicPr/>
          <p:nvPr/>
        </p:nvPicPr>
        <p:blipFill>
          <a:blip r:embed="rId5">
            <a:extLst>
              <a:ext uri="{28A0092B-C50C-407E-A947-70E740481C1C}">
                <a14:useLocalDpi xmlns:a14="http://schemas.microsoft.com/office/drawing/2010/main" val="0"/>
              </a:ext>
            </a:extLst>
          </a:blip>
          <a:srcRect/>
          <a:stretch>
            <a:fillRect/>
          </a:stretch>
        </p:blipFill>
        <p:spPr bwMode="auto">
          <a:xfrm>
            <a:off x="7266809" y="2478845"/>
            <a:ext cx="628650" cy="700088"/>
          </a:xfrm>
          <a:prstGeom prst="rect">
            <a:avLst/>
          </a:prstGeom>
          <a:noFill/>
        </p:spPr>
      </p:pic>
      <p:pic>
        <p:nvPicPr>
          <p:cNvPr id="6" name="Afbeelding 5"/>
          <p:cNvPicPr/>
          <p:nvPr/>
        </p:nvPicPr>
        <p:blipFill>
          <a:blip r:embed="rId6">
            <a:extLst>
              <a:ext uri="{28A0092B-C50C-407E-A947-70E740481C1C}">
                <a14:useLocalDpi xmlns:a14="http://schemas.microsoft.com/office/drawing/2010/main" val="0"/>
              </a:ext>
            </a:extLst>
          </a:blip>
          <a:srcRect/>
          <a:stretch>
            <a:fillRect/>
          </a:stretch>
        </p:blipFill>
        <p:spPr bwMode="auto">
          <a:xfrm>
            <a:off x="6678606" y="4179387"/>
            <a:ext cx="700088" cy="664369"/>
          </a:xfrm>
          <a:prstGeom prst="rect">
            <a:avLst/>
          </a:prstGeom>
          <a:noFill/>
        </p:spPr>
      </p:pic>
    </p:spTree>
    <p:extLst>
      <p:ext uri="{BB962C8B-B14F-4D97-AF65-F5344CB8AC3E}">
        <p14:creationId xmlns:p14="http://schemas.microsoft.com/office/powerpoint/2010/main" val="378965058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53EE-F646-E0DA-2A6C-EDC7C3048ABD}"/>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05A679C3-C129-BAF5-A8DC-AAB2DBA4D0C5}"/>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2" name="Afbeelding 1">
            <a:extLst>
              <a:ext uri="{FF2B5EF4-FFF2-40B4-BE49-F238E27FC236}">
                <a16:creationId xmlns:a16="http://schemas.microsoft.com/office/drawing/2014/main" id="{B24B004E-609B-A79F-5804-3E115B0DDD11}"/>
              </a:ext>
            </a:extLst>
          </p:cNvPr>
          <p:cNvPicPr>
            <a:picLocks noChangeAspect="1"/>
          </p:cNvPicPr>
          <p:nvPr/>
        </p:nvPicPr>
        <p:blipFill rotWithShape="1">
          <a:blip r:embed="rId4"/>
          <a:srcRect l="23430" t="19643" r="21668" b="16879"/>
          <a:stretch/>
        </p:blipFill>
        <p:spPr>
          <a:xfrm>
            <a:off x="4289687" y="4739649"/>
            <a:ext cx="2364351" cy="1622728"/>
          </a:xfrm>
          <a:prstGeom prst="rect">
            <a:avLst/>
          </a:prstGeom>
        </p:spPr>
      </p:pic>
      <p:pic>
        <p:nvPicPr>
          <p:cNvPr id="6" name="Tijdelijke aanduiding voor inhoud 3">
            <a:extLst>
              <a:ext uri="{FF2B5EF4-FFF2-40B4-BE49-F238E27FC236}">
                <a16:creationId xmlns:a16="http://schemas.microsoft.com/office/drawing/2014/main" id="{3092F346-3741-7790-C207-14EEBBBEB6F9}"/>
              </a:ext>
            </a:extLst>
          </p:cNvPr>
          <p:cNvPicPr>
            <a:picLocks/>
          </p:cNvPicPr>
          <p:nvPr/>
        </p:nvPicPr>
        <p:blipFill>
          <a:blip r:embed="rId5">
            <a:extLst>
              <a:ext uri="{BEBA8EAE-BF5A-486C-A8C5-ECC9F3942E4B}">
                <a14:imgProps xmlns:a14="http://schemas.microsoft.com/office/drawing/2010/main">
                  <a14:imgLayer r:embed="rId6">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a:extLst>
              <a:ext uri="{FF2B5EF4-FFF2-40B4-BE49-F238E27FC236}">
                <a16:creationId xmlns:a16="http://schemas.microsoft.com/office/drawing/2014/main" id="{4D24851E-9D6C-BCB2-EB33-05C8FC36111C}"/>
              </a:ext>
            </a:extLst>
          </p:cNvPr>
          <p:cNvPicPr/>
          <p:nvPr/>
        </p:nvPicPr>
        <p:blipFill>
          <a:blip r:embed="rId7">
            <a:extLst>
              <a:ext uri="{BEBA8EAE-BF5A-486C-A8C5-ECC9F3942E4B}">
                <a14:imgProps xmlns:a14="http://schemas.microsoft.com/office/drawing/2010/main">
                  <a14:imgLayer r:embed="rId8">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a:extLst>
              <a:ext uri="{FF2B5EF4-FFF2-40B4-BE49-F238E27FC236}">
                <a16:creationId xmlns:a16="http://schemas.microsoft.com/office/drawing/2014/main" id="{FF56F46D-229A-49B2-BCE1-5B2D41348B15}"/>
              </a:ext>
            </a:extLst>
          </p:cNvPr>
          <p:cNvSpPr/>
          <p:nvPr/>
        </p:nvSpPr>
        <p:spPr>
          <a:xfrm>
            <a:off x="1052870" y="2291999"/>
            <a:ext cx="7245744" cy="2239844"/>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Zorg in de laatste levensfase (palliatieve zorg).</a:t>
            </a:r>
          </a:p>
          <a:p>
            <a:pPr marL="257175" indent="-257175">
              <a:lnSpc>
                <a:spcPct val="150000"/>
              </a:lnSpc>
              <a:buFont typeface="Arial" panose="020B0604020202020204" pitchFamily="34" charset="0"/>
              <a:buChar char="•"/>
            </a:pPr>
            <a:r>
              <a:rPr lang="nl-NL" sz="24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Wensen in de laatste levensfase</a:t>
            </a: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Praten met uw naasten en uw arts.</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Vragen?</a:t>
            </a:r>
          </a:p>
        </p:txBody>
      </p:sp>
      <p:sp>
        <p:nvSpPr>
          <p:cNvPr id="10" name="Rechthoek 9">
            <a:extLst>
              <a:ext uri="{FF2B5EF4-FFF2-40B4-BE49-F238E27FC236}">
                <a16:creationId xmlns:a16="http://schemas.microsoft.com/office/drawing/2014/main" id="{B6C97000-5758-BB7E-D501-C2C2B69339F2}"/>
              </a:ext>
            </a:extLst>
          </p:cNvPr>
          <p:cNvSpPr/>
          <p:nvPr/>
        </p:nvSpPr>
        <p:spPr>
          <a:xfrm>
            <a:off x="917576" y="1008886"/>
            <a:ext cx="7381038"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Wat bespreken we vandaag?</a:t>
            </a:r>
          </a:p>
        </p:txBody>
      </p:sp>
      <p:pic>
        <p:nvPicPr>
          <p:cNvPr id="3" name="Afbeelding 2">
            <a:extLst>
              <a:ext uri="{FF2B5EF4-FFF2-40B4-BE49-F238E27FC236}">
                <a16:creationId xmlns:a16="http://schemas.microsoft.com/office/drawing/2014/main" id="{52F7C211-AFC3-390F-15EA-092758BBBB2C}"/>
              </a:ext>
            </a:extLst>
          </p:cNvPr>
          <p:cNvPicPr>
            <a:picLocks noChangeAspect="1"/>
          </p:cNvPicPr>
          <p:nvPr/>
        </p:nvPicPr>
        <p:blipFill>
          <a:blip r:embed="rId9"/>
          <a:srcRect l="10680" r="14581"/>
          <a:stretch/>
        </p:blipFill>
        <p:spPr>
          <a:xfrm>
            <a:off x="261257" y="5849114"/>
            <a:ext cx="2512352" cy="528023"/>
          </a:xfrm>
          <a:prstGeom prst="rect">
            <a:avLst/>
          </a:prstGeom>
        </p:spPr>
      </p:pic>
    </p:spTree>
    <p:extLst>
      <p:ext uri="{BB962C8B-B14F-4D97-AF65-F5344CB8AC3E}">
        <p14:creationId xmlns:p14="http://schemas.microsoft.com/office/powerpoint/2010/main" val="1735877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22F27CA-E9B0-D72B-8819-9B4C59BF32D6}"/>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43591" y="1555960"/>
            <a:ext cx="6565613" cy="4369209"/>
          </a:xfrm>
          <a:prstGeom prst="rect">
            <a:avLst/>
          </a:prstGeom>
        </p:spPr>
        <p:txBody>
          <a:bodyPr wrap="square">
            <a:spAutoFit/>
          </a:bodyPr>
          <a:lstStyle/>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U kunt bijvoorbeeld nadenken over: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Reanimeren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Ziekenhuis en IC opname</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Euthanasie</a:t>
            </a:r>
          </a:p>
          <a:p>
            <a:pPr marL="257175" indent="-257175">
              <a:lnSpc>
                <a:spcPct val="150000"/>
              </a:lnSpc>
              <a:buFont typeface="Arial" panose="020B0604020202020204" pitchFamily="34" charset="0"/>
              <a:buChar char="•"/>
            </a:pPr>
            <a:endParaRPr lang="nl-NL" sz="2025"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Keuzehulp: </a:t>
            </a:r>
            <a:r>
              <a:rPr lang="nl-NL" sz="2400" dirty="0">
                <a:solidFill>
                  <a:srgbClr val="0092DD"/>
                </a:solidFill>
                <a:latin typeface="Arial" panose="020B0604020202020204" pitchFamily="34" charset="0"/>
                <a:ea typeface="Nirmala UI Semilight" panose="020B040204020402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https://www.thuisarts.nl/keuzehulp/verken-uw-wensen-voor-zorg-en-behandeling</a:t>
            </a:r>
            <a:endParaRPr lang="nl-NL" sz="2025"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633038" y="646388"/>
            <a:ext cx="8276980"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Wensen in de laatste levensfase</a:t>
            </a:r>
          </a:p>
        </p:txBody>
      </p:sp>
      <p:pic>
        <p:nvPicPr>
          <p:cNvPr id="8" name="Afbeelding 7"/>
          <p:cNvPicPr>
            <a:picLocks noChangeAspect="1"/>
          </p:cNvPicPr>
          <p:nvPr/>
        </p:nvPicPr>
        <p:blipFill>
          <a:blip r:embed="rId9"/>
          <a:stretch>
            <a:fillRect/>
          </a:stretch>
        </p:blipFill>
        <p:spPr>
          <a:xfrm>
            <a:off x="4749344" y="2804724"/>
            <a:ext cx="3498112" cy="1785074"/>
          </a:xfrm>
          <a:prstGeom prst="rect">
            <a:avLst/>
          </a:prstGeom>
        </p:spPr>
      </p:pic>
      <p:pic>
        <p:nvPicPr>
          <p:cNvPr id="3" name="Afbeelding 2">
            <a:extLst>
              <a:ext uri="{FF2B5EF4-FFF2-40B4-BE49-F238E27FC236}">
                <a16:creationId xmlns:a16="http://schemas.microsoft.com/office/drawing/2014/main" id="{A0E9062B-20DB-8B11-562B-56D11DB34CEB}"/>
              </a:ext>
            </a:extLst>
          </p:cNvPr>
          <p:cNvPicPr>
            <a:picLocks noChangeAspect="1"/>
          </p:cNvPicPr>
          <p:nvPr/>
        </p:nvPicPr>
        <p:blipFill>
          <a:blip r:embed="rId10"/>
          <a:stretch>
            <a:fillRect/>
          </a:stretch>
        </p:blipFill>
        <p:spPr>
          <a:xfrm>
            <a:off x="6444018" y="6297986"/>
            <a:ext cx="1769417" cy="369344"/>
          </a:xfrm>
          <a:prstGeom prst="rect">
            <a:avLst/>
          </a:prstGeom>
        </p:spPr>
      </p:pic>
    </p:spTree>
    <p:extLst>
      <p:ext uri="{BB962C8B-B14F-4D97-AF65-F5344CB8AC3E}">
        <p14:creationId xmlns:p14="http://schemas.microsoft.com/office/powerpoint/2010/main" val="26355549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2C12704-A148-BABB-761B-996F03D63CD7}"/>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sp>
        <p:nvSpPr>
          <p:cNvPr id="9" name="Rechthoek 8"/>
          <p:cNvSpPr/>
          <p:nvPr/>
        </p:nvSpPr>
        <p:spPr>
          <a:xfrm>
            <a:off x="894254" y="1816329"/>
            <a:ext cx="6565613" cy="1131977"/>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Hartstilstand</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Ouder </a:t>
            </a: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sym typeface="Wingdings" panose="05000000000000000000" pitchFamily="2" charset="2"/>
              </a:rPr>
              <a:t></a:t>
            </a: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minder goede uitkomst</a:t>
            </a:r>
          </a:p>
        </p:txBody>
      </p:sp>
      <p:sp>
        <p:nvSpPr>
          <p:cNvPr id="10" name="Rechthoek 9"/>
          <p:cNvSpPr/>
          <p:nvPr/>
        </p:nvSpPr>
        <p:spPr>
          <a:xfrm>
            <a:off x="1377575" y="1008102"/>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Reanimeren? </a:t>
            </a:r>
          </a:p>
        </p:txBody>
      </p:sp>
      <p:sp>
        <p:nvSpPr>
          <p:cNvPr id="14" name="Rechthoek 13"/>
          <p:cNvSpPr/>
          <p:nvPr/>
        </p:nvSpPr>
        <p:spPr>
          <a:xfrm>
            <a:off x="3917939" y="4220925"/>
            <a:ext cx="1420164" cy="400110"/>
          </a:xfrm>
          <a:prstGeom prst="rect">
            <a:avLst/>
          </a:prstGeom>
        </p:spPr>
        <p:txBody>
          <a:bodyPr wrap="square">
            <a:spAutoFit/>
          </a:bodyPr>
          <a:lstStyle/>
          <a:p>
            <a:r>
              <a:rPr lang="nl-NL" sz="20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12 uit 100</a:t>
            </a:r>
          </a:p>
        </p:txBody>
      </p:sp>
      <p:pic>
        <p:nvPicPr>
          <p:cNvPr id="2" name="Afbeelding 1"/>
          <p:cNvPicPr>
            <a:picLocks noChangeAspect="1"/>
          </p:cNvPicPr>
          <p:nvPr/>
        </p:nvPicPr>
        <p:blipFill rotWithShape="1">
          <a:blip r:embed="rId4"/>
          <a:srcRect l="52092" r="8321"/>
          <a:stretch/>
        </p:blipFill>
        <p:spPr>
          <a:xfrm>
            <a:off x="5336110" y="3045839"/>
            <a:ext cx="2073094" cy="2804059"/>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pic>
        <p:nvPicPr>
          <p:cNvPr id="6"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3" name="Afbeelding 2"/>
          <p:cNvPicPr>
            <a:picLocks noChangeAspect="1"/>
          </p:cNvPicPr>
          <p:nvPr/>
        </p:nvPicPr>
        <p:blipFill>
          <a:blip r:embed="rId9"/>
          <a:stretch>
            <a:fillRect/>
          </a:stretch>
        </p:blipFill>
        <p:spPr>
          <a:xfrm>
            <a:off x="870267" y="3421048"/>
            <a:ext cx="2876315" cy="2607745"/>
          </a:xfrm>
          <a:prstGeom prst="rect">
            <a:avLst/>
          </a:prstGeom>
        </p:spPr>
      </p:pic>
      <p:pic>
        <p:nvPicPr>
          <p:cNvPr id="12" name="Afbeelding 11">
            <a:extLst>
              <a:ext uri="{FF2B5EF4-FFF2-40B4-BE49-F238E27FC236}">
                <a16:creationId xmlns:a16="http://schemas.microsoft.com/office/drawing/2014/main" id="{28057074-E341-BFA9-E323-3348684AA2DC}"/>
              </a:ext>
            </a:extLst>
          </p:cNvPr>
          <p:cNvPicPr>
            <a:picLocks noChangeAspect="1"/>
          </p:cNvPicPr>
          <p:nvPr/>
        </p:nvPicPr>
        <p:blipFill>
          <a:blip r:embed="rId10"/>
          <a:stretch>
            <a:fillRect/>
          </a:stretch>
        </p:blipFill>
        <p:spPr>
          <a:xfrm>
            <a:off x="5579691" y="6124208"/>
            <a:ext cx="2511770" cy="524301"/>
          </a:xfrm>
          <a:prstGeom prst="rect">
            <a:avLst/>
          </a:prstGeom>
        </p:spPr>
      </p:pic>
    </p:spTree>
    <p:extLst>
      <p:ext uri="{BB962C8B-B14F-4D97-AF65-F5344CB8AC3E}">
        <p14:creationId xmlns:p14="http://schemas.microsoft.com/office/powerpoint/2010/main" val="193232089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888982-EB09-3E5F-AE23-4171FEE40923}"/>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43591" y="1835910"/>
            <a:ext cx="6565613" cy="2793842"/>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Ondersteunen van belangrijke lichaamsfuncties, zoals ademhaling of bloedsomloop, met speciale apparatuur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Gespecialiseerde artsen en verpleegkundigen</a:t>
            </a:r>
          </a:p>
        </p:txBody>
      </p:sp>
      <p:sp>
        <p:nvSpPr>
          <p:cNvPr id="10" name="Rechthoek 9"/>
          <p:cNvSpPr/>
          <p:nvPr/>
        </p:nvSpPr>
        <p:spPr>
          <a:xfrm>
            <a:off x="1377575" y="989528"/>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Opname op de IC? </a:t>
            </a:r>
          </a:p>
        </p:txBody>
      </p:sp>
      <p:pic>
        <p:nvPicPr>
          <p:cNvPr id="2" name="Afbeelding 1"/>
          <p:cNvPicPr>
            <a:picLocks noChangeAspect="1"/>
          </p:cNvPicPr>
          <p:nvPr/>
        </p:nvPicPr>
        <p:blipFill>
          <a:blip r:embed="rId8"/>
          <a:stretch>
            <a:fillRect/>
          </a:stretch>
        </p:blipFill>
        <p:spPr>
          <a:xfrm>
            <a:off x="3751710" y="4359729"/>
            <a:ext cx="3187403" cy="1794079"/>
          </a:xfrm>
          <a:prstGeom prst="rect">
            <a:avLst/>
          </a:prstGeom>
        </p:spPr>
      </p:pic>
      <p:pic>
        <p:nvPicPr>
          <p:cNvPr id="8" name="Afbeelding 7">
            <a:extLst>
              <a:ext uri="{FF2B5EF4-FFF2-40B4-BE49-F238E27FC236}">
                <a16:creationId xmlns:a16="http://schemas.microsoft.com/office/drawing/2014/main" id="{B6A2CE8E-6A93-F994-2976-D4C7556282FE}"/>
              </a:ext>
            </a:extLst>
          </p:cNvPr>
          <p:cNvPicPr>
            <a:picLocks noChangeAspect="1"/>
          </p:cNvPicPr>
          <p:nvPr/>
        </p:nvPicPr>
        <p:blipFill>
          <a:blip r:embed="rId9"/>
          <a:stretch>
            <a:fillRect/>
          </a:stretch>
        </p:blipFill>
        <p:spPr>
          <a:xfrm>
            <a:off x="5326844" y="6136949"/>
            <a:ext cx="2511770" cy="524301"/>
          </a:xfrm>
          <a:prstGeom prst="rect">
            <a:avLst/>
          </a:prstGeom>
        </p:spPr>
      </p:pic>
    </p:spTree>
    <p:extLst>
      <p:ext uri="{BB962C8B-B14F-4D97-AF65-F5344CB8AC3E}">
        <p14:creationId xmlns:p14="http://schemas.microsoft.com/office/powerpoint/2010/main" val="180219950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371C66-E29B-2854-13CC-35B4F87B4D3A}"/>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2" name="Afbeelding 1"/>
          <p:cNvPicPr>
            <a:picLocks noChangeAspect="1"/>
          </p:cNvPicPr>
          <p:nvPr/>
        </p:nvPicPr>
        <p:blipFill>
          <a:blip r:embed="rId4"/>
          <a:stretch>
            <a:fillRect/>
          </a:stretch>
        </p:blipFill>
        <p:spPr>
          <a:xfrm>
            <a:off x="876964" y="2596244"/>
            <a:ext cx="5207340" cy="3271470"/>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10" name="Rechthoek 9"/>
          <p:cNvSpPr/>
          <p:nvPr/>
        </p:nvSpPr>
        <p:spPr>
          <a:xfrm>
            <a:off x="1341480" y="836507"/>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Waar wilt u sterven?</a:t>
            </a:r>
          </a:p>
        </p:txBody>
      </p:sp>
      <p:pic>
        <p:nvPicPr>
          <p:cNvPr id="14" name="Tijdelijke aanduiding voor inhoud 8"/>
          <p:cNvPicPr>
            <a:picLocks noGrp="1" noChangeAspect="1"/>
          </p:cNvPicPr>
          <p:nvPr>
            <p:ph idx="1"/>
          </p:nvPr>
        </p:nvPicPr>
        <p:blipFill rotWithShape="1">
          <a:blip r:embed="rId7" cstate="print">
            <a:extLst>
              <a:ext uri="{BEBA8EAE-BF5A-486C-A8C5-ECC9F3942E4B}">
                <a14:imgProps xmlns:a14="http://schemas.microsoft.com/office/drawing/2010/main">
                  <a14:imgLayer r:embed="rId8">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5" t="5697" r="-1662" b="36985"/>
          <a:stretch/>
        </p:blipFill>
        <p:spPr>
          <a:xfrm>
            <a:off x="5568253" y="1739303"/>
            <a:ext cx="2833360" cy="2826905"/>
          </a:xfrm>
          <a:prstGeom prst="rect">
            <a:avLst/>
          </a:prstGeom>
        </p:spPr>
      </p:pic>
      <p:pic>
        <p:nvPicPr>
          <p:cNvPr id="12" name="Afbeelding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2062089" y="1739303"/>
            <a:ext cx="4591950" cy="4099252"/>
          </a:xfrm>
          <a:prstGeom prst="rect">
            <a:avLst/>
          </a:prstGeom>
        </p:spPr>
      </p:pic>
      <p:pic>
        <p:nvPicPr>
          <p:cNvPr id="6" name="Tijdelijke aanduiding voor inhoud 3"/>
          <p:cNvPicPr>
            <a:picLocks/>
          </p:cNvPicPr>
          <p:nvPr/>
        </p:nvPicPr>
        <p:blipFill>
          <a:blip r:embed="rId11">
            <a:extLst>
              <a:ext uri="{BEBA8EAE-BF5A-486C-A8C5-ECC9F3942E4B}">
                <a14:imgProps xmlns:a14="http://schemas.microsoft.com/office/drawing/2010/main">
                  <a14:imgLayer r:embed="rId12">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8" name="Afbeelding 7">
            <a:extLst>
              <a:ext uri="{FF2B5EF4-FFF2-40B4-BE49-F238E27FC236}">
                <a16:creationId xmlns:a16="http://schemas.microsoft.com/office/drawing/2014/main" id="{44319908-1123-4E77-41E8-E0593921017E}"/>
              </a:ext>
            </a:extLst>
          </p:cNvPr>
          <p:cNvPicPr>
            <a:picLocks noChangeAspect="1"/>
          </p:cNvPicPr>
          <p:nvPr/>
        </p:nvPicPr>
        <p:blipFill>
          <a:blip r:embed="rId13"/>
          <a:stretch>
            <a:fillRect/>
          </a:stretch>
        </p:blipFill>
        <p:spPr>
          <a:xfrm>
            <a:off x="3177950" y="5838555"/>
            <a:ext cx="2511770" cy="524301"/>
          </a:xfrm>
          <a:prstGeom prst="rect">
            <a:avLst/>
          </a:prstGeom>
        </p:spPr>
      </p:pic>
    </p:spTree>
    <p:extLst>
      <p:ext uri="{BB962C8B-B14F-4D97-AF65-F5344CB8AC3E}">
        <p14:creationId xmlns:p14="http://schemas.microsoft.com/office/powerpoint/2010/main" val="245431864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82A945D-0BC7-4104-6A58-2BD7143F4AEE}"/>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28A0092B-C50C-407E-A947-70E740481C1C}">
                <a14:useLocalDpi xmlns:a14="http://schemas.microsoft.com/office/drawing/2010/main" val="0"/>
              </a:ext>
            </a:extLst>
          </a:blip>
          <a:srcRect t="-1492" b="26505"/>
          <a:stretch/>
        </p:blipFill>
        <p:spPr>
          <a:xfrm>
            <a:off x="3344738" y="5667622"/>
            <a:ext cx="2029571" cy="1171619"/>
          </a:xfrm>
          <a:prstGeom prst="rect">
            <a:avLst/>
          </a:prstGeom>
        </p:spPr>
      </p:pic>
      <p:sp>
        <p:nvSpPr>
          <p:cNvPr id="9" name="Rechthoek 8"/>
          <p:cNvSpPr/>
          <p:nvPr/>
        </p:nvSpPr>
        <p:spPr>
          <a:xfrm>
            <a:off x="843591" y="1822062"/>
            <a:ext cx="6565613" cy="3901837"/>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7 – 14 dagen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Praat over uw voornemen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Goede voorbereiding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Vraag begeleiding aan uw huisarts</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Bekijk de brochure van de NVVE:</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https://www.nvve.nl/informatie/sterven-eigen-regie/bewust-stoppen-met-eten-en-drinken/</a:t>
            </a: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a:t>
            </a:r>
          </a:p>
        </p:txBody>
      </p:sp>
      <p:sp>
        <p:nvSpPr>
          <p:cNvPr id="10" name="Rechthoek 9"/>
          <p:cNvSpPr/>
          <p:nvPr/>
        </p:nvSpPr>
        <p:spPr>
          <a:xfrm>
            <a:off x="267949" y="402263"/>
            <a:ext cx="8608102" cy="1338828"/>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Bewust stoppen </a:t>
            </a:r>
          </a:p>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met eten en drinken</a:t>
            </a:r>
          </a:p>
        </p:txBody>
      </p:sp>
      <p:pic>
        <p:nvPicPr>
          <p:cNvPr id="3" name="Afbeelding 2">
            <a:extLst>
              <a:ext uri="{FF2B5EF4-FFF2-40B4-BE49-F238E27FC236}">
                <a16:creationId xmlns:a16="http://schemas.microsoft.com/office/drawing/2014/main" id="{515B5166-E2E1-168F-B9F8-4085078F3B38}"/>
              </a:ext>
            </a:extLst>
          </p:cNvPr>
          <p:cNvPicPr>
            <a:picLocks noChangeAspect="1"/>
          </p:cNvPicPr>
          <p:nvPr/>
        </p:nvPicPr>
        <p:blipFill>
          <a:blip r:embed="rId6"/>
          <a:stretch>
            <a:fillRect/>
          </a:stretch>
        </p:blipFill>
        <p:spPr>
          <a:xfrm>
            <a:off x="6348704" y="6225108"/>
            <a:ext cx="1970066" cy="411227"/>
          </a:xfrm>
          <a:prstGeom prst="rect">
            <a:avLst/>
          </a:prstGeom>
        </p:spPr>
      </p:pic>
    </p:spTree>
    <p:extLst>
      <p:ext uri="{BB962C8B-B14F-4D97-AF65-F5344CB8AC3E}">
        <p14:creationId xmlns:p14="http://schemas.microsoft.com/office/powerpoint/2010/main" val="290653479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AFA4782-F3B8-2AF0-EEA2-C89F15C0C776}"/>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738314" y="1584428"/>
            <a:ext cx="7969754" cy="2702535"/>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Geen behandeling meer in het ziekenhuis als de kans op verlies van zelfstandigheid groot is?</a:t>
            </a:r>
          </a:p>
          <a:p>
            <a:pPr marL="257175" indent="-257175">
              <a:lnSpc>
                <a:spcPct val="150000"/>
              </a:lnSpc>
              <a:buFont typeface="Arial" panose="020B0604020202020204" pitchFamily="34" charset="0"/>
              <a:buChar char="•"/>
            </a:pPr>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Starten of stoppen met bepaalde geneesmiddelen?</a:t>
            </a:r>
          </a:p>
          <a:p>
            <a:pPr marL="257175" indent="-257175">
              <a:lnSpc>
                <a:spcPct val="150000"/>
              </a:lnSpc>
              <a:buFont typeface="Arial" panose="020B0604020202020204" pitchFamily="34" charset="0"/>
              <a:buChar char="•"/>
            </a:pPr>
            <a:endParaRPr lang="nl-NL" sz="195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229036" y="632892"/>
            <a:ext cx="9144001"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Voorbeelden van andere wensen </a:t>
            </a:r>
          </a:p>
        </p:txBody>
      </p:sp>
      <p:sp>
        <p:nvSpPr>
          <p:cNvPr id="12" name="Rechthoek 11"/>
          <p:cNvSpPr/>
          <p:nvPr/>
        </p:nvSpPr>
        <p:spPr>
          <a:xfrm>
            <a:off x="8296056" y="3133747"/>
            <a:ext cx="412012" cy="210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Afbeelding 13">
            <a:extLst>
              <a:ext uri="{FF2B5EF4-FFF2-40B4-BE49-F238E27FC236}">
                <a16:creationId xmlns:a16="http://schemas.microsoft.com/office/drawing/2014/main" id="{D2CB86A7-98B9-6882-8227-D9C79D7A8D15}"/>
              </a:ext>
            </a:extLst>
          </p:cNvPr>
          <p:cNvPicPr>
            <a:picLocks noChangeAspect="1"/>
          </p:cNvPicPr>
          <p:nvPr/>
        </p:nvPicPr>
        <p:blipFill>
          <a:blip r:embed="rId8" cstate="print">
            <a:extLst>
              <a:ext uri="{28A0092B-C50C-407E-A947-70E740481C1C}">
                <a14:useLocalDpi xmlns:a14="http://schemas.microsoft.com/office/drawing/2010/main" val="0"/>
              </a:ext>
            </a:extLst>
          </a:blip>
          <a:srcRect l="18740" t="27807" r="31305" b="20622"/>
          <a:stretch/>
        </p:blipFill>
        <p:spPr>
          <a:xfrm>
            <a:off x="2314949" y="4218939"/>
            <a:ext cx="3428308" cy="2510609"/>
          </a:xfrm>
          <a:prstGeom prst="rect">
            <a:avLst/>
          </a:prstGeom>
        </p:spPr>
      </p:pic>
      <p:pic>
        <p:nvPicPr>
          <p:cNvPr id="15" name="Afbeelding 14">
            <a:extLst>
              <a:ext uri="{FF2B5EF4-FFF2-40B4-BE49-F238E27FC236}">
                <a16:creationId xmlns:a16="http://schemas.microsoft.com/office/drawing/2014/main" id="{6D8A9DDE-4A7F-7353-8CC8-37D7E1D535F8}"/>
              </a:ext>
            </a:extLst>
          </p:cNvPr>
          <p:cNvPicPr>
            <a:picLocks noChangeAspect="1"/>
          </p:cNvPicPr>
          <p:nvPr/>
        </p:nvPicPr>
        <p:blipFill>
          <a:blip r:embed="rId9"/>
          <a:stretch>
            <a:fillRect/>
          </a:stretch>
        </p:blipFill>
        <p:spPr>
          <a:xfrm>
            <a:off x="6238161" y="6281541"/>
            <a:ext cx="1975275" cy="414564"/>
          </a:xfrm>
          <a:prstGeom prst="rect">
            <a:avLst/>
          </a:prstGeom>
        </p:spPr>
      </p:pic>
    </p:spTree>
    <p:extLst>
      <p:ext uri="{BB962C8B-B14F-4D97-AF65-F5344CB8AC3E}">
        <p14:creationId xmlns:p14="http://schemas.microsoft.com/office/powerpoint/2010/main" val="86702386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76BDC4F-CEA2-2E42-9FB9-5B14762EB360}"/>
              </a:ext>
            </a:extLst>
          </p:cNvPr>
          <p:cNvPicPr>
            <a:picLocks noGrp="1" noRot="1" noChangeAspect="1" noMove="1" noResize="1" noEditPoints="1" noAdjustHandles="1" noChangeArrowheads="1" noChangeShapeType="1" noCrop="1"/>
          </p:cNvPicPr>
          <p:nvPr/>
        </p:nvPicPr>
        <p:blipFill>
          <a:blip r:embed="rId3"/>
          <a:stretch>
            <a:fillRect/>
          </a:stretch>
        </p:blipFill>
        <p:spPr>
          <a:xfrm>
            <a:off x="13161" y="0"/>
            <a:ext cx="9117677" cy="6858000"/>
          </a:xfrm>
          <a:prstGeom prst="rect">
            <a:avLst/>
          </a:prstGeom>
        </p:spPr>
      </p:pic>
      <p:grpSp>
        <p:nvGrpSpPr>
          <p:cNvPr id="16" name="Group 833"/>
          <p:cNvGrpSpPr/>
          <p:nvPr/>
        </p:nvGrpSpPr>
        <p:grpSpPr>
          <a:xfrm>
            <a:off x="704372" y="4457377"/>
            <a:ext cx="7442359" cy="1176981"/>
            <a:chOff x="0" y="2915743"/>
            <a:chExt cx="15119604" cy="2055142"/>
          </a:xfrm>
        </p:grpSpPr>
        <p:pic>
          <p:nvPicPr>
            <p:cNvPr id="17" name="Picture 31"/>
            <p:cNvPicPr/>
            <p:nvPr/>
          </p:nvPicPr>
          <p:blipFill rotWithShape="1">
            <a:blip r:embed="rId4"/>
            <a:srcRect t="74070"/>
            <a:stretch/>
          </p:blipFill>
          <p:spPr>
            <a:xfrm>
              <a:off x="0" y="2915743"/>
              <a:ext cx="15119604" cy="1020748"/>
            </a:xfrm>
            <a:prstGeom prst="rect">
              <a:avLst/>
            </a:prstGeom>
          </p:spPr>
        </p:pic>
        <p:pic>
          <p:nvPicPr>
            <p:cNvPr id="18" name="Picture 33"/>
            <p:cNvPicPr/>
            <p:nvPr/>
          </p:nvPicPr>
          <p:blipFill rotWithShape="1">
            <a:blip r:embed="rId5"/>
            <a:srcRect b="73723"/>
            <a:stretch/>
          </p:blipFill>
          <p:spPr>
            <a:xfrm>
              <a:off x="0" y="3936491"/>
              <a:ext cx="15119604" cy="1034394"/>
            </a:xfrm>
            <a:prstGeom prst="rect">
              <a:avLst/>
            </a:prstGeom>
          </p:spPr>
        </p:pic>
      </p:grpSp>
      <p:sp>
        <p:nvSpPr>
          <p:cNvPr id="5" name="Titel 1"/>
          <p:cNvSpPr txBox="1">
            <a:spLocks noGrp="1"/>
          </p:cNvSpPr>
          <p:nvPr>
            <p:ph type="title"/>
          </p:nvPr>
        </p:nvSpPr>
        <p:spPr>
          <a:xfrm>
            <a:off x="-137800" y="1131876"/>
            <a:ext cx="9144000" cy="864563"/>
          </a:xfrm>
          <a:prstGeom prst="rect">
            <a:avLst/>
          </a:prstGeom>
        </p:spPr>
        <p:txBody>
          <a:bodyPr>
            <a:noAutofit/>
          </a:bodyPr>
          <a:lstStyle>
            <a:lvl1pPr algn="ctr">
              <a:defRPr sz="4500"/>
            </a:lvl1pPr>
          </a:lstStyle>
          <a:p>
            <a:r>
              <a:rPr lang="nl-NL" sz="4400" b="1" noProof="1">
                <a:solidFill>
                  <a:srgbClr val="1F2974"/>
                </a:solidFill>
                <a:latin typeface="Arial" panose="020B0604020202020204" pitchFamily="34" charset="0"/>
                <a:ea typeface="Nirmala UI" panose="020B0502040204020203" pitchFamily="34" charset="0"/>
                <a:cs typeface="Arial" panose="020B0604020202020204" pitchFamily="34" charset="0"/>
              </a:rPr>
              <a:t>Uw wensen in de </a:t>
            </a:r>
            <a:br>
              <a:rPr lang="nl-NL" sz="4400" b="1" noProof="1">
                <a:solidFill>
                  <a:srgbClr val="1F2974"/>
                </a:solidFill>
                <a:latin typeface="Arial" panose="020B0604020202020204" pitchFamily="34" charset="0"/>
                <a:ea typeface="Nirmala UI" panose="020B0502040204020203" pitchFamily="34" charset="0"/>
                <a:cs typeface="Arial" panose="020B0604020202020204" pitchFamily="34" charset="0"/>
              </a:rPr>
            </a:br>
            <a:r>
              <a:rPr lang="nl-NL" sz="4400" b="1" noProof="1">
                <a:solidFill>
                  <a:srgbClr val="1F2974"/>
                </a:solidFill>
                <a:latin typeface="Arial" panose="020B0604020202020204" pitchFamily="34" charset="0"/>
                <a:ea typeface="Nirmala UI" panose="020B0502040204020203" pitchFamily="34" charset="0"/>
                <a:cs typeface="Arial" panose="020B0604020202020204" pitchFamily="34" charset="0"/>
              </a:rPr>
              <a:t>laatste levensfase</a:t>
            </a:r>
          </a:p>
        </p:txBody>
      </p:sp>
      <p:sp>
        <p:nvSpPr>
          <p:cNvPr id="6" name="Ondertitel 2"/>
          <p:cNvSpPr txBox="1">
            <a:spLocks/>
          </p:cNvSpPr>
          <p:nvPr/>
        </p:nvSpPr>
        <p:spPr>
          <a:xfrm>
            <a:off x="530677" y="2333163"/>
            <a:ext cx="8082643" cy="489858"/>
          </a:xfrm>
          <a:prstGeom prst="rect">
            <a:avLst/>
          </a:prstGeom>
        </p:spPr>
        <p:txBody>
          <a:bodyPr vert="horz" lIns="68580" tIns="34290" rIns="68580" bIns="3429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b="1" dirty="0">
                <a:solidFill>
                  <a:srgbClr val="1F2974"/>
                </a:solidFill>
                <a:latin typeface="Arial" panose="020B0604020202020204" pitchFamily="34" charset="0"/>
                <a:ea typeface="Nirmala UI" panose="020B0502040204020203" pitchFamily="34" charset="0"/>
                <a:cs typeface="Arial" panose="020B0604020202020204" pitchFamily="34" charset="0"/>
              </a:rPr>
              <a:t>en hoe maakt u die bespreekbaar?</a:t>
            </a:r>
            <a:endParaRPr lang="nl-NL" sz="3000" dirty="0">
              <a:solidFill>
                <a:srgbClr val="1F2974"/>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12" name="Afbeelding 11"/>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7283223" y="4633899"/>
            <a:ext cx="746453" cy="684023"/>
          </a:xfrm>
          <a:prstGeom prst="rect">
            <a:avLst/>
          </a:prstGeom>
          <a:noFill/>
        </p:spPr>
      </p:pic>
      <p:pic>
        <p:nvPicPr>
          <p:cNvPr id="14" name="Tijdelijke aanduiding voor inhoud 3"/>
          <p:cNvPicPr>
            <a:picLocks/>
          </p:cNvPicPr>
          <p:nvPr/>
        </p:nvPicPr>
        <p:blipFill>
          <a:blip r:embed="rId8">
            <a:extLst>
              <a:ext uri="{BEBA8EAE-BF5A-486C-A8C5-ECC9F3942E4B}">
                <a14:imgProps xmlns:a14="http://schemas.microsoft.com/office/drawing/2010/main">
                  <a14:imgLayer r:embed="rId9">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6835576" y="2793349"/>
            <a:ext cx="2446223" cy="1996535"/>
          </a:xfrm>
          <a:prstGeom prst="rect">
            <a:avLst/>
          </a:prstGeom>
        </p:spPr>
      </p:pic>
      <p:pic>
        <p:nvPicPr>
          <p:cNvPr id="15" name="Afbeelding 14"/>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7027851" y="5444575"/>
            <a:ext cx="573628" cy="499310"/>
          </a:xfrm>
          <a:prstGeom prst="rect">
            <a:avLst/>
          </a:prstGeom>
          <a:noFill/>
        </p:spPr>
      </p:pic>
      <p:sp>
        <p:nvSpPr>
          <p:cNvPr id="3" name="Tekstvak 2">
            <a:extLst>
              <a:ext uri="{FF2B5EF4-FFF2-40B4-BE49-F238E27FC236}">
                <a16:creationId xmlns:a16="http://schemas.microsoft.com/office/drawing/2014/main" id="{60A71305-F5AC-41B7-7776-929D1049E3A3}"/>
              </a:ext>
            </a:extLst>
          </p:cNvPr>
          <p:cNvSpPr txBox="1"/>
          <p:nvPr/>
        </p:nvSpPr>
        <p:spPr>
          <a:xfrm>
            <a:off x="2504499" y="4078873"/>
            <a:ext cx="4108677" cy="300082"/>
          </a:xfrm>
          <a:prstGeom prst="rect">
            <a:avLst/>
          </a:prstGeom>
          <a:noFill/>
        </p:spPr>
        <p:txBody>
          <a:bodyPr wrap="square">
            <a:spAutoFit/>
          </a:bodyPr>
          <a:lstStyle/>
          <a:p>
            <a:r>
              <a:rPr lang="nl-NL" sz="1350" dirty="0">
                <a:hlinkClick r:id="rId10"/>
              </a:rPr>
              <a:t>https://www.youtube.com/watch?v=byg0hhtdzdk</a:t>
            </a:r>
            <a:endParaRPr lang="nl-NL" sz="1350" dirty="0"/>
          </a:p>
        </p:txBody>
      </p:sp>
    </p:spTree>
    <p:extLst>
      <p:ext uri="{BB962C8B-B14F-4D97-AF65-F5344CB8AC3E}">
        <p14:creationId xmlns:p14="http://schemas.microsoft.com/office/powerpoint/2010/main" val="324084199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42A3CBB-47A6-B6A7-91CF-3988FCD8E51B}"/>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303198" y="5192338"/>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729570" y="6160650"/>
            <a:ext cx="573628" cy="499310"/>
          </a:xfrm>
          <a:prstGeom prst="rect">
            <a:avLst/>
          </a:prstGeom>
          <a:noFill/>
        </p:spPr>
      </p:pic>
      <p:sp>
        <p:nvSpPr>
          <p:cNvPr id="9" name="Rechthoek 8"/>
          <p:cNvSpPr/>
          <p:nvPr/>
        </p:nvSpPr>
        <p:spPr>
          <a:xfrm>
            <a:off x="948662" y="1478081"/>
            <a:ext cx="7522805" cy="3901837"/>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Bij klachten die niet op een andere manier te behandelen zijn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Verkort het leven niet</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Suf / Diepe slaap</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Dagdelen of de hele tijd</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De hele tijd palliatieve sedatie mag pas als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de levensverwachting minder dan 2 weken is</a:t>
            </a:r>
          </a:p>
        </p:txBody>
      </p:sp>
      <p:sp>
        <p:nvSpPr>
          <p:cNvPr id="10" name="Rechthoek 9"/>
          <p:cNvSpPr/>
          <p:nvPr/>
        </p:nvSpPr>
        <p:spPr>
          <a:xfrm>
            <a:off x="1618542" y="526655"/>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Palliatieve sedatie</a:t>
            </a:r>
          </a:p>
        </p:txBody>
      </p:sp>
      <p:pic>
        <p:nvPicPr>
          <p:cNvPr id="3" name="Afbeelding 2">
            <a:extLst>
              <a:ext uri="{FF2B5EF4-FFF2-40B4-BE49-F238E27FC236}">
                <a16:creationId xmlns:a16="http://schemas.microsoft.com/office/drawing/2014/main" id="{613CCF63-01A3-6A2D-2ECA-3B17CFADEE46}"/>
              </a:ext>
            </a:extLst>
          </p:cNvPr>
          <p:cNvPicPr>
            <a:picLocks noChangeAspect="1"/>
          </p:cNvPicPr>
          <p:nvPr/>
        </p:nvPicPr>
        <p:blipFill>
          <a:blip r:embed="rId8"/>
          <a:stretch>
            <a:fillRect/>
          </a:stretch>
        </p:blipFill>
        <p:spPr>
          <a:xfrm>
            <a:off x="5164750" y="6373718"/>
            <a:ext cx="1363859" cy="286242"/>
          </a:xfrm>
          <a:prstGeom prst="rect">
            <a:avLst/>
          </a:prstGeom>
        </p:spPr>
      </p:pic>
    </p:spTree>
    <p:extLst>
      <p:ext uri="{BB962C8B-B14F-4D97-AF65-F5344CB8AC3E}">
        <p14:creationId xmlns:p14="http://schemas.microsoft.com/office/powerpoint/2010/main" val="3878580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A481715-1B96-049E-D154-9421C7F4C3B1}"/>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43591" y="1459255"/>
            <a:ext cx="6565613" cy="5009833"/>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Alleen op verzoek patiënt</a:t>
            </a:r>
          </a:p>
          <a:p>
            <a:pPr marL="257175" indent="-257175">
              <a:lnSpc>
                <a:spcPct val="150000"/>
              </a:lnSpc>
              <a:buFont typeface="Arial" panose="020B0604020202020204" pitchFamily="34" charset="0"/>
              <a:buChar char="•"/>
            </a:pPr>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Wettelijke criteria</a:t>
            </a:r>
          </a:p>
          <a:p>
            <a:pPr marL="714375" lvl="2"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Vrijwillig: eigen keuze</a:t>
            </a:r>
          </a:p>
          <a:p>
            <a:pPr marL="714375" lvl="2"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Weloverwogen: wilsbekwaam</a:t>
            </a:r>
          </a:p>
          <a:p>
            <a:pPr marL="714375" lvl="2"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Uitzichtloos lijden: onbehandelbare aandoening(en)</a:t>
            </a:r>
          </a:p>
          <a:p>
            <a:pPr marL="714375" lvl="2"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Ondraaglijk lijden: het is niet meer uit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te houden</a:t>
            </a:r>
          </a:p>
        </p:txBody>
      </p:sp>
      <p:sp>
        <p:nvSpPr>
          <p:cNvPr id="10" name="Rechthoek 9"/>
          <p:cNvSpPr/>
          <p:nvPr/>
        </p:nvSpPr>
        <p:spPr>
          <a:xfrm>
            <a:off x="1341480" y="526655"/>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Euthanasie</a:t>
            </a:r>
          </a:p>
        </p:txBody>
      </p:sp>
      <p:pic>
        <p:nvPicPr>
          <p:cNvPr id="3" name="Afbeelding 2">
            <a:extLst>
              <a:ext uri="{FF2B5EF4-FFF2-40B4-BE49-F238E27FC236}">
                <a16:creationId xmlns:a16="http://schemas.microsoft.com/office/drawing/2014/main" id="{CA607D41-9A8B-49E4-3857-875FEE73B74C}"/>
              </a:ext>
            </a:extLst>
          </p:cNvPr>
          <p:cNvPicPr>
            <a:picLocks noChangeAspect="1"/>
          </p:cNvPicPr>
          <p:nvPr/>
        </p:nvPicPr>
        <p:blipFill>
          <a:blip r:embed="rId8"/>
          <a:stretch>
            <a:fillRect/>
          </a:stretch>
        </p:blipFill>
        <p:spPr>
          <a:xfrm>
            <a:off x="6904884" y="6304541"/>
            <a:ext cx="1365622" cy="286537"/>
          </a:xfrm>
          <a:prstGeom prst="rect">
            <a:avLst/>
          </a:prstGeom>
        </p:spPr>
      </p:pic>
    </p:spTree>
    <p:extLst>
      <p:ext uri="{BB962C8B-B14F-4D97-AF65-F5344CB8AC3E}">
        <p14:creationId xmlns:p14="http://schemas.microsoft.com/office/powerpoint/2010/main" val="17171430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9FCE991-87F3-7D40-A98C-14A6FE012F7B}"/>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sp>
        <p:nvSpPr>
          <p:cNvPr id="9" name="Rechthoek 8"/>
          <p:cNvSpPr/>
          <p:nvPr/>
        </p:nvSpPr>
        <p:spPr>
          <a:xfrm>
            <a:off x="727062" y="2152686"/>
            <a:ext cx="7895941" cy="3347840"/>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Huisarts, patiënt en naasten trekken samen op in 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Het besluit om euthanasie uiteindelijk te verrichten,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is een gezamenlijk besluit van arts en patiënt.</a:t>
            </a:r>
          </a:p>
          <a:p>
            <a:pPr marL="257175" indent="-257175">
              <a:lnSpc>
                <a:spcPct val="150000"/>
              </a:lnSpc>
              <a:buFont typeface="Arial" panose="020B0604020202020204" pitchFamily="34" charset="0"/>
              <a:buChar char="•"/>
            </a:pPr>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Invoelbaar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Er klaar voor zijn</a:t>
            </a:r>
          </a:p>
        </p:txBody>
      </p:sp>
      <p:sp>
        <p:nvSpPr>
          <p:cNvPr id="10" name="Rechthoek 9"/>
          <p:cNvSpPr/>
          <p:nvPr/>
        </p:nvSpPr>
        <p:spPr>
          <a:xfrm>
            <a:off x="948165" y="999683"/>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Het is een proces</a:t>
            </a:r>
          </a:p>
        </p:txBody>
      </p:sp>
      <p:pic>
        <p:nvPicPr>
          <p:cNvPr id="13"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14" name="Afbeelding 13"/>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pic>
        <p:nvPicPr>
          <p:cNvPr id="3" name="Afbeelding 2">
            <a:extLst>
              <a:ext uri="{FF2B5EF4-FFF2-40B4-BE49-F238E27FC236}">
                <a16:creationId xmlns:a16="http://schemas.microsoft.com/office/drawing/2014/main" id="{BD8B5168-42E2-7D44-4833-84113DB44DEC}"/>
              </a:ext>
            </a:extLst>
          </p:cNvPr>
          <p:cNvPicPr>
            <a:picLocks noChangeAspect="1"/>
          </p:cNvPicPr>
          <p:nvPr/>
        </p:nvPicPr>
        <p:blipFill>
          <a:blip r:embed="rId8"/>
          <a:stretch>
            <a:fillRect/>
          </a:stretch>
        </p:blipFill>
        <p:spPr>
          <a:xfrm>
            <a:off x="6847814" y="6035994"/>
            <a:ext cx="1365622" cy="286537"/>
          </a:xfrm>
          <a:prstGeom prst="rect">
            <a:avLst/>
          </a:prstGeom>
        </p:spPr>
      </p:pic>
    </p:spTree>
    <p:extLst>
      <p:ext uri="{BB962C8B-B14F-4D97-AF65-F5344CB8AC3E}">
        <p14:creationId xmlns:p14="http://schemas.microsoft.com/office/powerpoint/2010/main" val="141617145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69F67BB-99EB-DCD5-3153-1A614065605E}"/>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5">
            <a:extLs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620192" y="2178025"/>
            <a:ext cx="5044748" cy="2239844"/>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Palliatieve zorg blijft hetzelfde</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Wilsbekwaamheid</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Schriftelijke wilsverklaringen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Euthanasie: ondraaglijk lijden </a:t>
            </a:r>
          </a:p>
        </p:txBody>
      </p:sp>
      <p:sp>
        <p:nvSpPr>
          <p:cNvPr id="10" name="Rechthoek 9"/>
          <p:cNvSpPr/>
          <p:nvPr/>
        </p:nvSpPr>
        <p:spPr>
          <a:xfrm>
            <a:off x="812040" y="771071"/>
            <a:ext cx="7789700"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Levenseindezorg bij dementie</a:t>
            </a:r>
          </a:p>
        </p:txBody>
      </p:sp>
      <p:pic>
        <p:nvPicPr>
          <p:cNvPr id="3" name="Afbeelding 2">
            <a:extLst>
              <a:ext uri="{FF2B5EF4-FFF2-40B4-BE49-F238E27FC236}">
                <a16:creationId xmlns:a16="http://schemas.microsoft.com/office/drawing/2014/main" id="{35BD8A05-8FF7-28EE-4BA0-3D186C05B737}"/>
              </a:ext>
            </a:extLst>
          </p:cNvPr>
          <p:cNvPicPr>
            <a:picLocks noChangeAspect="1"/>
          </p:cNvPicPr>
          <p:nvPr/>
        </p:nvPicPr>
        <p:blipFill>
          <a:blip r:embed="rId6"/>
          <a:stretch>
            <a:fillRect/>
          </a:stretch>
        </p:blipFill>
        <p:spPr>
          <a:xfrm>
            <a:off x="6930101" y="6064348"/>
            <a:ext cx="1365622" cy="286537"/>
          </a:xfrm>
          <a:prstGeom prst="rect">
            <a:avLst/>
          </a:prstGeom>
        </p:spPr>
      </p:pic>
    </p:spTree>
    <p:extLst>
      <p:ext uri="{BB962C8B-B14F-4D97-AF65-F5344CB8AC3E}">
        <p14:creationId xmlns:p14="http://schemas.microsoft.com/office/powerpoint/2010/main" val="354557467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1811-5656-F717-547D-6372EB37E75E}"/>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8DD8D86B-495F-63CE-5BDB-EFA95EDC3810}"/>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2" name="Afbeelding 1">
            <a:extLst>
              <a:ext uri="{FF2B5EF4-FFF2-40B4-BE49-F238E27FC236}">
                <a16:creationId xmlns:a16="http://schemas.microsoft.com/office/drawing/2014/main" id="{37D6911B-1108-28E7-5BAE-74E12D35AD74}"/>
              </a:ext>
            </a:extLst>
          </p:cNvPr>
          <p:cNvPicPr>
            <a:picLocks noChangeAspect="1"/>
          </p:cNvPicPr>
          <p:nvPr/>
        </p:nvPicPr>
        <p:blipFill rotWithShape="1">
          <a:blip r:embed="rId4"/>
          <a:srcRect l="23430" t="19643" r="21668" b="16879"/>
          <a:stretch/>
        </p:blipFill>
        <p:spPr>
          <a:xfrm>
            <a:off x="4289687" y="4739649"/>
            <a:ext cx="2364351" cy="1622728"/>
          </a:xfrm>
          <a:prstGeom prst="rect">
            <a:avLst/>
          </a:prstGeom>
        </p:spPr>
      </p:pic>
      <p:pic>
        <p:nvPicPr>
          <p:cNvPr id="6" name="Tijdelijke aanduiding voor inhoud 3">
            <a:extLst>
              <a:ext uri="{FF2B5EF4-FFF2-40B4-BE49-F238E27FC236}">
                <a16:creationId xmlns:a16="http://schemas.microsoft.com/office/drawing/2014/main" id="{9AEC040A-5D9E-B168-C044-268094962425}"/>
              </a:ext>
            </a:extLst>
          </p:cNvPr>
          <p:cNvPicPr>
            <a:picLocks/>
          </p:cNvPicPr>
          <p:nvPr/>
        </p:nvPicPr>
        <p:blipFill>
          <a:blip r:embed="rId5">
            <a:extLst>
              <a:ext uri="{BEBA8EAE-BF5A-486C-A8C5-ECC9F3942E4B}">
                <a14:imgProps xmlns:a14="http://schemas.microsoft.com/office/drawing/2010/main">
                  <a14:imgLayer r:embed="rId6">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a:extLst>
              <a:ext uri="{FF2B5EF4-FFF2-40B4-BE49-F238E27FC236}">
                <a16:creationId xmlns:a16="http://schemas.microsoft.com/office/drawing/2014/main" id="{13F168B2-D2D4-BAA2-D05B-D5EA4262A6FD}"/>
              </a:ext>
            </a:extLst>
          </p:cNvPr>
          <p:cNvPicPr/>
          <p:nvPr/>
        </p:nvPicPr>
        <p:blipFill>
          <a:blip r:embed="rId7">
            <a:extLst>
              <a:ext uri="{BEBA8EAE-BF5A-486C-A8C5-ECC9F3942E4B}">
                <a14:imgProps xmlns:a14="http://schemas.microsoft.com/office/drawing/2010/main">
                  <a14:imgLayer r:embed="rId8">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a:extLst>
              <a:ext uri="{FF2B5EF4-FFF2-40B4-BE49-F238E27FC236}">
                <a16:creationId xmlns:a16="http://schemas.microsoft.com/office/drawing/2014/main" id="{9F6CD666-A37D-95E5-E9CA-24B46300C05E}"/>
              </a:ext>
            </a:extLst>
          </p:cNvPr>
          <p:cNvSpPr/>
          <p:nvPr/>
        </p:nvSpPr>
        <p:spPr>
          <a:xfrm>
            <a:off x="1052870" y="2291999"/>
            <a:ext cx="7245744" cy="2239844"/>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Zorg in de laatste levensfase (palliatieve 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Wensen in de laatste levensfase.</a:t>
            </a:r>
          </a:p>
          <a:p>
            <a:pPr marL="257175" indent="-257175">
              <a:lnSpc>
                <a:spcPct val="150000"/>
              </a:lnSpc>
              <a:buFont typeface="Arial" panose="020B0604020202020204" pitchFamily="34" charset="0"/>
              <a:buChar char="•"/>
            </a:pPr>
            <a:r>
              <a:rPr lang="nl-NL" sz="24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Praten met uw naasten en uw arts.</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Vragen?</a:t>
            </a:r>
          </a:p>
        </p:txBody>
      </p:sp>
      <p:sp>
        <p:nvSpPr>
          <p:cNvPr id="10" name="Rechthoek 9">
            <a:extLst>
              <a:ext uri="{FF2B5EF4-FFF2-40B4-BE49-F238E27FC236}">
                <a16:creationId xmlns:a16="http://schemas.microsoft.com/office/drawing/2014/main" id="{6781FE35-4B99-E71C-D6AA-700FC9281942}"/>
              </a:ext>
            </a:extLst>
          </p:cNvPr>
          <p:cNvSpPr/>
          <p:nvPr/>
        </p:nvSpPr>
        <p:spPr>
          <a:xfrm>
            <a:off x="917576" y="1008886"/>
            <a:ext cx="7381038"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Wat bespreken we vandaag?</a:t>
            </a:r>
          </a:p>
        </p:txBody>
      </p:sp>
      <p:pic>
        <p:nvPicPr>
          <p:cNvPr id="3" name="Afbeelding 2">
            <a:extLst>
              <a:ext uri="{FF2B5EF4-FFF2-40B4-BE49-F238E27FC236}">
                <a16:creationId xmlns:a16="http://schemas.microsoft.com/office/drawing/2014/main" id="{29B933C3-69E4-1451-1346-B5C45E1AB9F3}"/>
              </a:ext>
            </a:extLst>
          </p:cNvPr>
          <p:cNvPicPr>
            <a:picLocks noChangeAspect="1"/>
          </p:cNvPicPr>
          <p:nvPr/>
        </p:nvPicPr>
        <p:blipFill>
          <a:blip r:embed="rId9"/>
          <a:srcRect l="10680" r="14581"/>
          <a:stretch/>
        </p:blipFill>
        <p:spPr>
          <a:xfrm>
            <a:off x="261257" y="5849114"/>
            <a:ext cx="2512352" cy="528023"/>
          </a:xfrm>
          <a:prstGeom prst="rect">
            <a:avLst/>
          </a:prstGeom>
        </p:spPr>
      </p:pic>
    </p:spTree>
    <p:extLst>
      <p:ext uri="{BB962C8B-B14F-4D97-AF65-F5344CB8AC3E}">
        <p14:creationId xmlns:p14="http://schemas.microsoft.com/office/powerpoint/2010/main" val="218050827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759BA9-EA1F-0871-6BA3-B67494B13A6F}"/>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50817" y="2195324"/>
            <a:ext cx="7835983" cy="2793842"/>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Bespreek dit met uw naasten.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Bespreek dit met uw huisarts.</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U kunt uw wensen vastleggen in een wilsverklaring.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Spreek op tijd over uw wensen, ook als u nog niet precies weet wat u wilt.</a:t>
            </a:r>
          </a:p>
        </p:txBody>
      </p:sp>
      <p:sp>
        <p:nvSpPr>
          <p:cNvPr id="10" name="Rechthoek 9"/>
          <p:cNvSpPr/>
          <p:nvPr/>
        </p:nvSpPr>
        <p:spPr>
          <a:xfrm>
            <a:off x="1217613" y="1008102"/>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Weet u wat u wilt?</a:t>
            </a:r>
          </a:p>
        </p:txBody>
      </p:sp>
      <p:pic>
        <p:nvPicPr>
          <p:cNvPr id="3" name="Afbeelding 2">
            <a:extLst>
              <a:ext uri="{FF2B5EF4-FFF2-40B4-BE49-F238E27FC236}">
                <a16:creationId xmlns:a16="http://schemas.microsoft.com/office/drawing/2014/main" id="{A0266CD0-45A9-A7CF-C71D-7912CDCF53E5}"/>
              </a:ext>
            </a:extLst>
          </p:cNvPr>
          <p:cNvPicPr>
            <a:picLocks noChangeAspect="1"/>
          </p:cNvPicPr>
          <p:nvPr/>
        </p:nvPicPr>
        <p:blipFill>
          <a:blip r:embed="rId8"/>
          <a:stretch>
            <a:fillRect/>
          </a:stretch>
        </p:blipFill>
        <p:spPr>
          <a:xfrm>
            <a:off x="5029521" y="6166122"/>
            <a:ext cx="2379683" cy="499309"/>
          </a:xfrm>
          <a:prstGeom prst="rect">
            <a:avLst/>
          </a:prstGeom>
        </p:spPr>
      </p:pic>
    </p:spTree>
    <p:extLst>
      <p:ext uri="{BB962C8B-B14F-4D97-AF65-F5344CB8AC3E}">
        <p14:creationId xmlns:p14="http://schemas.microsoft.com/office/powerpoint/2010/main" val="330383534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t="2451" b="1452"/>
          <a:stretch/>
        </p:blipFill>
        <p:spPr>
          <a:xfrm>
            <a:off x="5282870" y="447946"/>
            <a:ext cx="3442780" cy="2231459"/>
          </a:xfrm>
          <a:prstGeom prst="rect">
            <a:avLst/>
          </a:prstGeom>
        </p:spPr>
      </p:pic>
      <p:pic>
        <p:nvPicPr>
          <p:cNvPr id="3" name="Afbeelding 2">
            <a:extLst>
              <a:ext uri="{FF2B5EF4-FFF2-40B4-BE49-F238E27FC236}">
                <a16:creationId xmlns:a16="http://schemas.microsoft.com/office/drawing/2014/main" id="{5E28F305-6DE2-BB71-A1A9-2EF7EF569983}"/>
              </a:ext>
            </a:extLst>
          </p:cNvPr>
          <p:cNvPicPr>
            <a:picLocks noGrp="1" noRot="1" noChangeAspect="1" noMove="1" noResize="1" noEditPoints="1" noAdjustHandles="1" noChangeArrowheads="1" noChangeShapeType="1" noCrop="1"/>
          </p:cNvPicPr>
          <p:nvPr/>
        </p:nvPicPr>
        <p:blipFill>
          <a:blip r:embed="rId4"/>
          <a:stretch>
            <a:fillRect/>
          </a:stretch>
        </p:blipFill>
        <p:spPr>
          <a:xfrm>
            <a:off x="12192" y="0"/>
            <a:ext cx="9119616" cy="6858000"/>
          </a:xfrm>
          <a:prstGeom prst="rect">
            <a:avLst/>
          </a:prstGeom>
        </p:spPr>
      </p:pic>
      <p:pic>
        <p:nvPicPr>
          <p:cNvPr id="6" name="Tijdelijke aanduiding voor inhoud 3"/>
          <p:cNvPicPr>
            <a:picLocks/>
          </p:cNvPicPr>
          <p:nvPr/>
        </p:nvPicPr>
        <p:blipFill>
          <a:blip r:embed="rId5">
            <a:extLst>
              <a:ext uri="{BEBA8EAE-BF5A-486C-A8C5-ECC9F3942E4B}">
                <a14:imgProps xmlns:a14="http://schemas.microsoft.com/office/drawing/2010/main">
                  <a14:imgLayer r:embed="rId6">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7">
            <a:extLst>
              <a:ext uri="{BEBA8EAE-BF5A-486C-A8C5-ECC9F3942E4B}">
                <a14:imgProps xmlns:a14="http://schemas.microsoft.com/office/drawing/2010/main">
                  <a14:imgLayer r:embed="rId8">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602770" y="3185380"/>
            <a:ext cx="8122880" cy="2669449"/>
          </a:xfrm>
          <a:prstGeom prst="rect">
            <a:avLst/>
          </a:prstGeom>
        </p:spPr>
        <p:txBody>
          <a:bodyPr wrap="square">
            <a:spAutoFit/>
          </a:bodyPr>
          <a:lstStyle/>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Iets gezien op televisie / iets gelezen / deze bijeenkomst </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Praat eerst met iemand bij wie u zich het meest op het gemak voelt</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Zeg dat het u bezig houdt, ook al is het nog niet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aan de orde</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Heb begrip voor elkaar</a:t>
            </a:r>
          </a:p>
        </p:txBody>
      </p:sp>
      <p:sp>
        <p:nvSpPr>
          <p:cNvPr id="10" name="Rechthoek 9"/>
          <p:cNvSpPr/>
          <p:nvPr/>
        </p:nvSpPr>
        <p:spPr>
          <a:xfrm>
            <a:off x="12192" y="519319"/>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Praten met naasten</a:t>
            </a:r>
          </a:p>
        </p:txBody>
      </p:sp>
      <p:sp>
        <p:nvSpPr>
          <p:cNvPr id="12" name="Tekstvak 11">
            <a:extLst>
              <a:ext uri="{FF2B5EF4-FFF2-40B4-BE49-F238E27FC236}">
                <a16:creationId xmlns:a16="http://schemas.microsoft.com/office/drawing/2014/main" id="{DF49F0FE-413F-0454-2738-45C16E2565F7}"/>
              </a:ext>
            </a:extLst>
          </p:cNvPr>
          <p:cNvSpPr txBox="1"/>
          <p:nvPr/>
        </p:nvSpPr>
        <p:spPr>
          <a:xfrm>
            <a:off x="970366" y="1732063"/>
            <a:ext cx="4630478" cy="1200329"/>
          </a:xfrm>
          <a:prstGeom prst="rect">
            <a:avLst/>
          </a:prstGeom>
          <a:noFill/>
        </p:spPr>
        <p:txBody>
          <a:bodyPr wrap="square">
            <a:spAutoFit/>
          </a:bodyPr>
          <a:lstStyle/>
          <a:p>
            <a:r>
              <a:rPr lang="nl-NL" sz="2400" b="1" dirty="0">
                <a:solidFill>
                  <a:srgbClr val="1F2974"/>
                </a:solidFill>
                <a:latin typeface="Arial" panose="020B0604020202020204" pitchFamily="34" charset="0"/>
                <a:cs typeface="Arial" panose="020B0604020202020204" pitchFamily="34" charset="0"/>
              </a:rPr>
              <a:t>Op tijd wensen en behoeften </a:t>
            </a:r>
          </a:p>
          <a:p>
            <a:r>
              <a:rPr lang="nl-NL" sz="2400" b="1" dirty="0">
                <a:solidFill>
                  <a:srgbClr val="1F2974"/>
                </a:solidFill>
                <a:latin typeface="Arial" panose="020B0604020202020204" pitchFamily="34" charset="0"/>
                <a:cs typeface="Arial" panose="020B0604020202020204" pitchFamily="34" charset="0"/>
              </a:rPr>
              <a:t>bespreken met familie en vrienden</a:t>
            </a:r>
          </a:p>
        </p:txBody>
      </p:sp>
      <p:pic>
        <p:nvPicPr>
          <p:cNvPr id="13" name="Afbeelding 12">
            <a:extLst>
              <a:ext uri="{FF2B5EF4-FFF2-40B4-BE49-F238E27FC236}">
                <a16:creationId xmlns:a16="http://schemas.microsoft.com/office/drawing/2014/main" id="{A516A8E8-7FBB-A717-A19D-23AB3111DB0F}"/>
              </a:ext>
            </a:extLst>
          </p:cNvPr>
          <p:cNvPicPr>
            <a:picLocks noChangeAspect="1"/>
          </p:cNvPicPr>
          <p:nvPr/>
        </p:nvPicPr>
        <p:blipFill>
          <a:blip r:embed="rId9"/>
          <a:stretch>
            <a:fillRect/>
          </a:stretch>
        </p:blipFill>
        <p:spPr>
          <a:xfrm>
            <a:off x="6528391" y="6176035"/>
            <a:ext cx="1782822" cy="370279"/>
          </a:xfrm>
          <a:prstGeom prst="rect">
            <a:avLst/>
          </a:prstGeom>
        </p:spPr>
      </p:pic>
    </p:spTree>
    <p:extLst>
      <p:ext uri="{BB962C8B-B14F-4D97-AF65-F5344CB8AC3E}">
        <p14:creationId xmlns:p14="http://schemas.microsoft.com/office/powerpoint/2010/main" val="415258332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52BB821-DCB5-A2DE-C2F9-1B931AF0333F}"/>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618865" y="2432072"/>
            <a:ext cx="7155513" cy="3541482"/>
          </a:xfrm>
          <a:prstGeom prst="rect">
            <a:avLst/>
          </a:prstGeom>
        </p:spPr>
        <p:txBody>
          <a:bodyPr wrap="square">
            <a:spAutoFit/>
          </a:bodyPr>
          <a:lstStyle/>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Vraag om een dubbel consult</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Neem iemand mee naar het consult </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Schrijf van te voren uw vragen op</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Neem het gesprek op (eerst vragen)</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Bij moeilijke vragen; vraag bedenktijd en maak een nieuwe afspraak</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Praat over het gesprek met familie of vrienden</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Recht op informatie &amp; Recht op niet weten</a:t>
            </a:r>
          </a:p>
        </p:txBody>
      </p:sp>
      <p:sp>
        <p:nvSpPr>
          <p:cNvPr id="10" name="Rechthoek 9"/>
          <p:cNvSpPr/>
          <p:nvPr/>
        </p:nvSpPr>
        <p:spPr>
          <a:xfrm>
            <a:off x="187659" y="368553"/>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Praten met een arts</a:t>
            </a:r>
          </a:p>
        </p:txBody>
      </p:sp>
      <p:pic>
        <p:nvPicPr>
          <p:cNvPr id="12" name="Afbeelding 11"/>
          <p:cNvPicPr>
            <a:picLocks noChangeAspect="1"/>
          </p:cNvPicPr>
          <p:nvPr/>
        </p:nvPicPr>
        <p:blipFill rotWithShape="1">
          <a:blip r:embed="rId8"/>
          <a:srcRect l="16486" t="48588" r="19591"/>
          <a:stretch/>
        </p:blipFill>
        <p:spPr>
          <a:xfrm>
            <a:off x="5693424" y="1202556"/>
            <a:ext cx="2736518" cy="1386291"/>
          </a:xfrm>
          <a:prstGeom prst="rect">
            <a:avLst/>
          </a:prstGeom>
        </p:spPr>
      </p:pic>
      <p:sp>
        <p:nvSpPr>
          <p:cNvPr id="3" name="Tekstvak 2">
            <a:extLst>
              <a:ext uri="{FF2B5EF4-FFF2-40B4-BE49-F238E27FC236}">
                <a16:creationId xmlns:a16="http://schemas.microsoft.com/office/drawing/2014/main" id="{939288F7-346D-0226-7905-1C373F0E6DAD}"/>
              </a:ext>
            </a:extLst>
          </p:cNvPr>
          <p:cNvSpPr txBox="1"/>
          <p:nvPr/>
        </p:nvSpPr>
        <p:spPr>
          <a:xfrm>
            <a:off x="1135338" y="1401429"/>
            <a:ext cx="4630478" cy="830997"/>
          </a:xfrm>
          <a:prstGeom prst="rect">
            <a:avLst/>
          </a:prstGeom>
          <a:noFill/>
        </p:spPr>
        <p:txBody>
          <a:bodyPr wrap="square">
            <a:spAutoFit/>
          </a:bodyPr>
          <a:lstStyle/>
          <a:p>
            <a:r>
              <a:rPr lang="nl-NL" sz="2400" b="1" dirty="0">
                <a:solidFill>
                  <a:srgbClr val="1F2974"/>
                </a:solidFill>
                <a:latin typeface="Arial" panose="020B0604020202020204" pitchFamily="34" charset="0"/>
                <a:cs typeface="Arial" panose="020B0604020202020204" pitchFamily="34" charset="0"/>
              </a:rPr>
              <a:t>Op tijd wensen en behoeften </a:t>
            </a:r>
          </a:p>
          <a:p>
            <a:r>
              <a:rPr lang="nl-NL" sz="2400" b="1" dirty="0">
                <a:solidFill>
                  <a:srgbClr val="1F2974"/>
                </a:solidFill>
                <a:latin typeface="Arial" panose="020B0604020202020204" pitchFamily="34" charset="0"/>
                <a:cs typeface="Arial" panose="020B0604020202020204" pitchFamily="34" charset="0"/>
              </a:rPr>
              <a:t>bespreken met een arts</a:t>
            </a:r>
          </a:p>
        </p:txBody>
      </p:sp>
      <p:pic>
        <p:nvPicPr>
          <p:cNvPr id="8" name="Afbeelding 7">
            <a:extLst>
              <a:ext uri="{FF2B5EF4-FFF2-40B4-BE49-F238E27FC236}">
                <a16:creationId xmlns:a16="http://schemas.microsoft.com/office/drawing/2014/main" id="{34DFDA60-09CB-3502-EAEB-53D7139D60D5}"/>
              </a:ext>
            </a:extLst>
          </p:cNvPr>
          <p:cNvPicPr>
            <a:picLocks noChangeAspect="1"/>
          </p:cNvPicPr>
          <p:nvPr/>
        </p:nvPicPr>
        <p:blipFill>
          <a:blip r:embed="rId9"/>
          <a:stretch>
            <a:fillRect/>
          </a:stretch>
        </p:blipFill>
        <p:spPr>
          <a:xfrm>
            <a:off x="6509736" y="6256558"/>
            <a:ext cx="1780186" cy="371888"/>
          </a:xfrm>
          <a:prstGeom prst="rect">
            <a:avLst/>
          </a:prstGeom>
        </p:spPr>
      </p:pic>
    </p:spTree>
    <p:extLst>
      <p:ext uri="{BB962C8B-B14F-4D97-AF65-F5344CB8AC3E}">
        <p14:creationId xmlns:p14="http://schemas.microsoft.com/office/powerpoint/2010/main" val="78125193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0DB04A9-DAC3-D50C-BD45-C3D8F3001E07}"/>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667409" y="1393881"/>
            <a:ext cx="7413334" cy="4849469"/>
          </a:xfrm>
          <a:prstGeom prst="rect">
            <a:avLst/>
          </a:prstGeom>
        </p:spPr>
        <p:txBody>
          <a:bodyPr wrap="square">
            <a:spAutoFit/>
          </a:bodyPr>
          <a:lstStyle/>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Als u zelf geen beslissingen meer kunt nemen (bijvoorbeeld in geval van coma)</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Soorten wilsverklaringen:</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Behandelverbod (extra belangrijk bij dementie!):</a:t>
            </a:r>
          </a:p>
          <a:p>
            <a:pPr marL="714375" lvl="2"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Niet reanimeren, geen levensverlengende behandelingen</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Het aanwijzen van een vertegenwoordiger / volmacht</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Euthanasie </a:t>
            </a:r>
            <a:r>
              <a:rPr lang="nl-NL" sz="2400" u="sng" dirty="0">
                <a:solidFill>
                  <a:srgbClr val="1F2974"/>
                </a:solidFill>
                <a:latin typeface="Arial" panose="020B0604020202020204" pitchFamily="34" charset="0"/>
                <a:ea typeface="Nirmala UI Semilight" panose="020B0402040204020203" pitchFamily="34" charset="0"/>
                <a:cs typeface="Arial" panose="020B0604020202020204" pitchFamily="34" charset="0"/>
              </a:rPr>
              <a:t>verzoek</a:t>
            </a:r>
          </a:p>
          <a:p>
            <a:pPr marL="257175" indent="-257175">
              <a:lnSpc>
                <a:spcPts val="34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Orgaandonatie / ter beschikking stellen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lichaam</a:t>
            </a:r>
            <a:endParaRPr lang="nl-NL" sz="2025"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643844" y="420273"/>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Wilsverklaring</a:t>
            </a:r>
          </a:p>
        </p:txBody>
      </p:sp>
      <p:pic>
        <p:nvPicPr>
          <p:cNvPr id="3" name="Afbeelding 2">
            <a:extLst>
              <a:ext uri="{FF2B5EF4-FFF2-40B4-BE49-F238E27FC236}">
                <a16:creationId xmlns:a16="http://schemas.microsoft.com/office/drawing/2014/main" id="{C1AEADD4-EDAB-3354-7ABB-050BAF7DC90E}"/>
              </a:ext>
            </a:extLst>
          </p:cNvPr>
          <p:cNvPicPr>
            <a:picLocks noChangeAspect="1"/>
          </p:cNvPicPr>
          <p:nvPr/>
        </p:nvPicPr>
        <p:blipFill>
          <a:blip r:embed="rId8"/>
          <a:stretch>
            <a:fillRect/>
          </a:stretch>
        </p:blipFill>
        <p:spPr>
          <a:xfrm>
            <a:off x="6433250" y="6243350"/>
            <a:ext cx="1780186" cy="371888"/>
          </a:xfrm>
          <a:prstGeom prst="rect">
            <a:avLst/>
          </a:prstGeom>
        </p:spPr>
      </p:pic>
    </p:spTree>
    <p:extLst>
      <p:ext uri="{BB962C8B-B14F-4D97-AF65-F5344CB8AC3E}">
        <p14:creationId xmlns:p14="http://schemas.microsoft.com/office/powerpoint/2010/main" val="48018780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CD84A55-E7EC-4B3C-6C47-82723190E47E}"/>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23101" y="1484435"/>
            <a:ext cx="8122880" cy="3727944"/>
          </a:xfrm>
          <a:prstGeom prst="rect">
            <a:avLst/>
          </a:prstGeom>
        </p:spPr>
        <p:txBody>
          <a:bodyPr wrap="square">
            <a:spAutoFit/>
          </a:bodyPr>
          <a:lstStyle/>
          <a:p>
            <a:endParaRPr lang="nl-NL" sz="2025"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Schriftelijke verklaring of aantekening in uw medisch dossier</a:t>
            </a:r>
          </a:p>
          <a:p>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Het hoeft niet via de notaris! (testament en financiële zaken: wel naar notaris)</a:t>
            </a:r>
          </a:p>
          <a:p>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Uw wensen en uw wilsverklaring kunt u altijd veranderen</a:t>
            </a:r>
          </a:p>
          <a:p>
            <a:endPar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Geen garanties!</a:t>
            </a:r>
          </a:p>
        </p:txBody>
      </p:sp>
      <p:sp>
        <p:nvSpPr>
          <p:cNvPr id="10" name="Rechthoek 9"/>
          <p:cNvSpPr/>
          <p:nvPr/>
        </p:nvSpPr>
        <p:spPr>
          <a:xfrm>
            <a:off x="417688" y="526655"/>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Wilsverklaring maken</a:t>
            </a:r>
          </a:p>
        </p:txBody>
      </p:sp>
      <p:pic>
        <p:nvPicPr>
          <p:cNvPr id="3" name="Afbeelding 2">
            <a:extLst>
              <a:ext uri="{FF2B5EF4-FFF2-40B4-BE49-F238E27FC236}">
                <a16:creationId xmlns:a16="http://schemas.microsoft.com/office/drawing/2014/main" id="{93445637-7C4E-0B7A-AC45-1B3BCF6DCB30}"/>
              </a:ext>
            </a:extLst>
          </p:cNvPr>
          <p:cNvPicPr>
            <a:picLocks noChangeAspect="1"/>
          </p:cNvPicPr>
          <p:nvPr/>
        </p:nvPicPr>
        <p:blipFill>
          <a:blip r:embed="rId8"/>
          <a:stretch>
            <a:fillRect/>
          </a:stretch>
        </p:blipFill>
        <p:spPr>
          <a:xfrm>
            <a:off x="6232297" y="6235419"/>
            <a:ext cx="1780186" cy="371888"/>
          </a:xfrm>
          <a:prstGeom prst="rect">
            <a:avLst/>
          </a:prstGeom>
        </p:spPr>
      </p:pic>
    </p:spTree>
    <p:extLst>
      <p:ext uri="{BB962C8B-B14F-4D97-AF65-F5344CB8AC3E}">
        <p14:creationId xmlns:p14="http://schemas.microsoft.com/office/powerpoint/2010/main" val="337918177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460A5F-C54A-D6E6-1A71-303FC4D017FD}"/>
              </a:ext>
            </a:extLst>
          </p:cNvPr>
          <p:cNvPicPr>
            <a:picLocks noGrp="1" noRot="1" noChangeAspect="1" noMove="1" noResize="1" noEditPoints="1" noAdjustHandles="1" noChangeArrowheads="1" noChangeShapeType="1" noCrop="1"/>
          </p:cNvPicPr>
          <p:nvPr/>
        </p:nvPicPr>
        <p:blipFill>
          <a:blip r:embed="rId3"/>
          <a:stretch>
            <a:fillRect/>
          </a:stretch>
        </p:blipFill>
        <p:spPr>
          <a:xfrm>
            <a:off x="13161" y="0"/>
            <a:ext cx="9117677"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045029" y="1639058"/>
            <a:ext cx="7406244" cy="4651979"/>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Informatie geven zodat u kunt nadenken over wat palliatieve zorg is….</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…en heb ik wensen over mijn levenseinde?</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Welke zorg is dan mogelijk?</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Wie zorgt er voor de mantelzorger?</a:t>
            </a:r>
          </a:p>
          <a:p>
            <a:pPr marL="257175" indent="-257175">
              <a:lnSpc>
                <a:spcPct val="150000"/>
              </a:lnSpc>
              <a:buFont typeface="Arial" panose="020B0604020202020204" pitchFamily="34" charset="0"/>
              <a:buChar char="•"/>
            </a:pPr>
            <a:endParaRPr lang="nl-NL" sz="20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algn="ctr">
              <a:lnSpc>
                <a:spcPct val="150000"/>
              </a:lnSpc>
            </a:pPr>
            <a:r>
              <a:rPr lang="nl-NL" sz="20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Bespreek wensen op tijd met uw</a:t>
            </a:r>
            <a:r>
              <a:rPr lang="nl-NL" sz="20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 huisarts </a:t>
            </a:r>
          </a:p>
          <a:p>
            <a:pPr algn="ctr">
              <a:lnSpc>
                <a:spcPct val="150000"/>
              </a:lnSpc>
            </a:pPr>
            <a:r>
              <a:rPr lang="nl-NL" sz="20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en met familie en vrienden</a:t>
            </a:r>
            <a:r>
              <a:rPr lang="nl-NL" sz="20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a:t>
            </a:r>
          </a:p>
          <a:p>
            <a:pPr algn="ctr">
              <a:lnSpc>
                <a:spcPct val="150000"/>
              </a:lnSpc>
            </a:pPr>
            <a:r>
              <a:rPr lang="nl-NL" sz="20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Dat kan ook als u nog niet ziek bent. </a:t>
            </a:r>
          </a:p>
        </p:txBody>
      </p:sp>
      <p:sp>
        <p:nvSpPr>
          <p:cNvPr id="10" name="Rechthoek 9"/>
          <p:cNvSpPr/>
          <p:nvPr/>
        </p:nvSpPr>
        <p:spPr>
          <a:xfrm>
            <a:off x="573106" y="671923"/>
            <a:ext cx="7758548"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Waarom deze bijeenkomst?</a:t>
            </a:r>
          </a:p>
        </p:txBody>
      </p:sp>
      <p:pic>
        <p:nvPicPr>
          <p:cNvPr id="3" name="Afbeelding 2">
            <a:extLst>
              <a:ext uri="{FF2B5EF4-FFF2-40B4-BE49-F238E27FC236}">
                <a16:creationId xmlns:a16="http://schemas.microsoft.com/office/drawing/2014/main" id="{B0139D8C-E4EF-93C1-C45F-4EDC4A45D952}"/>
              </a:ext>
            </a:extLst>
          </p:cNvPr>
          <p:cNvPicPr>
            <a:picLocks noChangeAspect="1"/>
          </p:cNvPicPr>
          <p:nvPr/>
        </p:nvPicPr>
        <p:blipFill>
          <a:blip r:embed="rId8"/>
          <a:srcRect l="10680" r="14581"/>
          <a:stretch/>
        </p:blipFill>
        <p:spPr>
          <a:xfrm>
            <a:off x="6592775" y="6402929"/>
            <a:ext cx="1632857" cy="343179"/>
          </a:xfrm>
          <a:prstGeom prst="rect">
            <a:avLst/>
          </a:prstGeom>
        </p:spPr>
      </p:pic>
    </p:spTree>
    <p:extLst>
      <p:ext uri="{BB962C8B-B14F-4D97-AF65-F5344CB8AC3E}">
        <p14:creationId xmlns:p14="http://schemas.microsoft.com/office/powerpoint/2010/main" val="197220165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EBCB769-6786-8057-5229-F57FFECD4F77}"/>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sp>
        <p:nvSpPr>
          <p:cNvPr id="9" name="Rechthoek 8"/>
          <p:cNvSpPr/>
          <p:nvPr/>
        </p:nvSpPr>
        <p:spPr>
          <a:xfrm>
            <a:off x="510560" y="3213170"/>
            <a:ext cx="8122880" cy="584775"/>
          </a:xfrm>
          <a:prstGeom prst="rect">
            <a:avLst/>
          </a:prstGeom>
        </p:spPr>
        <p:txBody>
          <a:bodyPr wrap="square">
            <a:spAutoFit/>
          </a:bodyPr>
          <a:lstStyle/>
          <a:p>
            <a:r>
              <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Centrum voor Levensvragen Rotterdam &amp; omstreken</a:t>
            </a:r>
          </a:p>
          <a:p>
            <a:r>
              <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https://www.centrumlevensvragenrotterdam.nl/</a:t>
            </a:r>
            <a:endPar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p:txBody>
      </p:sp>
      <p:sp>
        <p:nvSpPr>
          <p:cNvPr id="10" name="Rechthoek 9"/>
          <p:cNvSpPr/>
          <p:nvPr/>
        </p:nvSpPr>
        <p:spPr>
          <a:xfrm>
            <a:off x="-513215" y="583111"/>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Verder praten</a:t>
            </a:r>
          </a:p>
        </p:txBody>
      </p:sp>
      <p:pic>
        <p:nvPicPr>
          <p:cNvPr id="12" name="Afbeelding 11">
            <a:extLst>
              <a:ext uri="{FF2B5EF4-FFF2-40B4-BE49-F238E27FC236}">
                <a16:creationId xmlns:a16="http://schemas.microsoft.com/office/drawing/2014/main" id="{3083E6C4-E0C0-C3FB-C72B-E4188261102C}"/>
              </a:ext>
            </a:extLst>
          </p:cNvPr>
          <p:cNvPicPr>
            <a:picLocks noChangeAspect="1"/>
          </p:cNvPicPr>
          <p:nvPr/>
        </p:nvPicPr>
        <p:blipFill>
          <a:blip r:embed="rId5"/>
          <a:stretch>
            <a:fillRect/>
          </a:stretch>
        </p:blipFill>
        <p:spPr>
          <a:xfrm>
            <a:off x="823577" y="2110680"/>
            <a:ext cx="6502256" cy="737278"/>
          </a:xfrm>
          <a:prstGeom prst="rect">
            <a:avLst/>
          </a:prstGeom>
        </p:spPr>
      </p:pic>
      <p:pic>
        <p:nvPicPr>
          <p:cNvPr id="14" name="Afbeelding 13" descr="Afbeelding met tekst, Lettertype, Graphics, ontwerp&#10;&#10;Door AI gegenereerde inhoud is mogelijk onjuist.">
            <a:extLst>
              <a:ext uri="{FF2B5EF4-FFF2-40B4-BE49-F238E27FC236}">
                <a16:creationId xmlns:a16="http://schemas.microsoft.com/office/drawing/2014/main" id="{91141729-E80D-0A6F-38C7-7ADB40ED4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796" y="4301428"/>
            <a:ext cx="3124349" cy="1314419"/>
          </a:xfrm>
          <a:prstGeom prst="rect">
            <a:avLst/>
          </a:prstGeom>
        </p:spPr>
      </p:pic>
      <p:sp>
        <p:nvSpPr>
          <p:cNvPr id="15" name="Rechthoek 14">
            <a:extLst>
              <a:ext uri="{FF2B5EF4-FFF2-40B4-BE49-F238E27FC236}">
                <a16:creationId xmlns:a16="http://schemas.microsoft.com/office/drawing/2014/main" id="{09CD964B-AC22-2C0D-D399-2C32A0857B6F}"/>
              </a:ext>
            </a:extLst>
          </p:cNvPr>
          <p:cNvSpPr/>
          <p:nvPr/>
        </p:nvSpPr>
        <p:spPr>
          <a:xfrm>
            <a:off x="510560" y="4725780"/>
            <a:ext cx="6388084" cy="584775"/>
          </a:xfrm>
          <a:prstGeom prst="rect">
            <a:avLst/>
          </a:prstGeom>
        </p:spPr>
        <p:txBody>
          <a:bodyPr wrap="square">
            <a:spAutoFit/>
          </a:bodyPr>
          <a:lstStyle/>
          <a:p>
            <a:r>
              <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Vrijwilligers Terminale Zorg Rotterdam</a:t>
            </a:r>
          </a:p>
          <a:p>
            <a:r>
              <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https://vtz-rotterdam.nl/</a:t>
            </a:r>
            <a:endParaRPr lang="nl-NL" sz="16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p:txBody>
      </p:sp>
    </p:spTree>
    <p:extLst>
      <p:ext uri="{BB962C8B-B14F-4D97-AF65-F5344CB8AC3E}">
        <p14:creationId xmlns:p14="http://schemas.microsoft.com/office/powerpoint/2010/main" val="288206379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2F4F28B-3C73-0DDF-18B8-383AD48BC70A}"/>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008928" y="1598320"/>
            <a:ext cx="8122880" cy="4686668"/>
          </a:xfrm>
          <a:prstGeom prst="rect">
            <a:avLst/>
          </a:prstGeom>
        </p:spPr>
        <p:txBody>
          <a:bodyPr wrap="square">
            <a:spAutoFit/>
          </a:bodyPr>
          <a:lstStyle/>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Palliatieve zorg is langer dan de laatste weken of maanden.</a:t>
            </a:r>
          </a:p>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Centrale vraag: </a:t>
            </a:r>
          </a:p>
          <a:p>
            <a:pPr>
              <a:lnSpc>
                <a:spcPct val="150000"/>
              </a:lnSpc>
            </a:pPr>
            <a:r>
              <a:rPr lang="nl-NL" sz="2400" b="1" dirty="0">
                <a:solidFill>
                  <a:srgbClr val="1F2974"/>
                </a:solidFill>
                <a:latin typeface="Arial" panose="020B0604020202020204" pitchFamily="34" charset="0"/>
                <a:ea typeface="Nirmala UI Semilight" panose="020B0402040204020203" pitchFamily="34" charset="0"/>
                <a:cs typeface="Arial" panose="020B0604020202020204" pitchFamily="34" charset="0"/>
              </a:rPr>
              <a:t>Wat is belangrijk voor u in de laatste levensfase?</a:t>
            </a:r>
          </a:p>
          <a:p>
            <a:endParaRPr lang="nl-NL" sz="10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Ga op tijd in gesprek. </a:t>
            </a:r>
          </a:p>
          <a:p>
            <a:pPr>
              <a:lnSpc>
                <a:spcPct val="150000"/>
              </a:lnSpc>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Dat kan ook als u nog niet ziek bent.</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 gesprek met uw naasten.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 gesprek met uw arts.</a:t>
            </a:r>
          </a:p>
        </p:txBody>
      </p:sp>
      <p:sp>
        <p:nvSpPr>
          <p:cNvPr id="10" name="Rechthoek 9"/>
          <p:cNvSpPr/>
          <p:nvPr/>
        </p:nvSpPr>
        <p:spPr>
          <a:xfrm>
            <a:off x="1217613" y="632892"/>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Kern van ons verhaal</a:t>
            </a:r>
          </a:p>
        </p:txBody>
      </p:sp>
      <p:pic>
        <p:nvPicPr>
          <p:cNvPr id="3" name="Afbeelding 2">
            <a:extLst>
              <a:ext uri="{FF2B5EF4-FFF2-40B4-BE49-F238E27FC236}">
                <a16:creationId xmlns:a16="http://schemas.microsoft.com/office/drawing/2014/main" id="{8706450B-2F63-78D6-5F2E-703D34650255}"/>
              </a:ext>
            </a:extLst>
          </p:cNvPr>
          <p:cNvPicPr>
            <a:picLocks noChangeAspect="1"/>
          </p:cNvPicPr>
          <p:nvPr/>
        </p:nvPicPr>
        <p:blipFill>
          <a:blip r:embed="rId8"/>
          <a:stretch>
            <a:fillRect/>
          </a:stretch>
        </p:blipFill>
        <p:spPr>
          <a:xfrm>
            <a:off x="6433250" y="5973554"/>
            <a:ext cx="1780186" cy="371888"/>
          </a:xfrm>
          <a:prstGeom prst="rect">
            <a:avLst/>
          </a:prstGeom>
        </p:spPr>
      </p:pic>
    </p:spTree>
    <p:extLst>
      <p:ext uri="{BB962C8B-B14F-4D97-AF65-F5344CB8AC3E}">
        <p14:creationId xmlns:p14="http://schemas.microsoft.com/office/powerpoint/2010/main" val="409217331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77384A0-25AD-B08C-389F-73727F13B45D}"/>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sp>
        <p:nvSpPr>
          <p:cNvPr id="2" name="Titel 1"/>
          <p:cNvSpPr>
            <a:spLocks noGrp="1"/>
          </p:cNvSpPr>
          <p:nvPr>
            <p:ph type="title"/>
          </p:nvPr>
        </p:nvSpPr>
        <p:spPr>
          <a:xfrm>
            <a:off x="2388053" y="1517088"/>
            <a:ext cx="4367894" cy="994172"/>
          </a:xfrm>
        </p:spPr>
        <p:txBody>
          <a:bodyPr>
            <a:normAutofit/>
          </a:bodyPr>
          <a:lstStyle/>
          <a:p>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Heeft u vragen?</a:t>
            </a:r>
          </a:p>
        </p:txBody>
      </p:sp>
      <p:pic>
        <p:nvPicPr>
          <p:cNvPr id="4" name="Tijdelijke aanduiding voor inhoud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4062434" y="2880906"/>
            <a:ext cx="2029571" cy="1562432"/>
          </a:xfrm>
          <a:prstGeom prst="rect">
            <a:avLst/>
          </a:prstGeom>
        </p:spPr>
      </p:pic>
      <p:pic>
        <p:nvPicPr>
          <p:cNvPr id="5" name="Afbeelding 4"/>
          <p:cNvPicPr/>
          <p:nvPr/>
        </p:nvPicPr>
        <p:blipFill>
          <a:blip r:embed="rId5">
            <a:extLst>
              <a:ext uri="{28A0092B-C50C-407E-A947-70E740481C1C}">
                <a14:useLocalDpi xmlns:a14="http://schemas.microsoft.com/office/drawing/2010/main" val="0"/>
              </a:ext>
            </a:extLst>
          </a:blip>
          <a:srcRect/>
          <a:stretch>
            <a:fillRect/>
          </a:stretch>
        </p:blipFill>
        <p:spPr bwMode="auto">
          <a:xfrm>
            <a:off x="4334270" y="5574117"/>
            <a:ext cx="628650" cy="700088"/>
          </a:xfrm>
          <a:prstGeom prst="rect">
            <a:avLst/>
          </a:prstGeom>
          <a:noFill/>
        </p:spPr>
      </p:pic>
      <p:pic>
        <p:nvPicPr>
          <p:cNvPr id="6" name="Afbeelding 5"/>
          <p:cNvPicPr/>
          <p:nvPr/>
        </p:nvPicPr>
        <p:blipFill>
          <a:blip r:embed="rId6">
            <a:extLst>
              <a:ext uri="{28A0092B-C50C-407E-A947-70E740481C1C}">
                <a14:useLocalDpi xmlns:a14="http://schemas.microsoft.com/office/drawing/2010/main" val="0"/>
              </a:ext>
            </a:extLst>
          </a:blip>
          <a:srcRect/>
          <a:stretch>
            <a:fillRect/>
          </a:stretch>
        </p:blipFill>
        <p:spPr bwMode="auto">
          <a:xfrm>
            <a:off x="4201600" y="4676543"/>
            <a:ext cx="700088" cy="664369"/>
          </a:xfrm>
          <a:prstGeom prst="rect">
            <a:avLst/>
          </a:prstGeom>
          <a:noFill/>
        </p:spPr>
      </p:pic>
    </p:spTree>
    <p:extLst>
      <p:ext uri="{BB962C8B-B14F-4D97-AF65-F5344CB8AC3E}">
        <p14:creationId xmlns:p14="http://schemas.microsoft.com/office/powerpoint/2010/main" val="318302100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680CA30-1918-9CC4-0290-43C0DCEE25A2}"/>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1728579" y="5198639"/>
            <a:ext cx="2029571" cy="1562432"/>
          </a:xfrm>
          <a:prstGeom prst="rect">
            <a:avLst/>
          </a:prstGeom>
        </p:spPr>
      </p:pic>
      <p:sp>
        <p:nvSpPr>
          <p:cNvPr id="3" name="Tekstvak 2">
            <a:extLst>
              <a:ext uri="{FF2B5EF4-FFF2-40B4-BE49-F238E27FC236}">
                <a16:creationId xmlns:a16="http://schemas.microsoft.com/office/drawing/2014/main" id="{A104F4DC-C3F0-8C82-F85E-0F6197358BF0}"/>
              </a:ext>
            </a:extLst>
          </p:cNvPr>
          <p:cNvSpPr txBox="1"/>
          <p:nvPr/>
        </p:nvSpPr>
        <p:spPr>
          <a:xfrm>
            <a:off x="644901" y="1659361"/>
            <a:ext cx="8082643" cy="4862870"/>
          </a:xfrm>
          <a:prstGeom prst="rect">
            <a:avLst/>
          </a:prstGeom>
          <a:noFill/>
        </p:spPr>
        <p:txBody>
          <a:bodyPr wrap="square" rtlCol="0">
            <a:spAutoFit/>
          </a:bodyPr>
          <a:lstStyle/>
          <a:p>
            <a:pPr algn="ctr"/>
            <a:r>
              <a:rPr lang="nl-NL" sz="2400" dirty="0">
                <a:solidFill>
                  <a:srgbClr val="1F2974"/>
                </a:solidFill>
                <a:latin typeface="Arial" panose="020B0604020202020204" pitchFamily="34" charset="0"/>
                <a:cs typeface="Arial" panose="020B0604020202020204" pitchFamily="34" charset="0"/>
              </a:rPr>
              <a:t>Het doet je goed eens aan de dood te denken</a:t>
            </a:r>
          </a:p>
          <a:p>
            <a:pPr algn="ctr"/>
            <a:r>
              <a:rPr lang="nl-NL" sz="2400" dirty="0">
                <a:solidFill>
                  <a:srgbClr val="1F2974"/>
                </a:solidFill>
                <a:latin typeface="Arial" panose="020B0604020202020204" pitchFamily="34" charset="0"/>
                <a:cs typeface="Arial" panose="020B0604020202020204" pitchFamily="34" charset="0"/>
              </a:rPr>
              <a:t>Je leven wordt er duidelijker van</a:t>
            </a:r>
          </a:p>
          <a:p>
            <a:pPr algn="ctr"/>
            <a:r>
              <a:rPr lang="nl-NL" sz="2400" dirty="0">
                <a:solidFill>
                  <a:srgbClr val="1F2974"/>
                </a:solidFill>
                <a:latin typeface="Arial" panose="020B0604020202020204" pitchFamily="34" charset="0"/>
                <a:cs typeface="Arial" panose="020B0604020202020204" pitchFamily="34" charset="0"/>
              </a:rPr>
              <a:t>Je weet: geen mens kan voor je leven</a:t>
            </a:r>
          </a:p>
          <a:p>
            <a:pPr algn="ctr"/>
            <a:r>
              <a:rPr lang="nl-NL" sz="2400" dirty="0">
                <a:solidFill>
                  <a:srgbClr val="1F2974"/>
                </a:solidFill>
                <a:latin typeface="Arial" panose="020B0604020202020204" pitchFamily="34" charset="0"/>
                <a:cs typeface="Arial" panose="020B0604020202020204" pitchFamily="34" charset="0"/>
              </a:rPr>
              <a:t>Zoals niemand voor je sterven kan</a:t>
            </a:r>
          </a:p>
          <a:p>
            <a:pPr algn="ctr"/>
            <a:endParaRPr lang="nl-NL" sz="2400" dirty="0">
              <a:solidFill>
                <a:srgbClr val="1F2974"/>
              </a:solidFill>
              <a:latin typeface="Arial" panose="020B0604020202020204" pitchFamily="34" charset="0"/>
              <a:cs typeface="Arial" panose="020B0604020202020204" pitchFamily="34" charset="0"/>
            </a:endParaRPr>
          </a:p>
          <a:p>
            <a:pPr algn="ctr"/>
            <a:r>
              <a:rPr lang="nl-NL" sz="2400" dirty="0">
                <a:solidFill>
                  <a:srgbClr val="1F2974"/>
                </a:solidFill>
                <a:latin typeface="Arial" panose="020B0604020202020204" pitchFamily="34" charset="0"/>
                <a:cs typeface="Arial" panose="020B0604020202020204" pitchFamily="34" charset="0"/>
              </a:rPr>
              <a:t>Ik spreek er over met de </a:t>
            </a:r>
            <a:r>
              <a:rPr lang="nl-NL" sz="2400" dirty="0" err="1">
                <a:solidFill>
                  <a:srgbClr val="1F2974"/>
                </a:solidFill>
                <a:latin typeface="Arial" panose="020B0604020202020204" pitchFamily="34" charset="0"/>
                <a:cs typeface="Arial" panose="020B0604020202020204" pitchFamily="34" charset="0"/>
              </a:rPr>
              <a:t>kin’dren</a:t>
            </a:r>
            <a:endParaRPr lang="nl-NL" sz="2400" dirty="0">
              <a:solidFill>
                <a:srgbClr val="1F2974"/>
              </a:solidFill>
              <a:latin typeface="Arial" panose="020B0604020202020204" pitchFamily="34" charset="0"/>
              <a:cs typeface="Arial" panose="020B0604020202020204" pitchFamily="34" charset="0"/>
            </a:endParaRPr>
          </a:p>
          <a:p>
            <a:pPr algn="ctr"/>
            <a:r>
              <a:rPr lang="nl-NL" sz="2400" dirty="0">
                <a:solidFill>
                  <a:srgbClr val="1F2974"/>
                </a:solidFill>
                <a:latin typeface="Arial" panose="020B0604020202020204" pitchFamily="34" charset="0"/>
                <a:cs typeface="Arial" panose="020B0604020202020204" pitchFamily="34" charset="0"/>
              </a:rPr>
              <a:t>Of ‘k maak een grapje met de dood, het kan geen kwaad</a:t>
            </a:r>
          </a:p>
          <a:p>
            <a:pPr algn="ctr"/>
            <a:r>
              <a:rPr lang="nl-NL" sz="2400" dirty="0">
                <a:solidFill>
                  <a:srgbClr val="1F2974"/>
                </a:solidFill>
                <a:latin typeface="Arial" panose="020B0604020202020204" pitchFamily="34" charset="0"/>
                <a:cs typeface="Arial" panose="020B0604020202020204" pitchFamily="34" charset="0"/>
              </a:rPr>
              <a:t>Als je ‘t overpeinst waar je tenslotte komt te liggen</a:t>
            </a:r>
          </a:p>
          <a:p>
            <a:pPr algn="ctr"/>
            <a:r>
              <a:rPr lang="nl-NL" sz="2400" dirty="0">
                <a:solidFill>
                  <a:srgbClr val="1F2974"/>
                </a:solidFill>
                <a:latin typeface="Arial" panose="020B0604020202020204" pitchFamily="34" charset="0"/>
                <a:cs typeface="Arial" panose="020B0604020202020204" pitchFamily="34" charset="0"/>
              </a:rPr>
              <a:t>Dan weet je soms ook beter waar je in het leven staat</a:t>
            </a:r>
          </a:p>
          <a:p>
            <a:pPr algn="ctr"/>
            <a:endParaRPr lang="nl-NL" sz="2400" dirty="0">
              <a:solidFill>
                <a:srgbClr val="1F2974"/>
              </a:solidFill>
              <a:latin typeface="Arial" panose="020B0604020202020204" pitchFamily="34" charset="0"/>
              <a:cs typeface="Arial" panose="020B0604020202020204" pitchFamily="34" charset="0"/>
            </a:endParaRPr>
          </a:p>
          <a:p>
            <a:pPr algn="ctr"/>
            <a:r>
              <a:rPr lang="nl-NL" sz="2400" b="1" dirty="0">
                <a:solidFill>
                  <a:srgbClr val="1F2974"/>
                </a:solidFill>
                <a:latin typeface="Arial" panose="020B0604020202020204" pitchFamily="34" charset="0"/>
                <a:cs typeface="Arial" panose="020B0604020202020204" pitchFamily="34" charset="0"/>
              </a:rPr>
              <a:t>Toon Hermans</a:t>
            </a:r>
          </a:p>
          <a:p>
            <a:pPr algn="ctr"/>
            <a:endParaRPr lang="nl-NL" sz="2200" b="1" dirty="0">
              <a:solidFill>
                <a:srgbClr val="1F2974"/>
              </a:solidFill>
              <a:latin typeface="Arial" panose="020B0604020202020204" pitchFamily="34" charset="0"/>
              <a:cs typeface="Arial" panose="020B0604020202020204" pitchFamily="34" charset="0"/>
            </a:endParaRPr>
          </a:p>
          <a:p>
            <a:endParaRPr lang="nl-NL" sz="2400" dirty="0">
              <a:solidFill>
                <a:srgbClr val="1F2974"/>
              </a:solidFill>
              <a:latin typeface="Arial" panose="020B0604020202020204" pitchFamily="34" charset="0"/>
              <a:cs typeface="Arial" panose="020B0604020202020204" pitchFamily="34" charset="0"/>
            </a:endParaRPr>
          </a:p>
        </p:txBody>
      </p:sp>
      <p:sp>
        <p:nvSpPr>
          <p:cNvPr id="10" name="Rechthoek 9"/>
          <p:cNvSpPr/>
          <p:nvPr/>
        </p:nvSpPr>
        <p:spPr>
          <a:xfrm>
            <a:off x="1295742" y="471890"/>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Doodgewoon</a:t>
            </a:r>
          </a:p>
        </p:txBody>
      </p:sp>
    </p:spTree>
    <p:extLst>
      <p:ext uri="{BB962C8B-B14F-4D97-AF65-F5344CB8AC3E}">
        <p14:creationId xmlns:p14="http://schemas.microsoft.com/office/powerpoint/2010/main" val="37115924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p:nvPr/>
        </p:nvPicPr>
        <p:blipFill>
          <a:blip r:embed="rId3">
            <a:extLst>
              <a:ext uri="{BEBA8EAE-BF5A-486C-A8C5-ECC9F3942E4B}">
                <a14:imgProps xmlns:a14="http://schemas.microsoft.com/office/drawing/2010/main">
                  <a14:imgLayer r:embed="rId4">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pic>
        <p:nvPicPr>
          <p:cNvPr id="3" name="Afbeelding 2">
            <a:extLst>
              <a:ext uri="{FF2B5EF4-FFF2-40B4-BE49-F238E27FC236}">
                <a16:creationId xmlns:a16="http://schemas.microsoft.com/office/drawing/2014/main" id="{855B0D2E-55DE-9360-7E23-C3D419D816EB}"/>
              </a:ext>
            </a:extLst>
          </p:cNvPr>
          <p:cNvPicPr>
            <a:picLocks noGrp="1" noRot="1" noChangeAspect="1" noMove="1" noResize="1" noEditPoints="1" noAdjustHandles="1" noChangeArrowheads="1" noChangeShapeType="1" noCrop="1"/>
          </p:cNvPicPr>
          <p:nvPr/>
        </p:nvPicPr>
        <p:blipFill>
          <a:blip r:embed="rId5"/>
          <a:stretch>
            <a:fillRect/>
          </a:stretch>
        </p:blipFill>
        <p:spPr>
          <a:xfrm>
            <a:off x="12192" y="0"/>
            <a:ext cx="9119616" cy="6858000"/>
          </a:xfrm>
          <a:prstGeom prst="rect">
            <a:avLst/>
          </a:prstGeom>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sp>
        <p:nvSpPr>
          <p:cNvPr id="9" name="Rechthoek 8"/>
          <p:cNvSpPr/>
          <p:nvPr/>
        </p:nvSpPr>
        <p:spPr>
          <a:xfrm>
            <a:off x="584159" y="1993060"/>
            <a:ext cx="8047871" cy="2949205"/>
          </a:xfrm>
          <a:prstGeom prst="rect">
            <a:avLst/>
          </a:prstGeom>
        </p:spPr>
        <p:txBody>
          <a:bodyPr wrap="square">
            <a:spAutoFit/>
          </a:bodyPr>
          <a:lstStyle/>
          <a:p>
            <a:pPr>
              <a:lnSpc>
                <a:spcPct val="150000"/>
              </a:lnSpc>
            </a:pP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Deze presentatie is gebaseerd op een presentatie van </a:t>
            </a:r>
          </a:p>
          <a:p>
            <a:pPr>
              <a:lnSpc>
                <a:spcPct val="150000"/>
              </a:lnSpc>
            </a:pP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Amsterdam UMC in het kader van het project ‘In gesprek met de burger’, gefinancierd door ZonMw</a:t>
            </a:r>
          </a:p>
          <a:p>
            <a:pPr>
              <a:lnSpc>
                <a:spcPct val="150000"/>
              </a:lnSpc>
            </a:pPr>
            <a:endPar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a:lnSpc>
                <a:spcPct val="150000"/>
              </a:lnSpc>
            </a:pP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Oorspronkelijke materialen kunt u vinden op:</a:t>
            </a:r>
          </a:p>
          <a:p>
            <a:pPr>
              <a:lnSpc>
                <a:spcPct val="150000"/>
              </a:lnSpc>
            </a:pP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https://palliaweb.nl/consortium-noordhollandflevoland/wat-we-doen/projecten/implementatie-in-gesprek-met-de-burger</a:t>
            </a:r>
            <a:endPar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p:txBody>
      </p:sp>
      <p:sp>
        <p:nvSpPr>
          <p:cNvPr id="10" name="Rechthoek 9"/>
          <p:cNvSpPr/>
          <p:nvPr/>
        </p:nvSpPr>
        <p:spPr>
          <a:xfrm>
            <a:off x="1217613" y="1008102"/>
            <a:ext cx="6780963"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Bronvermelding</a:t>
            </a:r>
          </a:p>
        </p:txBody>
      </p:sp>
      <p:pic>
        <p:nvPicPr>
          <p:cNvPr id="12" name="Afbeelding 11"/>
          <p:cNvPicPr>
            <a:picLocks noChangeAspect="1"/>
          </p:cNvPicPr>
          <p:nvPr/>
        </p:nvPicPr>
        <p:blipFill>
          <a:blip r:embed="rId9"/>
          <a:stretch>
            <a:fillRect/>
          </a:stretch>
        </p:blipFill>
        <p:spPr>
          <a:xfrm>
            <a:off x="3776818" y="3136851"/>
            <a:ext cx="2110838" cy="382034"/>
          </a:xfrm>
          <a:prstGeom prst="rect">
            <a:avLst/>
          </a:prstGeom>
        </p:spPr>
      </p:pic>
      <p:pic>
        <p:nvPicPr>
          <p:cNvPr id="13" name="Afbeelding 3" descr="Afbeelding 3"/>
          <p:cNvPicPr>
            <a:picLocks noChangeAspect="1"/>
          </p:cNvPicPr>
          <p:nvPr/>
        </p:nvPicPr>
        <p:blipFill>
          <a:blip r:embed="rId10"/>
          <a:stretch>
            <a:fillRect/>
          </a:stretch>
        </p:blipFill>
        <p:spPr>
          <a:xfrm>
            <a:off x="6352285" y="3175848"/>
            <a:ext cx="1303021" cy="304039"/>
          </a:xfrm>
          <a:prstGeom prst="rect">
            <a:avLst/>
          </a:prstGeom>
          <a:ln w="12700">
            <a:miter lim="400000"/>
          </a:ln>
        </p:spPr>
      </p:pic>
      <p:sp>
        <p:nvSpPr>
          <p:cNvPr id="2" name="Rechthoek 1"/>
          <p:cNvSpPr/>
          <p:nvPr/>
        </p:nvSpPr>
        <p:spPr>
          <a:xfrm>
            <a:off x="600397" y="5095210"/>
            <a:ext cx="6416717" cy="954107"/>
          </a:xfrm>
          <a:prstGeom prst="rect">
            <a:avLst/>
          </a:prstGeom>
          <a:ln>
            <a:solidFill>
              <a:schemeClr val="accent6">
                <a:lumMod val="50000"/>
              </a:schemeClr>
            </a:solidFill>
          </a:ln>
        </p:spPr>
        <p:txBody>
          <a:bodyPr wrap="square">
            <a:spAutoFit/>
          </a:bodyPr>
          <a:lstStyle/>
          <a:p>
            <a:r>
              <a:rPr lang="en-US" sz="1400" dirty="0" err="1">
                <a:solidFill>
                  <a:srgbClr val="1F2974"/>
                </a:solidFill>
                <a:latin typeface="Arial" panose="020B0604020202020204" pitchFamily="34" charset="0"/>
                <a:ea typeface="Nirmala UI Semilight" panose="020B0402040204020203" pitchFamily="34" charset="0"/>
                <a:cs typeface="Arial" panose="020B0604020202020204" pitchFamily="34" charset="0"/>
              </a:rPr>
              <a:t>Eigenaarschap</a:t>
            </a:r>
            <a:r>
              <a:rPr lang="en-US" sz="1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Burger-</a:t>
            </a:r>
            <a:r>
              <a:rPr lang="en-US" sz="1400" dirty="0" err="1">
                <a:solidFill>
                  <a:srgbClr val="1F2974"/>
                </a:solidFill>
                <a:latin typeface="Arial" panose="020B0604020202020204" pitchFamily="34" charset="0"/>
                <a:ea typeface="Nirmala UI Semilight" panose="020B0402040204020203" pitchFamily="34" charset="0"/>
                <a:cs typeface="Arial" panose="020B0604020202020204" pitchFamily="34" charset="0"/>
              </a:rPr>
              <a:t>materialen</a:t>
            </a:r>
            <a:r>
              <a:rPr lang="en-US" sz="1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 EPZ Amsterdam UMC</a:t>
            </a:r>
          </a:p>
          <a:p>
            <a:r>
              <a:rPr lang="en-US" sz="1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E95B032-16C7-7DE4-0216-414296B5AFB0}"/>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2" name="Afbeelding 1"/>
          <p:cNvPicPr>
            <a:picLocks noChangeAspect="1"/>
          </p:cNvPicPr>
          <p:nvPr/>
        </p:nvPicPr>
        <p:blipFill rotWithShape="1">
          <a:blip r:embed="rId4"/>
          <a:srcRect l="23430" t="19643" r="21668" b="16879"/>
          <a:stretch/>
        </p:blipFill>
        <p:spPr>
          <a:xfrm>
            <a:off x="4289687" y="4739649"/>
            <a:ext cx="2364351" cy="1622728"/>
          </a:xfrm>
          <a:prstGeom prst="rect">
            <a:avLst/>
          </a:prstGeom>
        </p:spPr>
      </p:pic>
      <p:pic>
        <p:nvPicPr>
          <p:cNvPr id="6" name="Tijdelijke aanduiding voor inhoud 3"/>
          <p:cNvPicPr>
            <a:picLocks/>
          </p:cNvPicPr>
          <p:nvPr/>
        </p:nvPicPr>
        <p:blipFill>
          <a:blip r:embed="rId5">
            <a:extLst>
              <a:ext uri="{BEBA8EAE-BF5A-486C-A8C5-ECC9F3942E4B}">
                <a14:imgProps xmlns:a14="http://schemas.microsoft.com/office/drawing/2010/main">
                  <a14:imgLayer r:embed="rId6">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7">
            <a:extLst>
              <a:ext uri="{BEBA8EAE-BF5A-486C-A8C5-ECC9F3942E4B}">
                <a14:imgProps xmlns:a14="http://schemas.microsoft.com/office/drawing/2010/main">
                  <a14:imgLayer r:embed="rId8">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052870" y="2291999"/>
            <a:ext cx="7245744" cy="2239844"/>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Zorg in de laatste levensfase (palliatieve 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Praten met uw naasten en uw arts over de wensen met betrekking tot uw levenseinde.</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Vragen?</a:t>
            </a:r>
          </a:p>
        </p:txBody>
      </p:sp>
      <p:sp>
        <p:nvSpPr>
          <p:cNvPr id="10" name="Rechthoek 9"/>
          <p:cNvSpPr/>
          <p:nvPr/>
        </p:nvSpPr>
        <p:spPr>
          <a:xfrm>
            <a:off x="917576" y="1008886"/>
            <a:ext cx="7381038"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Wat bespreken we vandaag?</a:t>
            </a:r>
          </a:p>
        </p:txBody>
      </p:sp>
      <p:pic>
        <p:nvPicPr>
          <p:cNvPr id="3" name="Afbeelding 2">
            <a:extLst>
              <a:ext uri="{FF2B5EF4-FFF2-40B4-BE49-F238E27FC236}">
                <a16:creationId xmlns:a16="http://schemas.microsoft.com/office/drawing/2014/main" id="{D9915213-966D-07A8-40CE-9999C4875835}"/>
              </a:ext>
            </a:extLst>
          </p:cNvPr>
          <p:cNvPicPr>
            <a:picLocks noChangeAspect="1"/>
          </p:cNvPicPr>
          <p:nvPr/>
        </p:nvPicPr>
        <p:blipFill>
          <a:blip r:embed="rId9"/>
          <a:srcRect l="10680" r="14581"/>
          <a:stretch/>
        </p:blipFill>
        <p:spPr>
          <a:xfrm>
            <a:off x="261257" y="5849114"/>
            <a:ext cx="2512352" cy="528023"/>
          </a:xfrm>
          <a:prstGeom prst="rect">
            <a:avLst/>
          </a:prstGeom>
        </p:spPr>
      </p:pic>
    </p:spTree>
    <p:extLst>
      <p:ext uri="{BB962C8B-B14F-4D97-AF65-F5344CB8AC3E}">
        <p14:creationId xmlns:p14="http://schemas.microsoft.com/office/powerpoint/2010/main" val="157198052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53CB23E-5EA9-7BFB-EC1A-9B87EBB9F6E0}"/>
              </a:ext>
            </a:extLst>
          </p:cNvPr>
          <p:cNvPicPr>
            <a:picLocks noChangeAspect="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325288" y="2303711"/>
            <a:ext cx="6565613" cy="1615827"/>
          </a:xfrm>
          <a:prstGeom prst="rect">
            <a:avLst/>
          </a:prstGeom>
        </p:spPr>
        <p:txBody>
          <a:bodyPr wrap="square">
            <a:spAutoFit/>
          </a:bodyPr>
          <a:lstStyle/>
          <a:p>
            <a:pPr algn="ctr"/>
            <a:r>
              <a:rPr lang="nl-NL" sz="33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Palliatieve zorg is alleen voor mensen die nog maar een paar weken te leven hebben.</a:t>
            </a:r>
          </a:p>
        </p:txBody>
      </p:sp>
      <p:sp>
        <p:nvSpPr>
          <p:cNvPr id="10" name="Rechthoek 9"/>
          <p:cNvSpPr/>
          <p:nvPr/>
        </p:nvSpPr>
        <p:spPr>
          <a:xfrm>
            <a:off x="1377574" y="1008102"/>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Stelling</a:t>
            </a:r>
          </a:p>
        </p:txBody>
      </p:sp>
      <p:sp>
        <p:nvSpPr>
          <p:cNvPr id="12" name="Rechthoek 11"/>
          <p:cNvSpPr/>
          <p:nvPr/>
        </p:nvSpPr>
        <p:spPr>
          <a:xfrm>
            <a:off x="3570258" y="4205584"/>
            <a:ext cx="2405999" cy="830997"/>
          </a:xfrm>
          <a:prstGeom prst="rect">
            <a:avLst/>
          </a:prstGeom>
        </p:spPr>
        <p:txBody>
          <a:bodyPr wrap="square">
            <a:spAutoFit/>
          </a:bodyPr>
          <a:lstStyle/>
          <a:p>
            <a:r>
              <a:rPr lang="nl-NL" sz="2400" b="1" dirty="0">
                <a:solidFill>
                  <a:srgbClr val="00B050"/>
                </a:solidFill>
                <a:latin typeface="Arial" panose="020B0604020202020204" pitchFamily="34" charset="0"/>
                <a:ea typeface="Nirmala UI Semilight" panose="020B0402040204020203" pitchFamily="34" charset="0"/>
                <a:cs typeface="Arial" panose="020B0604020202020204" pitchFamily="34" charset="0"/>
              </a:rPr>
              <a:t>Groen</a:t>
            </a:r>
            <a:r>
              <a:rPr lang="nl-NL" sz="2400" b="1" dirty="0">
                <a:latin typeface="Arial" panose="020B0604020202020204" pitchFamily="34" charset="0"/>
                <a:ea typeface="Nirmala UI Semilight" panose="020B0402040204020203" pitchFamily="34" charset="0"/>
                <a:cs typeface="Arial" panose="020B0604020202020204" pitchFamily="34" charset="0"/>
              </a:rPr>
              <a:t> = eens</a:t>
            </a:r>
          </a:p>
          <a:p>
            <a:r>
              <a:rPr lang="nl-NL" sz="2400" b="1" dirty="0">
                <a:solidFill>
                  <a:srgbClr val="FF0000"/>
                </a:solidFill>
                <a:latin typeface="Arial" panose="020B0604020202020204" pitchFamily="34" charset="0"/>
                <a:ea typeface="Nirmala UI Semilight" panose="020B0402040204020203" pitchFamily="34" charset="0"/>
                <a:cs typeface="Arial" panose="020B0604020202020204" pitchFamily="34" charset="0"/>
              </a:rPr>
              <a:t>Rood</a:t>
            </a:r>
            <a:r>
              <a:rPr lang="nl-NL" sz="2400" b="1" dirty="0">
                <a:latin typeface="Arial" panose="020B0604020202020204" pitchFamily="34" charset="0"/>
                <a:ea typeface="Nirmala UI Semilight" panose="020B0402040204020203" pitchFamily="34" charset="0"/>
                <a:cs typeface="Arial" panose="020B0604020202020204" pitchFamily="34" charset="0"/>
              </a:rPr>
              <a:t> = oneens</a:t>
            </a:r>
          </a:p>
        </p:txBody>
      </p:sp>
      <p:pic>
        <p:nvPicPr>
          <p:cNvPr id="2" name="Afbeelding 1">
            <a:extLst>
              <a:ext uri="{FF2B5EF4-FFF2-40B4-BE49-F238E27FC236}">
                <a16:creationId xmlns:a16="http://schemas.microsoft.com/office/drawing/2014/main" id="{D409B505-CA38-5A95-46AE-D01F58C95F5A}"/>
              </a:ext>
            </a:extLst>
          </p:cNvPr>
          <p:cNvPicPr>
            <a:picLocks noChangeAspect="1"/>
          </p:cNvPicPr>
          <p:nvPr/>
        </p:nvPicPr>
        <p:blipFill>
          <a:blip r:embed="rId8"/>
          <a:stretch>
            <a:fillRect/>
          </a:stretch>
        </p:blipFill>
        <p:spPr>
          <a:xfrm>
            <a:off x="5761229" y="6153626"/>
            <a:ext cx="2511770" cy="524301"/>
          </a:xfrm>
          <a:prstGeom prst="rect">
            <a:avLst/>
          </a:prstGeom>
        </p:spPr>
      </p:pic>
    </p:spTree>
    <p:extLst>
      <p:ext uri="{BB962C8B-B14F-4D97-AF65-F5344CB8AC3E}">
        <p14:creationId xmlns:p14="http://schemas.microsoft.com/office/powerpoint/2010/main" val="165104752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DF00D49-9630-A163-8C64-347B2BC309F0}"/>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10" name="Rechthoek 9"/>
          <p:cNvSpPr/>
          <p:nvPr/>
        </p:nvSpPr>
        <p:spPr>
          <a:xfrm>
            <a:off x="1377575" y="1008102"/>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Filmfragment</a:t>
            </a:r>
          </a:p>
        </p:txBody>
      </p:sp>
      <p:sp>
        <p:nvSpPr>
          <p:cNvPr id="12" name="Tekstvak 11">
            <a:extLst>
              <a:ext uri="{FF2B5EF4-FFF2-40B4-BE49-F238E27FC236}">
                <a16:creationId xmlns:a16="http://schemas.microsoft.com/office/drawing/2014/main" id="{8789D1E2-B1B3-758E-3C2A-87065A1DA90E}"/>
              </a:ext>
            </a:extLst>
          </p:cNvPr>
          <p:cNvSpPr txBox="1"/>
          <p:nvPr/>
        </p:nvSpPr>
        <p:spPr>
          <a:xfrm>
            <a:off x="1377575" y="1871983"/>
            <a:ext cx="6852025" cy="461665"/>
          </a:xfrm>
          <a:prstGeom prst="rect">
            <a:avLst/>
          </a:prstGeom>
          <a:noFill/>
        </p:spPr>
        <p:txBody>
          <a:bodyPr wrap="square">
            <a:spAutoFit/>
          </a:bodyPr>
          <a:lstStyle/>
          <a:p>
            <a:r>
              <a:rPr lang="nl-NL" sz="2400" dirty="0">
                <a:solidFill>
                  <a:srgbClr val="0092DD"/>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https://www.youtube.com/watch?v=K7kktyNL91M</a:t>
            </a:r>
            <a:endParaRPr lang="nl-NL" sz="2400" dirty="0">
              <a:solidFill>
                <a:srgbClr val="0092DD"/>
              </a:solidFill>
              <a:latin typeface="Arial" panose="020B0604020202020204" pitchFamily="34" charset="0"/>
              <a:cs typeface="Arial" panose="020B0604020202020204" pitchFamily="34" charset="0"/>
            </a:endParaRPr>
          </a:p>
        </p:txBody>
      </p:sp>
      <p:pic>
        <p:nvPicPr>
          <p:cNvPr id="3" name="Afbeelding 2">
            <a:hlinkClick r:id="rId8"/>
            <a:extLst>
              <a:ext uri="{FF2B5EF4-FFF2-40B4-BE49-F238E27FC236}">
                <a16:creationId xmlns:a16="http://schemas.microsoft.com/office/drawing/2014/main" id="{C7A04718-10AD-4D44-D40F-348D9FB81330}"/>
              </a:ext>
            </a:extLst>
          </p:cNvPr>
          <p:cNvPicPr>
            <a:picLocks noChangeAspect="1"/>
          </p:cNvPicPr>
          <p:nvPr/>
        </p:nvPicPr>
        <p:blipFill>
          <a:blip r:embed="rId9"/>
          <a:stretch>
            <a:fillRect/>
          </a:stretch>
        </p:blipFill>
        <p:spPr>
          <a:xfrm>
            <a:off x="1610105" y="2797086"/>
            <a:ext cx="5043933" cy="2817090"/>
          </a:xfrm>
          <a:prstGeom prst="rect">
            <a:avLst/>
          </a:prstGeom>
        </p:spPr>
      </p:pic>
      <p:pic>
        <p:nvPicPr>
          <p:cNvPr id="8" name="Afbeelding 7">
            <a:extLst>
              <a:ext uri="{FF2B5EF4-FFF2-40B4-BE49-F238E27FC236}">
                <a16:creationId xmlns:a16="http://schemas.microsoft.com/office/drawing/2014/main" id="{F40AE71B-A5F7-C52F-FCB3-3C8D8435BB1F}"/>
              </a:ext>
            </a:extLst>
          </p:cNvPr>
          <p:cNvPicPr>
            <a:picLocks noChangeAspect="1"/>
          </p:cNvPicPr>
          <p:nvPr/>
        </p:nvPicPr>
        <p:blipFill>
          <a:blip r:embed="rId10"/>
          <a:stretch>
            <a:fillRect/>
          </a:stretch>
        </p:blipFill>
        <p:spPr>
          <a:xfrm>
            <a:off x="6348702" y="6288305"/>
            <a:ext cx="2029571" cy="423648"/>
          </a:xfrm>
          <a:prstGeom prst="rect">
            <a:avLst/>
          </a:prstGeom>
        </p:spPr>
      </p:pic>
    </p:spTree>
    <p:extLst>
      <p:ext uri="{BB962C8B-B14F-4D97-AF65-F5344CB8AC3E}">
        <p14:creationId xmlns:p14="http://schemas.microsoft.com/office/powerpoint/2010/main" val="235208961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519" y="1952580"/>
            <a:ext cx="3606500" cy="3389490"/>
          </a:xfrm>
          <a:prstGeom prst="rect">
            <a:avLst/>
          </a:prstGeom>
        </p:spPr>
      </p:pic>
      <p:pic>
        <p:nvPicPr>
          <p:cNvPr id="6" name="Afbeelding 5">
            <a:extLst>
              <a:ext uri="{FF2B5EF4-FFF2-40B4-BE49-F238E27FC236}">
                <a16:creationId xmlns:a16="http://schemas.microsoft.com/office/drawing/2014/main" id="{E457E608-89A1-D404-A6F0-704940DFCD0C}"/>
              </a:ext>
            </a:extLst>
          </p:cNvPr>
          <p:cNvPicPr>
            <a:picLocks noGrp="1" noRot="1" noChangeAspect="1" noMove="1" noResize="1" noEditPoints="1" noAdjustHandles="1" noChangeArrowheads="1" noChangeShapeType="1" noCrop="1"/>
          </p:cNvPicPr>
          <p:nvPr/>
        </p:nvPicPr>
        <p:blipFill>
          <a:blip r:embed="rId4"/>
          <a:stretch>
            <a:fillRect/>
          </a:stretch>
        </p:blipFill>
        <p:spPr>
          <a:xfrm>
            <a:off x="12192" y="0"/>
            <a:ext cx="9119616" cy="6858000"/>
          </a:xfrm>
          <a:prstGeom prst="rect">
            <a:avLst/>
          </a:prstGeom>
        </p:spPr>
      </p:pic>
      <p:sp>
        <p:nvSpPr>
          <p:cNvPr id="9" name="Rechthoek 8"/>
          <p:cNvSpPr/>
          <p:nvPr/>
        </p:nvSpPr>
        <p:spPr>
          <a:xfrm>
            <a:off x="556777" y="2355949"/>
            <a:ext cx="4571742" cy="3347840"/>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Voor mensen met een levensbedreigende ziekte of langzame achteruitgang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Gericht op comfort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(kwaliteit van leven)</a:t>
            </a:r>
          </a:p>
          <a:p>
            <a:pPr marL="257175" indent="-257175">
              <a:lnSpc>
                <a:spcPct val="150000"/>
              </a:lnSpc>
              <a:buFont typeface="Arial" panose="020B0604020202020204" pitchFamily="34" charset="0"/>
              <a:buChar char="•"/>
            </a:pPr>
            <a:r>
              <a:rPr lang="nl-NL" sz="2400" dirty="0">
                <a:solidFill>
                  <a:srgbClr val="0092DD"/>
                </a:solidFill>
                <a:latin typeface="Arial" panose="020B0604020202020204" pitchFamily="34" charset="0"/>
                <a:ea typeface="Nirmala UI Semilight" panose="020B040204020402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https://overpalliatievezorg.nl/</a:t>
            </a:r>
            <a:r>
              <a:rPr lang="nl-NL" sz="2400" dirty="0">
                <a:solidFill>
                  <a:srgbClr val="0092DD"/>
                </a:solidFill>
                <a:latin typeface="Arial" panose="020B0604020202020204" pitchFamily="34" charset="0"/>
                <a:ea typeface="Nirmala UI Semilight" panose="020B0402040204020203" pitchFamily="34" charset="0"/>
                <a:cs typeface="Arial" panose="020B0604020202020204" pitchFamily="34" charset="0"/>
              </a:rPr>
              <a:t> </a:t>
            </a:r>
          </a:p>
        </p:txBody>
      </p:sp>
      <p:sp>
        <p:nvSpPr>
          <p:cNvPr id="10" name="Rechthoek 9"/>
          <p:cNvSpPr/>
          <p:nvPr/>
        </p:nvSpPr>
        <p:spPr>
          <a:xfrm>
            <a:off x="1377575" y="1008102"/>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Wat is palliatieve zorg?</a:t>
            </a:r>
          </a:p>
        </p:txBody>
      </p:sp>
      <p:sp>
        <p:nvSpPr>
          <p:cNvPr id="2" name="Rechthoek 1"/>
          <p:cNvSpPr/>
          <p:nvPr/>
        </p:nvSpPr>
        <p:spPr>
          <a:xfrm>
            <a:off x="5552901" y="5434399"/>
            <a:ext cx="2757735" cy="830997"/>
          </a:xfrm>
          <a:prstGeom prst="rect">
            <a:avLst/>
          </a:prstGeom>
        </p:spPr>
        <p:txBody>
          <a:bodyPr wrap="square">
            <a:spAutoFit/>
          </a:bodyPr>
          <a:lstStyle/>
          <a:p>
            <a:pPr lvl="0">
              <a:defRPr/>
            </a:pPr>
            <a:r>
              <a:rPr lang="nl-NL" sz="1600" dirty="0">
                <a:solidFill>
                  <a:srgbClr val="1F2974"/>
                </a:solidFill>
                <a:latin typeface="Arial" panose="020B0604020202020204" pitchFamily="34" charset="0"/>
                <a:ea typeface="Nirmala UI" panose="020B0502040204020203" pitchFamily="34" charset="0"/>
                <a:cs typeface="Arial" panose="020B0604020202020204" pitchFamily="34" charset="0"/>
              </a:rPr>
              <a:t>Afbeelding: </a:t>
            </a:r>
          </a:p>
          <a:p>
            <a:pPr lvl="0">
              <a:defRPr/>
            </a:pPr>
            <a:r>
              <a:rPr lang="nl-NL" sz="1600" dirty="0">
                <a:solidFill>
                  <a:srgbClr val="1F2974"/>
                </a:solidFill>
                <a:latin typeface="Arial" panose="020B0604020202020204" pitchFamily="34" charset="0"/>
                <a:ea typeface="Nirmala UI" panose="020B0502040204020203" pitchFamily="34" charset="0"/>
                <a:cs typeface="Arial" panose="020B0604020202020204" pitchFamily="34" charset="0"/>
              </a:rPr>
              <a:t>Agora - vier dimensies van palliatieve ondersteuning</a:t>
            </a:r>
          </a:p>
        </p:txBody>
      </p:sp>
    </p:spTree>
    <p:extLst>
      <p:ext uri="{BB962C8B-B14F-4D97-AF65-F5344CB8AC3E}">
        <p14:creationId xmlns:p14="http://schemas.microsoft.com/office/powerpoint/2010/main" val="24747373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B0331B0-537C-8FA6-273E-4452F659CED4}"/>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800620" y="2039391"/>
            <a:ext cx="6788198" cy="4455835"/>
          </a:xfrm>
          <a:prstGeom prst="rect">
            <a:avLst/>
          </a:prstGeom>
        </p:spPr>
        <p:txBody>
          <a:bodyPr wrap="square">
            <a:spAutoFit/>
          </a:bodyPr>
          <a:lstStyle/>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Huisarts / Praktijkondersteuner.</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Wijkverpleging / Thuiszorg.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Vrijwilligers in de palliatieve zorg.</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Geestelijk verzorger / Centrum voor Levensvragen.</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Maatschappelijk werk / Psycholoog. </a:t>
            </a:r>
          </a:p>
          <a:p>
            <a:pPr marL="257175" indent="-257175">
              <a:lnSpc>
                <a:spcPct val="150000"/>
              </a:lnSpc>
              <a:buFont typeface="Arial" panose="020B0604020202020204" pitchFamily="34" charset="0"/>
              <a:buChar char="•"/>
            </a:pP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Inloophuizen / Centra voor leven met </a:t>
            </a:r>
            <a:b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br>
            <a:r>
              <a:rPr lang="nl-NL" sz="24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en na kanker.</a:t>
            </a:r>
          </a:p>
        </p:txBody>
      </p:sp>
      <p:sp>
        <p:nvSpPr>
          <p:cNvPr id="10" name="Rechthoek 9"/>
          <p:cNvSpPr/>
          <p:nvPr/>
        </p:nvSpPr>
        <p:spPr>
          <a:xfrm>
            <a:off x="1377575" y="1008102"/>
            <a:ext cx="64610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Mogelijkheden zorg thuis </a:t>
            </a:r>
          </a:p>
        </p:txBody>
      </p:sp>
      <p:sp>
        <p:nvSpPr>
          <p:cNvPr id="12" name="Ovaal 11"/>
          <p:cNvSpPr/>
          <p:nvPr/>
        </p:nvSpPr>
        <p:spPr>
          <a:xfrm>
            <a:off x="5768115" y="1914864"/>
            <a:ext cx="2861072" cy="1633841"/>
          </a:xfrm>
          <a:prstGeom prst="ellipse">
            <a:avLst/>
          </a:prstGeom>
          <a:noFill/>
          <a:ln>
            <a:solidFill>
              <a:srgbClr val="C1D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1F2974"/>
                </a:solidFill>
                <a:latin typeface="Arial" panose="020B0604020202020204" pitchFamily="34" charset="0"/>
                <a:ea typeface="Nirmala UI Semilight" panose="020B0402040204020203" pitchFamily="34" charset="0"/>
                <a:cs typeface="Arial" panose="020B0604020202020204" pitchFamily="34" charset="0"/>
              </a:rPr>
              <a:t>Alternatieven voor thuis: hospice en woonzorgcentrum</a:t>
            </a:r>
          </a:p>
        </p:txBody>
      </p:sp>
      <p:pic>
        <p:nvPicPr>
          <p:cNvPr id="3" name="Afbeelding 2">
            <a:extLst>
              <a:ext uri="{FF2B5EF4-FFF2-40B4-BE49-F238E27FC236}">
                <a16:creationId xmlns:a16="http://schemas.microsoft.com/office/drawing/2014/main" id="{673C8936-F55F-F02A-38B3-A28166FD333B}"/>
              </a:ext>
            </a:extLst>
          </p:cNvPr>
          <p:cNvPicPr>
            <a:picLocks noChangeAspect="1"/>
          </p:cNvPicPr>
          <p:nvPr/>
        </p:nvPicPr>
        <p:blipFill>
          <a:blip r:embed="rId8"/>
          <a:stretch>
            <a:fillRect/>
          </a:stretch>
        </p:blipFill>
        <p:spPr>
          <a:xfrm>
            <a:off x="6556275" y="6163716"/>
            <a:ext cx="1658004" cy="346088"/>
          </a:xfrm>
          <a:prstGeom prst="rect">
            <a:avLst/>
          </a:prstGeom>
        </p:spPr>
      </p:pic>
    </p:spTree>
    <p:extLst>
      <p:ext uri="{BB962C8B-B14F-4D97-AF65-F5344CB8AC3E}">
        <p14:creationId xmlns:p14="http://schemas.microsoft.com/office/powerpoint/2010/main" val="145151251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FDE798-583E-1053-BECE-D7B523D6FD14}"/>
              </a:ext>
            </a:extLst>
          </p:cNvPr>
          <p:cNvPicPr>
            <a:picLocks noGrp="1" noRot="1" noChangeAspect="1" noMove="1" noResize="1" noEditPoints="1" noAdjustHandles="1" noChangeArrowheads="1" noChangeShapeType="1" noCrop="1"/>
          </p:cNvPicPr>
          <p:nvPr/>
        </p:nvPicPr>
        <p:blipFill>
          <a:blip r:embed="rId3"/>
          <a:stretch>
            <a:fillRect/>
          </a:stretch>
        </p:blipFill>
        <p:spPr>
          <a:xfrm>
            <a:off x="12192" y="0"/>
            <a:ext cx="9119616" cy="6858000"/>
          </a:xfrm>
          <a:prstGeom prst="rect">
            <a:avLst/>
          </a:prstGeom>
        </p:spPr>
      </p:pic>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7198651" y="4662676"/>
            <a:ext cx="2029571" cy="156243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6835576" y="5474244"/>
            <a:ext cx="573628" cy="499310"/>
          </a:xfrm>
          <a:prstGeom prst="rect">
            <a:avLst/>
          </a:prstGeom>
          <a:noFill/>
        </p:spPr>
      </p:pic>
      <p:sp>
        <p:nvSpPr>
          <p:cNvPr id="9" name="Rechthoek 8"/>
          <p:cNvSpPr/>
          <p:nvPr/>
        </p:nvSpPr>
        <p:spPr>
          <a:xfrm>
            <a:off x="1001567" y="1660465"/>
            <a:ext cx="6722296" cy="4536819"/>
          </a:xfrm>
          <a:prstGeom prst="rect">
            <a:avLst/>
          </a:prstGeom>
        </p:spPr>
        <p:txBody>
          <a:bodyPr wrap="square">
            <a:spAutoFit/>
          </a:bodyPr>
          <a:lstStyle/>
          <a:p>
            <a:pPr>
              <a:lnSpc>
                <a:spcPct val="150000"/>
              </a:lnSpc>
            </a:pPr>
            <a:r>
              <a:rPr lang="nl-NL" sz="28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Alle hulp aan iemand die ziek of hulpbehoevend is, door bijvoorbeeld een partner, kind, buurman/buurvrouw.</a:t>
            </a:r>
          </a:p>
          <a:p>
            <a:pPr>
              <a:lnSpc>
                <a:spcPct val="150000"/>
              </a:lnSpc>
            </a:pPr>
            <a:endParaRPr lang="nl-NL" sz="2800" dirty="0">
              <a:solidFill>
                <a:srgbClr val="1F2974"/>
              </a:solidFill>
              <a:latin typeface="Arial" panose="020B0604020202020204" pitchFamily="34" charset="0"/>
              <a:ea typeface="Nirmala UI Semilight" panose="020B0402040204020203" pitchFamily="34" charset="0"/>
              <a:cs typeface="Arial" panose="020B0604020202020204" pitchFamily="34" charset="0"/>
            </a:endParaRPr>
          </a:p>
          <a:p>
            <a:pPr>
              <a:lnSpc>
                <a:spcPct val="150000"/>
              </a:lnSpc>
            </a:pPr>
            <a:r>
              <a:rPr lang="nl-NL" sz="2800" dirty="0">
                <a:solidFill>
                  <a:srgbClr val="1F2974"/>
                </a:solidFill>
                <a:latin typeface="Arial" panose="020B0604020202020204" pitchFamily="34" charset="0"/>
                <a:ea typeface="Nirmala UI Semilight" panose="020B0402040204020203" pitchFamily="34" charset="0"/>
                <a:cs typeface="Arial" panose="020B0604020202020204" pitchFamily="34" charset="0"/>
              </a:rPr>
              <a:t>Eventueel gecombineerd met professionele zorg thuis of het sociaal team.</a:t>
            </a:r>
          </a:p>
        </p:txBody>
      </p:sp>
      <p:sp>
        <p:nvSpPr>
          <p:cNvPr id="10" name="Rechthoek 9"/>
          <p:cNvSpPr/>
          <p:nvPr/>
        </p:nvSpPr>
        <p:spPr>
          <a:xfrm>
            <a:off x="789746" y="731709"/>
            <a:ext cx="7145939" cy="715581"/>
          </a:xfrm>
          <a:prstGeom prst="rect">
            <a:avLst/>
          </a:prstGeom>
        </p:spPr>
        <p:txBody>
          <a:bodyPr wrap="square">
            <a:spAutoFit/>
          </a:bodyPr>
          <a:lstStyle/>
          <a:p>
            <a:pPr algn="ctr"/>
            <a:r>
              <a:rPr lang="nl-NL" sz="4050" b="1" dirty="0">
                <a:solidFill>
                  <a:srgbClr val="1F2974"/>
                </a:solidFill>
                <a:latin typeface="Arial" panose="020B0604020202020204" pitchFamily="34" charset="0"/>
                <a:ea typeface="Nirmala UI" panose="020B0502040204020203" pitchFamily="34" charset="0"/>
                <a:cs typeface="Arial" panose="020B0604020202020204" pitchFamily="34" charset="0"/>
              </a:rPr>
              <a:t>Geeft u zorg? (mantelzorg)</a:t>
            </a:r>
          </a:p>
        </p:txBody>
      </p:sp>
      <p:pic>
        <p:nvPicPr>
          <p:cNvPr id="3" name="Afbeelding 2">
            <a:extLst>
              <a:ext uri="{FF2B5EF4-FFF2-40B4-BE49-F238E27FC236}">
                <a16:creationId xmlns:a16="http://schemas.microsoft.com/office/drawing/2014/main" id="{FCECB5B9-88B0-02F9-D8EC-C4DC372D01A8}"/>
              </a:ext>
            </a:extLst>
          </p:cNvPr>
          <p:cNvPicPr>
            <a:picLocks noChangeAspect="1"/>
          </p:cNvPicPr>
          <p:nvPr/>
        </p:nvPicPr>
        <p:blipFill>
          <a:blip r:embed="rId8"/>
          <a:stretch>
            <a:fillRect/>
          </a:stretch>
        </p:blipFill>
        <p:spPr>
          <a:xfrm>
            <a:off x="6400799" y="6297687"/>
            <a:ext cx="1690661" cy="352905"/>
          </a:xfrm>
          <a:prstGeom prst="rect">
            <a:avLst/>
          </a:prstGeom>
        </p:spPr>
      </p:pic>
    </p:spTree>
    <p:extLst>
      <p:ext uri="{BB962C8B-B14F-4D97-AF65-F5344CB8AC3E}">
        <p14:creationId xmlns:p14="http://schemas.microsoft.com/office/powerpoint/2010/main" val="2630340426"/>
      </p:ext>
    </p:extLst>
  </p:cSld>
  <p:clrMapOvr>
    <a:masterClrMapping/>
  </p:clrMapOvr>
  <p:transition spd="slow">
    <p:push dir="u"/>
  </p:transition>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A29034C59A04E974D6889A3AE85FA" ma:contentTypeVersion="17" ma:contentTypeDescription="Een nieuw document maken." ma:contentTypeScope="" ma:versionID="b3afd9e233ef2db71317b9ccbb0f5543">
  <xsd:schema xmlns:xsd="http://www.w3.org/2001/XMLSchema" xmlns:xs="http://www.w3.org/2001/XMLSchema" xmlns:p="http://schemas.microsoft.com/office/2006/metadata/properties" xmlns:ns2="ee3f01e7-5af0-49f9-800c-482e4ebd2f89" xmlns:ns3="2226df08-3691-4519-8397-1f14953372a9" targetNamespace="http://schemas.microsoft.com/office/2006/metadata/properties" ma:root="true" ma:fieldsID="018381f23dfe7520c4814ba85756bfc5" ns2:_="" ns3:_="">
    <xsd:import namespace="ee3f01e7-5af0-49f9-800c-482e4ebd2f89"/>
    <xsd:import namespace="2226df08-3691-4519-8397-1f14953372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3f01e7-5af0-49f9-800c-482e4ebd2f8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9a241fd9-2f3e-4f4a-ac99-4a1e16c50bbe}" ma:internalName="TaxCatchAll" ma:showField="CatchAllData" ma:web="ee3f01e7-5af0-49f9-800c-482e4ebd2f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26df08-3691-4519-8397-1f14953372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dcca49dc-4340-4beb-93ef-77630a9061b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26df08-3691-4519-8397-1f14953372a9">
      <Terms xmlns="http://schemas.microsoft.com/office/infopath/2007/PartnerControls"/>
    </lcf76f155ced4ddcb4097134ff3c332f>
    <TaxCatchAll xmlns="ee3f01e7-5af0-49f9-800c-482e4ebd2f89" xsi:nil="true"/>
  </documentManagement>
</p:properties>
</file>

<file path=customXml/itemProps1.xml><?xml version="1.0" encoding="utf-8"?>
<ds:datastoreItem xmlns:ds="http://schemas.openxmlformats.org/officeDocument/2006/customXml" ds:itemID="{8550DE27-EA84-4D1C-A1BE-4C100AD3F916}">
  <ds:schemaRefs>
    <ds:schemaRef ds:uri="http://schemas.microsoft.com/sharepoint/v3/contenttype/forms"/>
  </ds:schemaRefs>
</ds:datastoreItem>
</file>

<file path=customXml/itemProps2.xml><?xml version="1.0" encoding="utf-8"?>
<ds:datastoreItem xmlns:ds="http://schemas.openxmlformats.org/officeDocument/2006/customXml" ds:itemID="{853BAC67-9203-4EA4-8339-A536D04FCB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3f01e7-5af0-49f9-800c-482e4ebd2f89"/>
    <ds:schemaRef ds:uri="2226df08-3691-4519-8397-1f1495337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00A8F9-4310-40A5-9512-109D5685DEE0}">
  <ds:schemaRefs>
    <ds:schemaRef ds:uri="http://www.w3.org/XML/1998/namespace"/>
    <ds:schemaRef ds:uri="http://purl.org/dc/dcmitype/"/>
    <ds:schemaRef ds:uri="ee3f01e7-5af0-49f9-800c-482e4ebd2f89"/>
    <ds:schemaRef ds:uri="2226df08-3691-4519-8397-1f14953372a9"/>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1813</TotalTime>
  <Words>11785</Words>
  <Application>Microsoft Office PowerPoint</Application>
  <PresentationFormat>Diavoorstelling (4:3)</PresentationFormat>
  <Paragraphs>655</Paragraphs>
  <Slides>34</Slides>
  <Notes>34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Arial</vt:lpstr>
      <vt:lpstr>Calibri</vt:lpstr>
      <vt:lpstr>Calibri Light</vt:lpstr>
      <vt:lpstr>Nirmala UI</vt:lpstr>
      <vt:lpstr>Nirmala UI Semilight</vt:lpstr>
      <vt:lpstr>Office 2013 - 2022 Thema</vt:lpstr>
      <vt:lpstr>PowerPoint-presentatie</vt:lpstr>
      <vt:lpstr>Uw wensen in de  laatste levensfase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Ellis Sintnicolaas</cp:lastModifiedBy>
  <cp:revision>164</cp:revision>
  <cp:lastPrinted>2023-09-06T10:19:14Z</cp:lastPrinted>
  <dcterms:created xsi:type="dcterms:W3CDTF">2023-08-17T11:38:33Z</dcterms:created>
  <dcterms:modified xsi:type="dcterms:W3CDTF">2025-07-03T11:55:53Z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0x010100BA7A29034C59A04E974D6889A3AE85FA</vt:lpwstr>
  </property>
  <property fmtid="{D5CDD505-2E9C-101B-9397-08002B2CF9AE}" pid="3" name="MediaServiceImageTags">
    <vt:lpwstr/>
  </property>
</Properties>
</file>