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  <p:sldMasterId id="2147483693" r:id="rId5"/>
    <p:sldMasterId id="2147483694" r:id="rId6"/>
  </p:sldMasterIdLst>
  <p:notesMasterIdLst>
    <p:notesMasterId r:id="rId21"/>
  </p:notesMasterIdLst>
  <p:sldIdLst>
    <p:sldId id="363" r:id="rId7"/>
    <p:sldId id="354" r:id="rId8"/>
    <p:sldId id="365" r:id="rId9"/>
    <p:sldId id="366" r:id="rId10"/>
    <p:sldId id="359" r:id="rId11"/>
    <p:sldId id="369" r:id="rId12"/>
    <p:sldId id="339" r:id="rId13"/>
    <p:sldId id="364" r:id="rId14"/>
    <p:sldId id="361" r:id="rId15"/>
    <p:sldId id="367" r:id="rId16"/>
    <p:sldId id="368" r:id="rId17"/>
    <p:sldId id="357" r:id="rId18"/>
    <p:sldId id="351" r:id="rId19"/>
    <p:sldId id="331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nCdvOmpeoDcQ7wpnz531u2Qgp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514851-FC2B-C546-9412-D2B0CA63C273}" v="5" dt="2021-09-30T11:49:37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4"/>
    <p:restoredTop sz="81390" autoAdjust="0"/>
  </p:normalViewPr>
  <p:slideViewPr>
    <p:cSldViewPr snapToGrid="0">
      <p:cViewPr varScale="1">
        <p:scale>
          <a:sx n="84" d="100"/>
          <a:sy n="84" d="100"/>
        </p:scale>
        <p:origin x="19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customschemas.google.com/relationships/presentationmetadata" Target="meta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janneke Thiesen" userId="0e8e5906933d3854" providerId="LiveId" clId="{11514851-FC2B-C546-9412-D2B0CA63C273}"/>
    <pc:docChg chg="custSel modSld">
      <pc:chgData name="Jojanneke Thiesen" userId="0e8e5906933d3854" providerId="LiveId" clId="{11514851-FC2B-C546-9412-D2B0CA63C273}" dt="2021-09-30T11:49:37.549" v="32" actId="1076"/>
      <pc:docMkLst>
        <pc:docMk/>
      </pc:docMkLst>
      <pc:sldChg chg="addSp delSp modSp mod">
        <pc:chgData name="Jojanneke Thiesen" userId="0e8e5906933d3854" providerId="LiveId" clId="{11514851-FC2B-C546-9412-D2B0CA63C273}" dt="2021-09-30T11:49:37.549" v="32" actId="1076"/>
        <pc:sldMkLst>
          <pc:docMk/>
          <pc:sldMk cId="3466823761" sldId="351"/>
        </pc:sldMkLst>
        <pc:spChg chg="add del mod">
          <ac:chgData name="Jojanneke Thiesen" userId="0e8e5906933d3854" providerId="LiveId" clId="{11514851-FC2B-C546-9412-D2B0CA63C273}" dt="2021-09-30T11:47:56.016" v="27" actId="478"/>
          <ac:spMkLst>
            <pc:docMk/>
            <pc:sldMk cId="3466823761" sldId="351"/>
            <ac:spMk id="2" creationId="{5FEBEAD3-31B2-4449-B166-D4A401886B74}"/>
          </ac:spMkLst>
        </pc:spChg>
        <pc:spChg chg="add del mod">
          <ac:chgData name="Jojanneke Thiesen" userId="0e8e5906933d3854" providerId="LiveId" clId="{11514851-FC2B-C546-9412-D2B0CA63C273}" dt="2021-09-30T11:49:11.036" v="29" actId="478"/>
          <ac:spMkLst>
            <pc:docMk/>
            <pc:sldMk cId="3466823761" sldId="351"/>
            <ac:spMk id="3" creationId="{6CE00F14-75B2-9147-97A8-FFC2AEEC55BF}"/>
          </ac:spMkLst>
        </pc:spChg>
        <pc:picChg chg="del">
          <ac:chgData name="Jojanneke Thiesen" userId="0e8e5906933d3854" providerId="LiveId" clId="{11514851-FC2B-C546-9412-D2B0CA63C273}" dt="2021-09-30T11:47:35.868" v="16" actId="478"/>
          <ac:picMkLst>
            <pc:docMk/>
            <pc:sldMk cId="3466823761" sldId="351"/>
            <ac:picMk id="15" creationId="{71E99744-3F26-4942-9295-6C34812DEA6D}"/>
          </ac:picMkLst>
        </pc:picChg>
        <pc:picChg chg="del">
          <ac:chgData name="Jojanneke Thiesen" userId="0e8e5906933d3854" providerId="LiveId" clId="{11514851-FC2B-C546-9412-D2B0CA63C273}" dt="2021-09-30T11:47:41.036" v="22" actId="478"/>
          <ac:picMkLst>
            <pc:docMk/>
            <pc:sldMk cId="3466823761" sldId="351"/>
            <ac:picMk id="18" creationId="{3839DC02-78B7-46B0-A752-853414EE4D56}"/>
          </ac:picMkLst>
        </pc:picChg>
        <pc:picChg chg="del">
          <ac:chgData name="Jojanneke Thiesen" userId="0e8e5906933d3854" providerId="LiveId" clId="{11514851-FC2B-C546-9412-D2B0CA63C273}" dt="2021-09-30T11:47:36.452" v="17" actId="478"/>
          <ac:picMkLst>
            <pc:docMk/>
            <pc:sldMk cId="3466823761" sldId="351"/>
            <ac:picMk id="19" creationId="{129CE96C-B79E-4FA7-9202-348C0F2423EF}"/>
          </ac:picMkLst>
        </pc:picChg>
        <pc:picChg chg="del">
          <ac:chgData name="Jojanneke Thiesen" userId="0e8e5906933d3854" providerId="LiveId" clId="{11514851-FC2B-C546-9412-D2B0CA63C273}" dt="2021-09-30T11:47:42.193" v="23" actId="478"/>
          <ac:picMkLst>
            <pc:docMk/>
            <pc:sldMk cId="3466823761" sldId="351"/>
            <ac:picMk id="20" creationId="{8D68B6A8-62F4-4519-8EB7-E5C780AB4218}"/>
          </ac:picMkLst>
        </pc:picChg>
        <pc:picChg chg="del">
          <ac:chgData name="Jojanneke Thiesen" userId="0e8e5906933d3854" providerId="LiveId" clId="{11514851-FC2B-C546-9412-D2B0CA63C273}" dt="2021-09-30T11:47:37.310" v="18" actId="478"/>
          <ac:picMkLst>
            <pc:docMk/>
            <pc:sldMk cId="3466823761" sldId="351"/>
            <ac:picMk id="21" creationId="{E45D9E38-2CF6-4A71-B842-00E586208D32}"/>
          </ac:picMkLst>
        </pc:picChg>
        <pc:picChg chg="del">
          <ac:chgData name="Jojanneke Thiesen" userId="0e8e5906933d3854" providerId="LiveId" clId="{11514851-FC2B-C546-9412-D2B0CA63C273}" dt="2021-09-30T11:47:43.916" v="24" actId="478"/>
          <ac:picMkLst>
            <pc:docMk/>
            <pc:sldMk cId="3466823761" sldId="351"/>
            <ac:picMk id="22" creationId="{C1598A9C-DF45-428F-B569-5B2750AD4C9F}"/>
          </ac:picMkLst>
        </pc:picChg>
        <pc:picChg chg="del">
          <ac:chgData name="Jojanneke Thiesen" userId="0e8e5906933d3854" providerId="LiveId" clId="{11514851-FC2B-C546-9412-D2B0CA63C273}" dt="2021-09-30T11:47:40.324" v="21" actId="478"/>
          <ac:picMkLst>
            <pc:docMk/>
            <pc:sldMk cId="3466823761" sldId="351"/>
            <ac:picMk id="23" creationId="{0B8DA53C-D167-4894-BB38-CD59F05F2E2B}"/>
          </ac:picMkLst>
        </pc:picChg>
        <pc:picChg chg="del">
          <ac:chgData name="Jojanneke Thiesen" userId="0e8e5906933d3854" providerId="LiveId" clId="{11514851-FC2B-C546-9412-D2B0CA63C273}" dt="2021-09-30T11:47:38.516" v="19" actId="478"/>
          <ac:picMkLst>
            <pc:docMk/>
            <pc:sldMk cId="3466823761" sldId="351"/>
            <ac:picMk id="24" creationId="{5A5DF43D-3B79-4CBE-A546-3075F0E23A17}"/>
          </ac:picMkLst>
        </pc:picChg>
        <pc:picChg chg="del">
          <ac:chgData name="Jojanneke Thiesen" userId="0e8e5906933d3854" providerId="LiveId" clId="{11514851-FC2B-C546-9412-D2B0CA63C273}" dt="2021-09-30T11:47:39.123" v="20" actId="478"/>
          <ac:picMkLst>
            <pc:docMk/>
            <pc:sldMk cId="3466823761" sldId="351"/>
            <ac:picMk id="25" creationId="{ABBC550C-B4C4-4A76-BAD1-14F5958988BD}"/>
          </ac:picMkLst>
        </pc:picChg>
        <pc:picChg chg="add mod">
          <ac:chgData name="Jojanneke Thiesen" userId="0e8e5906933d3854" providerId="LiveId" clId="{11514851-FC2B-C546-9412-D2B0CA63C273}" dt="2021-09-30T11:49:37.549" v="32" actId="1076"/>
          <ac:picMkLst>
            <pc:docMk/>
            <pc:sldMk cId="3466823761" sldId="351"/>
            <ac:picMk id="1026" creationId="{D64DCD5F-AB68-AD40-852A-74576A69F488}"/>
          </ac:picMkLst>
        </pc:picChg>
        <pc:cxnChg chg="del">
          <ac:chgData name="Jojanneke Thiesen" userId="0e8e5906933d3854" providerId="LiveId" clId="{11514851-FC2B-C546-9412-D2B0CA63C273}" dt="2021-09-30T11:47:45.420" v="25" actId="478"/>
          <ac:cxnSpMkLst>
            <pc:docMk/>
            <pc:sldMk cId="3466823761" sldId="351"/>
            <ac:cxnSpMk id="14" creationId="{F2BE9E49-2433-4406-B727-41A60FEEFA61}"/>
          </ac:cxnSpMkLst>
        </pc:cxnChg>
      </pc:sldChg>
      <pc:sldChg chg="modSp mod">
        <pc:chgData name="Jojanneke Thiesen" userId="0e8e5906933d3854" providerId="LiveId" clId="{11514851-FC2B-C546-9412-D2B0CA63C273}" dt="2021-09-24T10:46:58.547" v="15" actId="20577"/>
        <pc:sldMkLst>
          <pc:docMk/>
          <pc:sldMk cId="2253566764" sldId="357"/>
        </pc:sldMkLst>
        <pc:spChg chg="mod">
          <ac:chgData name="Jojanneke Thiesen" userId="0e8e5906933d3854" providerId="LiveId" clId="{11514851-FC2B-C546-9412-D2B0CA63C273}" dt="2021-09-24T10:46:58.547" v="15" actId="20577"/>
          <ac:spMkLst>
            <pc:docMk/>
            <pc:sldMk cId="2253566764" sldId="357"/>
            <ac:spMk id="5" creationId="{BD2C27FD-F7F7-A64B-907D-B35CBDDCD5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29471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0" algn="l">
              <a:buFont typeface="Arial" panose="020B0604020202020204" pitchFamily="34" charset="0"/>
              <a:buNone/>
            </a:pPr>
            <a:endParaRPr lang="nl-NL" sz="1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11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83327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12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83943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13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85333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14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2766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4584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53486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15583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78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nl-NL" sz="1100" dirty="0"/>
              <a:t>Link onder de foto.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47769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0" algn="l">
              <a:buFont typeface="Arial" panose="020B0604020202020204" pitchFamily="34" charset="0"/>
              <a:buNone/>
            </a:pPr>
            <a:endParaRPr lang="nl-NL" sz="1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77995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0" algn="l">
              <a:buFont typeface="Arial" panose="020B0604020202020204" pitchFamily="34" charset="0"/>
              <a:buNone/>
            </a:pPr>
            <a:endParaRPr lang="nl-NL" sz="1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9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1244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0" algn="l">
              <a:buFont typeface="Arial" panose="020B0604020202020204" pitchFamily="34" charset="0"/>
              <a:buNone/>
            </a:pPr>
            <a:endParaRPr lang="nl-NL" sz="1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10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3266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PAGINA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3DEBAF37-EC8E-6242-AA7D-F8CEB11AF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02"/>
          <a:stretch/>
        </p:blipFill>
        <p:spPr>
          <a:xfrm>
            <a:off x="0" y="0"/>
            <a:ext cx="12192000" cy="5992811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317940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69339" y="865189"/>
            <a:ext cx="7530949" cy="5266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EB5D0B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Symposium </a:t>
            </a:r>
            <a:r>
              <a:rPr lang="en-US" dirty="0" err="1"/>
              <a:t>Onderwijs</a:t>
            </a:r>
            <a:r>
              <a:rPr lang="en-US" dirty="0"/>
              <a:t> </a:t>
            </a:r>
            <a:r>
              <a:rPr lang="en-US" dirty="0" err="1"/>
              <a:t>Palliatieve</a:t>
            </a:r>
            <a:r>
              <a:rPr lang="en-US" dirty="0"/>
              <a:t> </a:t>
            </a:r>
            <a:r>
              <a:rPr lang="en-US" dirty="0" err="1"/>
              <a:t>Zorg</a:t>
            </a:r>
            <a:endParaRPr lang="en-US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449676B-B3D9-7141-B1EA-A3805FC73133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2053ACDA-CB97-0348-9F82-FC380BFB21C8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12F3AC4-71F4-2C4C-BD0B-5343DC9C3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F34CDE5-5112-354A-9149-5AB9254F54A8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10E00A0-B9EE-9743-A2E6-8E18B07D3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772B413B-FF4C-9643-BBA3-81DC286DA2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339" y="1427379"/>
            <a:ext cx="7811365" cy="17481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5867" b="1">
                <a:solidFill>
                  <a:schemeClr val="bg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KIJK JE NAAR DE ZIEKTE </a:t>
            </a:r>
            <a:br>
              <a:rPr lang="en-US" dirty="0"/>
            </a:br>
            <a:r>
              <a:rPr lang="en-US" dirty="0"/>
              <a:t>OF ZIE JE EEN MENS</a:t>
            </a:r>
          </a:p>
        </p:txBody>
      </p:sp>
    </p:spTree>
    <p:extLst>
      <p:ext uri="{BB962C8B-B14F-4D97-AF65-F5344CB8AC3E}">
        <p14:creationId xmlns:p14="http://schemas.microsoft.com/office/powerpoint/2010/main" val="46326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ullit lichter achtergrond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52FB35-3DA8-8A47-BCB9-0140B49119F6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10847376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949" y="3214688"/>
            <a:ext cx="10846768" cy="31189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0770813-2716-BE47-B88B-0986339C4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10847380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9154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46B7842-122D-E84C-99D1-EFA6A165BC47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7BFF7B8-9CD1-A44C-A444-CB268B4FD64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27412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breed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46B7842-122D-E84C-99D1-EFA6A165BC47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5398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klein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FF986CA-63D3-B840-B0D3-3F68ECE97F9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1836493"/>
            <a:ext cx="5778500" cy="46870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66491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54572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kleiner beel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A3C4528-8A0D-9747-81F4-6CFCCA453D8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236714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bree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12225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2197227"/>
            <a:ext cx="8875776" cy="246354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098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2197227"/>
            <a:ext cx="8875776" cy="246354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522D0ED-326C-6947-AC3D-9DA93B31DE28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F19086D2-2688-FB48-A953-D11AA8C783A1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8DCED1-C4FD-A84C-A8A8-4B96FC45F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E83953E-CF97-D246-80B6-7DCA8230ED99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95ECE99-28B1-9E47-A41D-649E830DB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9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1953387"/>
            <a:ext cx="8875776" cy="295122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4343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PAGINA 2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3DEBAF37-EC8E-6242-AA7D-F8CEB11AF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7623" r="9232"/>
          <a:stretch/>
        </p:blipFill>
        <p:spPr>
          <a:xfrm>
            <a:off x="402336" y="0"/>
            <a:ext cx="11789664" cy="5992811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317940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69339" y="865189"/>
            <a:ext cx="7530949" cy="5266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EB5D0B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Symposium </a:t>
            </a:r>
            <a:r>
              <a:rPr lang="en-US" dirty="0" err="1"/>
              <a:t>Onderwijs</a:t>
            </a:r>
            <a:r>
              <a:rPr lang="en-US" dirty="0"/>
              <a:t> </a:t>
            </a:r>
            <a:r>
              <a:rPr lang="en-US" dirty="0" err="1"/>
              <a:t>Palliatieve</a:t>
            </a:r>
            <a:r>
              <a:rPr lang="en-US" dirty="0"/>
              <a:t> </a:t>
            </a:r>
            <a:r>
              <a:rPr lang="en-US" dirty="0" err="1"/>
              <a:t>Zorg</a:t>
            </a:r>
            <a:endParaRPr lang="en-US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449676B-B3D9-7141-B1EA-A3805FC73133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2053ACDA-CB97-0348-9F82-FC380BFB21C8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12F3AC4-71F4-2C4C-BD0B-5343DC9C3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F34CDE5-5112-354A-9149-5AB9254F54A8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10E00A0-B9EE-9743-A2E6-8E18B07D3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772B413B-FF4C-9643-BBA3-81DC286DA2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339" y="1427379"/>
            <a:ext cx="7811365" cy="17481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5867" b="1">
                <a:solidFill>
                  <a:schemeClr val="bg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KIJK JE NAAR DE ZIEKTE </a:t>
            </a:r>
            <a:br>
              <a:rPr lang="en-US" dirty="0"/>
            </a:br>
            <a:r>
              <a:rPr lang="en-US" dirty="0"/>
              <a:t>OF ZIE JE EEN MENS</a:t>
            </a:r>
          </a:p>
        </p:txBody>
      </p:sp>
    </p:spTree>
    <p:extLst>
      <p:ext uri="{BB962C8B-B14F-4D97-AF65-F5344CB8AC3E}">
        <p14:creationId xmlns:p14="http://schemas.microsoft.com/office/powerpoint/2010/main" val="354443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2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1953387"/>
            <a:ext cx="8875776" cy="295122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AE789BF-3676-274D-863C-585319559637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E57C998C-DC90-664C-90AE-2EC16640EF40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FF13AA-D787-D440-99AB-45F63BD88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E73B9EE-919C-FA42-B9AD-F3B19C986799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F99CF6B-ADC4-9C4D-8E58-F434EC89F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15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kleiner beeld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E1C9673-5C9C-8A4D-BA8B-A594F3F7B1E0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EB5F3DBB-87B6-524F-9CC9-7FE2F9A638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1836493"/>
            <a:ext cx="5778500" cy="46870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284402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133C5B94-2B9A-4747-8572-CA948F39FB2A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21002"/>
            <a:ext cx="4838700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6441094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6441094" y="2908093"/>
            <a:ext cx="4838700" cy="235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6441094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32270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s bullit lich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8F2F9291-B39C-0E45-98FE-6A7115189328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19039"/>
            <a:ext cx="4838700" cy="22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6441094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6441094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6441094" y="2908093"/>
            <a:ext cx="4838700" cy="22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95932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s met klein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133C5B94-2B9A-4747-8572-CA948F39FB2A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21002"/>
            <a:ext cx="4838700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B2F209-0FD4-6640-B1E1-F46ADBBAEBE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6000" y="1836492"/>
            <a:ext cx="6096000" cy="4577008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177628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es met kleiner beeld lich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8F2F9291-B39C-0E45-98FE-6A7115189328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19039"/>
            <a:ext cx="4838700" cy="22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4D2F478-8351-7F4E-8815-41596C64DF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6000" y="1836493"/>
            <a:ext cx="6096000" cy="4577008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0767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s met beel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228594" indent="-228594">
              <a:buClr>
                <a:schemeClr val="tx1"/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8070854-BE68-2D49-9814-FE30CDC5D1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775956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s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A4A1208D-A4BD-E742-ADFA-E5BDAF3B3954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0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477514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086296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32378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867905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476078" y="2932378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474642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087733" y="2932378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8086297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6049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s bullits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5555F445-11DD-CF40-9526-243D59417781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0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477514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086296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44570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867905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476078" y="2944570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474642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087733" y="2944570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8086297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78533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s bullits 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2371A6D-807D-0947-9D56-6227F5898396}"/>
              </a:ext>
            </a:extLst>
          </p:cNvPr>
          <p:cNvSpPr/>
          <p:nvPr/>
        </p:nvSpPr>
        <p:spPr>
          <a:xfrm>
            <a:off x="6084889" y="0"/>
            <a:ext cx="61182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CF281C9-2EA9-2545-995F-D13A820D1D2F}"/>
              </a:ext>
            </a:extLst>
          </p:cNvPr>
          <p:cNvSpPr/>
          <p:nvPr/>
        </p:nvSpPr>
        <p:spPr>
          <a:xfrm>
            <a:off x="-35495" y="0"/>
            <a:ext cx="6118225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88755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886574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6886574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86934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8363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68363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7953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5CEF621-8A4A-D04F-BA8F-F843AFF00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27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5DE70-A985-EA4A-8A14-5357AA89D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247337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339" y="865189"/>
            <a:ext cx="11176357" cy="9392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86727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s bullits v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8B3209D-7DAE-0742-AAA9-C4E43DBBEFAA}"/>
              </a:ext>
            </a:extLst>
          </p:cNvPr>
          <p:cNvSpPr/>
          <p:nvPr/>
        </p:nvSpPr>
        <p:spPr>
          <a:xfrm>
            <a:off x="6084889" y="0"/>
            <a:ext cx="61182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C2453EB-5DF0-7447-A420-FF3D7264CAE9}"/>
              </a:ext>
            </a:extLst>
          </p:cNvPr>
          <p:cNvSpPr/>
          <p:nvPr/>
        </p:nvSpPr>
        <p:spPr>
          <a:xfrm>
            <a:off x="-35495" y="0"/>
            <a:ext cx="61182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868363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68363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88755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886574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886574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54986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ei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A94D1373-18B5-2840-9430-ECE90B76E90C}"/>
              </a:ext>
            </a:extLst>
          </p:cNvPr>
          <p:cNvSpPr/>
          <p:nvPr/>
        </p:nvSpPr>
        <p:spPr>
          <a:xfrm>
            <a:off x="4255008" y="1792224"/>
            <a:ext cx="4145280" cy="33595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493B434-086F-4D43-8931-572C921CF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104" y="2108628"/>
            <a:ext cx="3644296" cy="26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55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ein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647794A1-6F13-DB4B-BA5F-1F078D62435B}"/>
              </a:ext>
            </a:extLst>
          </p:cNvPr>
          <p:cNvSpPr/>
          <p:nvPr/>
        </p:nvSpPr>
        <p:spPr>
          <a:xfrm>
            <a:off x="-35496" y="0"/>
            <a:ext cx="12227496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94D1373-18B5-2840-9430-ECE90B76E90C}"/>
              </a:ext>
            </a:extLst>
          </p:cNvPr>
          <p:cNvSpPr/>
          <p:nvPr/>
        </p:nvSpPr>
        <p:spPr>
          <a:xfrm>
            <a:off x="3730752" y="1149096"/>
            <a:ext cx="4730496" cy="4559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2CDCCE1-7B05-6344-A012-067B7A366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104" y="2108628"/>
            <a:ext cx="3644296" cy="26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1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zonder beeld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247337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339" y="865189"/>
            <a:ext cx="10810597" cy="8782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98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 zonder beeld breed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39" y="2473377"/>
            <a:ext cx="10810596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339" y="865189"/>
            <a:ext cx="10810597" cy="8782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31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 met beeld 1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147FDE86-AF6F-A24C-9EF3-73E61D490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27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5DE70-A985-EA4A-8A14-5357AA89D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6E200F6-0716-1C45-9603-0DE59A5AC8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78F9F230-A0C4-A74A-8EDE-F3DD4D628C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4D0EBFE2-3713-354F-8BFB-1912AF1A23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1082279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3857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 met beeld 2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71154D2-3353-CD4B-8B10-3215DDB12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97" r="11206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5DE70-A985-EA4A-8A14-5357AA89D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6E200F6-0716-1C45-9603-0DE59A5AC8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78F9F230-A0C4-A74A-8EDE-F3DD4D628C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045C33D0-667F-794F-9A2B-5607D38B5B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9" y="865190"/>
            <a:ext cx="522666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8625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52FB35-3DA8-8A47-BCB9-0140B49119F6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65A0C46-CEE4-4B42-A95B-2FD2DE417C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0770813-2716-BE47-B88B-0986339C4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9" y="865190"/>
            <a:ext cx="487189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0026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it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52FB35-3DA8-8A47-BCB9-0140B49119F6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65A0C46-CEE4-4B42-A95B-2FD2DE417C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0770813-2716-BE47-B88B-0986339C4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9" y="865190"/>
            <a:ext cx="487189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4452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29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anose="020B0300000000000000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858590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anose="020B0300000000000000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011992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anose="020B0300000000000000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palliaweb.nl/onderwijsmaterialen/introductie-werkvelden-keuzedeel-mbo-palliatieve-z" TargetMode="Externa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7ZRsiwDscd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C41601F-321D-45A8-B41C-6E04BAAF229D}"/>
              </a:ext>
            </a:extLst>
          </p:cNvPr>
          <p:cNvSpPr/>
          <p:nvPr/>
        </p:nvSpPr>
        <p:spPr>
          <a:xfrm>
            <a:off x="981512" y="0"/>
            <a:ext cx="11210488" cy="1587500"/>
          </a:xfrm>
          <a:prstGeom prst="rect">
            <a:avLst/>
          </a:prstGeom>
          <a:solidFill>
            <a:srgbClr val="EA5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4" name="Tekstvak 5">
            <a:extLst>
              <a:ext uri="{FF2B5EF4-FFF2-40B4-BE49-F238E27FC236}">
                <a16:creationId xmlns:a16="http://schemas.microsoft.com/office/drawing/2014/main" id="{B798D410-16A9-4407-AD45-410E68C152E0}"/>
              </a:ext>
            </a:extLst>
          </p:cNvPr>
          <p:cNvSpPr txBox="1"/>
          <p:nvPr/>
        </p:nvSpPr>
        <p:spPr>
          <a:xfrm>
            <a:off x="3281363" y="359993"/>
            <a:ext cx="5629275" cy="8343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2800" b="1" kern="1400" spc="-5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Keuzedeel palliatieve zorg mbo</a:t>
            </a:r>
          </a:p>
          <a:p>
            <a:r>
              <a:rPr lang="nl-NL" sz="18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 1 Introductie en werkvelden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00DF1B91-A02C-447F-ABF5-013F7036E567}"/>
              </a:ext>
            </a:extLst>
          </p:cNvPr>
          <p:cNvSpPr/>
          <p:nvPr/>
        </p:nvSpPr>
        <p:spPr>
          <a:xfrm>
            <a:off x="0" y="-63500"/>
            <a:ext cx="1714500" cy="16643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Afgeronde rechthoek 1">
            <a:extLst>
              <a:ext uri="{FF2B5EF4-FFF2-40B4-BE49-F238E27FC236}">
                <a16:creationId xmlns:a16="http://schemas.microsoft.com/office/drawing/2014/main" id="{89C058B0-E596-4E25-9E56-FA2DF1237E6A}"/>
              </a:ext>
            </a:extLst>
          </p:cNvPr>
          <p:cNvSpPr/>
          <p:nvPr/>
        </p:nvSpPr>
        <p:spPr>
          <a:xfrm>
            <a:off x="2302212" y="4647501"/>
            <a:ext cx="7587577" cy="947956"/>
          </a:xfrm>
          <a:prstGeom prst="roundRect">
            <a:avLst/>
          </a:prstGeom>
          <a:solidFill>
            <a:srgbClr val="EA5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00"/>
              </a:spcBef>
            </a:pPr>
            <a:r>
              <a:rPr lang="nl-NL" sz="1600" b="1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Bekijk hier inspirerende onderwijsmaterialen, leerdoelen en opdrachten</a:t>
            </a:r>
            <a:endParaRPr lang="nl-NL" sz="1600" b="1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Toelichting met pijl omlaag 7">
            <a:extLst>
              <a:ext uri="{FF2B5EF4-FFF2-40B4-BE49-F238E27FC236}">
                <a16:creationId xmlns:a16="http://schemas.microsoft.com/office/drawing/2014/main" id="{0380B15D-A561-4DAC-87B2-08E5279CF91A}"/>
              </a:ext>
            </a:extLst>
          </p:cNvPr>
          <p:cNvSpPr>
            <a:spLocks noChangeAspect="1"/>
          </p:cNvSpPr>
          <p:nvPr/>
        </p:nvSpPr>
        <p:spPr>
          <a:xfrm>
            <a:off x="9045504" y="4931360"/>
            <a:ext cx="411480" cy="380238"/>
          </a:xfrm>
          <a:prstGeom prst="downArrow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A463931-C0EA-4344-8167-4C5387B648B0}"/>
              </a:ext>
            </a:extLst>
          </p:cNvPr>
          <p:cNvSpPr txBox="1"/>
          <p:nvPr/>
        </p:nvSpPr>
        <p:spPr>
          <a:xfrm>
            <a:off x="2601686" y="2305322"/>
            <a:ext cx="6988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Deze PowerPointpresentatie maakt deel uit van een van de thema’s binnen het keuzedeel Palliatieve zorg mbo. </a:t>
            </a:r>
          </a:p>
          <a:p>
            <a:r>
              <a:rPr lang="nl-NL" sz="1400" dirty="0"/>
              <a:t>Per thema zijn meerdere onderwijsmaterialen, docentenhandleidingen, leerdoelen en opdrachten opgenomen. </a:t>
            </a:r>
          </a:p>
          <a:p>
            <a:r>
              <a:rPr lang="nl-NL" sz="1400" dirty="0"/>
              <a:t>Hieronder vindt u de link naar het thema met onderwijsmaterialen, leerdoelen en opdrachten, waartoe deze PowerPointpresentatie behoort.   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EC59BFC-97CF-4A88-B165-615DD2B1545A}"/>
              </a:ext>
            </a:extLst>
          </p:cNvPr>
          <p:cNvSpPr/>
          <p:nvPr/>
        </p:nvSpPr>
        <p:spPr>
          <a:xfrm>
            <a:off x="-393185" y="-43844"/>
            <a:ext cx="1374697" cy="16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200"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D878136-9734-419F-BD50-451538951A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" y="359993"/>
            <a:ext cx="1069340" cy="749300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C85FEE75-DE90-4087-BEB7-EB606C142160}"/>
              </a:ext>
            </a:extLst>
          </p:cNvPr>
          <p:cNvSpPr txBox="1"/>
          <p:nvPr/>
        </p:nvSpPr>
        <p:spPr>
          <a:xfrm>
            <a:off x="0" y="6498007"/>
            <a:ext cx="62980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28600">
              <a:tabLst>
                <a:tab pos="449580" algn="l"/>
              </a:tabLs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05-2021 | Creative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Commons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BY-NC</a:t>
            </a:r>
          </a:p>
        </p:txBody>
      </p:sp>
    </p:spTree>
    <p:extLst>
      <p:ext uri="{BB962C8B-B14F-4D97-AF65-F5344CB8AC3E}">
        <p14:creationId xmlns:p14="http://schemas.microsoft.com/office/powerpoint/2010/main" val="315558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9296638" cy="971301"/>
          </a:xfrm>
        </p:spPr>
        <p:txBody>
          <a:bodyPr/>
          <a:lstStyle/>
          <a:p>
            <a:r>
              <a:rPr lang="nl-NL" sz="4800" dirty="0"/>
              <a:t>Ziektetrajecten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D3876F1-37F4-436C-851D-10D30476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AF9A0F6-D7B7-9548-BD0B-2CC4439FC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57" y="1219414"/>
            <a:ext cx="6217981" cy="537771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040FBD7-B2CF-2A40-8CE0-194A3EF02B14}"/>
              </a:ext>
            </a:extLst>
          </p:cNvPr>
          <p:cNvSpPr txBox="1"/>
          <p:nvPr/>
        </p:nvSpPr>
        <p:spPr>
          <a:xfrm>
            <a:off x="1076260" y="2864334"/>
            <a:ext cx="2890259" cy="693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dirty="0">
                <a:solidFill>
                  <a:srgbClr val="527342"/>
                </a:solidFill>
              </a:rPr>
              <a:t>  </a:t>
            </a:r>
            <a:r>
              <a:rPr lang="nl-NL" sz="1600" dirty="0"/>
              <a:t>y-as: 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</a:rPr>
              <a:t>Functioneren</a:t>
            </a:r>
          </a:p>
          <a:p>
            <a:pPr>
              <a:lnSpc>
                <a:spcPct val="150000"/>
              </a:lnSpc>
            </a:pPr>
            <a:r>
              <a:rPr lang="nl-NL" sz="1600" dirty="0"/>
              <a:t>  x-as: </a:t>
            </a:r>
            <a:r>
              <a:rPr lang="nl-NL" sz="1600" dirty="0">
                <a:solidFill>
                  <a:schemeClr val="accent1">
                    <a:lumMod val="75000"/>
                  </a:schemeClr>
                </a:solidFill>
              </a:rPr>
              <a:t>Tijd</a:t>
            </a:r>
          </a:p>
        </p:txBody>
      </p:sp>
    </p:spTree>
    <p:extLst>
      <p:ext uri="{BB962C8B-B14F-4D97-AF65-F5344CB8AC3E}">
        <p14:creationId xmlns:p14="http://schemas.microsoft.com/office/powerpoint/2010/main" val="53540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9296638" cy="971301"/>
          </a:xfrm>
        </p:spPr>
        <p:txBody>
          <a:bodyPr/>
          <a:lstStyle/>
          <a:p>
            <a:r>
              <a:rPr lang="nl-NL" sz="4800" dirty="0"/>
              <a:t>Doelen palliatieve zorg per fase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D3876F1-37F4-436C-851D-10D30476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0980A8F-DB16-8D45-B6B1-6B25C5E7CDB1}"/>
              </a:ext>
            </a:extLst>
          </p:cNvPr>
          <p:cNvSpPr txBox="1"/>
          <p:nvPr/>
        </p:nvSpPr>
        <p:spPr>
          <a:xfrm>
            <a:off x="539552" y="1844824"/>
            <a:ext cx="10754524" cy="378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FFFF"/>
              </a:buClr>
              <a:buSzPct val="150000"/>
            </a:pPr>
            <a:endParaRPr lang="en-US" b="1" dirty="0">
              <a:latin typeface="+mj-lt"/>
            </a:endParaRPr>
          </a:p>
          <a:p>
            <a:pPr>
              <a:lnSpc>
                <a:spcPct val="150000"/>
              </a:lnSpc>
              <a:buClr>
                <a:schemeClr val="accent3"/>
              </a:buClr>
              <a:buSzPct val="125000"/>
              <a:buFont typeface="Arial" charset="0"/>
              <a:buChar char="•"/>
            </a:pPr>
            <a:r>
              <a:rPr lang="nl-NL" dirty="0"/>
              <a:t> 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Bij ziektegerichte palliatie:</a:t>
            </a:r>
          </a:p>
          <a:p>
            <a:pPr marL="742950" lvl="1" indent="-285750">
              <a:lnSpc>
                <a:spcPct val="150000"/>
              </a:lnSpc>
              <a:buClr>
                <a:schemeClr val="accent3"/>
              </a:buClr>
              <a:buSzPct val="125000"/>
              <a:buFont typeface="Wingdings" charset="2"/>
              <a:buChar char="ü"/>
            </a:pPr>
            <a:r>
              <a:rPr lang="nl-NL" dirty="0"/>
              <a:t> kwaliteit van leven bevorderen en ten minste behouden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25000"/>
              <a:buFont typeface="Arial" charset="0"/>
              <a:buChar char="•"/>
            </a:pPr>
            <a:r>
              <a:rPr lang="nl-NL" dirty="0"/>
              <a:t> 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Bij symptoomgerichte palliatie:</a:t>
            </a:r>
          </a:p>
          <a:p>
            <a:pPr marL="742950" lvl="1" indent="-285750">
              <a:lnSpc>
                <a:spcPct val="150000"/>
              </a:lnSpc>
              <a:buClr>
                <a:schemeClr val="accent3"/>
              </a:buClr>
              <a:buSzPct val="125000"/>
              <a:buFont typeface="Wingdings" charset="2"/>
              <a:buChar char="ü"/>
            </a:pPr>
            <a:r>
              <a:rPr lang="nl-NL" dirty="0"/>
              <a:t> symptomen voorkomen en verlichten ten behoeve van een zo best mogelijke kwaliteit van leven 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SzPct val="125000"/>
              <a:buFont typeface="Arial" charset="0"/>
              <a:buChar char="•"/>
            </a:pPr>
            <a:r>
              <a:rPr lang="nl-NL" dirty="0"/>
              <a:t> 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In de stervensfase</a:t>
            </a:r>
          </a:p>
          <a:p>
            <a:pPr marL="742950" lvl="1" indent="-285750">
              <a:lnSpc>
                <a:spcPct val="150000"/>
              </a:lnSpc>
              <a:buClr>
                <a:schemeClr val="accent3"/>
              </a:buClr>
              <a:buSzPct val="125000"/>
              <a:buFont typeface="Wingdings" charset="2"/>
              <a:buChar char="ü"/>
            </a:pPr>
            <a:r>
              <a:rPr lang="nl-NL" dirty="0"/>
              <a:t> symptoomcontrole gericht op comfort</a:t>
            </a:r>
          </a:p>
          <a:p>
            <a:pPr marL="742950" lvl="1" indent="-285750">
              <a:lnSpc>
                <a:spcPct val="150000"/>
              </a:lnSpc>
              <a:buClr>
                <a:schemeClr val="accent3"/>
              </a:buClr>
              <a:buSzPct val="125000"/>
              <a:buFont typeface="Wingdings" charset="2"/>
              <a:buChar char="ü"/>
            </a:pPr>
            <a:endParaRPr lang="nl-NL" dirty="0"/>
          </a:p>
          <a:p>
            <a:pPr marL="742950" lvl="1" indent="-285750">
              <a:lnSpc>
                <a:spcPct val="150000"/>
              </a:lnSpc>
              <a:buClr>
                <a:schemeClr val="accent3"/>
              </a:buClr>
              <a:buSzPct val="125000"/>
              <a:buFont typeface="Wingdings" charset="2"/>
              <a:buChar char="ü"/>
            </a:pP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A6C2D42-BE7E-A743-999F-F771E3E36607}"/>
              </a:ext>
            </a:extLst>
          </p:cNvPr>
          <p:cNvSpPr txBox="1"/>
          <p:nvPr/>
        </p:nvSpPr>
        <p:spPr>
          <a:xfrm>
            <a:off x="539552" y="5197630"/>
            <a:ext cx="10630956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buSzPct val="125000"/>
              <a:buFont typeface="Arial" charset="0"/>
              <a:buChar char="•"/>
            </a:pPr>
            <a:r>
              <a:rPr lang="nl-NL" dirty="0"/>
              <a:t> 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Nazorg</a:t>
            </a:r>
          </a:p>
          <a:p>
            <a:pPr marL="628650" lvl="1" indent="-285750">
              <a:lnSpc>
                <a:spcPct val="150000"/>
              </a:lnSpc>
              <a:buClr>
                <a:schemeClr val="accent3"/>
              </a:buClr>
              <a:buSzPct val="125000"/>
              <a:buFont typeface="Wingdings" pitchFamily="2" charset="2"/>
              <a:buChar char="ü"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dirty="0"/>
              <a:t>om psychosociale gevolgen te beperken en hun dagelijkse levens weer op te pakken. </a:t>
            </a:r>
          </a:p>
        </p:txBody>
      </p:sp>
    </p:spTree>
    <p:extLst>
      <p:ext uri="{BB962C8B-B14F-4D97-AF65-F5344CB8AC3E}">
        <p14:creationId xmlns:p14="http://schemas.microsoft.com/office/powerpoint/2010/main" val="162845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</p:spPr>
        <p:txBody>
          <a:bodyPr>
            <a:normAutofit/>
          </a:bodyPr>
          <a:lstStyle/>
          <a:p>
            <a:r>
              <a:rPr lang="nl-NL" dirty="0"/>
              <a:t>Casus mevrouw van Doorn</a:t>
            </a:r>
          </a:p>
        </p:txBody>
      </p:sp>
      <p:pic>
        <p:nvPicPr>
          <p:cNvPr id="7" name="Google Shape;149;p6" descr="De valkuilen op weg naar het verzorgingshuis | PlusOnline">
            <a:extLst>
              <a:ext uri="{FF2B5EF4-FFF2-40B4-BE49-F238E27FC236}">
                <a16:creationId xmlns:a16="http://schemas.microsoft.com/office/drawing/2014/main" id="{FAB70D93-38E3-4936-B2DB-BAFC9664DC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8094" y="2255315"/>
            <a:ext cx="6862011" cy="387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FB91150-4823-4529-BF39-F2D31B89B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566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</p:spPr>
        <p:txBody>
          <a:bodyPr>
            <a:normAutofit/>
          </a:bodyPr>
          <a:lstStyle/>
          <a:p>
            <a:r>
              <a:rPr lang="nl-NL" dirty="0"/>
              <a:t>Palliatieve Zorg binnen de werkvelden</a:t>
            </a:r>
          </a:p>
        </p:txBody>
      </p:sp>
      <p:sp>
        <p:nvSpPr>
          <p:cNvPr id="16" name="Google Shape;192;p10">
            <a:extLst>
              <a:ext uri="{FF2B5EF4-FFF2-40B4-BE49-F238E27FC236}">
                <a16:creationId xmlns:a16="http://schemas.microsoft.com/office/drawing/2014/main" id="{7713CAF2-101B-427A-A776-92DD69693289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93;p10">
            <a:extLst>
              <a:ext uri="{FF2B5EF4-FFF2-40B4-BE49-F238E27FC236}">
                <a16:creationId xmlns:a16="http://schemas.microsoft.com/office/drawing/2014/main" id="{9E6F612E-A195-4071-8266-3FAB99B71C50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3146584F-DBD2-4332-AA72-3BCE8DEF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ur, Binnenkomst, Ziekenhuis, Passage, Rood">
            <a:extLst>
              <a:ext uri="{FF2B5EF4-FFF2-40B4-BE49-F238E27FC236}">
                <a16:creationId xmlns:a16="http://schemas.microsoft.com/office/drawing/2014/main" id="{D64DCD5F-AB68-AD40-852A-74576A69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86" y="1592652"/>
            <a:ext cx="7532261" cy="50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823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0" y="910346"/>
            <a:ext cx="6096000" cy="971301"/>
          </a:xfrm>
        </p:spPr>
        <p:txBody>
          <a:bodyPr/>
          <a:lstStyle/>
          <a:p>
            <a:r>
              <a:rPr lang="nl-NL" sz="4800" dirty="0"/>
              <a:t>Vragen?</a:t>
            </a:r>
          </a:p>
        </p:txBody>
      </p:sp>
      <p:pic>
        <p:nvPicPr>
          <p:cNvPr id="6" name="Google Shape;222;p12">
            <a:extLst>
              <a:ext uri="{FF2B5EF4-FFF2-40B4-BE49-F238E27FC236}">
                <a16:creationId xmlns:a16="http://schemas.microsoft.com/office/drawing/2014/main" id="{387A8E02-5D3E-41F2-B92A-D74F499F9E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099" r="2" b="3"/>
          <a:stretch/>
        </p:blipFill>
        <p:spPr>
          <a:xfrm>
            <a:off x="0" y="578126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 extrusionOk="0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79A387E-922D-45AA-9D05-5C04FFE7E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95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9296638" cy="971301"/>
          </a:xfrm>
        </p:spPr>
        <p:txBody>
          <a:bodyPr/>
          <a:lstStyle/>
          <a:p>
            <a:r>
              <a:rPr lang="nl-NL" sz="4800" dirty="0"/>
              <a:t>Inleiding introductie en werkvelden 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r>
              <a:rPr lang="nl-NL" sz="2400" dirty="0"/>
              <a:t>Kennis over opbouw en inhoud van het keuzedeel</a:t>
            </a:r>
          </a:p>
          <a:p>
            <a:endParaRPr lang="nl-NL" sz="2400" dirty="0"/>
          </a:p>
          <a:p>
            <a:r>
              <a:rPr lang="nl-NL" sz="2400" dirty="0"/>
              <a:t>Basisprincipes palliatieve zorg</a:t>
            </a:r>
          </a:p>
          <a:p>
            <a:endParaRPr lang="nl-NL" sz="2400" dirty="0"/>
          </a:p>
          <a:p>
            <a:r>
              <a:rPr lang="nl-NL" sz="2400" dirty="0"/>
              <a:t>Palliatieve zorg binnen de werkvelden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8C4FC3-27A8-4DF3-8EAB-B3DE29530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0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9296638" cy="971301"/>
          </a:xfrm>
        </p:spPr>
        <p:txBody>
          <a:bodyPr/>
          <a:lstStyle/>
          <a:p>
            <a:r>
              <a:rPr lang="nl-NL" sz="4800" dirty="0"/>
              <a:t>Het keuzedeel 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r>
              <a:rPr lang="nl-NL" sz="2400" dirty="0"/>
              <a:t>Waarom een keuzedeel </a:t>
            </a:r>
          </a:p>
          <a:p>
            <a:r>
              <a:rPr lang="nl-NL" sz="2400" dirty="0"/>
              <a:t>Kennis over opbouw en inhoud van het keuzedeel</a:t>
            </a:r>
          </a:p>
          <a:p>
            <a:r>
              <a:rPr lang="nl-NL" sz="2400" dirty="0"/>
              <a:t>Verwachtingen van het keuzedeel 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8C4FC3-27A8-4DF3-8EAB-B3DE29530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79A84AE-4B55-CA4F-8D43-622509F3D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796" y="2451100"/>
            <a:ext cx="45339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4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9296638" cy="971301"/>
          </a:xfrm>
        </p:spPr>
        <p:txBody>
          <a:bodyPr/>
          <a:lstStyle/>
          <a:p>
            <a:r>
              <a:rPr lang="nl-NL" sz="4800" dirty="0"/>
              <a:t>Het keuzedeel 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De opbouw van het keuzedeel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8C4FC3-27A8-4DF3-8EAB-B3DE29530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6B104A7-FBBB-EF4C-94D7-18C7A4DFA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671" y="0"/>
            <a:ext cx="6835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35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1057" y="420347"/>
            <a:ext cx="9296638" cy="971301"/>
          </a:xfrm>
        </p:spPr>
        <p:txBody>
          <a:bodyPr/>
          <a:lstStyle/>
          <a:p>
            <a:r>
              <a:rPr lang="nl-NL" sz="4800" dirty="0"/>
              <a:t>Solo taxonomie</a:t>
            </a:r>
            <a:endParaRPr lang="nl-NL" dirty="0"/>
          </a:p>
        </p:txBody>
      </p:sp>
      <p:pic>
        <p:nvPicPr>
          <p:cNvPr id="6" name="Google Shape;160;p7" descr="Rob Segers: McClelland - iceberg model">
            <a:extLst>
              <a:ext uri="{FF2B5EF4-FFF2-40B4-BE49-F238E27FC236}">
                <a16:creationId xmlns:a16="http://schemas.microsoft.com/office/drawing/2014/main" id="{9E9B7D66-85EF-441C-963C-486D17F647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2556" y="1174025"/>
            <a:ext cx="8892746" cy="546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CA47D24-D492-46F7-9343-994D641E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82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6EAF1E-89E8-4668-BB56-ED89C4F52D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sz="4800" dirty="0"/>
              <a:t>Thema 1: Introductie en werkvelden</a:t>
            </a:r>
            <a:br>
              <a:rPr lang="nl-NL" sz="4800" dirty="0"/>
            </a:br>
            <a:br>
              <a:rPr lang="nl-NL" sz="4800" dirty="0"/>
            </a:br>
            <a:endParaRPr lang="nl-NL" sz="4800" dirty="0"/>
          </a:p>
        </p:txBody>
      </p:sp>
      <p:pic>
        <p:nvPicPr>
          <p:cNvPr id="8" name="Google Shape;93;p1" descr="Palliatieve zorg bij dementie">
            <a:extLst>
              <a:ext uri="{FF2B5EF4-FFF2-40B4-BE49-F238E27FC236}">
                <a16:creationId xmlns:a16="http://schemas.microsoft.com/office/drawing/2014/main" id="{C5ADE51B-AB56-42E2-838A-7A92C5FEA9A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27213" r="14780" b="1"/>
          <a:stretch/>
        </p:blipFill>
        <p:spPr>
          <a:xfrm>
            <a:off x="7620000" y="1596792"/>
            <a:ext cx="4572000" cy="5261208"/>
          </a:xfrm>
          <a:custGeom>
            <a:avLst/>
            <a:gdLst/>
            <a:ahLst/>
            <a:cxnLst/>
            <a:rect l="l" t="t" r="r" b="b"/>
            <a:pathLst>
              <a:path w="5298683" h="6097438" extrusionOk="0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472F21F-7057-48D6-B4B6-4CE776BD3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54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9296638" cy="971301"/>
          </a:xfrm>
        </p:spPr>
        <p:txBody>
          <a:bodyPr/>
          <a:lstStyle/>
          <a:p>
            <a:r>
              <a:rPr lang="nl-NL" sz="4800" dirty="0"/>
              <a:t>Voorbereidingsopdracht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8" y="2470714"/>
            <a:ext cx="4574032" cy="3087876"/>
          </a:xfr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Wat is jouw bijgebleven van </a:t>
            </a:r>
          </a:p>
          <a:p>
            <a:pPr marL="0" indent="0">
              <a:buNone/>
            </a:pPr>
            <a:r>
              <a:rPr lang="nl-NL" sz="2400" dirty="0"/>
              <a:t>deze </a:t>
            </a:r>
            <a:r>
              <a:rPr lang="nl-NL" sz="2400" dirty="0" err="1"/>
              <a:t>TEDtalk</a:t>
            </a:r>
            <a:r>
              <a:rPr lang="nl-NL" sz="2400" dirty="0"/>
              <a:t>? 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55A8FCB-56E1-48C8-A2FB-098950944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persoon, person, kostuum, poseren&#10;&#10;Automatisch gegenereerde beschrijving">
            <a:hlinkClick r:id="rId4"/>
            <a:extLst>
              <a:ext uri="{FF2B5EF4-FFF2-40B4-BE49-F238E27FC236}">
                <a16:creationId xmlns:a16="http://schemas.microsoft.com/office/drawing/2014/main" id="{840FE16C-D7A0-AD4E-AAEF-B44BAC038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962" y="2184400"/>
            <a:ext cx="6362700" cy="44323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10D0126-5CEF-5348-976B-07C6D43E3D28}"/>
              </a:ext>
            </a:extLst>
          </p:cNvPr>
          <p:cNvSpPr txBox="1"/>
          <p:nvPr/>
        </p:nvSpPr>
        <p:spPr>
          <a:xfrm>
            <a:off x="6662057" y="1714716"/>
            <a:ext cx="2430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n-lt"/>
              </a:rPr>
              <a:t>Sander de </a:t>
            </a:r>
            <a:r>
              <a:rPr lang="nl-NL" sz="2400" dirty="0" err="1">
                <a:latin typeface="+mn-lt"/>
              </a:rPr>
              <a:t>Hosson</a:t>
            </a:r>
            <a:endParaRPr lang="nl-N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28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sz="4800" dirty="0"/>
              <a:t>Definitie Palliatieve Zorg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1B062C-3D90-CA4F-ACE6-E37AC40287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40070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400" b="0" dirty="0"/>
              <a:t>Palliatieve zorg is zorg die de kwaliteit van het leven verbetert van patiënten en hun naasten die te maken hebben met een levensbedreigende aandoening </a:t>
            </a:r>
            <a:r>
              <a:rPr lang="nl-NL" sz="2400" dirty="0"/>
              <a:t>of kwetsbaarheid</a:t>
            </a:r>
            <a:r>
              <a:rPr lang="nl-NL" sz="2400" b="0" dirty="0"/>
              <a:t>, door het voorkomen en verlichten van lijden, door middel van vroegtijdige signalering en zorgvuldige beoordeling en behandeling van problemen van fysieke, psychische, sociale en spirituele aard. </a:t>
            </a:r>
            <a:r>
              <a:rPr lang="nl-NL" sz="2400" dirty="0"/>
              <a:t>Gedurende het beloop van de ziekte of kwetsbaarheid heeft palliatieve zorg oog voor het behoud van autonomie, toegang tot informatie en keuzemogelijkheden</a:t>
            </a:r>
            <a:r>
              <a:rPr lang="nl-NL" sz="2400" b="0" dirty="0">
                <a:solidFill>
                  <a:srgbClr val="FF0000"/>
                </a:solidFill>
              </a:rPr>
              <a:t> </a:t>
            </a:r>
            <a:r>
              <a:rPr lang="nl-NL" sz="2400" b="0" dirty="0"/>
              <a:t>(Kwaliteitskader, 2017)</a:t>
            </a:r>
          </a:p>
          <a:p>
            <a:endParaRPr lang="nl-NL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D3876F1-37F4-436C-851D-10D30476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10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9296638" cy="971301"/>
          </a:xfrm>
        </p:spPr>
        <p:txBody>
          <a:bodyPr/>
          <a:lstStyle/>
          <a:p>
            <a:r>
              <a:rPr lang="nl-NL" sz="4800" dirty="0"/>
              <a:t>Fase Palliatieve Zorg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endParaRPr lang="nl-NL" sz="2400" dirty="0"/>
          </a:p>
        </p:txBody>
      </p:sp>
      <p:pic>
        <p:nvPicPr>
          <p:cNvPr id="6" name="Google Shape;169;p8">
            <a:extLst>
              <a:ext uri="{FF2B5EF4-FFF2-40B4-BE49-F238E27FC236}">
                <a16:creationId xmlns:a16="http://schemas.microsoft.com/office/drawing/2014/main" id="{75C5D92B-D08B-4697-A1A5-CE90726A03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0884" y="2590438"/>
            <a:ext cx="6553545" cy="3031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D3876F1-37F4-436C-851D-10D30476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31AC141-6A97-6546-B413-6B46941514E2}"/>
              </a:ext>
            </a:extLst>
          </p:cNvPr>
          <p:cNvSpPr txBox="1"/>
          <p:nvPr/>
        </p:nvSpPr>
        <p:spPr>
          <a:xfrm>
            <a:off x="7949266" y="5729068"/>
            <a:ext cx="1880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Kwaliteitskader, 2017</a:t>
            </a:r>
          </a:p>
        </p:txBody>
      </p:sp>
    </p:spTree>
    <p:extLst>
      <p:ext uri="{BB962C8B-B14F-4D97-AF65-F5344CB8AC3E}">
        <p14:creationId xmlns:p14="http://schemas.microsoft.com/office/powerpoint/2010/main" val="1417468551"/>
      </p:ext>
    </p:extLst>
  </p:cSld>
  <p:clrMapOvr>
    <a:masterClrMapping/>
  </p:clrMapOvr>
</p:sld>
</file>

<file path=ppt/theme/theme1.xml><?xml version="1.0" encoding="utf-8"?>
<a:theme xmlns:a="http://schemas.openxmlformats.org/drawingml/2006/main" name="ThemaO2PZ">
  <a:themeElements>
    <a:clrScheme name="Aangepast 2">
      <a:dk1>
        <a:srgbClr val="000000"/>
      </a:dk1>
      <a:lt1>
        <a:srgbClr val="FFFFFF"/>
      </a:lt1>
      <a:dk2>
        <a:srgbClr val="CFC3C0"/>
      </a:dk2>
      <a:lt2>
        <a:srgbClr val="E7E6E6"/>
      </a:lt2>
      <a:accent1>
        <a:srgbClr val="EB5D0B"/>
      </a:accent1>
      <a:accent2>
        <a:srgbClr val="FF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B5D0B"/>
      </a:hlink>
      <a:folHlink>
        <a:srgbClr val="FF000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O2PZ" id="{E5115D0B-5F19-4F0F-A24B-9296E1C24FF6}" vid="{4814B0EA-6006-4AB3-87C6-8CC86D10EFFF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9A5AAF7E43AA47AC420A61688F6C63" ma:contentTypeVersion="11" ma:contentTypeDescription="Een nieuw document maken." ma:contentTypeScope="" ma:versionID="d046df2c3cee95f1d42be278cbe7d209">
  <xsd:schema xmlns:xsd="http://www.w3.org/2001/XMLSchema" xmlns:xs="http://www.w3.org/2001/XMLSchema" xmlns:p="http://schemas.microsoft.com/office/2006/metadata/properties" xmlns:ns2="eaec2d80-2301-404c-b6c8-75546d086a4b" targetNamespace="http://schemas.microsoft.com/office/2006/metadata/properties" ma:root="true" ma:fieldsID="91ed470f1cc8f9c818433d1c80df8e08" ns2:_="">
    <xsd:import namespace="eaec2d80-2301-404c-b6c8-75546d086a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c2d80-2301-404c-b6c8-75546d086a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CF3B09-1FBE-43B7-A2C7-26B1FBBD75B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E00B0AE-ED6F-48C0-B3DD-6150627BDB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ec2d80-2301-404c-b6c8-75546d086a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2EC3E6-CCCD-4254-9B51-682115E916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ThemaO2PZ</Template>
  <TotalTime>1186</TotalTime>
  <Words>341</Words>
  <Application>Microsoft Macintosh PowerPoint</Application>
  <PresentationFormat>Breedbeeld</PresentationFormat>
  <Paragraphs>66</Paragraphs>
  <Slides>14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Trebuchet MS</vt:lpstr>
      <vt:lpstr>Wingdings</vt:lpstr>
      <vt:lpstr>ThemaO2PZ</vt:lpstr>
      <vt:lpstr>2_Office Theme</vt:lpstr>
      <vt:lpstr>3_Office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Appie Nieuwman</dc:creator>
  <cp:lastModifiedBy>Jojanneke Thiesen</cp:lastModifiedBy>
  <cp:revision>17</cp:revision>
  <dcterms:created xsi:type="dcterms:W3CDTF">2020-11-26T13:34:55Z</dcterms:created>
  <dcterms:modified xsi:type="dcterms:W3CDTF">2021-09-30T11:49:38Z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0x010100DA9A5AAF7E43AA47AC420A61688F6C63</vt:lpwstr>
  </property>
</Properties>
</file>