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6"/>
  </p:notesMasterIdLst>
  <p:sldIdLst>
    <p:sldId id="472" r:id="rId5"/>
    <p:sldId id="258" r:id="rId6"/>
    <p:sldId id="268" r:id="rId7"/>
    <p:sldId id="266" r:id="rId8"/>
    <p:sldId id="265" r:id="rId9"/>
    <p:sldId id="366" r:id="rId10"/>
    <p:sldId id="367" r:id="rId11"/>
    <p:sldId id="368" r:id="rId12"/>
    <p:sldId id="473" r:id="rId13"/>
    <p:sldId id="369" r:id="rId14"/>
    <p:sldId id="370" r:id="rId15"/>
    <p:sldId id="371" r:id="rId16"/>
    <p:sldId id="372" r:id="rId17"/>
    <p:sldId id="373" r:id="rId18"/>
    <p:sldId id="263" r:id="rId19"/>
    <p:sldId id="328" r:id="rId20"/>
    <p:sldId id="355" r:id="rId21"/>
    <p:sldId id="324" r:id="rId22"/>
    <p:sldId id="325" r:id="rId23"/>
    <p:sldId id="403" r:id="rId24"/>
    <p:sldId id="275" r:id="rId25"/>
    <p:sldId id="276" r:id="rId26"/>
    <p:sldId id="374" r:id="rId27"/>
    <p:sldId id="375" r:id="rId28"/>
    <p:sldId id="274" r:id="rId29"/>
    <p:sldId id="376" r:id="rId30"/>
    <p:sldId id="377" r:id="rId31"/>
    <p:sldId id="352" r:id="rId32"/>
    <p:sldId id="344" r:id="rId33"/>
    <p:sldId id="378" r:id="rId34"/>
    <p:sldId id="379" r:id="rId35"/>
    <p:sldId id="301" r:id="rId36"/>
    <p:sldId id="302" r:id="rId37"/>
    <p:sldId id="380" r:id="rId38"/>
    <p:sldId id="323" r:id="rId39"/>
    <p:sldId id="351" r:id="rId40"/>
    <p:sldId id="305" r:id="rId41"/>
    <p:sldId id="381" r:id="rId42"/>
    <p:sldId id="382" r:id="rId43"/>
    <p:sldId id="383" r:id="rId44"/>
    <p:sldId id="384" r:id="rId45"/>
    <p:sldId id="385" r:id="rId46"/>
    <p:sldId id="386" r:id="rId47"/>
    <p:sldId id="387" r:id="rId48"/>
    <p:sldId id="388" r:id="rId49"/>
    <p:sldId id="389" r:id="rId50"/>
    <p:sldId id="390" r:id="rId51"/>
    <p:sldId id="391" r:id="rId52"/>
    <p:sldId id="392" r:id="rId53"/>
    <p:sldId id="393" r:id="rId54"/>
    <p:sldId id="394" r:id="rId55"/>
    <p:sldId id="395" r:id="rId56"/>
    <p:sldId id="396" r:id="rId57"/>
    <p:sldId id="397" r:id="rId58"/>
    <p:sldId id="398" r:id="rId59"/>
    <p:sldId id="399" r:id="rId60"/>
    <p:sldId id="400" r:id="rId61"/>
    <p:sldId id="401" r:id="rId62"/>
    <p:sldId id="402" r:id="rId63"/>
    <p:sldId id="306" r:id="rId64"/>
    <p:sldId id="341" r:id="rId65"/>
    <p:sldId id="309" r:id="rId66"/>
    <p:sldId id="342" r:id="rId67"/>
    <p:sldId id="311" r:id="rId68"/>
    <p:sldId id="310" r:id="rId69"/>
    <p:sldId id="350" r:id="rId70"/>
    <p:sldId id="312" r:id="rId71"/>
    <p:sldId id="313" r:id="rId72"/>
    <p:sldId id="315" r:id="rId73"/>
    <p:sldId id="317" r:id="rId74"/>
    <p:sldId id="326" r:id="rId75"/>
    <p:sldId id="329" r:id="rId76"/>
    <p:sldId id="320" r:id="rId77"/>
    <p:sldId id="322" r:id="rId78"/>
    <p:sldId id="260" r:id="rId79"/>
    <p:sldId id="330" r:id="rId80"/>
    <p:sldId id="331" r:id="rId81"/>
    <p:sldId id="332" r:id="rId82"/>
    <p:sldId id="345" r:id="rId83"/>
    <p:sldId id="334" r:id="rId84"/>
    <p:sldId id="356" r:id="rId85"/>
    <p:sldId id="354" r:id="rId86"/>
    <p:sldId id="347" r:id="rId87"/>
    <p:sldId id="357" r:id="rId88"/>
    <p:sldId id="348" r:id="rId89"/>
    <p:sldId id="349" r:id="rId90"/>
    <p:sldId id="362" r:id="rId91"/>
    <p:sldId id="363" r:id="rId92"/>
    <p:sldId id="364" r:id="rId93"/>
    <p:sldId id="365" r:id="rId94"/>
    <p:sldId id="337" r:id="rId95"/>
    <p:sldId id="404" r:id="rId96"/>
    <p:sldId id="405" r:id="rId97"/>
    <p:sldId id="406" r:id="rId98"/>
    <p:sldId id="407" r:id="rId99"/>
    <p:sldId id="408" r:id="rId100"/>
    <p:sldId id="409" r:id="rId101"/>
    <p:sldId id="410" r:id="rId102"/>
    <p:sldId id="411" r:id="rId103"/>
    <p:sldId id="412" r:id="rId104"/>
    <p:sldId id="413" r:id="rId105"/>
    <p:sldId id="414" r:id="rId106"/>
    <p:sldId id="415" r:id="rId107"/>
    <p:sldId id="416" r:id="rId108"/>
    <p:sldId id="417" r:id="rId109"/>
    <p:sldId id="418" r:id="rId110"/>
    <p:sldId id="419" r:id="rId111"/>
    <p:sldId id="420" r:id="rId112"/>
    <p:sldId id="421" r:id="rId113"/>
    <p:sldId id="422" r:id="rId114"/>
    <p:sldId id="423" r:id="rId115"/>
    <p:sldId id="424" r:id="rId116"/>
    <p:sldId id="425" r:id="rId117"/>
    <p:sldId id="426" r:id="rId118"/>
    <p:sldId id="427" r:id="rId119"/>
    <p:sldId id="428" r:id="rId120"/>
    <p:sldId id="429" r:id="rId121"/>
    <p:sldId id="430" r:id="rId122"/>
    <p:sldId id="431" r:id="rId123"/>
    <p:sldId id="432" r:id="rId124"/>
    <p:sldId id="433" r:id="rId125"/>
    <p:sldId id="434" r:id="rId126"/>
    <p:sldId id="435" r:id="rId127"/>
    <p:sldId id="436" r:id="rId128"/>
    <p:sldId id="437" r:id="rId129"/>
    <p:sldId id="438" r:id="rId130"/>
    <p:sldId id="439" r:id="rId131"/>
    <p:sldId id="440" r:id="rId132"/>
    <p:sldId id="441" r:id="rId133"/>
    <p:sldId id="442" r:id="rId134"/>
    <p:sldId id="443" r:id="rId135"/>
    <p:sldId id="444" r:id="rId136"/>
    <p:sldId id="445" r:id="rId137"/>
    <p:sldId id="446" r:id="rId138"/>
    <p:sldId id="447" r:id="rId139"/>
    <p:sldId id="448" r:id="rId140"/>
    <p:sldId id="449" r:id="rId141"/>
    <p:sldId id="450" r:id="rId142"/>
    <p:sldId id="451" r:id="rId143"/>
    <p:sldId id="452" r:id="rId144"/>
    <p:sldId id="453" r:id="rId145"/>
    <p:sldId id="454" r:id="rId146"/>
    <p:sldId id="455" r:id="rId147"/>
    <p:sldId id="456" r:id="rId148"/>
    <p:sldId id="457" r:id="rId149"/>
    <p:sldId id="458" r:id="rId150"/>
    <p:sldId id="459" r:id="rId151"/>
    <p:sldId id="460" r:id="rId152"/>
    <p:sldId id="461" r:id="rId153"/>
    <p:sldId id="462" r:id="rId154"/>
    <p:sldId id="463" r:id="rId155"/>
    <p:sldId id="464" r:id="rId156"/>
    <p:sldId id="465" r:id="rId157"/>
    <p:sldId id="466" r:id="rId158"/>
    <p:sldId id="467" r:id="rId159"/>
    <p:sldId id="468" r:id="rId160"/>
    <p:sldId id="469" r:id="rId161"/>
    <p:sldId id="470" r:id="rId162"/>
    <p:sldId id="471" r:id="rId163"/>
    <p:sldId id="353" r:id="rId164"/>
    <p:sldId id="340" r:id="rId165"/>
  </p:sldIdLst>
  <p:sldSz cx="9144000" cy="6858000" type="screen4x3"/>
  <p:notesSz cx="6858000" cy="2105025"/>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eke Giesen" initials="MG" lastIdx="3" clrIdx="0"/>
  <p:cmAuthor id="1" name="Annemiek Simons" initials="AS" lastIdx="4" clrIdx="1"/>
  <p:cmAuthor id="2" name="Marjolein Verkammen - Baarda" initials="MV-B"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8C"/>
    <a:srgbClr val="000000"/>
    <a:srgbClr val="EC7A08"/>
    <a:srgbClr val="FFFFFF"/>
    <a:srgbClr val="41C4ED"/>
    <a:srgbClr val="E784B2"/>
    <a:srgbClr val="D900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11F400-ADC5-5A2C-D934-BF245E8B4FB8}" v="3" dt="2021-09-23T14:50:00.07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14" autoAdjust="0"/>
  </p:normalViewPr>
  <p:slideViewPr>
    <p:cSldViewPr snapToGrid="0">
      <p:cViewPr varScale="1">
        <p:scale>
          <a:sx n="54" d="100"/>
          <a:sy n="54" d="100"/>
        </p:scale>
        <p:origin x="156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slide" Target="slides/slide155.xml"/><Relationship Id="rId170"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tableStyles" Target="tableStyle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slide" Target="slides/slide152.xml"/><Relationship Id="rId164" Type="http://schemas.openxmlformats.org/officeDocument/2006/relationships/slide" Target="slides/slide160.xml"/><Relationship Id="rId16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72" Type="http://schemas.microsoft.com/office/2015/10/relationships/revisionInfo" Target="revisionInfo.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49B46B4-AD66-4390-9C6B-EBAD2D34489B}" type="slidenum">
              <a:rPr lang="nl-NL"/>
              <a:pPr/>
              <a:t>‹nr.›</a:t>
            </a:fld>
            <a:endParaRPr lang="nl-NL"/>
          </a:p>
        </p:txBody>
      </p:sp>
    </p:spTree>
    <p:extLst>
      <p:ext uri="{BB962C8B-B14F-4D97-AF65-F5344CB8AC3E}">
        <p14:creationId xmlns:p14="http://schemas.microsoft.com/office/powerpoint/2010/main" val="19938964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Voeg</a:t>
            </a:r>
            <a:r>
              <a:rPr lang="nl-NL" baseline="0" dirty="0"/>
              <a:t> datum en naam docenten toe</a:t>
            </a:r>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2</a:t>
            </a:fld>
            <a:endParaRPr lang="nl-NL"/>
          </a:p>
        </p:txBody>
      </p:sp>
    </p:spTree>
    <p:extLst>
      <p:ext uri="{BB962C8B-B14F-4D97-AF65-F5344CB8AC3E}">
        <p14:creationId xmlns:p14="http://schemas.microsoft.com/office/powerpoint/2010/main" val="2710830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Hierbij</a:t>
            </a:r>
            <a:r>
              <a:rPr lang="nl-NL" baseline="0" dirty="0"/>
              <a:t> heb je de mogelijkheid de deelnemers te laten bewegen van de ene naar de andere kant van de ruimte. </a:t>
            </a:r>
            <a:br>
              <a:rPr lang="nl-NL" baseline="0" dirty="0"/>
            </a:br>
            <a:r>
              <a:rPr lang="nl-NL" baseline="0" dirty="0"/>
              <a:t>Bijv. Vraag iedereen te gaan staan en geef aan dat als ze het ermee eens zijn links in de ruimte gaan staan en oneens rechts.</a:t>
            </a:r>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17</a:t>
            </a:fld>
            <a:endParaRPr lang="nl-NL"/>
          </a:p>
        </p:txBody>
      </p:sp>
    </p:spTree>
    <p:extLst>
      <p:ext uri="{BB962C8B-B14F-4D97-AF65-F5344CB8AC3E}">
        <p14:creationId xmlns:p14="http://schemas.microsoft.com/office/powerpoint/2010/main" val="33108584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152</a:t>
            </a:fld>
            <a:endParaRPr lang="nl-NL"/>
          </a:p>
        </p:txBody>
      </p:sp>
    </p:spTree>
    <p:extLst>
      <p:ext uri="{BB962C8B-B14F-4D97-AF65-F5344CB8AC3E}">
        <p14:creationId xmlns:p14="http://schemas.microsoft.com/office/powerpoint/2010/main" val="110636467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NL" altLang="nl-NL" dirty="0">
                <a:latin typeface="Arial" pitchFamily="34" charset="0"/>
              </a:rPr>
              <a:t>Waarom bel je eigenlijk. Weet je voldoende om het gesprek aan te gaan?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155</a:t>
            </a:fld>
            <a:endParaRPr lang="nl-NL"/>
          </a:p>
        </p:txBody>
      </p:sp>
    </p:spTree>
    <p:extLst>
      <p:ext uri="{BB962C8B-B14F-4D97-AF65-F5344CB8AC3E}">
        <p14:creationId xmlns:p14="http://schemas.microsoft.com/office/powerpoint/2010/main" val="190705857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NL" altLang="nl-NL" dirty="0">
                <a:latin typeface="Arial" pitchFamily="34" charset="0"/>
              </a:rPr>
              <a:t>Sterk afhankelijk van setting waarin je werkt en afspraken binnen zorgorganisatie.  Met wie bel jij en waarom?</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156</a:t>
            </a:fld>
            <a:endParaRPr lang="nl-NL"/>
          </a:p>
        </p:txBody>
      </p:sp>
    </p:spTree>
    <p:extLst>
      <p:ext uri="{BB962C8B-B14F-4D97-AF65-F5344CB8AC3E}">
        <p14:creationId xmlns:p14="http://schemas.microsoft.com/office/powerpoint/2010/main" val="402327321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Maak</a:t>
            </a:r>
            <a:r>
              <a:rPr lang="nl-NL" baseline="0" dirty="0"/>
              <a:t> </a:t>
            </a:r>
            <a:r>
              <a:rPr lang="nl-NL" baseline="0"/>
              <a:t>hier waar mogelijk </a:t>
            </a:r>
            <a:r>
              <a:rPr lang="nl-NL" baseline="0" dirty="0"/>
              <a:t>de verbinding naar de dagelijkse praktijk van de deelnemer en vraag hen hoe zij dit zouden doen in </a:t>
            </a:r>
            <a:r>
              <a:rPr lang="nl-NL" baseline="0"/>
              <a:t>de praktijk</a:t>
            </a:r>
            <a:endParaRPr lang="nl-NL"/>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159</a:t>
            </a:fld>
            <a:endParaRPr lang="nl-NL"/>
          </a:p>
        </p:txBody>
      </p:sp>
    </p:spTree>
    <p:extLst>
      <p:ext uri="{BB962C8B-B14F-4D97-AF65-F5344CB8AC3E}">
        <p14:creationId xmlns:p14="http://schemas.microsoft.com/office/powerpoint/2010/main" val="4262977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Noteer de vragen tijdens de les in de PowerPoint / op een whiteboard</a:t>
            </a:r>
            <a:r>
              <a:rPr lang="nl-NL" baseline="0" dirty="0"/>
              <a:t> enz.</a:t>
            </a:r>
          </a:p>
          <a:p>
            <a:r>
              <a:rPr lang="nl-NL" baseline="0" dirty="0"/>
              <a:t>Kijk welke vragen verder in het verhaal naar voren komen. Geef dit ook aan </a:t>
            </a:r>
            <a:r>
              <a:rPr lang="nl-NL" baseline="0" dirty="0" err="1"/>
              <a:t>aan</a:t>
            </a:r>
            <a:r>
              <a:rPr lang="nl-NL" baseline="0" dirty="0"/>
              <a:t> de groep dat je hier in je verhaal op terugkomt.</a:t>
            </a:r>
          </a:p>
          <a:p>
            <a:endParaRPr lang="nl-NL" baseline="0" dirty="0"/>
          </a:p>
          <a:p>
            <a:r>
              <a:rPr lang="nl-NL" baseline="0" dirty="0"/>
              <a:t>Aan het einde van de module kijken of alle vragen zijn beantwoord</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18</a:t>
            </a:fld>
            <a:endParaRPr lang="nl-NL"/>
          </a:p>
        </p:txBody>
      </p:sp>
    </p:spTree>
    <p:extLst>
      <p:ext uri="{BB962C8B-B14F-4D97-AF65-F5344CB8AC3E}">
        <p14:creationId xmlns:p14="http://schemas.microsoft.com/office/powerpoint/2010/main" val="836020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a:t>
            </a:r>
            <a:r>
              <a:rPr lang="nl-NL" baseline="0" dirty="0"/>
              <a:t> vraag staat bij opdracht 2 vraag 3 in de lesmodule</a:t>
            </a:r>
            <a:endParaRPr lang="nl-NL" dirty="0"/>
          </a:p>
          <a:p>
            <a:r>
              <a:rPr lang="nl-NL" dirty="0"/>
              <a:t>Vraag 1 en 2 uit de lesmodule  zouden voor</a:t>
            </a:r>
            <a:r>
              <a:rPr lang="nl-NL" baseline="0" dirty="0"/>
              <a:t> verzorgenden moeten leiden naar het antwoord in vraag 3 die op deze sheet naar voren komt.</a:t>
            </a:r>
          </a:p>
          <a:p>
            <a:endParaRPr lang="nl-NL" baseline="0" dirty="0"/>
          </a:p>
          <a:p>
            <a:r>
              <a:rPr lang="nl-NL" baseline="0" dirty="0"/>
              <a:t>Het is heel belangrijk dat zij zelf beseffen voor welke groep zij dit kunnen gaan inzetten. </a:t>
            </a:r>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19</a:t>
            </a:fld>
            <a:endParaRPr lang="nl-NL"/>
          </a:p>
        </p:txBody>
      </p:sp>
    </p:spTree>
    <p:extLst>
      <p:ext uri="{BB962C8B-B14F-4D97-AF65-F5344CB8AC3E}">
        <p14:creationId xmlns:p14="http://schemas.microsoft.com/office/powerpoint/2010/main" val="1636247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Bekijk</a:t>
            </a:r>
            <a:r>
              <a:rPr lang="en-US" dirty="0"/>
              <a:t> de film </a:t>
            </a:r>
            <a:r>
              <a:rPr lang="en-US" dirty="0" err="1"/>
              <a:t>eerst</a:t>
            </a:r>
            <a:r>
              <a:rPr lang="en-US" dirty="0"/>
              <a:t> </a:t>
            </a:r>
            <a:r>
              <a:rPr lang="en-US" dirty="0" err="1"/>
              <a:t>zelf</a:t>
            </a:r>
            <a:r>
              <a:rPr lang="en-US" dirty="0"/>
              <a:t> </a:t>
            </a:r>
            <a:r>
              <a:rPr lang="en-US" dirty="0" err="1"/>
              <a:t>en</a:t>
            </a:r>
            <a:r>
              <a:rPr lang="en-US" dirty="0"/>
              <a:t> </a:t>
            </a:r>
            <a:r>
              <a:rPr lang="en-US" dirty="0" err="1"/>
              <a:t>bepaal</a:t>
            </a:r>
            <a:r>
              <a:rPr lang="en-US" dirty="0"/>
              <a:t> </a:t>
            </a:r>
            <a:r>
              <a:rPr lang="en-US" dirty="0" err="1"/>
              <a:t>welk</a:t>
            </a:r>
            <a:r>
              <a:rPr lang="en-US" dirty="0"/>
              <a:t> </a:t>
            </a:r>
            <a:r>
              <a:rPr lang="en-US" dirty="0" err="1"/>
              <a:t>deel</a:t>
            </a:r>
            <a:r>
              <a:rPr lang="en-US" dirty="0"/>
              <a:t> </a:t>
            </a:r>
            <a:r>
              <a:rPr lang="en-US" dirty="0" err="1"/>
              <a:t>je</a:t>
            </a:r>
            <a:r>
              <a:rPr lang="en-US" dirty="0"/>
              <a:t> van de film wilt </a:t>
            </a:r>
            <a:r>
              <a:rPr lang="en-US" dirty="0" err="1"/>
              <a:t>laten</a:t>
            </a:r>
            <a:r>
              <a:rPr lang="en-US" dirty="0"/>
              <a:t> </a:t>
            </a:r>
            <a:r>
              <a:rPr lang="en-US" dirty="0" err="1"/>
              <a:t>zien</a:t>
            </a:r>
            <a:r>
              <a:rPr lang="en-US" dirty="0"/>
              <a:t> </a:t>
            </a:r>
            <a:r>
              <a:rPr lang="en-US" dirty="0" err="1"/>
              <a:t>en</a:t>
            </a:r>
            <a:r>
              <a:rPr lang="en-US" dirty="0"/>
              <a:t> </a:t>
            </a:r>
            <a:r>
              <a:rPr lang="en-US" dirty="0" err="1"/>
              <a:t>welke</a:t>
            </a:r>
            <a:r>
              <a:rPr lang="en-US" dirty="0"/>
              <a:t> slides </a:t>
            </a:r>
            <a:r>
              <a:rPr lang="en-US" dirty="0" err="1"/>
              <a:t>daardoor</a:t>
            </a:r>
            <a:r>
              <a:rPr lang="en-US" dirty="0"/>
              <a:t> </a:t>
            </a:r>
            <a:r>
              <a:rPr lang="en-US" dirty="0" err="1"/>
              <a:t>mogelijk</a:t>
            </a:r>
            <a:r>
              <a:rPr lang="en-US" dirty="0"/>
              <a:t> </a:t>
            </a:r>
            <a:r>
              <a:rPr lang="en-US" dirty="0" err="1"/>
              <a:t>komen</a:t>
            </a:r>
            <a:r>
              <a:rPr lang="en-US" dirty="0"/>
              <a:t> </a:t>
            </a:r>
            <a:r>
              <a:rPr lang="en-US" dirty="0" err="1"/>
              <a:t>te</a:t>
            </a:r>
            <a:r>
              <a:rPr lang="en-US" dirty="0"/>
              <a:t> </a:t>
            </a:r>
            <a:r>
              <a:rPr lang="en-US" dirty="0" err="1"/>
              <a:t>vervallen</a:t>
            </a:r>
            <a:r>
              <a:rPr lang="en-US" dirty="0"/>
              <a:t>. De film </a:t>
            </a:r>
            <a:r>
              <a:rPr lang="en-US" dirty="0" err="1"/>
              <a:t>kan</a:t>
            </a:r>
            <a:r>
              <a:rPr lang="en-US" dirty="0"/>
              <a:t> </a:t>
            </a:r>
            <a:r>
              <a:rPr lang="en-US" dirty="0" err="1"/>
              <a:t>worden</a:t>
            </a:r>
            <a:r>
              <a:rPr lang="en-US" dirty="0"/>
              <a:t> </a:t>
            </a:r>
            <a:r>
              <a:rPr lang="en-US" dirty="0" err="1"/>
              <a:t>ingezet</a:t>
            </a:r>
            <a:r>
              <a:rPr lang="en-US" dirty="0"/>
              <a:t> </a:t>
            </a:r>
            <a:r>
              <a:rPr lang="en-US" dirty="0" err="1"/>
              <a:t>ipv</a:t>
            </a:r>
            <a:r>
              <a:rPr lang="en-US" dirty="0"/>
              <a:t> </a:t>
            </a:r>
            <a:r>
              <a:rPr lang="en-US" dirty="0" err="1"/>
              <a:t>dia</a:t>
            </a:r>
            <a:r>
              <a:rPr lang="en-US" dirty="0"/>
              <a:t> 20-21 </a:t>
            </a:r>
            <a:r>
              <a:rPr lang="en-US" dirty="0" err="1"/>
              <a:t>en</a:t>
            </a:r>
            <a:r>
              <a:rPr lang="en-US" dirty="0"/>
              <a:t> 23-25</a:t>
            </a:r>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20</a:t>
            </a:fld>
            <a:endParaRPr lang="nl-NL"/>
          </a:p>
        </p:txBody>
      </p:sp>
    </p:spTree>
    <p:extLst>
      <p:ext uri="{BB962C8B-B14F-4D97-AF65-F5344CB8AC3E}">
        <p14:creationId xmlns:p14="http://schemas.microsoft.com/office/powerpoint/2010/main" val="4196219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Indien De </a:t>
            </a:r>
            <a:r>
              <a:rPr lang="nl-NL" dirty="0"/>
              <a:t>nulmeting is uitgevoerd onder alle werknemers die met de set dienen te gaan werken. De</a:t>
            </a:r>
            <a:r>
              <a:rPr lang="nl-NL" baseline="0" dirty="0"/>
              <a:t> uitkomsten van de nulmeting hier benoemen</a:t>
            </a:r>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24</a:t>
            </a:fld>
            <a:endParaRPr lang="nl-NL"/>
          </a:p>
        </p:txBody>
      </p:sp>
    </p:spTree>
    <p:extLst>
      <p:ext uri="{BB962C8B-B14F-4D97-AF65-F5344CB8AC3E}">
        <p14:creationId xmlns:p14="http://schemas.microsoft.com/office/powerpoint/2010/main" val="4224368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nl-NL" altLang="nl-NL" dirty="0">
                <a:latin typeface="Arial" pitchFamily="34" charset="0"/>
              </a:rPr>
              <a:t>Laat hierbij de</a:t>
            </a:r>
            <a:r>
              <a:rPr lang="nl-NL" altLang="nl-NL" baseline="0" dirty="0">
                <a:latin typeface="Arial" pitchFamily="34" charset="0"/>
              </a:rPr>
              <a:t> stappenplankaart uit de set zien.</a:t>
            </a:r>
          </a:p>
          <a:p>
            <a:pPr eaLnBrk="1" hangingPunct="1"/>
            <a:r>
              <a:rPr lang="nl-NL" altLang="nl-NL" dirty="0">
                <a:latin typeface="Arial" pitchFamily="34" charset="0"/>
              </a:rPr>
              <a:t>In verband met anticiperend vermogen en vroegtijdige herkennen van </a:t>
            </a:r>
            <a:r>
              <a:rPr lang="nl-NL" altLang="nl-NL" dirty="0" err="1">
                <a:latin typeface="Arial" pitchFamily="34" charset="0"/>
              </a:rPr>
              <a:t>symtpoomlast</a:t>
            </a:r>
            <a:r>
              <a:rPr lang="nl-NL" altLang="nl-NL" dirty="0">
                <a:latin typeface="Arial" pitchFamily="34" charset="0"/>
              </a:rPr>
              <a:t> nadruk in training en methodiek op stap 1 – 3.  Stap 1 en 2 is uitgesplitste vorm van anamnese,</a:t>
            </a:r>
          </a:p>
          <a:p>
            <a:pPr eaLnBrk="1" hangingPunct="1"/>
            <a:r>
              <a:rPr lang="nl-NL" altLang="nl-NL" dirty="0">
                <a:latin typeface="Arial" pitchFamily="34" charset="0"/>
              </a:rPr>
              <a:t>Stap 3 overleg voorbereiden uitvergroot…..</a:t>
            </a:r>
          </a:p>
          <a:p>
            <a:pPr lvl="2"/>
            <a:r>
              <a:rPr lang="nl-NL" altLang="nl-NL" b="1" dirty="0"/>
              <a:t>stap 1: </a:t>
            </a:r>
            <a:r>
              <a:rPr lang="nl-NL" altLang="nl-NL" dirty="0"/>
              <a:t>observatie </a:t>
            </a:r>
            <a:r>
              <a:rPr lang="nl-NL" altLang="nl-NL" dirty="0">
                <a:sym typeface="Wingdings" panose="05000000000000000000" pitchFamily="2" charset="2"/>
              </a:rPr>
              <a:t> </a:t>
            </a:r>
            <a:r>
              <a:rPr lang="nl-NL" altLang="nl-NL" dirty="0"/>
              <a:t>inventariseer klachten en verschijnselen</a:t>
            </a:r>
          </a:p>
          <a:p>
            <a:pPr lvl="2"/>
            <a:r>
              <a:rPr lang="nl-NL" altLang="nl-NL" b="1" dirty="0"/>
              <a:t>stap 2: </a:t>
            </a:r>
            <a:r>
              <a:rPr lang="nl-NL" altLang="nl-NL" dirty="0"/>
              <a:t>onderzoek </a:t>
            </a:r>
            <a:r>
              <a:rPr lang="nl-NL" altLang="nl-NL" dirty="0">
                <a:sym typeface="Wingdings" panose="05000000000000000000" pitchFamily="2" charset="2"/>
              </a:rPr>
              <a:t> </a:t>
            </a:r>
            <a:r>
              <a:rPr lang="nl-NL" altLang="nl-NL" dirty="0"/>
              <a:t>verzamel aanvullende gegevens</a:t>
            </a:r>
          </a:p>
          <a:p>
            <a:pPr lvl="2"/>
            <a:r>
              <a:rPr lang="nl-NL" altLang="nl-NL" b="1" dirty="0"/>
              <a:t>stap 3: </a:t>
            </a:r>
            <a:r>
              <a:rPr lang="nl-NL" altLang="nl-NL" dirty="0"/>
              <a:t>overleg</a:t>
            </a:r>
          </a:p>
          <a:p>
            <a:pPr lvl="2"/>
            <a:r>
              <a:rPr lang="nl-NL" altLang="nl-NL" b="1" dirty="0"/>
              <a:t>stap 4: </a:t>
            </a:r>
            <a:r>
              <a:rPr lang="nl-NL" altLang="nl-NL" dirty="0"/>
              <a:t>zorg(leef)plan vaststellen en uitvoeren </a:t>
            </a:r>
          </a:p>
          <a:p>
            <a:pPr lvl="2"/>
            <a:r>
              <a:rPr lang="nl-NL" altLang="nl-NL" b="1" dirty="0"/>
              <a:t>stap 5: </a:t>
            </a:r>
            <a:r>
              <a:rPr lang="nl-NL" altLang="nl-NL" dirty="0"/>
              <a:t>evaluatie</a:t>
            </a:r>
          </a:p>
          <a:p>
            <a:pPr eaLnBrk="1" hangingPunct="1"/>
            <a:endParaRPr lang="nl-NL" altLang="nl-NL" dirty="0">
              <a:latin typeface="Arial" pitchFamily="34" charset="0"/>
            </a:endParaRPr>
          </a:p>
          <a:p>
            <a:endParaRPr lang="nl-NL" dirty="0"/>
          </a:p>
          <a:p>
            <a:pPr eaLnBrk="1" hangingPunct="1"/>
            <a:endParaRPr lang="nl-NL" altLang="nl-NL" baseline="0" dirty="0">
              <a:latin typeface="Arial" pitchFamily="34" charset="0"/>
            </a:endParaRPr>
          </a:p>
          <a:p>
            <a:pPr eaLnBrk="1" hangingPunct="1"/>
            <a:endParaRPr lang="nl-NL" altLang="nl-NL" dirty="0">
              <a:latin typeface="Arial" pitchFamily="34" charset="0"/>
            </a:endParaRPr>
          </a:p>
          <a:p>
            <a:pPr eaLnBrk="1" hangingPunct="1"/>
            <a:r>
              <a:rPr lang="nl-NL" altLang="nl-NL" dirty="0">
                <a:latin typeface="Arial" pitchFamily="34" charset="0"/>
              </a:rPr>
              <a:t>In verband met anticiperend vermogen en vroegtijdige herkennen van </a:t>
            </a:r>
            <a:r>
              <a:rPr lang="nl-NL" altLang="nl-NL" dirty="0" err="1">
                <a:latin typeface="Arial" pitchFamily="34" charset="0"/>
              </a:rPr>
              <a:t>symtpoomlast</a:t>
            </a:r>
            <a:r>
              <a:rPr lang="nl-NL" altLang="nl-NL" dirty="0">
                <a:latin typeface="Arial" pitchFamily="34" charset="0"/>
              </a:rPr>
              <a:t> nadruk in training en methodiek op stap 1 – 3.  Stap 1 en 2 is uitgesplitste vorm van anamnese,</a:t>
            </a:r>
          </a:p>
          <a:p>
            <a:pPr eaLnBrk="1" hangingPunct="1"/>
            <a:r>
              <a:rPr lang="nl-NL" altLang="nl-NL" dirty="0">
                <a:latin typeface="Arial" pitchFamily="34" charset="0"/>
              </a:rPr>
              <a:t>Stap 3 overleg voorbereiden uitvergroot…..</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28</a:t>
            </a:fld>
            <a:endParaRPr lang="nl-NL"/>
          </a:p>
        </p:txBody>
      </p:sp>
    </p:spTree>
    <p:extLst>
      <p:ext uri="{BB962C8B-B14F-4D97-AF65-F5344CB8AC3E}">
        <p14:creationId xmlns:p14="http://schemas.microsoft.com/office/powerpoint/2010/main" val="1804421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latin typeface="Arial" pitchFamily="34" charset="0"/>
              </a:rPr>
              <a:t>Introductie casus Mw. Alberts en plenair verzamelen eerste indruk zorgprobleem? </a:t>
            </a:r>
          </a:p>
          <a:p>
            <a:r>
              <a:rPr lang="nl-NL" altLang="nl-NL" dirty="0">
                <a:latin typeface="Arial" pitchFamily="34" charset="0"/>
              </a:rPr>
              <a:t>En plenair bespreken wat bekend over deel i Start; ziektebeelden, prognose. Belang voor keuze interventie, kwaliteit van leven t.o.v. belasting in perspectief levensduur. Zie docentenhandleiding voor meer informatie.</a:t>
            </a:r>
          </a:p>
          <a:p>
            <a:endParaRPr lang="nl-NL" altLang="nl-NL" dirty="0">
              <a:latin typeface="Arial" pitchFamily="34" charset="0"/>
            </a:endParaRPr>
          </a:p>
          <a:p>
            <a:r>
              <a:rPr lang="nl-NL" altLang="nl-NL" dirty="0">
                <a:latin typeface="Arial" pitchFamily="34" charset="0"/>
              </a:rPr>
              <a:t>Aandachtspunt bij kiezen casus: Graag een waar de instinker in zit dat de zorgverlener het probleem verkeerd invult vanuit interpretatie.</a:t>
            </a:r>
          </a:p>
          <a:p>
            <a:r>
              <a:rPr lang="nl-NL" altLang="nl-NL" dirty="0">
                <a:latin typeface="Arial" pitchFamily="34" charset="0"/>
              </a:rPr>
              <a:t>Terwijl de meeste last voor de zorgvrager iets anders kan zijn!!!! Graag wel een zorgprobleem die in de signaleringskaarten voorkomen. </a:t>
            </a:r>
            <a:endParaRPr lang="nl-NL" dirty="0"/>
          </a:p>
          <a:p>
            <a:endParaRPr lang="en-GB" sz="1200" kern="1200" dirty="0">
              <a:solidFill>
                <a:schemeClr val="tx1"/>
              </a:solidFill>
              <a:effectLst/>
              <a:latin typeface="Arial" charset="0"/>
              <a:ea typeface="+mn-ea"/>
              <a:cs typeface="+mn-cs"/>
            </a:endParaRPr>
          </a:p>
        </p:txBody>
      </p:sp>
      <p:sp>
        <p:nvSpPr>
          <p:cNvPr id="4" name="Tijdelijke aanduiding voor dianummer 3"/>
          <p:cNvSpPr>
            <a:spLocks noGrp="1"/>
          </p:cNvSpPr>
          <p:nvPr>
            <p:ph type="sldNum" sz="quarter" idx="10"/>
          </p:nvPr>
        </p:nvSpPr>
        <p:spPr/>
        <p:txBody>
          <a:bodyPr/>
          <a:lstStyle/>
          <a:p>
            <a:pPr>
              <a:defRPr/>
            </a:pPr>
            <a:fld id="{227931D9-768F-44CE-ADE1-701D14004B71}" type="slidenum">
              <a:rPr lang="nl-NL" smtClean="0"/>
              <a:pPr>
                <a:defRPr/>
              </a:pPr>
              <a:t>29</a:t>
            </a:fld>
            <a:endParaRPr lang="nl-NL"/>
          </a:p>
        </p:txBody>
      </p:sp>
    </p:spTree>
    <p:extLst>
      <p:ext uri="{BB962C8B-B14F-4D97-AF65-F5344CB8AC3E}">
        <p14:creationId xmlns:p14="http://schemas.microsoft.com/office/powerpoint/2010/main" val="3286441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nl-NL" altLang="nl-NL" dirty="0"/>
              <a:t>Op basis van casus de gegevens per </a:t>
            </a:r>
            <a:r>
              <a:rPr lang="nl-NL" altLang="nl-NL" dirty="0" err="1"/>
              <a:t>bullit</a:t>
            </a:r>
            <a:r>
              <a:rPr lang="nl-NL" altLang="nl-NL" dirty="0"/>
              <a:t> verzamelen. Vaak gegevens geïnterpreteerd i.p.v. objectief verzamelt. Zorgvuldig in kaart brengen.</a:t>
            </a:r>
          </a:p>
          <a:p>
            <a:pPr eaLnBrk="1" hangingPunct="1"/>
            <a:r>
              <a:rPr lang="nl-NL" altLang="nl-NL" dirty="0"/>
              <a:t>Bij beperkte levensduur symptoom aanpakken die de zorgvrager de meeste last geeft. Dit is aan de zorgvrager!!!!! En niet aan de verzorgende om te bepalen. Vraag zo nodig na bij </a:t>
            </a:r>
            <a:r>
              <a:rPr lang="nl-NL" altLang="nl-NL" dirty="0" err="1"/>
              <a:t>zorgvager</a:t>
            </a:r>
            <a:r>
              <a:rPr lang="nl-NL" altLang="nl-NL" dirty="0"/>
              <a:t> en/of naasten.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33</a:t>
            </a:fld>
            <a:endParaRPr lang="nl-NL"/>
          </a:p>
        </p:txBody>
      </p:sp>
    </p:spTree>
    <p:extLst>
      <p:ext uri="{BB962C8B-B14F-4D97-AF65-F5344CB8AC3E}">
        <p14:creationId xmlns:p14="http://schemas.microsoft.com/office/powerpoint/2010/main" val="3691556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nl-NL" altLang="nl-NL" dirty="0"/>
              <a:t>Op basis van casus de gegevens per </a:t>
            </a:r>
            <a:r>
              <a:rPr lang="nl-NL" altLang="nl-NL" dirty="0" err="1"/>
              <a:t>bullit</a:t>
            </a:r>
            <a:r>
              <a:rPr lang="nl-NL" altLang="nl-NL" dirty="0"/>
              <a:t> verzamelen. Vaak gegevens geïnterpreteerd i.p.v. objectief verzamelt. Zorgvuldig in kaart brengen.</a:t>
            </a:r>
          </a:p>
          <a:p>
            <a:pPr eaLnBrk="1" hangingPunct="1"/>
            <a:r>
              <a:rPr lang="nl-NL" altLang="nl-NL" dirty="0"/>
              <a:t>Bij beperkte levensduur symptoom aanpakken die de zorgvrager de </a:t>
            </a:r>
            <a:r>
              <a:rPr lang="nl-NL" altLang="nl-NL" dirty="0" err="1"/>
              <a:t>meetse</a:t>
            </a:r>
            <a:r>
              <a:rPr lang="nl-NL" altLang="nl-NL" dirty="0"/>
              <a:t> last geeft. Dit is aan de zorgvrager!!!!! En niet aan de verzorgende om te bepalen. Vraag </a:t>
            </a:r>
            <a:r>
              <a:rPr lang="nl-NL" altLang="nl-NL" dirty="0" err="1"/>
              <a:t>zonodig</a:t>
            </a:r>
            <a:r>
              <a:rPr lang="nl-NL" altLang="nl-NL" dirty="0"/>
              <a:t> na bij </a:t>
            </a:r>
            <a:r>
              <a:rPr lang="nl-NL" altLang="nl-NL" dirty="0" err="1"/>
              <a:t>zorgvager</a:t>
            </a:r>
            <a:r>
              <a:rPr lang="nl-NL" altLang="nl-NL" dirty="0"/>
              <a:t> en/of naasten.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34</a:t>
            </a:fld>
            <a:endParaRPr lang="nl-NL"/>
          </a:p>
        </p:txBody>
      </p:sp>
    </p:spTree>
    <p:extLst>
      <p:ext uri="{BB962C8B-B14F-4D97-AF65-F5344CB8AC3E}">
        <p14:creationId xmlns:p14="http://schemas.microsoft.com/office/powerpoint/2010/main" val="3691556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Wanneer er een keuze is gemaakt van het zorgprobleem pak dan altijd de juiste signaleringskaart erbij. </a:t>
            </a:r>
          </a:p>
          <a:p>
            <a:r>
              <a:rPr lang="nl-NL" dirty="0"/>
              <a:t>Voor hoesten, geen idee en anders maak je gebruik van de signaleringskaart algemeen</a:t>
            </a:r>
          </a:p>
          <a:p>
            <a:r>
              <a:rPr lang="nl-NL" dirty="0"/>
              <a:t>Daarnaast is er ook een signaleringskaart mantelzorg</a:t>
            </a:r>
            <a:r>
              <a:rPr lang="nl-NL" baseline="0" dirty="0"/>
              <a:t> Deze is bedoeld om in kaart te brengen wie de mantelzorgers zijn en wat voor hen de belasting is die zij ervaren door het geven van mantelzorg.</a:t>
            </a:r>
          </a:p>
          <a:p>
            <a:endParaRPr lang="nl-NL" baseline="0" dirty="0"/>
          </a:p>
          <a:p>
            <a:r>
              <a:rPr lang="nl-NL" baseline="0" dirty="0"/>
              <a:t>Er is op </a:t>
            </a:r>
            <a:r>
              <a:rPr lang="nl-NL" baseline="0" dirty="0" err="1"/>
              <a:t>palliaweb</a:t>
            </a:r>
            <a:r>
              <a:rPr lang="nl-NL" baseline="0" dirty="0"/>
              <a:t> een digitale versie beschikbaar waarbij je als docent ook per symptoom verder met de studenten / deelnemers aan de slag zou kunnen: </a:t>
            </a:r>
          </a:p>
          <a:p>
            <a:r>
              <a:rPr lang="nl-NL" baseline="0" dirty="0"/>
              <a:t>https://pznlsawebprod.blob.core.windows.net/mediacontainer/pznl/media/opleidings-en-trainingsmateriaal/iknl_signalering_digitaal_2019_stap2-per-zorgprobleem_hr_1.pdf</a:t>
            </a:r>
          </a:p>
          <a:p>
            <a:endParaRPr lang="nl-NL" baseline="0" dirty="0"/>
          </a:p>
          <a:p>
            <a:r>
              <a:rPr lang="nl-NL" baseline="0" dirty="0"/>
              <a:t>Ook is de hele set digitaal beschikbaar</a:t>
            </a:r>
          </a:p>
          <a:p>
            <a:r>
              <a:rPr lang="nl-NL" dirty="0"/>
              <a:t>https://pznlsawebprod.blob.core.windows.net/mediacontainer/pznl/media/opleidings-en-trainingsmateriaal/iknl_signalering_digitaal_2020_hr.pdf</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35</a:t>
            </a:fld>
            <a:endParaRPr lang="nl-NL"/>
          </a:p>
        </p:txBody>
      </p:sp>
    </p:spTree>
    <p:extLst>
      <p:ext uri="{BB962C8B-B14F-4D97-AF65-F5344CB8AC3E}">
        <p14:creationId xmlns:p14="http://schemas.microsoft.com/office/powerpoint/2010/main" val="1532798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welke</a:t>
            </a:r>
            <a:r>
              <a:rPr lang="nl-NL" baseline="0" dirty="0"/>
              <a:t> doelgroep gaat het? Dit aanpassen</a:t>
            </a:r>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5</a:t>
            </a:fld>
            <a:endParaRPr lang="nl-NL"/>
          </a:p>
        </p:txBody>
      </p:sp>
    </p:spTree>
    <p:extLst>
      <p:ext uri="{BB962C8B-B14F-4D97-AF65-F5344CB8AC3E}">
        <p14:creationId xmlns:p14="http://schemas.microsoft.com/office/powerpoint/2010/main" val="4158478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37</a:t>
            </a:fld>
            <a:endParaRPr lang="nl-NL"/>
          </a:p>
        </p:txBody>
      </p:sp>
    </p:spTree>
    <p:extLst>
      <p:ext uri="{BB962C8B-B14F-4D97-AF65-F5344CB8AC3E}">
        <p14:creationId xmlns:p14="http://schemas.microsoft.com/office/powerpoint/2010/main" val="3843584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39</a:t>
            </a:fld>
            <a:endParaRPr lang="nl-NL"/>
          </a:p>
        </p:txBody>
      </p:sp>
    </p:spTree>
    <p:extLst>
      <p:ext uri="{BB962C8B-B14F-4D97-AF65-F5344CB8AC3E}">
        <p14:creationId xmlns:p14="http://schemas.microsoft.com/office/powerpoint/2010/main" val="3843584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40</a:t>
            </a:fld>
            <a:endParaRPr lang="nl-NL"/>
          </a:p>
        </p:txBody>
      </p:sp>
    </p:spTree>
    <p:extLst>
      <p:ext uri="{BB962C8B-B14F-4D97-AF65-F5344CB8AC3E}">
        <p14:creationId xmlns:p14="http://schemas.microsoft.com/office/powerpoint/2010/main" val="3843584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41</a:t>
            </a:fld>
            <a:endParaRPr lang="nl-NL"/>
          </a:p>
        </p:txBody>
      </p:sp>
    </p:spTree>
    <p:extLst>
      <p:ext uri="{BB962C8B-B14F-4D97-AF65-F5344CB8AC3E}">
        <p14:creationId xmlns:p14="http://schemas.microsoft.com/office/powerpoint/2010/main" val="3843584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42</a:t>
            </a:fld>
            <a:endParaRPr lang="nl-NL"/>
          </a:p>
        </p:txBody>
      </p:sp>
    </p:spTree>
    <p:extLst>
      <p:ext uri="{BB962C8B-B14F-4D97-AF65-F5344CB8AC3E}">
        <p14:creationId xmlns:p14="http://schemas.microsoft.com/office/powerpoint/2010/main" val="3843584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43</a:t>
            </a:fld>
            <a:endParaRPr lang="nl-NL"/>
          </a:p>
        </p:txBody>
      </p:sp>
    </p:spTree>
    <p:extLst>
      <p:ext uri="{BB962C8B-B14F-4D97-AF65-F5344CB8AC3E}">
        <p14:creationId xmlns:p14="http://schemas.microsoft.com/office/powerpoint/2010/main" val="3843584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44</a:t>
            </a:fld>
            <a:endParaRPr lang="nl-NL"/>
          </a:p>
        </p:txBody>
      </p:sp>
    </p:spTree>
    <p:extLst>
      <p:ext uri="{BB962C8B-B14F-4D97-AF65-F5344CB8AC3E}">
        <p14:creationId xmlns:p14="http://schemas.microsoft.com/office/powerpoint/2010/main" val="3843584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45</a:t>
            </a:fld>
            <a:endParaRPr lang="nl-NL"/>
          </a:p>
        </p:txBody>
      </p:sp>
    </p:spTree>
    <p:extLst>
      <p:ext uri="{BB962C8B-B14F-4D97-AF65-F5344CB8AC3E}">
        <p14:creationId xmlns:p14="http://schemas.microsoft.com/office/powerpoint/2010/main" val="3843584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46</a:t>
            </a:fld>
            <a:endParaRPr lang="nl-NL"/>
          </a:p>
        </p:txBody>
      </p:sp>
    </p:spTree>
    <p:extLst>
      <p:ext uri="{BB962C8B-B14F-4D97-AF65-F5344CB8AC3E}">
        <p14:creationId xmlns:p14="http://schemas.microsoft.com/office/powerpoint/2010/main" val="38435847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47</a:t>
            </a:fld>
            <a:endParaRPr lang="nl-NL"/>
          </a:p>
        </p:txBody>
      </p:sp>
    </p:spTree>
    <p:extLst>
      <p:ext uri="{BB962C8B-B14F-4D97-AF65-F5344CB8AC3E}">
        <p14:creationId xmlns:p14="http://schemas.microsoft.com/office/powerpoint/2010/main" val="3843584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indent="-457200" eaLnBrk="1" hangingPunct="1">
              <a:buFont typeface="Arial" charset="0"/>
              <a:buAutoNum type="arabicPeriod"/>
            </a:pPr>
            <a:r>
              <a:rPr lang="en-US" altLang="nl-NL" sz="1200" dirty="0" err="1"/>
              <a:t>Maak</a:t>
            </a:r>
            <a:r>
              <a:rPr lang="en-US" altLang="nl-NL" sz="1200" dirty="0"/>
              <a:t> 10 A4tjes met 1 t/m 10  </a:t>
            </a:r>
            <a:r>
              <a:rPr lang="en-US" altLang="nl-NL" sz="1200" dirty="0" err="1"/>
              <a:t>en</a:t>
            </a:r>
            <a:r>
              <a:rPr lang="en-US" altLang="nl-NL" sz="1200" dirty="0"/>
              <a:t> leg </a:t>
            </a:r>
            <a:r>
              <a:rPr lang="en-US" altLang="nl-NL" sz="1200" dirty="0" err="1"/>
              <a:t>deze</a:t>
            </a:r>
            <a:r>
              <a:rPr lang="en-US" altLang="nl-NL" sz="1200" dirty="0"/>
              <a:t> in </a:t>
            </a:r>
            <a:r>
              <a:rPr lang="en-US" altLang="nl-NL" sz="1200" dirty="0" err="1"/>
              <a:t>een</a:t>
            </a:r>
            <a:r>
              <a:rPr lang="en-US" altLang="nl-NL" sz="1200" dirty="0"/>
              <a:t> </a:t>
            </a:r>
            <a:r>
              <a:rPr lang="en-US" altLang="nl-NL" sz="1200" dirty="0" err="1"/>
              <a:t>lijn</a:t>
            </a:r>
            <a:r>
              <a:rPr lang="en-US" altLang="nl-NL" sz="1200" dirty="0"/>
              <a:t> op de </a:t>
            </a:r>
            <a:r>
              <a:rPr lang="en-US" altLang="nl-NL" sz="1200" dirty="0" err="1"/>
              <a:t>grond</a:t>
            </a:r>
            <a:r>
              <a:rPr lang="en-US" altLang="nl-NL" sz="1200" dirty="0"/>
              <a:t>. </a:t>
            </a:r>
            <a:r>
              <a:rPr lang="en-US" altLang="nl-NL" sz="1200" dirty="0" err="1"/>
              <a:t>Vraag</a:t>
            </a:r>
            <a:r>
              <a:rPr lang="en-US" altLang="nl-NL" sz="1200" dirty="0"/>
              <a:t> </a:t>
            </a:r>
            <a:r>
              <a:rPr lang="en-US" altLang="nl-NL" sz="1200" dirty="0" err="1"/>
              <a:t>iedereen</a:t>
            </a:r>
            <a:r>
              <a:rPr lang="en-US" altLang="nl-NL" sz="1200" dirty="0"/>
              <a:t> </a:t>
            </a:r>
            <a:r>
              <a:rPr lang="en-US" altLang="nl-NL" sz="1200" dirty="0" err="1"/>
              <a:t>te</a:t>
            </a:r>
            <a:r>
              <a:rPr lang="en-US" altLang="nl-NL" sz="1200" dirty="0"/>
              <a:t> </a:t>
            </a:r>
            <a:r>
              <a:rPr lang="en-US" altLang="nl-NL" sz="1200" dirty="0" err="1"/>
              <a:t>gaan</a:t>
            </a:r>
            <a:r>
              <a:rPr lang="en-US" altLang="nl-NL" sz="1200" dirty="0"/>
              <a:t> </a:t>
            </a:r>
            <a:r>
              <a:rPr lang="en-US" altLang="nl-NL" sz="1200" dirty="0" err="1"/>
              <a:t>staan</a:t>
            </a:r>
            <a:r>
              <a:rPr lang="en-US" altLang="nl-NL" sz="1200" dirty="0"/>
              <a:t>.</a:t>
            </a:r>
          </a:p>
          <a:p>
            <a:pPr marL="457200" indent="-457200" eaLnBrk="1" hangingPunct="1">
              <a:buFont typeface="Arial" charset="0"/>
              <a:buAutoNum type="arabicPeriod"/>
            </a:pPr>
            <a:r>
              <a:rPr lang="en-US" altLang="nl-NL" sz="1200" dirty="0" err="1"/>
              <a:t>Stel</a:t>
            </a:r>
            <a:r>
              <a:rPr lang="en-US" altLang="nl-NL" sz="1200" dirty="0"/>
              <a:t> 4 </a:t>
            </a:r>
            <a:r>
              <a:rPr lang="en-US" altLang="nl-NL" sz="1200" dirty="0" err="1"/>
              <a:t>vragen</a:t>
            </a:r>
            <a:r>
              <a:rPr lang="en-US" altLang="nl-NL" sz="1200" dirty="0"/>
              <a:t>. </a:t>
            </a:r>
          </a:p>
          <a:p>
            <a:pPr marL="457200" indent="-457200" eaLnBrk="1" hangingPunct="1">
              <a:buFont typeface="Arial" charset="0"/>
              <a:buAutoNum type="arabicPeriod"/>
            </a:pPr>
            <a:r>
              <a:rPr lang="en-US" altLang="nl-NL" sz="1200" dirty="0"/>
              <a:t>Ga </a:t>
            </a:r>
            <a:r>
              <a:rPr lang="en-US" altLang="nl-NL" sz="1200" dirty="0" err="1"/>
              <a:t>staan</a:t>
            </a:r>
            <a:r>
              <a:rPr lang="en-US" altLang="nl-NL" sz="1200" dirty="0"/>
              <a:t> </a:t>
            </a:r>
            <a:r>
              <a:rPr lang="en-US" altLang="nl-NL" sz="1200" dirty="0" err="1"/>
              <a:t>bij</a:t>
            </a:r>
            <a:r>
              <a:rPr lang="en-US" altLang="nl-NL" sz="1200" dirty="0"/>
              <a:t> het </a:t>
            </a:r>
            <a:r>
              <a:rPr lang="en-US" altLang="nl-NL" sz="1200" dirty="0" err="1"/>
              <a:t>cijfer</a:t>
            </a:r>
            <a:r>
              <a:rPr lang="en-US" altLang="nl-NL" sz="1200" dirty="0"/>
              <a:t> </a:t>
            </a:r>
            <a:r>
              <a:rPr lang="en-US" altLang="nl-NL" sz="1200" dirty="0" err="1"/>
              <a:t>dat</a:t>
            </a:r>
            <a:r>
              <a:rPr lang="en-US" altLang="nl-NL" sz="1200" dirty="0"/>
              <a:t> het </a:t>
            </a:r>
            <a:r>
              <a:rPr lang="en-US" altLang="nl-NL" sz="1200" dirty="0" err="1"/>
              <a:t>meest</a:t>
            </a:r>
            <a:r>
              <a:rPr lang="en-US" altLang="nl-NL" sz="1200" dirty="0"/>
              <a:t> past </a:t>
            </a:r>
            <a:r>
              <a:rPr lang="en-US" altLang="nl-NL" sz="1200" dirty="0" err="1"/>
              <a:t>bij</a:t>
            </a:r>
            <a:r>
              <a:rPr lang="en-US" altLang="nl-NL" sz="1200" dirty="0"/>
              <a:t> </a:t>
            </a:r>
            <a:r>
              <a:rPr lang="en-US" altLang="nl-NL" sz="1200" dirty="0" err="1"/>
              <a:t>jouw</a:t>
            </a:r>
            <a:r>
              <a:rPr lang="en-US" altLang="nl-NL" sz="1200" dirty="0"/>
              <a:t> </a:t>
            </a:r>
            <a:r>
              <a:rPr lang="en-US" altLang="nl-NL" sz="1200" dirty="0" err="1"/>
              <a:t>gevoel</a:t>
            </a:r>
            <a:r>
              <a:rPr lang="en-US" altLang="nl-NL" sz="1200" dirty="0"/>
              <a:t>.</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6</a:t>
            </a:fld>
            <a:endParaRPr lang="nl-NL"/>
          </a:p>
        </p:txBody>
      </p:sp>
    </p:spTree>
    <p:extLst>
      <p:ext uri="{BB962C8B-B14F-4D97-AF65-F5344CB8AC3E}">
        <p14:creationId xmlns:p14="http://schemas.microsoft.com/office/powerpoint/2010/main" val="930929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48</a:t>
            </a:fld>
            <a:endParaRPr lang="nl-NL"/>
          </a:p>
        </p:txBody>
      </p:sp>
    </p:spTree>
    <p:extLst>
      <p:ext uri="{BB962C8B-B14F-4D97-AF65-F5344CB8AC3E}">
        <p14:creationId xmlns:p14="http://schemas.microsoft.com/office/powerpoint/2010/main" val="38435847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49</a:t>
            </a:fld>
            <a:endParaRPr lang="nl-NL"/>
          </a:p>
        </p:txBody>
      </p:sp>
    </p:spTree>
    <p:extLst>
      <p:ext uri="{BB962C8B-B14F-4D97-AF65-F5344CB8AC3E}">
        <p14:creationId xmlns:p14="http://schemas.microsoft.com/office/powerpoint/2010/main" val="38435847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50</a:t>
            </a:fld>
            <a:endParaRPr lang="nl-NL"/>
          </a:p>
        </p:txBody>
      </p:sp>
    </p:spTree>
    <p:extLst>
      <p:ext uri="{BB962C8B-B14F-4D97-AF65-F5344CB8AC3E}">
        <p14:creationId xmlns:p14="http://schemas.microsoft.com/office/powerpoint/2010/main" val="3843584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51</a:t>
            </a:fld>
            <a:endParaRPr lang="nl-NL"/>
          </a:p>
        </p:txBody>
      </p:sp>
    </p:spTree>
    <p:extLst>
      <p:ext uri="{BB962C8B-B14F-4D97-AF65-F5344CB8AC3E}">
        <p14:creationId xmlns:p14="http://schemas.microsoft.com/office/powerpoint/2010/main" val="38435847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52</a:t>
            </a:fld>
            <a:endParaRPr lang="nl-NL"/>
          </a:p>
        </p:txBody>
      </p:sp>
    </p:spTree>
    <p:extLst>
      <p:ext uri="{BB962C8B-B14F-4D97-AF65-F5344CB8AC3E}">
        <p14:creationId xmlns:p14="http://schemas.microsoft.com/office/powerpoint/2010/main" val="38435847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53</a:t>
            </a:fld>
            <a:endParaRPr lang="nl-NL"/>
          </a:p>
        </p:txBody>
      </p:sp>
    </p:spTree>
    <p:extLst>
      <p:ext uri="{BB962C8B-B14F-4D97-AF65-F5344CB8AC3E}">
        <p14:creationId xmlns:p14="http://schemas.microsoft.com/office/powerpoint/2010/main" val="38435847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54</a:t>
            </a:fld>
            <a:endParaRPr lang="nl-NL"/>
          </a:p>
        </p:txBody>
      </p:sp>
    </p:spTree>
    <p:extLst>
      <p:ext uri="{BB962C8B-B14F-4D97-AF65-F5344CB8AC3E}">
        <p14:creationId xmlns:p14="http://schemas.microsoft.com/office/powerpoint/2010/main" val="38435847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56</a:t>
            </a:fld>
            <a:endParaRPr lang="nl-NL"/>
          </a:p>
        </p:txBody>
      </p:sp>
    </p:spTree>
    <p:extLst>
      <p:ext uri="{BB962C8B-B14F-4D97-AF65-F5344CB8AC3E}">
        <p14:creationId xmlns:p14="http://schemas.microsoft.com/office/powerpoint/2010/main" val="38435847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57</a:t>
            </a:fld>
            <a:endParaRPr lang="nl-NL"/>
          </a:p>
        </p:txBody>
      </p:sp>
    </p:spTree>
    <p:extLst>
      <p:ext uri="{BB962C8B-B14F-4D97-AF65-F5344CB8AC3E}">
        <p14:creationId xmlns:p14="http://schemas.microsoft.com/office/powerpoint/2010/main" val="38435847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58</a:t>
            </a:fld>
            <a:endParaRPr lang="nl-NL"/>
          </a:p>
        </p:txBody>
      </p:sp>
    </p:spTree>
    <p:extLst>
      <p:ext uri="{BB962C8B-B14F-4D97-AF65-F5344CB8AC3E}">
        <p14:creationId xmlns:p14="http://schemas.microsoft.com/office/powerpoint/2010/main" val="3843584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dirty="0"/>
              <a:t>Bespreek wat de deelnemers opvalt…</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dirty="0"/>
          </a:p>
          <a:p>
            <a:pPr marL="0" marR="0" indent="0" algn="l" defTabSz="914400" rtl="0" eaLnBrk="0" fontAlgn="base" latinLnBrk="0" hangingPunct="0">
              <a:lnSpc>
                <a:spcPct val="100000"/>
              </a:lnSpc>
              <a:spcBef>
                <a:spcPct val="30000"/>
              </a:spcBef>
              <a:spcAft>
                <a:spcPct val="0"/>
              </a:spcAft>
              <a:buClrTx/>
              <a:buSzTx/>
              <a:buFontTx/>
              <a:buNone/>
              <a:tabLst/>
              <a:defRPr/>
            </a:pPr>
            <a:r>
              <a:rPr lang="nl-NL" dirty="0"/>
              <a:t>Scripttekst:</a:t>
            </a:r>
            <a:br>
              <a:rPr lang="nl-NL" dirty="0"/>
            </a:br>
            <a:r>
              <a:rPr lang="nl-NL" dirty="0"/>
              <a:t>Palliatieve zorg gaat over kwaliteit van leven van patiënten die ernstig ziek zijn en niet meer van hun ziekte kunnen genezen of patiënten die toegenomen kwetsbaar zijn. Het doel is de kwaliteit van hun leven en dat van hun naasten zo goed mogelijk te houden.</a:t>
            </a:r>
            <a:br>
              <a:rPr lang="nl-NL" dirty="0"/>
            </a:br>
            <a:br>
              <a:rPr lang="nl-NL" dirty="0"/>
            </a:br>
            <a:r>
              <a:rPr lang="nl-NL" dirty="0"/>
              <a:t>Palliatieve zorg kan in beeld komen wanneer de zorgverlener verwacht dat de patiënt in de komende 12 maanden komt te overlijden. De patiënt en zijn naasten staan centraal. De zorgverleners hebben respect voor de autonomie van de patiënt. De patiënt beslist zelf over de zorg die bij hem past, samen met de naasten en de zorgverlener.</a:t>
            </a:r>
            <a:br>
              <a:rPr lang="nl-NL" dirty="0"/>
            </a:br>
            <a:br>
              <a:rPr lang="nl-NL" dirty="0"/>
            </a:br>
            <a:r>
              <a:rPr lang="nl-NL" dirty="0"/>
              <a:t>Palliatieve zorg is </a:t>
            </a:r>
            <a:r>
              <a:rPr lang="nl-NL" dirty="0" err="1"/>
              <a:t>multidimensionele</a:t>
            </a:r>
            <a:r>
              <a:rPr lang="nl-NL" dirty="0"/>
              <a:t> zorg. Er is aandacht voor het welbevinden op de lichamelijke, psychische, sociale en spirituele dimensie van de patiënt.</a:t>
            </a:r>
            <a:br>
              <a:rPr lang="nl-NL" dirty="0"/>
            </a:br>
            <a:br>
              <a:rPr lang="nl-NL" dirty="0"/>
            </a:br>
            <a:r>
              <a:rPr lang="nl-NL" dirty="0"/>
              <a:t>Palliatieve zorg is interdisciplinaire zorg. Zorgverleners uit verschillende disciplines en vrijwilligers vormen een persoonlijk en dynamisch team, in nauwe samenwerking met de patiënt en zijn naasten. Ze formuleren een gezamenlijk doel dat uitgaat van de wensen, waarden en behoeften van de patiënt. Zo nodig kunnen de zorgverleners ondersteuning krijgen van speciaal opgeleide zorgverleners.</a:t>
            </a:r>
            <a:br>
              <a:rPr lang="nl-NL" dirty="0"/>
            </a:br>
            <a:br>
              <a:rPr lang="nl-NL" dirty="0"/>
            </a:br>
            <a:r>
              <a:rPr lang="nl-NL" dirty="0"/>
              <a:t>Het doel van palliatieve zorg wordt mede bepaald door de ‘fase van ziek zijn’ waarin de patiënt zich bevindt. In de fase ziektegerichte palliatie is het doel om de kwaliteit van leven te houden of te verbeteren door de ziekte te behandelen. De behandeling kan dan het verloop van de ziekte vertragen, wat ervoor kan zorgen dat er minder snel klachten en problemen ontstaan.</a:t>
            </a:r>
            <a:br>
              <a:rPr lang="nl-NL" dirty="0"/>
            </a:br>
            <a:r>
              <a:rPr lang="nl-NL" dirty="0"/>
              <a:t>Bij symptoomgerichte palliatie verlichten en voorkomen de zorgverleners de klachten van de patiënt en de symptomen van de ziekte zo veel mogelijk. In de praktijk worden ziektegerichte en symptoomgerichte palliatie vaak tegelijk toegepast.</a:t>
            </a:r>
            <a:br>
              <a:rPr lang="nl-NL" dirty="0"/>
            </a:br>
            <a:br>
              <a:rPr lang="nl-NL" dirty="0"/>
            </a:br>
            <a:r>
              <a:rPr lang="nl-NL" dirty="0"/>
              <a:t>Als het behoud van goede kwaliteit van leven niet langer mogelijk is, richt symptoomgerichte palliatie zich op waardig sterven. De zorgverleners maken het sterven voor de patiënt zo comfortabel mogelijk. Ze bieden ondersteuning en begeleiding aan de patiënt en naasten.</a:t>
            </a:r>
            <a:br>
              <a:rPr lang="nl-NL" dirty="0"/>
            </a:br>
            <a:br>
              <a:rPr lang="nl-NL" dirty="0"/>
            </a:br>
            <a:r>
              <a:rPr lang="nl-NL" dirty="0"/>
              <a:t>Na het overlijden van de patiënt hebben zorgverleners aandacht voor de nabestaanden van de overleden </a:t>
            </a:r>
            <a:r>
              <a:rPr lang="nl-NL" dirty="0" err="1"/>
              <a:t>patiënt.</a:t>
            </a:r>
            <a:r>
              <a:rPr lang="nl-NL" sz="1200" baseline="0" dirty="0" err="1"/>
              <a:t>Bespreek</a:t>
            </a:r>
            <a:r>
              <a:rPr lang="nl-NL" sz="1200" baseline="0" dirty="0"/>
              <a:t> wat de deelnemers opvalt</a:t>
            </a:r>
            <a:endParaRPr lang="nl-NL" sz="1200" dirty="0"/>
          </a:p>
          <a:p>
            <a:endParaRPr lang="nl-NL" dirty="0"/>
          </a:p>
        </p:txBody>
      </p:sp>
      <p:sp>
        <p:nvSpPr>
          <p:cNvPr id="4" name="Tijdelijke aanduiding voor dianummer 3"/>
          <p:cNvSpPr>
            <a:spLocks noGrp="1"/>
          </p:cNvSpPr>
          <p:nvPr>
            <p:ph type="sldNum" sz="quarter" idx="10"/>
          </p:nvPr>
        </p:nvSpPr>
        <p:spPr/>
        <p:txBody>
          <a:bodyPr/>
          <a:lstStyle/>
          <a:p>
            <a:fld id="{A79ED2DD-7CDC-4CE8-9708-7AEEFDBC0E57}" type="slidenum">
              <a:rPr lang="nl-NL" altLang="nl-NL" smtClean="0"/>
              <a:pPr/>
              <a:t>8</a:t>
            </a:fld>
            <a:endParaRPr lang="nl-NL" altLang="nl-NL"/>
          </a:p>
        </p:txBody>
      </p:sp>
    </p:spTree>
    <p:extLst>
      <p:ext uri="{BB962C8B-B14F-4D97-AF65-F5344CB8AC3E}">
        <p14:creationId xmlns:p14="http://schemas.microsoft.com/office/powerpoint/2010/main" val="5546162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59</a:t>
            </a:fld>
            <a:endParaRPr lang="nl-NL"/>
          </a:p>
        </p:txBody>
      </p:sp>
    </p:spTree>
    <p:extLst>
      <p:ext uri="{BB962C8B-B14F-4D97-AF65-F5344CB8AC3E}">
        <p14:creationId xmlns:p14="http://schemas.microsoft.com/office/powerpoint/2010/main" val="38435847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NL" altLang="nl-NL" dirty="0">
                <a:latin typeface="Arial" pitchFamily="34" charset="0"/>
              </a:rPr>
              <a:t>Waarom bel je eigenlijk. Weet je voldoende om het gesprek aan te gaan?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62</a:t>
            </a:fld>
            <a:endParaRPr lang="nl-NL"/>
          </a:p>
        </p:txBody>
      </p:sp>
    </p:spTree>
    <p:extLst>
      <p:ext uri="{BB962C8B-B14F-4D97-AF65-F5344CB8AC3E}">
        <p14:creationId xmlns:p14="http://schemas.microsoft.com/office/powerpoint/2010/main" val="34813530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NL" altLang="nl-NL" dirty="0">
                <a:latin typeface="Arial" pitchFamily="34" charset="0"/>
              </a:rPr>
              <a:t>Sterk afhankelijk van setting waarin je werkt en afspraken binnen zorgorganisatie.  Met wie bel jij en waarom?</a:t>
            </a:r>
          </a:p>
          <a:p>
            <a:endParaRPr lang="en-GB" sz="1200" kern="1200" dirty="0">
              <a:solidFill>
                <a:schemeClr val="tx1"/>
              </a:solidFill>
              <a:effectLst/>
              <a:latin typeface="Arial" charset="0"/>
              <a:ea typeface="+mn-ea"/>
              <a:cs typeface="+mn-cs"/>
            </a:endParaRPr>
          </a:p>
        </p:txBody>
      </p:sp>
      <p:sp>
        <p:nvSpPr>
          <p:cNvPr id="4" name="Tijdelijke aanduiding voor dianummer 3"/>
          <p:cNvSpPr>
            <a:spLocks noGrp="1"/>
          </p:cNvSpPr>
          <p:nvPr>
            <p:ph type="sldNum" sz="quarter" idx="10"/>
          </p:nvPr>
        </p:nvSpPr>
        <p:spPr/>
        <p:txBody>
          <a:bodyPr/>
          <a:lstStyle/>
          <a:p>
            <a:pPr>
              <a:defRPr/>
            </a:pPr>
            <a:fld id="{227931D9-768F-44CE-ADE1-701D14004B71}" type="slidenum">
              <a:rPr lang="nl-NL" smtClean="0"/>
              <a:pPr>
                <a:defRPr/>
              </a:pPr>
              <a:t>63</a:t>
            </a:fld>
            <a:endParaRPr lang="nl-NL"/>
          </a:p>
        </p:txBody>
      </p:sp>
    </p:spTree>
    <p:extLst>
      <p:ext uri="{BB962C8B-B14F-4D97-AF65-F5344CB8AC3E}">
        <p14:creationId xmlns:p14="http://schemas.microsoft.com/office/powerpoint/2010/main" val="32864410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nl-NL" altLang="nl-NL" dirty="0">
                <a:latin typeface="Arial" pitchFamily="34" charset="0"/>
              </a:rPr>
              <a:t>Laat hierbij de</a:t>
            </a:r>
            <a:r>
              <a:rPr lang="nl-NL" altLang="nl-NL" baseline="0" dirty="0">
                <a:latin typeface="Arial" pitchFamily="34" charset="0"/>
              </a:rPr>
              <a:t> stappenplankaart uit de set zien.</a:t>
            </a:r>
          </a:p>
          <a:p>
            <a:pPr eaLnBrk="1" hangingPunct="1"/>
            <a:r>
              <a:rPr lang="nl-NL" altLang="nl-NL" dirty="0">
                <a:latin typeface="Arial" pitchFamily="34" charset="0"/>
              </a:rPr>
              <a:t>In verband met anticiperend vermogen en vroegtijdige herkennen van </a:t>
            </a:r>
            <a:r>
              <a:rPr lang="nl-NL" altLang="nl-NL" dirty="0" err="1">
                <a:latin typeface="Arial" pitchFamily="34" charset="0"/>
              </a:rPr>
              <a:t>symtpoomlast</a:t>
            </a:r>
            <a:r>
              <a:rPr lang="nl-NL" altLang="nl-NL" dirty="0">
                <a:latin typeface="Arial" pitchFamily="34" charset="0"/>
              </a:rPr>
              <a:t> nadruk in training en methodiek op stap 1 – 3.  Stap 1 en 2 is uitgesplitste vorm van anamnese,</a:t>
            </a:r>
          </a:p>
          <a:p>
            <a:pPr eaLnBrk="1" hangingPunct="1"/>
            <a:r>
              <a:rPr lang="nl-NL" altLang="nl-NL" dirty="0">
                <a:latin typeface="Arial" pitchFamily="34" charset="0"/>
              </a:rPr>
              <a:t>Stap 3 overleg voorbereiden uitvergroot…..</a:t>
            </a:r>
          </a:p>
          <a:p>
            <a:endParaRPr lang="nl-NL" dirty="0"/>
          </a:p>
          <a:p>
            <a:pPr eaLnBrk="1" hangingPunct="1"/>
            <a:endParaRPr lang="nl-NL" altLang="nl-NL" baseline="0" dirty="0">
              <a:latin typeface="Arial" pitchFamily="34" charset="0"/>
            </a:endParaRPr>
          </a:p>
          <a:p>
            <a:pPr eaLnBrk="1" hangingPunct="1"/>
            <a:endParaRPr lang="nl-NL" altLang="nl-NL" dirty="0">
              <a:latin typeface="Arial" pitchFamily="34" charset="0"/>
            </a:endParaRPr>
          </a:p>
          <a:p>
            <a:pPr eaLnBrk="1" hangingPunct="1"/>
            <a:r>
              <a:rPr lang="nl-NL" altLang="nl-NL" dirty="0">
                <a:latin typeface="Arial" pitchFamily="34" charset="0"/>
              </a:rPr>
              <a:t>In verband met anticiperend vermogen en vroegtijdige herkennen van </a:t>
            </a:r>
            <a:r>
              <a:rPr lang="nl-NL" altLang="nl-NL" dirty="0" err="1">
                <a:latin typeface="Arial" pitchFamily="34" charset="0"/>
              </a:rPr>
              <a:t>symtpoomlast</a:t>
            </a:r>
            <a:r>
              <a:rPr lang="nl-NL" altLang="nl-NL" dirty="0">
                <a:latin typeface="Arial" pitchFamily="34" charset="0"/>
              </a:rPr>
              <a:t> nadruk in training en methodiek op stap 1 – 3.  Stap 1 en 2 is uitgesplitste vorm van anamnese,</a:t>
            </a:r>
          </a:p>
          <a:p>
            <a:pPr eaLnBrk="1" hangingPunct="1"/>
            <a:r>
              <a:rPr lang="nl-NL" altLang="nl-NL" dirty="0">
                <a:latin typeface="Arial" pitchFamily="34" charset="0"/>
              </a:rPr>
              <a:t>Stap 3 overleg voorbereiden uitvergroot…..</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66</a:t>
            </a:fld>
            <a:endParaRPr lang="nl-NL"/>
          </a:p>
        </p:txBody>
      </p:sp>
    </p:spTree>
    <p:extLst>
      <p:ext uri="{BB962C8B-B14F-4D97-AF65-F5344CB8AC3E}">
        <p14:creationId xmlns:p14="http://schemas.microsoft.com/office/powerpoint/2010/main" val="18044216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Laat groep zelf bedenken wat meerwaarde of effect van gebruik signalering box is. Schrijf </a:t>
            </a:r>
            <a:r>
              <a:rPr lang="nl-NL" altLang="nl-NL" dirty="0" err="1"/>
              <a:t>evt</a:t>
            </a:r>
            <a:r>
              <a:rPr lang="nl-NL" altLang="nl-NL" dirty="0"/>
              <a:t> op flap/bord</a:t>
            </a:r>
          </a:p>
          <a:p>
            <a:endParaRPr lang="nl-NL" altLang="nl-NL" dirty="0"/>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67</a:t>
            </a:fld>
            <a:endParaRPr lang="nl-NL"/>
          </a:p>
        </p:txBody>
      </p:sp>
    </p:spTree>
    <p:extLst>
      <p:ext uri="{BB962C8B-B14F-4D97-AF65-F5344CB8AC3E}">
        <p14:creationId xmlns:p14="http://schemas.microsoft.com/office/powerpoint/2010/main" val="42881124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NL" altLang="nl-NL" dirty="0"/>
              <a:t>Leg deze dia met oorspronkelijke doelstelling naast door hen zelf vastgestelde meerwaarde. Ter bevestiging, aanvulling en informatie</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68</a:t>
            </a:fld>
            <a:endParaRPr lang="nl-NL"/>
          </a:p>
        </p:txBody>
      </p:sp>
    </p:spTree>
    <p:extLst>
      <p:ext uri="{BB962C8B-B14F-4D97-AF65-F5344CB8AC3E}">
        <p14:creationId xmlns:p14="http://schemas.microsoft.com/office/powerpoint/2010/main" val="4036259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NL" altLang="nl-NL"/>
              <a:t>Ook toepasbaar bij zorgvragers met verstandelijke beperking (daar ook al in gebruik) of bij dementie. Sterker afhankelijk van non-verbale informatie en info naasten.</a:t>
            </a:r>
          </a:p>
          <a:p>
            <a:endParaRPr lang="nl-NL"/>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69</a:t>
            </a:fld>
            <a:endParaRPr lang="nl-NL"/>
          </a:p>
        </p:txBody>
      </p:sp>
    </p:spTree>
    <p:extLst>
      <p:ext uri="{BB962C8B-B14F-4D97-AF65-F5344CB8AC3E}">
        <p14:creationId xmlns:p14="http://schemas.microsoft.com/office/powerpoint/2010/main" val="15644346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insteek is dat de</a:t>
            </a:r>
            <a:r>
              <a:rPr lang="nl-NL" baseline="0" dirty="0"/>
              <a:t> briefjes op het </a:t>
            </a:r>
            <a:r>
              <a:rPr lang="nl-NL" baseline="0" dirty="0" err="1"/>
              <a:t>werkblok</a:t>
            </a:r>
            <a:r>
              <a:rPr lang="nl-NL" baseline="0" dirty="0"/>
              <a:t> worden gebruikt als kladje. Hierop verzamel je alle informatie. In stap 4 geef je aan wat er in het </a:t>
            </a:r>
            <a:r>
              <a:rPr lang="nl-NL" baseline="0" dirty="0" err="1"/>
              <a:t>zorgleefplan</a:t>
            </a:r>
            <a:r>
              <a:rPr lang="nl-NL" baseline="0" dirty="0"/>
              <a:t> zo moeten worden aangepast. Deze informatie kan worden opgenomen samen met stap 5 in het dossier van de </a:t>
            </a:r>
            <a:r>
              <a:rPr lang="nl-NL" baseline="0" dirty="0" err="1"/>
              <a:t>patient</a:t>
            </a:r>
            <a:r>
              <a:rPr lang="nl-NL" baseline="0" dirty="0"/>
              <a:t>/</a:t>
            </a:r>
            <a:r>
              <a:rPr lang="nl-NL" baseline="0" dirty="0" err="1"/>
              <a:t>client</a:t>
            </a:r>
            <a:endParaRPr lang="nl-NL" baseline="0" dirty="0"/>
          </a:p>
          <a:p>
            <a:endParaRPr lang="nl-NL" baseline="0" dirty="0"/>
          </a:p>
          <a:p>
            <a:r>
              <a:rPr lang="nl-NL" baseline="0" dirty="0"/>
              <a:t>Het kan zijn dat in het </a:t>
            </a:r>
            <a:r>
              <a:rPr lang="nl-NL" baseline="0" dirty="0" err="1"/>
              <a:t>zorgleefplan</a:t>
            </a:r>
            <a:r>
              <a:rPr lang="nl-NL" baseline="0" dirty="0"/>
              <a:t> al enkele vragen worden gesteld die ook op het werkblad voorkomen. Een tip voor de organisatie: kijk welke vragen ‘dubbel’ zijn en neem die dan ook over. Het is natuurlijk niet nodig dubbel werk te doen.</a:t>
            </a:r>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70</a:t>
            </a:fld>
            <a:endParaRPr lang="nl-NL"/>
          </a:p>
        </p:txBody>
      </p:sp>
    </p:spTree>
    <p:extLst>
      <p:ext uri="{BB962C8B-B14F-4D97-AF65-F5344CB8AC3E}">
        <p14:creationId xmlns:p14="http://schemas.microsoft.com/office/powerpoint/2010/main" val="12659020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vragen zijn opgenomen in de lesmodule</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73</a:t>
            </a:fld>
            <a:endParaRPr lang="nl-NL"/>
          </a:p>
        </p:txBody>
      </p:sp>
    </p:spTree>
    <p:extLst>
      <p:ext uri="{BB962C8B-B14F-4D97-AF65-F5344CB8AC3E}">
        <p14:creationId xmlns:p14="http://schemas.microsoft.com/office/powerpoint/2010/main" val="38967597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Voeg</a:t>
            </a:r>
            <a:r>
              <a:rPr lang="nl-NL" baseline="0" dirty="0"/>
              <a:t> datum en naam docenten toe</a:t>
            </a:r>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76</a:t>
            </a:fld>
            <a:endParaRPr lang="nl-NL"/>
          </a:p>
        </p:txBody>
      </p:sp>
    </p:spTree>
    <p:extLst>
      <p:ext uri="{BB962C8B-B14F-4D97-AF65-F5344CB8AC3E}">
        <p14:creationId xmlns:p14="http://schemas.microsoft.com/office/powerpoint/2010/main" val="2710830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Arial" charset="0"/>
                <a:ea typeface="+mn-ea"/>
                <a:cs typeface="+mn-cs"/>
              </a:rPr>
              <a:t> </a:t>
            </a:r>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11</a:t>
            </a:fld>
            <a:endParaRPr lang="nl-NL"/>
          </a:p>
        </p:txBody>
      </p:sp>
    </p:spTree>
    <p:extLst>
      <p:ext uri="{BB962C8B-B14F-4D97-AF65-F5344CB8AC3E}">
        <p14:creationId xmlns:p14="http://schemas.microsoft.com/office/powerpoint/2010/main" val="11105995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Probeer te achterhalen waarom het niet</a:t>
            </a:r>
            <a:r>
              <a:rPr lang="nl-NL" baseline="0" dirty="0"/>
              <a:t> is gelukt in de praktijk de signaleringsmethodiek toe te passen.</a:t>
            </a:r>
          </a:p>
          <a:p>
            <a:r>
              <a:rPr lang="nl-NL" baseline="0" dirty="0"/>
              <a:t>Probeer de groep elkaar te laten adviseren wat te doen om binnen 4 weken wel de signaleringsmethodiek toe te passen aan de hand van de gestelde problemen.</a:t>
            </a:r>
          </a:p>
          <a:p>
            <a:r>
              <a:rPr lang="nl-NL" baseline="0" dirty="0"/>
              <a:t>Mocht de groep daar niet uit komen probeer als docent dan handvatten te geven</a:t>
            </a:r>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78</a:t>
            </a:fld>
            <a:endParaRPr lang="nl-NL"/>
          </a:p>
        </p:txBody>
      </p:sp>
    </p:spTree>
    <p:extLst>
      <p:ext uri="{BB962C8B-B14F-4D97-AF65-F5344CB8AC3E}">
        <p14:creationId xmlns:p14="http://schemas.microsoft.com/office/powerpoint/2010/main" val="1970476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zullen verschillende mensen een eigen casus hebben. Bepaal de keuze aan</a:t>
            </a:r>
            <a:r>
              <a:rPr lang="nl-NL" baseline="0" dirty="0"/>
              <a:t> de hand van de vragen, verbeterpunten die de deelnemer op voorhand heeft. Laat eventueel de groep kiezen welke casus te doorlopen.</a:t>
            </a:r>
          </a:p>
          <a:p>
            <a:endParaRPr lang="nl-NL" dirty="0"/>
          </a:p>
          <a:p>
            <a:r>
              <a:rPr lang="nl-NL" dirty="0"/>
              <a:t>Wanneer je het</a:t>
            </a:r>
            <a:r>
              <a:rPr lang="nl-NL" baseline="0" dirty="0"/>
              <a:t> ingevulde werkblad doorloopt laat je de deelnemer eerst vertellen wie hij voor zich had. Kort en bondig. </a:t>
            </a:r>
          </a:p>
          <a:p>
            <a:r>
              <a:rPr lang="nl-NL" baseline="0" dirty="0"/>
              <a:t>Per stap is het mogelijk kort te vragen of er optimaal gebruik gemaakt is van de set en waar men tegen aanliep</a:t>
            </a:r>
            <a:endParaRPr lang="nl-NL" dirty="0"/>
          </a:p>
        </p:txBody>
      </p:sp>
      <p:sp>
        <p:nvSpPr>
          <p:cNvPr id="4" name="Tijdelijke aanduiding voor dianummer 3"/>
          <p:cNvSpPr>
            <a:spLocks noGrp="1"/>
          </p:cNvSpPr>
          <p:nvPr>
            <p:ph type="sldNum" sz="quarter" idx="10"/>
          </p:nvPr>
        </p:nvSpPr>
        <p:spPr/>
        <p:txBody>
          <a:bodyPr/>
          <a:lstStyle/>
          <a:p>
            <a:pPr>
              <a:defRPr/>
            </a:pPr>
            <a:fld id="{227931D9-768F-44CE-ADE1-701D14004B71}" type="slidenum">
              <a:rPr lang="nl-NL" smtClean="0"/>
              <a:pPr>
                <a:defRPr/>
              </a:pPr>
              <a:t>79</a:t>
            </a:fld>
            <a:endParaRPr lang="nl-NL"/>
          </a:p>
        </p:txBody>
      </p:sp>
    </p:spTree>
    <p:extLst>
      <p:ext uri="{BB962C8B-B14F-4D97-AF65-F5344CB8AC3E}">
        <p14:creationId xmlns:p14="http://schemas.microsoft.com/office/powerpoint/2010/main" val="32864410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nl-NL" altLang="nl-NL" dirty="0"/>
              <a:t>Op basis van casus de gegevens per </a:t>
            </a:r>
            <a:r>
              <a:rPr lang="nl-NL" altLang="nl-NL" dirty="0" err="1"/>
              <a:t>bullit</a:t>
            </a:r>
            <a:r>
              <a:rPr lang="nl-NL" altLang="nl-NL" dirty="0"/>
              <a:t> verzamelen. Vaak gegevens geïnterpreteerd i.p.v. objectief verzamelt. Zorgvuldig in kaart brengen.</a:t>
            </a:r>
          </a:p>
          <a:p>
            <a:pPr eaLnBrk="1" hangingPunct="1"/>
            <a:r>
              <a:rPr lang="nl-NL" altLang="nl-NL" dirty="0"/>
              <a:t>Bij beperkte levensduur symptoom aanpakken die de zorgvrager de </a:t>
            </a:r>
            <a:r>
              <a:rPr lang="nl-NL" altLang="nl-NL" dirty="0" err="1"/>
              <a:t>meetse</a:t>
            </a:r>
            <a:r>
              <a:rPr lang="nl-NL" altLang="nl-NL" dirty="0"/>
              <a:t> last geeft. Dit is aan de zorgvrager!!!!! En niet aan de verzorgende om te bepalen. Vraag </a:t>
            </a:r>
            <a:r>
              <a:rPr lang="nl-NL" altLang="nl-NL" dirty="0" err="1"/>
              <a:t>zonodig</a:t>
            </a:r>
            <a:r>
              <a:rPr lang="nl-NL" altLang="nl-NL" dirty="0"/>
              <a:t> na bij </a:t>
            </a:r>
            <a:r>
              <a:rPr lang="nl-NL" altLang="nl-NL" dirty="0" err="1"/>
              <a:t>zorgvager</a:t>
            </a:r>
            <a:r>
              <a:rPr lang="nl-NL" altLang="nl-NL" dirty="0"/>
              <a:t> en/of naasten.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81</a:t>
            </a:fld>
            <a:endParaRPr lang="nl-NL"/>
          </a:p>
        </p:txBody>
      </p:sp>
    </p:spTree>
    <p:extLst>
      <p:ext uri="{BB962C8B-B14F-4D97-AF65-F5344CB8AC3E}">
        <p14:creationId xmlns:p14="http://schemas.microsoft.com/office/powerpoint/2010/main" val="36915566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Wanneer er een keuze is gemaakt van het zorgprobleem pak dan altijd de juiste signaleringskaart erbij. </a:t>
            </a:r>
          </a:p>
          <a:p>
            <a:r>
              <a:rPr lang="nl-NL" dirty="0"/>
              <a:t>Voor hoesten, geen idee en anders maak je gebruik van de signaleringskaart algemeen</a:t>
            </a:r>
          </a:p>
          <a:p>
            <a:r>
              <a:rPr lang="nl-NL" dirty="0"/>
              <a:t>Daarnaast is er ook een signaleringskaart mantelzorg</a:t>
            </a:r>
            <a:r>
              <a:rPr lang="nl-NL" baseline="0" dirty="0"/>
              <a:t> Deze is bedoeld om in kaart te brengen wie de mantelzorgers zijn en wat voor hen de belasting is die zij ervaren door het geven van mantelzorg.</a:t>
            </a:r>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82</a:t>
            </a:fld>
            <a:endParaRPr lang="nl-NL"/>
          </a:p>
        </p:txBody>
      </p:sp>
    </p:spTree>
    <p:extLst>
      <p:ext uri="{BB962C8B-B14F-4D97-AF65-F5344CB8AC3E}">
        <p14:creationId xmlns:p14="http://schemas.microsoft.com/office/powerpoint/2010/main" val="15327984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nl-NL" altLang="nl-NL" dirty="0"/>
              <a:t>Welke omstandigheden hebben invloed op de klacht. Van wat wordt het erger of juist minder. Wat is er al aangedaan en wat was het effect????</a:t>
            </a:r>
          </a:p>
          <a:p>
            <a:pPr eaLnBrk="1" hangingPunct="1"/>
            <a:r>
              <a:rPr lang="nl-NL" altLang="nl-NL" dirty="0"/>
              <a:t>Je niet verschuilen achter ‘ ik begin net vandaag’ Goede rapportage essentieel. Maak de klacht objectief door een meetinstrument te gebruiken</a:t>
            </a:r>
          </a:p>
          <a:p>
            <a:endParaRPr lang="nl-NL" dirty="0"/>
          </a:p>
        </p:txBody>
      </p:sp>
      <p:sp>
        <p:nvSpPr>
          <p:cNvPr id="4" name="Tijdelijke aanduiding voor dianummer 3"/>
          <p:cNvSpPr>
            <a:spLocks noGrp="1"/>
          </p:cNvSpPr>
          <p:nvPr>
            <p:ph type="sldNum" sz="quarter" idx="10"/>
          </p:nvPr>
        </p:nvSpPr>
        <p:spPr/>
        <p:txBody>
          <a:bodyPr/>
          <a:lstStyle/>
          <a:p>
            <a:pPr>
              <a:defRPr/>
            </a:pPr>
            <a:fld id="{227931D9-768F-44CE-ADE1-701D14004B71}" type="slidenum">
              <a:rPr lang="nl-NL" smtClean="0"/>
              <a:pPr>
                <a:defRPr/>
              </a:pPr>
              <a:t>83</a:t>
            </a:fld>
            <a:endParaRPr lang="nl-NL"/>
          </a:p>
        </p:txBody>
      </p:sp>
    </p:spTree>
    <p:extLst>
      <p:ext uri="{BB962C8B-B14F-4D97-AF65-F5344CB8AC3E}">
        <p14:creationId xmlns:p14="http://schemas.microsoft.com/office/powerpoint/2010/main" val="32864410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84</a:t>
            </a:fld>
            <a:endParaRPr lang="nl-NL"/>
          </a:p>
        </p:txBody>
      </p:sp>
    </p:spTree>
    <p:extLst>
      <p:ext uri="{BB962C8B-B14F-4D97-AF65-F5344CB8AC3E}">
        <p14:creationId xmlns:p14="http://schemas.microsoft.com/office/powerpoint/2010/main" val="38435847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NL" altLang="nl-NL" dirty="0">
                <a:latin typeface="Arial" pitchFamily="34" charset="0"/>
              </a:rPr>
              <a:t>Waarom bel je eigenlijk. Weet je voldoende om het gesprek aan te gaan?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87</a:t>
            </a:fld>
            <a:endParaRPr lang="nl-NL"/>
          </a:p>
        </p:txBody>
      </p:sp>
    </p:spTree>
    <p:extLst>
      <p:ext uri="{BB962C8B-B14F-4D97-AF65-F5344CB8AC3E}">
        <p14:creationId xmlns:p14="http://schemas.microsoft.com/office/powerpoint/2010/main" val="34813530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NL" altLang="nl-NL" dirty="0">
                <a:latin typeface="Arial" pitchFamily="34" charset="0"/>
              </a:rPr>
              <a:t>Sterk afhankelijk van setting waarin je werkt en afspraken binnen zorgorganisatie.  Met wie bel jij en waarom?</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88</a:t>
            </a:fld>
            <a:endParaRPr lang="nl-NL"/>
          </a:p>
        </p:txBody>
      </p:sp>
    </p:spTree>
    <p:extLst>
      <p:ext uri="{BB962C8B-B14F-4D97-AF65-F5344CB8AC3E}">
        <p14:creationId xmlns:p14="http://schemas.microsoft.com/office/powerpoint/2010/main" val="1361624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Maak</a:t>
            </a:r>
            <a:r>
              <a:rPr lang="nl-NL" baseline="0" dirty="0"/>
              <a:t> </a:t>
            </a:r>
            <a:r>
              <a:rPr lang="nl-NL" baseline="0"/>
              <a:t>hier waar mogelijk </a:t>
            </a:r>
            <a:r>
              <a:rPr lang="nl-NL" baseline="0" dirty="0"/>
              <a:t>de verbinding naar de dagelijkse praktijk van de deelnemer en vraag hen hoe zij dit zouden doen in </a:t>
            </a:r>
            <a:r>
              <a:rPr lang="nl-NL" baseline="0"/>
              <a:t>de praktijk</a:t>
            </a:r>
            <a:endParaRPr lang="nl-NL"/>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91</a:t>
            </a:fld>
            <a:endParaRPr lang="nl-NL"/>
          </a:p>
        </p:txBody>
      </p:sp>
    </p:spTree>
    <p:extLst>
      <p:ext uri="{BB962C8B-B14F-4D97-AF65-F5344CB8AC3E}">
        <p14:creationId xmlns:p14="http://schemas.microsoft.com/office/powerpoint/2010/main" val="22637751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latin typeface="Arial" pitchFamily="34" charset="0"/>
              </a:rPr>
              <a:t>Introductie casus Mw. Van Dongen en plenair verzamelen eerste indruk zorgprobleem? </a:t>
            </a:r>
          </a:p>
          <a:p>
            <a:r>
              <a:rPr lang="nl-NL" altLang="nl-NL" dirty="0">
                <a:latin typeface="Arial" pitchFamily="34" charset="0"/>
              </a:rPr>
              <a:t>En plenair bespreken wat bekend over deel i Start; ziektebeelden, prognose. Belang voor keuze interventie, kwaliteit van leven t.o.v. belasting in perspectief levensduur. Zie docentenhandleiding voor meer informatie.</a:t>
            </a:r>
          </a:p>
          <a:p>
            <a:endParaRPr lang="en-GB" sz="1200" kern="1200" dirty="0">
              <a:solidFill>
                <a:schemeClr val="tx1"/>
              </a:solidFill>
              <a:effectLst/>
              <a:latin typeface="Arial" charset="0"/>
              <a:ea typeface="+mn-ea"/>
              <a:cs typeface="+mn-cs"/>
            </a:endParaRPr>
          </a:p>
        </p:txBody>
      </p:sp>
      <p:sp>
        <p:nvSpPr>
          <p:cNvPr id="4" name="Tijdelijke aanduiding voor dianummer 3"/>
          <p:cNvSpPr>
            <a:spLocks noGrp="1"/>
          </p:cNvSpPr>
          <p:nvPr>
            <p:ph type="sldNum" sz="quarter" idx="10"/>
          </p:nvPr>
        </p:nvSpPr>
        <p:spPr/>
        <p:txBody>
          <a:bodyPr/>
          <a:lstStyle/>
          <a:p>
            <a:pPr>
              <a:defRPr/>
            </a:pPr>
            <a:fld id="{227931D9-768F-44CE-ADE1-701D14004B71}" type="slidenum">
              <a:rPr lang="nl-NL" smtClean="0"/>
              <a:pPr>
                <a:defRPr/>
              </a:pPr>
              <a:t>92</a:t>
            </a:fld>
            <a:endParaRPr lang="nl-NL"/>
          </a:p>
        </p:txBody>
      </p:sp>
    </p:spTree>
    <p:extLst>
      <p:ext uri="{BB962C8B-B14F-4D97-AF65-F5344CB8AC3E}">
        <p14:creationId xmlns:p14="http://schemas.microsoft.com/office/powerpoint/2010/main" val="1439519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Voeg</a:t>
            </a:r>
            <a:r>
              <a:rPr lang="nl-NL" baseline="0" dirty="0"/>
              <a:t> datum en naam docenten toe</a:t>
            </a:r>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13</a:t>
            </a:fld>
            <a:endParaRPr lang="nl-NL"/>
          </a:p>
        </p:txBody>
      </p:sp>
    </p:spTree>
    <p:extLst>
      <p:ext uri="{BB962C8B-B14F-4D97-AF65-F5344CB8AC3E}">
        <p14:creationId xmlns:p14="http://schemas.microsoft.com/office/powerpoint/2010/main" val="27108304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NL" sz="1200" i="1" kern="1200" dirty="0">
                <a:solidFill>
                  <a:schemeClr val="tx1"/>
                </a:solidFill>
                <a:effectLst/>
                <a:latin typeface="Arial" charset="0"/>
                <a:ea typeface="+mn-ea"/>
                <a:cs typeface="+mn-cs"/>
              </a:rPr>
              <a:t>Uit de casus blijkt dat mevrouw dat niet echt kan. Ondanks dat zorgvragers met dementie zich niet altijd goed kunnen uiten blijft het ook belangrijk de zorgvrager zelf te bevragen en te observeren naast de input van naasten en collega’s. Hoewel mevrouw zelf mogelijk geen last heeft van verminderde intake is dit wel een belangrijk zorgprobleem omdat bij deze kwetsbare mevrouw een vocht en voedingstekort snelle achteruitgang kan veroorzaken. </a:t>
            </a:r>
            <a:endParaRPr lang="nl-NL" sz="1200" kern="1200" dirty="0">
              <a:solidFill>
                <a:schemeClr val="tx1"/>
              </a:solidFill>
              <a:effectLst/>
              <a:latin typeface="Arial" charset="0"/>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95</a:t>
            </a:fld>
            <a:endParaRPr lang="nl-NL"/>
          </a:p>
        </p:txBody>
      </p:sp>
    </p:spTree>
    <p:extLst>
      <p:ext uri="{BB962C8B-B14F-4D97-AF65-F5344CB8AC3E}">
        <p14:creationId xmlns:p14="http://schemas.microsoft.com/office/powerpoint/2010/main" val="15080925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nl-NL" altLang="nl-NL" dirty="0"/>
              <a:t>Op basis van casus de gegevens per </a:t>
            </a:r>
            <a:r>
              <a:rPr lang="nl-NL" altLang="nl-NL" dirty="0" err="1"/>
              <a:t>bullit</a:t>
            </a:r>
            <a:r>
              <a:rPr lang="nl-NL" altLang="nl-NL" dirty="0"/>
              <a:t> verzamelen. Vaak gegevens geïnterpreteerd i.p.v. objectief verzamelt. Zorgvuldig in kaart brengen.</a:t>
            </a:r>
          </a:p>
          <a:p>
            <a:pPr eaLnBrk="1" hangingPunct="1"/>
            <a:r>
              <a:rPr lang="nl-NL" altLang="nl-NL" dirty="0"/>
              <a:t>Bij beperkte levensduur symptoom aanpakken die de zorgvrager de meeste last geeft. Dit is aan de zorgvrager!!!!! En niet aan de verzorgende om te bepalen. Vraag zo nodig na bij </a:t>
            </a:r>
            <a:r>
              <a:rPr lang="nl-NL" altLang="nl-NL" dirty="0" err="1"/>
              <a:t>zorgvager</a:t>
            </a:r>
            <a:r>
              <a:rPr lang="nl-NL" altLang="nl-NL" dirty="0"/>
              <a:t> en/of naasten.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100</a:t>
            </a:fld>
            <a:endParaRPr lang="nl-NL"/>
          </a:p>
        </p:txBody>
      </p:sp>
    </p:spTree>
    <p:extLst>
      <p:ext uri="{BB962C8B-B14F-4D97-AF65-F5344CB8AC3E}">
        <p14:creationId xmlns:p14="http://schemas.microsoft.com/office/powerpoint/2010/main" val="21230318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nl-NL" altLang="nl-NL" dirty="0"/>
              <a:t>Op basis van casus de gegevens per </a:t>
            </a:r>
            <a:r>
              <a:rPr lang="nl-NL" altLang="nl-NL" dirty="0" err="1"/>
              <a:t>bullit</a:t>
            </a:r>
            <a:r>
              <a:rPr lang="nl-NL" altLang="nl-NL" dirty="0"/>
              <a:t> verzamelen. Vaak gegevens geïnterpreteerd i.p.v. objectief verzamelt. Zorgvuldig in kaart brengen.</a:t>
            </a:r>
          </a:p>
          <a:p>
            <a:pPr eaLnBrk="1" hangingPunct="1"/>
            <a:r>
              <a:rPr lang="nl-NL" altLang="nl-NL" dirty="0"/>
              <a:t>Bij beperkte levensduur symptoom aanpakken die de zorgvrager de </a:t>
            </a:r>
            <a:r>
              <a:rPr lang="nl-NL" altLang="nl-NL" dirty="0" err="1"/>
              <a:t>meetse</a:t>
            </a:r>
            <a:r>
              <a:rPr lang="nl-NL" altLang="nl-NL" dirty="0"/>
              <a:t> last geeft. Dit is aan de zorgvrager!!!!! En niet aan de verzorgende om te bepalen. Vraag </a:t>
            </a:r>
            <a:r>
              <a:rPr lang="nl-NL" altLang="nl-NL" dirty="0" err="1"/>
              <a:t>zonodig</a:t>
            </a:r>
            <a:r>
              <a:rPr lang="nl-NL" altLang="nl-NL" dirty="0"/>
              <a:t> na bij </a:t>
            </a:r>
            <a:r>
              <a:rPr lang="nl-NL" altLang="nl-NL" dirty="0" err="1"/>
              <a:t>zorgvager</a:t>
            </a:r>
            <a:r>
              <a:rPr lang="nl-NL" altLang="nl-NL" dirty="0"/>
              <a:t> en/of naasten.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101</a:t>
            </a:fld>
            <a:endParaRPr lang="nl-NL"/>
          </a:p>
        </p:txBody>
      </p:sp>
    </p:spTree>
    <p:extLst>
      <p:ext uri="{BB962C8B-B14F-4D97-AF65-F5344CB8AC3E}">
        <p14:creationId xmlns:p14="http://schemas.microsoft.com/office/powerpoint/2010/main" val="2955255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Wanneer er een keuze is gemaakt van het zorgprobleem pak dan altijd de juiste signaleringskaart erbij. </a:t>
            </a:r>
          </a:p>
          <a:p>
            <a:r>
              <a:rPr lang="nl-NL" dirty="0"/>
              <a:t>Voor hoesten, geen idee en anders maak je gebruik van de signaleringskaart algemeen</a:t>
            </a:r>
          </a:p>
          <a:p>
            <a:r>
              <a:rPr lang="nl-NL" dirty="0"/>
              <a:t>Daarnaast is er ook een signaleringskaart mantelzorg</a:t>
            </a:r>
            <a:r>
              <a:rPr lang="nl-NL" baseline="0" dirty="0"/>
              <a:t> Deze is bedoeld om in kaart te brengen wie de mantelzorgers zijn en wat voor hen de belasting is die zij ervaren door het geven van mantelzorg.</a:t>
            </a:r>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102</a:t>
            </a:fld>
            <a:endParaRPr lang="nl-NL"/>
          </a:p>
        </p:txBody>
      </p:sp>
    </p:spTree>
    <p:extLst>
      <p:ext uri="{BB962C8B-B14F-4D97-AF65-F5344CB8AC3E}">
        <p14:creationId xmlns:p14="http://schemas.microsoft.com/office/powerpoint/2010/main" val="40660535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104</a:t>
            </a:fld>
            <a:endParaRPr lang="nl-NL"/>
          </a:p>
        </p:txBody>
      </p:sp>
    </p:spTree>
    <p:extLst>
      <p:ext uri="{BB962C8B-B14F-4D97-AF65-F5344CB8AC3E}">
        <p14:creationId xmlns:p14="http://schemas.microsoft.com/office/powerpoint/2010/main" val="35184034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106</a:t>
            </a:fld>
            <a:endParaRPr lang="nl-NL"/>
          </a:p>
        </p:txBody>
      </p:sp>
    </p:spTree>
    <p:extLst>
      <p:ext uri="{BB962C8B-B14F-4D97-AF65-F5344CB8AC3E}">
        <p14:creationId xmlns:p14="http://schemas.microsoft.com/office/powerpoint/2010/main" val="19419619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107</a:t>
            </a:fld>
            <a:endParaRPr lang="nl-NL"/>
          </a:p>
        </p:txBody>
      </p:sp>
    </p:spTree>
    <p:extLst>
      <p:ext uri="{BB962C8B-B14F-4D97-AF65-F5344CB8AC3E}">
        <p14:creationId xmlns:p14="http://schemas.microsoft.com/office/powerpoint/2010/main" val="33527041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108</a:t>
            </a:fld>
            <a:endParaRPr lang="nl-NL"/>
          </a:p>
        </p:txBody>
      </p:sp>
    </p:spTree>
    <p:extLst>
      <p:ext uri="{BB962C8B-B14F-4D97-AF65-F5344CB8AC3E}">
        <p14:creationId xmlns:p14="http://schemas.microsoft.com/office/powerpoint/2010/main" val="3082851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109</a:t>
            </a:fld>
            <a:endParaRPr lang="nl-NL"/>
          </a:p>
        </p:txBody>
      </p:sp>
    </p:spTree>
    <p:extLst>
      <p:ext uri="{BB962C8B-B14F-4D97-AF65-F5344CB8AC3E}">
        <p14:creationId xmlns:p14="http://schemas.microsoft.com/office/powerpoint/2010/main" val="9304355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110</a:t>
            </a:fld>
            <a:endParaRPr lang="nl-NL"/>
          </a:p>
        </p:txBody>
      </p:sp>
    </p:spTree>
    <p:extLst>
      <p:ext uri="{BB962C8B-B14F-4D97-AF65-F5344CB8AC3E}">
        <p14:creationId xmlns:p14="http://schemas.microsoft.com/office/powerpoint/2010/main" val="22440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Vertel</a:t>
            </a:r>
            <a:r>
              <a:rPr lang="en-US" dirty="0"/>
              <a:t> </a:t>
            </a:r>
            <a:r>
              <a:rPr lang="en-US" dirty="0" err="1"/>
              <a:t>hier</a:t>
            </a:r>
            <a:r>
              <a:rPr lang="en-US" dirty="0"/>
              <a:t> </a:t>
            </a:r>
            <a:r>
              <a:rPr lang="en-US" dirty="0" err="1"/>
              <a:t>jouw</a:t>
            </a:r>
            <a:r>
              <a:rPr lang="en-US" dirty="0"/>
              <a:t> </a:t>
            </a:r>
            <a:r>
              <a:rPr lang="en-US" dirty="0" err="1"/>
              <a:t>verhaal</a:t>
            </a:r>
            <a:r>
              <a:rPr lang="en-US" dirty="0"/>
              <a:t> </a:t>
            </a:r>
            <a:r>
              <a:rPr lang="en-US" dirty="0" err="1"/>
              <a:t>waaruit</a:t>
            </a:r>
            <a:r>
              <a:rPr lang="en-US" dirty="0"/>
              <a:t> </a:t>
            </a:r>
            <a:r>
              <a:rPr lang="en-US" dirty="0" err="1"/>
              <a:t>blijkt</a:t>
            </a:r>
            <a:r>
              <a:rPr lang="en-US" dirty="0"/>
              <a:t> </a:t>
            </a:r>
            <a:r>
              <a:rPr lang="en-US" dirty="0" err="1"/>
              <a:t>dat</a:t>
            </a:r>
            <a:r>
              <a:rPr lang="en-US" dirty="0"/>
              <a:t> </a:t>
            </a:r>
            <a:r>
              <a:rPr lang="en-US" dirty="0" err="1"/>
              <a:t>voor</a:t>
            </a:r>
            <a:r>
              <a:rPr lang="en-US" dirty="0"/>
              <a:t> </a:t>
            </a:r>
            <a:r>
              <a:rPr lang="en-US" dirty="0" err="1"/>
              <a:t>jou</a:t>
            </a:r>
            <a:r>
              <a:rPr lang="en-US" dirty="0"/>
              <a:t> de set van </a:t>
            </a:r>
            <a:r>
              <a:rPr lang="en-US" dirty="0" err="1"/>
              <a:t>waarde</a:t>
            </a:r>
            <a:r>
              <a:rPr lang="en-US" dirty="0"/>
              <a:t> is.</a:t>
            </a:r>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14</a:t>
            </a:fld>
            <a:endParaRPr lang="nl-NL"/>
          </a:p>
        </p:txBody>
      </p:sp>
    </p:spTree>
    <p:extLst>
      <p:ext uri="{BB962C8B-B14F-4D97-AF65-F5344CB8AC3E}">
        <p14:creationId xmlns:p14="http://schemas.microsoft.com/office/powerpoint/2010/main" val="173479475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111</a:t>
            </a:fld>
            <a:endParaRPr lang="nl-NL"/>
          </a:p>
        </p:txBody>
      </p:sp>
    </p:spTree>
    <p:extLst>
      <p:ext uri="{BB962C8B-B14F-4D97-AF65-F5344CB8AC3E}">
        <p14:creationId xmlns:p14="http://schemas.microsoft.com/office/powerpoint/2010/main" val="41250645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112</a:t>
            </a:fld>
            <a:endParaRPr lang="nl-NL"/>
          </a:p>
        </p:txBody>
      </p:sp>
    </p:spTree>
    <p:extLst>
      <p:ext uri="{BB962C8B-B14F-4D97-AF65-F5344CB8AC3E}">
        <p14:creationId xmlns:p14="http://schemas.microsoft.com/office/powerpoint/2010/main" val="5954709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113</a:t>
            </a:fld>
            <a:endParaRPr lang="nl-NL"/>
          </a:p>
        </p:txBody>
      </p:sp>
    </p:spTree>
    <p:extLst>
      <p:ext uri="{BB962C8B-B14F-4D97-AF65-F5344CB8AC3E}">
        <p14:creationId xmlns:p14="http://schemas.microsoft.com/office/powerpoint/2010/main" val="15277473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114</a:t>
            </a:fld>
            <a:endParaRPr lang="nl-NL"/>
          </a:p>
        </p:txBody>
      </p:sp>
    </p:spTree>
    <p:extLst>
      <p:ext uri="{BB962C8B-B14F-4D97-AF65-F5344CB8AC3E}">
        <p14:creationId xmlns:p14="http://schemas.microsoft.com/office/powerpoint/2010/main" val="41312809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115</a:t>
            </a:fld>
            <a:endParaRPr lang="nl-NL"/>
          </a:p>
        </p:txBody>
      </p:sp>
    </p:spTree>
    <p:extLst>
      <p:ext uri="{BB962C8B-B14F-4D97-AF65-F5344CB8AC3E}">
        <p14:creationId xmlns:p14="http://schemas.microsoft.com/office/powerpoint/2010/main" val="8386196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116</a:t>
            </a:fld>
            <a:endParaRPr lang="nl-NL"/>
          </a:p>
        </p:txBody>
      </p:sp>
    </p:spTree>
    <p:extLst>
      <p:ext uri="{BB962C8B-B14F-4D97-AF65-F5344CB8AC3E}">
        <p14:creationId xmlns:p14="http://schemas.microsoft.com/office/powerpoint/2010/main" val="41996227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117</a:t>
            </a:fld>
            <a:endParaRPr lang="nl-NL"/>
          </a:p>
        </p:txBody>
      </p:sp>
    </p:spTree>
    <p:extLst>
      <p:ext uri="{BB962C8B-B14F-4D97-AF65-F5344CB8AC3E}">
        <p14:creationId xmlns:p14="http://schemas.microsoft.com/office/powerpoint/2010/main" val="21685123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118</a:t>
            </a:fld>
            <a:endParaRPr lang="nl-NL"/>
          </a:p>
        </p:txBody>
      </p:sp>
    </p:spTree>
    <p:extLst>
      <p:ext uri="{BB962C8B-B14F-4D97-AF65-F5344CB8AC3E}">
        <p14:creationId xmlns:p14="http://schemas.microsoft.com/office/powerpoint/2010/main" val="25004276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119</a:t>
            </a:fld>
            <a:endParaRPr lang="nl-NL"/>
          </a:p>
        </p:txBody>
      </p:sp>
    </p:spTree>
    <p:extLst>
      <p:ext uri="{BB962C8B-B14F-4D97-AF65-F5344CB8AC3E}">
        <p14:creationId xmlns:p14="http://schemas.microsoft.com/office/powerpoint/2010/main" val="128861963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120</a:t>
            </a:fld>
            <a:endParaRPr lang="nl-NL"/>
          </a:p>
        </p:txBody>
      </p:sp>
    </p:spTree>
    <p:extLst>
      <p:ext uri="{BB962C8B-B14F-4D97-AF65-F5344CB8AC3E}">
        <p14:creationId xmlns:p14="http://schemas.microsoft.com/office/powerpoint/2010/main" val="969976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Hierbij</a:t>
            </a:r>
            <a:r>
              <a:rPr lang="nl-NL" baseline="0" dirty="0"/>
              <a:t> heb je de mogelijkheid de deelnemers te laten bewegen van de ene naar de andere kant van de ruimte. </a:t>
            </a:r>
            <a:br>
              <a:rPr lang="nl-NL" baseline="0" dirty="0"/>
            </a:br>
            <a:r>
              <a:rPr lang="nl-NL" baseline="0" dirty="0"/>
              <a:t>Bijv. Vraag iedereen te gaan staan en geef aan dat als ze het ermee eens zijn links in de ruimte gaan staan en oneens rechts.</a:t>
            </a:r>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15</a:t>
            </a:fld>
            <a:endParaRPr lang="nl-NL"/>
          </a:p>
        </p:txBody>
      </p:sp>
    </p:spTree>
    <p:extLst>
      <p:ext uri="{BB962C8B-B14F-4D97-AF65-F5344CB8AC3E}">
        <p14:creationId xmlns:p14="http://schemas.microsoft.com/office/powerpoint/2010/main" val="331085845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121</a:t>
            </a:fld>
            <a:endParaRPr lang="nl-NL"/>
          </a:p>
        </p:txBody>
      </p:sp>
    </p:spTree>
    <p:extLst>
      <p:ext uri="{BB962C8B-B14F-4D97-AF65-F5344CB8AC3E}">
        <p14:creationId xmlns:p14="http://schemas.microsoft.com/office/powerpoint/2010/main" val="413922171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123</a:t>
            </a:fld>
            <a:endParaRPr lang="nl-NL"/>
          </a:p>
        </p:txBody>
      </p:sp>
    </p:spTree>
    <p:extLst>
      <p:ext uri="{BB962C8B-B14F-4D97-AF65-F5344CB8AC3E}">
        <p14:creationId xmlns:p14="http://schemas.microsoft.com/office/powerpoint/2010/main" val="20570208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124</a:t>
            </a:fld>
            <a:endParaRPr lang="nl-NL"/>
          </a:p>
        </p:txBody>
      </p:sp>
    </p:spTree>
    <p:extLst>
      <p:ext uri="{BB962C8B-B14F-4D97-AF65-F5344CB8AC3E}">
        <p14:creationId xmlns:p14="http://schemas.microsoft.com/office/powerpoint/2010/main" val="14005362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125</a:t>
            </a:fld>
            <a:endParaRPr lang="nl-NL"/>
          </a:p>
        </p:txBody>
      </p:sp>
    </p:spTree>
    <p:extLst>
      <p:ext uri="{BB962C8B-B14F-4D97-AF65-F5344CB8AC3E}">
        <p14:creationId xmlns:p14="http://schemas.microsoft.com/office/powerpoint/2010/main" val="355452117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Na stap 2 moet je bij je zelf nagaan of je het zorgprobleem kunt benoemen in woorden als:</a:t>
            </a:r>
          </a:p>
          <a:p>
            <a:r>
              <a:rPr lang="nl-NL" altLang="nl-NL" dirty="0"/>
              <a:t>Zorgvrager heeft het meeste last van……..</a:t>
            </a:r>
          </a:p>
          <a:p>
            <a:r>
              <a:rPr lang="nl-NL" altLang="nl-NL" dirty="0"/>
              <a:t>Het zorgprobleem is er sinds ……..</a:t>
            </a:r>
          </a:p>
          <a:p>
            <a:r>
              <a:rPr lang="nl-NL" altLang="nl-NL" dirty="0"/>
              <a:t>En wordt erger of minder door………..</a:t>
            </a:r>
          </a:p>
          <a:p>
            <a:endParaRPr lang="nl-NL" altLang="nl-NL" dirty="0"/>
          </a:p>
          <a:p>
            <a:r>
              <a:rPr lang="nl-NL" altLang="nl-NL" dirty="0"/>
              <a:t>Geen antwoord mogelijk? Nader onderzoek doen. Is het nu nodig en effectief om </a:t>
            </a:r>
            <a:r>
              <a:rPr lang="nl-NL" altLang="nl-NL" dirty="0" err="1"/>
              <a:t>vpk</a:t>
            </a:r>
            <a:r>
              <a:rPr lang="nl-NL" altLang="nl-NL" dirty="0"/>
              <a:t> of arts te bellen?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126</a:t>
            </a:fld>
            <a:endParaRPr lang="nl-NL"/>
          </a:p>
        </p:txBody>
      </p:sp>
    </p:spTree>
    <p:extLst>
      <p:ext uri="{BB962C8B-B14F-4D97-AF65-F5344CB8AC3E}">
        <p14:creationId xmlns:p14="http://schemas.microsoft.com/office/powerpoint/2010/main" val="147730948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NL" sz="1200" b="1" i="1" kern="1200" dirty="0">
                <a:solidFill>
                  <a:schemeClr val="tx1"/>
                </a:solidFill>
                <a:effectLst/>
                <a:latin typeface="Arial" charset="0"/>
                <a:ea typeface="+mn-ea"/>
                <a:cs typeface="+mn-cs"/>
              </a:rPr>
              <a:t>Wanneer tekenen van delier wanneer onbegrepen gedrag zie achtergrondinformatie delier-aanvulling dementie. </a:t>
            </a:r>
            <a:endParaRPr lang="nl-NL" sz="1200" kern="1200" dirty="0">
              <a:solidFill>
                <a:schemeClr val="tx1"/>
              </a:solidFill>
              <a:effectLst/>
              <a:latin typeface="Arial" charset="0"/>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128</a:t>
            </a:fld>
            <a:endParaRPr lang="nl-NL"/>
          </a:p>
        </p:txBody>
      </p:sp>
    </p:spTree>
    <p:extLst>
      <p:ext uri="{BB962C8B-B14F-4D97-AF65-F5344CB8AC3E}">
        <p14:creationId xmlns:p14="http://schemas.microsoft.com/office/powerpoint/2010/main" val="280598993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NL" altLang="nl-NL" dirty="0">
                <a:latin typeface="Arial" pitchFamily="34" charset="0"/>
              </a:rPr>
              <a:t>Waarom bel je eigenlijk. Weet je voldoende om het gesprek aan te gaan?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130</a:t>
            </a:fld>
            <a:endParaRPr lang="nl-NL"/>
          </a:p>
        </p:txBody>
      </p:sp>
    </p:spTree>
    <p:extLst>
      <p:ext uri="{BB962C8B-B14F-4D97-AF65-F5344CB8AC3E}">
        <p14:creationId xmlns:p14="http://schemas.microsoft.com/office/powerpoint/2010/main" val="154692242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NL" altLang="nl-NL" dirty="0">
                <a:latin typeface="Arial" pitchFamily="34" charset="0"/>
              </a:rPr>
              <a:t>Sterk afhankelijk van setting waarin je werkt en afspraken binnen zorgorganisatie.  Met wie bel jij en waarom?</a:t>
            </a:r>
          </a:p>
          <a:p>
            <a:endParaRPr lang="en-GB" sz="1200" kern="1200" dirty="0">
              <a:solidFill>
                <a:schemeClr val="tx1"/>
              </a:solidFill>
              <a:effectLst/>
              <a:latin typeface="Arial" charset="0"/>
              <a:ea typeface="+mn-ea"/>
              <a:cs typeface="+mn-cs"/>
            </a:endParaRPr>
          </a:p>
        </p:txBody>
      </p:sp>
      <p:sp>
        <p:nvSpPr>
          <p:cNvPr id="4" name="Tijdelijke aanduiding voor dianummer 3"/>
          <p:cNvSpPr>
            <a:spLocks noGrp="1"/>
          </p:cNvSpPr>
          <p:nvPr>
            <p:ph type="sldNum" sz="quarter" idx="10"/>
          </p:nvPr>
        </p:nvSpPr>
        <p:spPr/>
        <p:txBody>
          <a:bodyPr/>
          <a:lstStyle/>
          <a:p>
            <a:pPr>
              <a:defRPr/>
            </a:pPr>
            <a:fld id="{227931D9-768F-44CE-ADE1-701D14004B71}" type="slidenum">
              <a:rPr lang="nl-NL" smtClean="0"/>
              <a:pPr>
                <a:defRPr/>
              </a:pPr>
              <a:t>131</a:t>
            </a:fld>
            <a:endParaRPr lang="nl-NL"/>
          </a:p>
        </p:txBody>
      </p:sp>
    </p:spTree>
    <p:extLst>
      <p:ext uri="{BB962C8B-B14F-4D97-AF65-F5344CB8AC3E}">
        <p14:creationId xmlns:p14="http://schemas.microsoft.com/office/powerpoint/2010/main" val="338749314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nl-NL" altLang="nl-NL" dirty="0">
                <a:latin typeface="Arial" pitchFamily="34" charset="0"/>
              </a:rPr>
              <a:t>Laat hierbij de</a:t>
            </a:r>
            <a:r>
              <a:rPr lang="nl-NL" altLang="nl-NL" baseline="0" dirty="0">
                <a:latin typeface="Arial" pitchFamily="34" charset="0"/>
              </a:rPr>
              <a:t> stappenplankaart uit de set zien.</a:t>
            </a:r>
          </a:p>
          <a:p>
            <a:pPr eaLnBrk="1" hangingPunct="1"/>
            <a:r>
              <a:rPr lang="nl-NL" altLang="nl-NL" dirty="0">
                <a:latin typeface="Arial" pitchFamily="34" charset="0"/>
              </a:rPr>
              <a:t>In verband met anticiperend vermogen en vroegtijdige herkennen van </a:t>
            </a:r>
            <a:r>
              <a:rPr lang="nl-NL" altLang="nl-NL" dirty="0" err="1">
                <a:latin typeface="Arial" pitchFamily="34" charset="0"/>
              </a:rPr>
              <a:t>symtpoomlast</a:t>
            </a:r>
            <a:r>
              <a:rPr lang="nl-NL" altLang="nl-NL" dirty="0">
                <a:latin typeface="Arial" pitchFamily="34" charset="0"/>
              </a:rPr>
              <a:t> nadruk in training en methodiek op stap 1 – 3.  Stap 1 en 2 is uitgesplitste vorm van anamnese,</a:t>
            </a:r>
          </a:p>
          <a:p>
            <a:pPr eaLnBrk="1" hangingPunct="1"/>
            <a:r>
              <a:rPr lang="nl-NL" altLang="nl-NL" dirty="0">
                <a:latin typeface="Arial" pitchFamily="34" charset="0"/>
              </a:rPr>
              <a:t>Stap 3 overleg voorbereiden uitvergroot…..</a:t>
            </a:r>
          </a:p>
          <a:p>
            <a:endParaRPr lang="nl-NL" dirty="0"/>
          </a:p>
          <a:p>
            <a:pPr eaLnBrk="1" hangingPunct="1"/>
            <a:endParaRPr lang="nl-NL" altLang="nl-NL" baseline="0" dirty="0">
              <a:latin typeface="Arial" pitchFamily="34" charset="0"/>
            </a:endParaRPr>
          </a:p>
          <a:p>
            <a:pPr eaLnBrk="1" hangingPunct="1"/>
            <a:endParaRPr lang="nl-NL" altLang="nl-NL" dirty="0">
              <a:latin typeface="Arial" pitchFamily="34" charset="0"/>
            </a:endParaRPr>
          </a:p>
          <a:p>
            <a:pPr eaLnBrk="1" hangingPunct="1"/>
            <a:r>
              <a:rPr lang="nl-NL" altLang="nl-NL" dirty="0">
                <a:latin typeface="Arial" pitchFamily="34" charset="0"/>
              </a:rPr>
              <a:t>In verband met anticiperend vermogen en vroegtijdige herkennen van </a:t>
            </a:r>
            <a:r>
              <a:rPr lang="nl-NL" altLang="nl-NL" dirty="0" err="1">
                <a:latin typeface="Arial" pitchFamily="34" charset="0"/>
              </a:rPr>
              <a:t>symtpoomlast</a:t>
            </a:r>
            <a:r>
              <a:rPr lang="nl-NL" altLang="nl-NL" dirty="0">
                <a:latin typeface="Arial" pitchFamily="34" charset="0"/>
              </a:rPr>
              <a:t> nadruk in training en methodiek op stap 1 – 3.  Stap 1 en 2 is uitgesplitste vorm van anamnese,</a:t>
            </a:r>
          </a:p>
          <a:p>
            <a:pPr eaLnBrk="1" hangingPunct="1"/>
            <a:r>
              <a:rPr lang="nl-NL" altLang="nl-NL" dirty="0">
                <a:latin typeface="Arial" pitchFamily="34" charset="0"/>
              </a:rPr>
              <a:t>Stap 3 overleg voorbereiden uitvergroot…..</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134</a:t>
            </a:fld>
            <a:endParaRPr lang="nl-NL"/>
          </a:p>
        </p:txBody>
      </p:sp>
    </p:spTree>
    <p:extLst>
      <p:ext uri="{BB962C8B-B14F-4D97-AF65-F5344CB8AC3E}">
        <p14:creationId xmlns:p14="http://schemas.microsoft.com/office/powerpoint/2010/main" val="331941018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Laat groep zelf bedenken wat meerwaarde of effect van gebruik signalering box is. Schrijf </a:t>
            </a:r>
            <a:r>
              <a:rPr lang="nl-NL" altLang="nl-NL" dirty="0" err="1"/>
              <a:t>evt</a:t>
            </a:r>
            <a:r>
              <a:rPr lang="nl-NL" altLang="nl-NL" dirty="0"/>
              <a:t> op flap/bord</a:t>
            </a:r>
          </a:p>
          <a:p>
            <a:endParaRPr lang="nl-NL" altLang="nl-NL" dirty="0"/>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135</a:t>
            </a:fld>
            <a:endParaRPr lang="nl-NL"/>
          </a:p>
        </p:txBody>
      </p:sp>
    </p:spTree>
    <p:extLst>
      <p:ext uri="{BB962C8B-B14F-4D97-AF65-F5344CB8AC3E}">
        <p14:creationId xmlns:p14="http://schemas.microsoft.com/office/powerpoint/2010/main" val="756948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Wie herkent delen? Of gebruikt het in de dagelijkse praktijk?</a:t>
            </a:r>
          </a:p>
          <a:p>
            <a:r>
              <a:rPr lang="nl-NL" dirty="0"/>
              <a:t>Er is al zoveel, maar niet geschikt voor verzorgende. Besluitvorming niet basistaak van verzorgenden en de richtlijnen zeer uitgebreid bedoeld voor </a:t>
            </a:r>
            <a:r>
              <a:rPr lang="nl-NL" dirty="0" err="1"/>
              <a:t>vpk</a:t>
            </a:r>
            <a:r>
              <a:rPr lang="nl-NL" dirty="0"/>
              <a:t> en artsen.</a:t>
            </a:r>
          </a:p>
          <a:p>
            <a:r>
              <a:rPr lang="nl-NL" dirty="0"/>
              <a:t>Maar zonder goed signaleren geen goed besluit mogelijk. Cruciale rol van verzorgende, 2/3 van zorgvrager met chronische ziekte sterft thuis, verzorg- en verpleeghuis of in hospice </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solidFill>
                  <a:prstClr val="black"/>
                </a:solidFill>
              </a:rPr>
              <a:pPr/>
              <a:t>16</a:t>
            </a:fld>
            <a:endParaRPr lang="nl-NL">
              <a:solidFill>
                <a:prstClr val="black"/>
              </a:solidFill>
            </a:endParaRPr>
          </a:p>
        </p:txBody>
      </p:sp>
    </p:spTree>
    <p:extLst>
      <p:ext uri="{BB962C8B-B14F-4D97-AF65-F5344CB8AC3E}">
        <p14:creationId xmlns:p14="http://schemas.microsoft.com/office/powerpoint/2010/main" val="312254307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NL" altLang="nl-NL" dirty="0"/>
              <a:t>Leg deze dia met oorspronkelijke doelstelling naast door hen zelf vastgestelde meerwaarde. Ter bevestiging, aanvulling en informatie</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136</a:t>
            </a:fld>
            <a:endParaRPr lang="nl-NL"/>
          </a:p>
        </p:txBody>
      </p:sp>
    </p:spTree>
    <p:extLst>
      <p:ext uri="{BB962C8B-B14F-4D97-AF65-F5344CB8AC3E}">
        <p14:creationId xmlns:p14="http://schemas.microsoft.com/office/powerpoint/2010/main" val="374871558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NL" altLang="nl-NL"/>
              <a:t>Ook toepasbaar bij zorgvragers met verstandelijke beperking (daar ook al in gebruik) of bij dementie. Sterker afhankelijk van non-verbale informatie en info naasten.</a:t>
            </a:r>
          </a:p>
          <a:p>
            <a:endParaRPr lang="nl-NL"/>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137</a:t>
            </a:fld>
            <a:endParaRPr lang="nl-NL"/>
          </a:p>
        </p:txBody>
      </p:sp>
    </p:spTree>
    <p:extLst>
      <p:ext uri="{BB962C8B-B14F-4D97-AF65-F5344CB8AC3E}">
        <p14:creationId xmlns:p14="http://schemas.microsoft.com/office/powerpoint/2010/main" val="328940609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insteek is dat de</a:t>
            </a:r>
            <a:r>
              <a:rPr lang="nl-NL" baseline="0" dirty="0"/>
              <a:t> briefjes op het </a:t>
            </a:r>
            <a:r>
              <a:rPr lang="nl-NL" baseline="0" dirty="0" err="1"/>
              <a:t>werkblok</a:t>
            </a:r>
            <a:r>
              <a:rPr lang="nl-NL" baseline="0" dirty="0"/>
              <a:t> worden gebruikt als kladje. Hierop verzamel je alle informatie. In stap 4 geef je aan wat er in het </a:t>
            </a:r>
            <a:r>
              <a:rPr lang="nl-NL" baseline="0" dirty="0" err="1"/>
              <a:t>zorgleefplan</a:t>
            </a:r>
            <a:r>
              <a:rPr lang="nl-NL" baseline="0" dirty="0"/>
              <a:t> zo moeten worden aangepast. Deze informatie kan worden opgenomen samen met stap 5 in het dossier van de </a:t>
            </a:r>
            <a:r>
              <a:rPr lang="nl-NL" baseline="0" dirty="0" err="1"/>
              <a:t>patient</a:t>
            </a:r>
            <a:r>
              <a:rPr lang="nl-NL" baseline="0" dirty="0"/>
              <a:t>/</a:t>
            </a:r>
            <a:r>
              <a:rPr lang="nl-NL" baseline="0" dirty="0" err="1"/>
              <a:t>client</a:t>
            </a:r>
            <a:endParaRPr lang="nl-NL" baseline="0" dirty="0"/>
          </a:p>
          <a:p>
            <a:endParaRPr lang="nl-NL" baseline="0" dirty="0"/>
          </a:p>
          <a:p>
            <a:r>
              <a:rPr lang="nl-NL" baseline="0" dirty="0"/>
              <a:t>Het kan zijn dat in het </a:t>
            </a:r>
            <a:r>
              <a:rPr lang="nl-NL" baseline="0" dirty="0" err="1"/>
              <a:t>zorgleefplan</a:t>
            </a:r>
            <a:r>
              <a:rPr lang="nl-NL" baseline="0" dirty="0"/>
              <a:t> al enkele vragen worden gesteld die ook op het werkblad voorkomen. Een tip voor de organisatie: kijk welke vragen ‘dubbel’ zijn en neem die dan ook over. Het is natuurlijk niet nodig dubbel werk te doen.</a:t>
            </a:r>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138</a:t>
            </a:fld>
            <a:endParaRPr lang="nl-NL"/>
          </a:p>
        </p:txBody>
      </p:sp>
    </p:spTree>
    <p:extLst>
      <p:ext uri="{BB962C8B-B14F-4D97-AF65-F5344CB8AC3E}">
        <p14:creationId xmlns:p14="http://schemas.microsoft.com/office/powerpoint/2010/main" val="22064587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vragen zijn opgenomen in de lesmodule</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141</a:t>
            </a:fld>
            <a:endParaRPr lang="nl-NL"/>
          </a:p>
        </p:txBody>
      </p:sp>
    </p:spTree>
    <p:extLst>
      <p:ext uri="{BB962C8B-B14F-4D97-AF65-F5344CB8AC3E}">
        <p14:creationId xmlns:p14="http://schemas.microsoft.com/office/powerpoint/2010/main" val="393106458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Voeg</a:t>
            </a:r>
            <a:r>
              <a:rPr lang="nl-NL" baseline="0" dirty="0"/>
              <a:t> datum en naam docenten toe</a:t>
            </a:r>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144</a:t>
            </a:fld>
            <a:endParaRPr lang="nl-NL"/>
          </a:p>
        </p:txBody>
      </p:sp>
    </p:spTree>
    <p:extLst>
      <p:ext uri="{BB962C8B-B14F-4D97-AF65-F5344CB8AC3E}">
        <p14:creationId xmlns:p14="http://schemas.microsoft.com/office/powerpoint/2010/main" val="376635525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Probeer te achterhalen waarom het niet</a:t>
            </a:r>
            <a:r>
              <a:rPr lang="nl-NL" baseline="0" dirty="0"/>
              <a:t> is gelukt in de praktijk de signaleringsmethodiek toe te passen.</a:t>
            </a:r>
          </a:p>
          <a:p>
            <a:r>
              <a:rPr lang="nl-NL" baseline="0" dirty="0"/>
              <a:t>Probeer de groep elkaar te laten adviseren wat te doen om binnen 4 weken wel de signaleringsmethodiek toe te passen aan de hand van de gestelde problemen.</a:t>
            </a:r>
          </a:p>
          <a:p>
            <a:r>
              <a:rPr lang="nl-NL" baseline="0" dirty="0"/>
              <a:t>Mocht de groep daar niet uit komen probeer als docent dan handvatten te geven</a:t>
            </a:r>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146</a:t>
            </a:fld>
            <a:endParaRPr lang="nl-NL"/>
          </a:p>
        </p:txBody>
      </p:sp>
    </p:spTree>
    <p:extLst>
      <p:ext uri="{BB962C8B-B14F-4D97-AF65-F5344CB8AC3E}">
        <p14:creationId xmlns:p14="http://schemas.microsoft.com/office/powerpoint/2010/main" val="133325561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zullen verschillende mensen een eigen casus hebben. Bepaal de keuze aan</a:t>
            </a:r>
            <a:r>
              <a:rPr lang="nl-NL" baseline="0" dirty="0"/>
              <a:t> de hand van de vragen, verbeterpunten die de deelnemer op voorhand heeft. Laat eventueel de groep kiezen welke casus te doorlopen.</a:t>
            </a:r>
          </a:p>
          <a:p>
            <a:endParaRPr lang="nl-NL" dirty="0"/>
          </a:p>
          <a:p>
            <a:r>
              <a:rPr lang="nl-NL" dirty="0"/>
              <a:t>Wanneer je het</a:t>
            </a:r>
            <a:r>
              <a:rPr lang="nl-NL" baseline="0" dirty="0"/>
              <a:t> ingevulde werkblad doorloopt laat je de deelnemer eerst vertellen wie hij voor zich had. Kort en bondig. </a:t>
            </a:r>
          </a:p>
          <a:p>
            <a:r>
              <a:rPr lang="nl-NL" baseline="0" dirty="0"/>
              <a:t>Per stap is het mogelijk kort te vragen of er optimaal gebruik gemaakt is van de set en waar men tegen aanliep</a:t>
            </a:r>
            <a:endParaRPr lang="nl-NL" dirty="0"/>
          </a:p>
        </p:txBody>
      </p:sp>
      <p:sp>
        <p:nvSpPr>
          <p:cNvPr id="4" name="Tijdelijke aanduiding voor dianummer 3"/>
          <p:cNvSpPr>
            <a:spLocks noGrp="1"/>
          </p:cNvSpPr>
          <p:nvPr>
            <p:ph type="sldNum" sz="quarter" idx="10"/>
          </p:nvPr>
        </p:nvSpPr>
        <p:spPr/>
        <p:txBody>
          <a:bodyPr/>
          <a:lstStyle/>
          <a:p>
            <a:pPr>
              <a:defRPr/>
            </a:pPr>
            <a:fld id="{227931D9-768F-44CE-ADE1-701D14004B71}" type="slidenum">
              <a:rPr lang="nl-NL" smtClean="0"/>
              <a:pPr>
                <a:defRPr/>
              </a:pPr>
              <a:t>147</a:t>
            </a:fld>
            <a:endParaRPr lang="nl-NL"/>
          </a:p>
        </p:txBody>
      </p:sp>
    </p:spTree>
    <p:extLst>
      <p:ext uri="{BB962C8B-B14F-4D97-AF65-F5344CB8AC3E}">
        <p14:creationId xmlns:p14="http://schemas.microsoft.com/office/powerpoint/2010/main" val="37985501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nl-NL" altLang="nl-NL" dirty="0"/>
              <a:t>Op basis van casus de gegevens per </a:t>
            </a:r>
            <a:r>
              <a:rPr lang="nl-NL" altLang="nl-NL" dirty="0" err="1"/>
              <a:t>bullit</a:t>
            </a:r>
            <a:r>
              <a:rPr lang="nl-NL" altLang="nl-NL" dirty="0"/>
              <a:t> verzamelen. Vaak gegevens geïnterpreteerd i.p.v. objectief verzamelt. Zorgvuldig in kaart brengen.</a:t>
            </a:r>
          </a:p>
          <a:p>
            <a:pPr eaLnBrk="1" hangingPunct="1"/>
            <a:r>
              <a:rPr lang="nl-NL" altLang="nl-NL" dirty="0"/>
              <a:t>Bij beperkte levensduur symptoom aanpakken die de zorgvrager de </a:t>
            </a:r>
            <a:r>
              <a:rPr lang="nl-NL" altLang="nl-NL" dirty="0" err="1"/>
              <a:t>meetse</a:t>
            </a:r>
            <a:r>
              <a:rPr lang="nl-NL" altLang="nl-NL" dirty="0"/>
              <a:t> last geeft. Dit is aan de zorgvrager!!!!! En niet aan de verzorgende om te bepalen. Vraag </a:t>
            </a:r>
            <a:r>
              <a:rPr lang="nl-NL" altLang="nl-NL" dirty="0" err="1"/>
              <a:t>zonodig</a:t>
            </a:r>
            <a:r>
              <a:rPr lang="nl-NL" altLang="nl-NL" dirty="0"/>
              <a:t> na bij </a:t>
            </a:r>
            <a:r>
              <a:rPr lang="nl-NL" altLang="nl-NL" dirty="0" err="1"/>
              <a:t>zorgvager</a:t>
            </a:r>
            <a:r>
              <a:rPr lang="nl-NL" altLang="nl-NL" dirty="0"/>
              <a:t> en/of naasten.</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149</a:t>
            </a:fld>
            <a:endParaRPr lang="nl-NL"/>
          </a:p>
        </p:txBody>
      </p:sp>
    </p:spTree>
    <p:extLst>
      <p:ext uri="{BB962C8B-B14F-4D97-AF65-F5344CB8AC3E}">
        <p14:creationId xmlns:p14="http://schemas.microsoft.com/office/powerpoint/2010/main" val="296681814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Wanneer er een keuze is gemaakt van het zorgprobleem pak dan altijd de juiste signaleringskaart erbij. </a:t>
            </a:r>
          </a:p>
          <a:p>
            <a:r>
              <a:rPr lang="nl-NL" dirty="0"/>
              <a:t>Voor hoesten, geen idee en anders maak je gebruik van de signaleringskaart algemeen</a:t>
            </a:r>
          </a:p>
          <a:p>
            <a:r>
              <a:rPr lang="nl-NL" dirty="0"/>
              <a:t>Daarnaast is er ook een signaleringskaart mantelzorg</a:t>
            </a:r>
            <a:r>
              <a:rPr lang="nl-NL" baseline="0" dirty="0"/>
              <a:t> Deze is bedoeld om in kaart te brengen wie de mantelzorgers zijn en wat voor hen de belasting is die zij ervaren door het geven van mantelzorg.</a:t>
            </a:r>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150</a:t>
            </a:fld>
            <a:endParaRPr lang="nl-NL"/>
          </a:p>
        </p:txBody>
      </p:sp>
    </p:spTree>
    <p:extLst>
      <p:ext uri="{BB962C8B-B14F-4D97-AF65-F5344CB8AC3E}">
        <p14:creationId xmlns:p14="http://schemas.microsoft.com/office/powerpoint/2010/main" val="299969521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nl-NL" altLang="nl-NL" dirty="0"/>
              <a:t>Welke omstandigheden hebben invloed op de klacht. Van wat wordt het erger of juist minder. Wat is er al aangedaan en wat was het effect????</a:t>
            </a:r>
          </a:p>
          <a:p>
            <a:pPr eaLnBrk="1" hangingPunct="1"/>
            <a:r>
              <a:rPr lang="nl-NL" altLang="nl-NL" dirty="0"/>
              <a:t>Je niet verschuilen achter ‘ ik begin net vandaag’ Goede rapportage essentieel. Maak de klacht objectief door een meetinstrument te gebruiken</a:t>
            </a:r>
          </a:p>
          <a:p>
            <a:endParaRPr lang="nl-NL" dirty="0"/>
          </a:p>
        </p:txBody>
      </p:sp>
      <p:sp>
        <p:nvSpPr>
          <p:cNvPr id="4" name="Tijdelijke aanduiding voor dianummer 3"/>
          <p:cNvSpPr>
            <a:spLocks noGrp="1"/>
          </p:cNvSpPr>
          <p:nvPr>
            <p:ph type="sldNum" sz="quarter" idx="10"/>
          </p:nvPr>
        </p:nvSpPr>
        <p:spPr/>
        <p:txBody>
          <a:bodyPr/>
          <a:lstStyle/>
          <a:p>
            <a:pPr>
              <a:defRPr/>
            </a:pPr>
            <a:fld id="{227931D9-768F-44CE-ADE1-701D14004B71}" type="slidenum">
              <a:rPr lang="nl-NL" smtClean="0"/>
              <a:pPr>
                <a:defRPr/>
              </a:pPr>
              <a:t>151</a:t>
            </a:fld>
            <a:endParaRPr lang="nl-NL"/>
          </a:p>
        </p:txBody>
      </p:sp>
    </p:spTree>
    <p:extLst>
      <p:ext uri="{BB962C8B-B14F-4D97-AF65-F5344CB8AC3E}">
        <p14:creationId xmlns:p14="http://schemas.microsoft.com/office/powerpoint/2010/main" val="301682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Wit afdekvlak"/>
          <p:cNvSpPr/>
          <p:nvPr userDrawn="1"/>
        </p:nvSpPr>
        <p:spPr>
          <a:xfrm>
            <a:off x="0" y="0"/>
            <a:ext cx="9144000" cy="6858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6" name="Group 4"/>
          <p:cNvGrpSpPr>
            <a:grpSpLocks noChangeAspect="1"/>
          </p:cNvGrpSpPr>
          <p:nvPr userDrawn="1"/>
        </p:nvGrpSpPr>
        <p:grpSpPr bwMode="auto">
          <a:xfrm>
            <a:off x="0" y="177800"/>
            <a:ext cx="8942388" cy="6680200"/>
            <a:chOff x="0" y="112"/>
            <a:chExt cx="5633" cy="4208"/>
          </a:xfrm>
        </p:grpSpPr>
        <p:sp>
          <p:nvSpPr>
            <p:cNvPr id="7" name="Freeform 5"/>
            <p:cNvSpPr>
              <a:spLocks/>
            </p:cNvSpPr>
            <p:nvPr/>
          </p:nvSpPr>
          <p:spPr bwMode="auto">
            <a:xfrm>
              <a:off x="0" y="756"/>
              <a:ext cx="5621" cy="3564"/>
            </a:xfrm>
            <a:custGeom>
              <a:avLst/>
              <a:gdLst/>
              <a:ahLst/>
              <a:cxnLst>
                <a:cxn ang="0">
                  <a:pos x="39973" y="25347"/>
                </a:cxn>
                <a:cxn ang="0">
                  <a:pos x="39973" y="25163"/>
                </a:cxn>
                <a:cxn ang="0">
                  <a:pos x="38832" y="3397"/>
                </a:cxn>
                <a:cxn ang="0">
                  <a:pos x="35257" y="178"/>
                </a:cxn>
                <a:cxn ang="0">
                  <a:pos x="0" y="2025"/>
                </a:cxn>
                <a:cxn ang="0">
                  <a:pos x="0" y="25347"/>
                </a:cxn>
                <a:cxn ang="0">
                  <a:pos x="39973" y="25347"/>
                </a:cxn>
              </a:cxnLst>
              <a:rect l="0" t="0" r="r" b="b"/>
              <a:pathLst>
                <a:path w="39973" h="25347">
                  <a:moveTo>
                    <a:pt x="39973" y="25347"/>
                  </a:moveTo>
                  <a:cubicBezTo>
                    <a:pt x="39973" y="25163"/>
                    <a:pt x="39973" y="25163"/>
                    <a:pt x="39973" y="25163"/>
                  </a:cubicBezTo>
                  <a:cubicBezTo>
                    <a:pt x="38832" y="3397"/>
                    <a:pt x="38832" y="3397"/>
                    <a:pt x="38832" y="3397"/>
                  </a:cubicBezTo>
                  <a:cubicBezTo>
                    <a:pt x="38832" y="3397"/>
                    <a:pt x="38654" y="0"/>
                    <a:pt x="35257" y="178"/>
                  </a:cubicBezTo>
                  <a:cubicBezTo>
                    <a:pt x="0" y="2025"/>
                    <a:pt x="0" y="2025"/>
                    <a:pt x="0" y="2025"/>
                  </a:cubicBezTo>
                  <a:cubicBezTo>
                    <a:pt x="0" y="25347"/>
                    <a:pt x="0" y="25347"/>
                    <a:pt x="0" y="25347"/>
                  </a:cubicBezTo>
                  <a:lnTo>
                    <a:pt x="39973" y="25347"/>
                  </a:ln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8" name="Freeform 6"/>
            <p:cNvSpPr>
              <a:spLocks/>
            </p:cNvSpPr>
            <p:nvPr/>
          </p:nvSpPr>
          <p:spPr bwMode="auto">
            <a:xfrm>
              <a:off x="0" y="773"/>
              <a:ext cx="5627" cy="3547"/>
            </a:xfrm>
            <a:custGeom>
              <a:avLst/>
              <a:gdLst/>
              <a:ahLst/>
              <a:cxnLst>
                <a:cxn ang="0">
                  <a:pos x="39833" y="2340"/>
                </a:cxn>
                <a:cxn ang="0">
                  <a:pos x="38569" y="535"/>
                </a:cxn>
                <a:cxn ang="0">
                  <a:pos x="36591" y="0"/>
                </a:cxn>
                <a:cxn ang="0">
                  <a:pos x="0" y="0"/>
                </a:cxn>
                <a:cxn ang="0">
                  <a:pos x="0" y="40"/>
                </a:cxn>
                <a:cxn ang="0">
                  <a:pos x="36591" y="40"/>
                </a:cxn>
                <a:cxn ang="0">
                  <a:pos x="38456" y="510"/>
                </a:cxn>
                <a:cxn ang="0">
                  <a:pos x="39465" y="1572"/>
                </a:cxn>
                <a:cxn ang="0">
                  <a:pos x="39972" y="3384"/>
                </a:cxn>
                <a:cxn ang="0">
                  <a:pos x="39973" y="3422"/>
                </a:cxn>
                <a:cxn ang="0">
                  <a:pos x="3997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40"/>
                    <a:pt x="0" y="40"/>
                    <a:pt x="0" y="40"/>
                  </a:cubicBezTo>
                  <a:cubicBezTo>
                    <a:pt x="36591" y="40"/>
                    <a:pt x="36591" y="40"/>
                    <a:pt x="36591" y="40"/>
                  </a:cubicBezTo>
                  <a:cubicBezTo>
                    <a:pt x="37385" y="40"/>
                    <a:pt x="37992" y="226"/>
                    <a:pt x="38456" y="510"/>
                  </a:cubicBezTo>
                  <a:cubicBezTo>
                    <a:pt x="38920" y="795"/>
                    <a:pt x="39242" y="1177"/>
                    <a:pt x="39465" y="1572"/>
                  </a:cubicBezTo>
                  <a:cubicBezTo>
                    <a:pt x="39913" y="2361"/>
                    <a:pt x="39966" y="3199"/>
                    <a:pt x="39972" y="3384"/>
                  </a:cubicBezTo>
                  <a:cubicBezTo>
                    <a:pt x="39973" y="3409"/>
                    <a:pt x="39973" y="3422"/>
                    <a:pt x="39973" y="3422"/>
                  </a:cubicBezTo>
                  <a:cubicBezTo>
                    <a:pt x="39973" y="25225"/>
                    <a:pt x="39973" y="25225"/>
                    <a:pt x="3997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2FB4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9" name="Freeform 7"/>
            <p:cNvSpPr>
              <a:spLocks noEditPoints="1"/>
            </p:cNvSpPr>
            <p:nvPr/>
          </p:nvSpPr>
          <p:spPr bwMode="auto">
            <a:xfrm>
              <a:off x="4312" y="112"/>
              <a:ext cx="227" cy="353"/>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0" name="Freeform 8"/>
            <p:cNvSpPr>
              <a:spLocks noEditPoints="1"/>
            </p:cNvSpPr>
            <p:nvPr/>
          </p:nvSpPr>
          <p:spPr bwMode="auto">
            <a:xfrm>
              <a:off x="4550" y="231"/>
              <a:ext cx="422" cy="234"/>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1" name="Freeform 9"/>
            <p:cNvSpPr>
              <a:spLocks noEditPoints="1"/>
            </p:cNvSpPr>
            <p:nvPr/>
          </p:nvSpPr>
          <p:spPr bwMode="auto">
            <a:xfrm>
              <a:off x="5040" y="208"/>
              <a:ext cx="593" cy="256"/>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3074" name="Rectangle 2"/>
          <p:cNvSpPr>
            <a:spLocks noGrp="1" noChangeArrowheads="1"/>
          </p:cNvSpPr>
          <p:nvPr>
            <p:ph type="ctrTitle" hasCustomPrompt="1"/>
          </p:nvPr>
        </p:nvSpPr>
        <p:spPr>
          <a:xfrm>
            <a:off x="466724" y="1434389"/>
            <a:ext cx="7524000" cy="1035050"/>
          </a:xfrm>
        </p:spPr>
        <p:txBody>
          <a:bodyPr anchor="b"/>
          <a:lstStyle>
            <a:lvl1pPr>
              <a:lnSpc>
                <a:spcPts val="3000"/>
              </a:lnSpc>
              <a:defRPr sz="3000" b="0" baseline="0">
                <a:solidFill>
                  <a:schemeClr val="bg1"/>
                </a:solidFill>
              </a:defRPr>
            </a:lvl1pPr>
          </a:lstStyle>
          <a:p>
            <a:r>
              <a:rPr lang="nl-NL" noProof="1"/>
              <a:t>Klik om titel te bewerken</a:t>
            </a:r>
          </a:p>
        </p:txBody>
      </p:sp>
      <p:sp>
        <p:nvSpPr>
          <p:cNvPr id="3075" name="Rectangle 3"/>
          <p:cNvSpPr>
            <a:spLocks noGrp="1" noChangeArrowheads="1"/>
          </p:cNvSpPr>
          <p:nvPr>
            <p:ph type="subTitle" idx="1" hasCustomPrompt="1"/>
          </p:nvPr>
        </p:nvSpPr>
        <p:spPr>
          <a:xfrm>
            <a:off x="445942" y="3122431"/>
            <a:ext cx="7524000" cy="1740514"/>
          </a:xfrm>
        </p:spPr>
        <p:txBody>
          <a:bodyPr/>
          <a:lstStyle>
            <a:lvl1pPr marL="0" indent="0">
              <a:lnSpc>
                <a:spcPts val="3000"/>
              </a:lnSpc>
              <a:buFont typeface="Arial" charset="0"/>
              <a:buNone/>
              <a:defRPr sz="2000">
                <a:solidFill>
                  <a:schemeClr val="bg1"/>
                </a:solidFill>
              </a:defRPr>
            </a:lvl1pPr>
          </a:lstStyle>
          <a:p>
            <a:r>
              <a:rPr lang="nl-NL" noProof="1"/>
              <a:t>Klik om ondertitel te bewerken</a:t>
            </a:r>
          </a:p>
        </p:txBody>
      </p:sp>
      <p:sp>
        <p:nvSpPr>
          <p:cNvPr id="3" name="Tijdelijke aanduiding voor tekst 2"/>
          <p:cNvSpPr>
            <a:spLocks noGrp="1"/>
          </p:cNvSpPr>
          <p:nvPr>
            <p:ph type="body" sz="quarter" idx="10" hasCustomPrompt="1"/>
          </p:nvPr>
        </p:nvSpPr>
        <p:spPr>
          <a:xfrm>
            <a:off x="473795" y="6186634"/>
            <a:ext cx="5746461" cy="509587"/>
          </a:xfrm>
        </p:spPr>
        <p:txBody>
          <a:bodyPr/>
          <a:lstStyle>
            <a:lvl1pPr marL="0" indent="0">
              <a:lnSpc>
                <a:spcPts val="1500"/>
              </a:lnSpc>
              <a:buFontTx/>
              <a:buNone/>
              <a:defRPr sz="1500">
                <a:solidFill>
                  <a:srgbClr val="006D8C"/>
                </a:solidFill>
              </a:defRPr>
            </a:lvl1pPr>
          </a:lstStyle>
          <a:p>
            <a:pPr lvl="0"/>
            <a:r>
              <a:rPr lang="en-US" dirty="0"/>
              <a:t>Datum | </a:t>
            </a:r>
            <a:r>
              <a:rPr lang="en-US" dirty="0" err="1"/>
              <a:t>Naam</a:t>
            </a:r>
            <a:r>
              <a:rPr lang="en-US" dirty="0"/>
              <a:t> auteur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6D8C"/>
                </a:solidFill>
              </a:defRPr>
            </a:lvl1pPr>
          </a:lstStyle>
          <a:p>
            <a:r>
              <a:rPr lang="nl-NL" noProof="1"/>
              <a:t>Klik om titel te bewerken</a:t>
            </a:r>
          </a:p>
        </p:txBody>
      </p:sp>
      <p:sp>
        <p:nvSpPr>
          <p:cNvPr id="3" name="Tijdelijke aanduiding voor inhou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noProof="1"/>
              <a:t>Klik om titel te bewerken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inddia">
    <p:spTree>
      <p:nvGrpSpPr>
        <p:cNvPr id="1" name=""/>
        <p:cNvGrpSpPr/>
        <p:nvPr/>
      </p:nvGrpSpPr>
      <p:grpSpPr>
        <a:xfrm>
          <a:off x="0" y="0"/>
          <a:ext cx="0" cy="0"/>
          <a:chOff x="0" y="0"/>
          <a:chExt cx="0" cy="0"/>
        </a:xfrm>
      </p:grpSpPr>
      <p:sp>
        <p:nvSpPr>
          <p:cNvPr id="15" name="Wit afdekvlak"/>
          <p:cNvSpPr/>
          <p:nvPr userDrawn="1"/>
        </p:nvSpPr>
        <p:spPr>
          <a:xfrm>
            <a:off x="0" y="0"/>
            <a:ext cx="9144000" cy="6858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Voor eindia"/>
          <p:cNvGrpSpPr>
            <a:grpSpLocks noChangeAspect="1"/>
          </p:cNvGrpSpPr>
          <p:nvPr userDrawn="1"/>
        </p:nvGrpSpPr>
        <p:grpSpPr bwMode="auto">
          <a:xfrm>
            <a:off x="0" y="177800"/>
            <a:ext cx="8942388" cy="6680200"/>
            <a:chOff x="0" y="112"/>
            <a:chExt cx="5633" cy="4208"/>
          </a:xfrm>
        </p:grpSpPr>
        <p:sp>
          <p:nvSpPr>
            <p:cNvPr id="10" name="Freeform 5"/>
            <p:cNvSpPr>
              <a:spLocks/>
            </p:cNvSpPr>
            <p:nvPr/>
          </p:nvSpPr>
          <p:spPr bwMode="auto">
            <a:xfrm>
              <a:off x="0" y="756"/>
              <a:ext cx="5621" cy="3564"/>
            </a:xfrm>
            <a:custGeom>
              <a:avLst/>
              <a:gdLst/>
              <a:ahLst/>
              <a:cxnLst>
                <a:cxn ang="0">
                  <a:pos x="39973" y="25347"/>
                </a:cxn>
                <a:cxn ang="0">
                  <a:pos x="39973" y="25163"/>
                </a:cxn>
                <a:cxn ang="0">
                  <a:pos x="38832" y="3397"/>
                </a:cxn>
                <a:cxn ang="0">
                  <a:pos x="35257" y="178"/>
                </a:cxn>
                <a:cxn ang="0">
                  <a:pos x="0" y="2025"/>
                </a:cxn>
                <a:cxn ang="0">
                  <a:pos x="0" y="25347"/>
                </a:cxn>
                <a:cxn ang="0">
                  <a:pos x="39973" y="25347"/>
                </a:cxn>
              </a:cxnLst>
              <a:rect l="0" t="0" r="r" b="b"/>
              <a:pathLst>
                <a:path w="39973" h="25347">
                  <a:moveTo>
                    <a:pt x="39973" y="25347"/>
                  </a:moveTo>
                  <a:cubicBezTo>
                    <a:pt x="39973" y="25163"/>
                    <a:pt x="39973" y="25163"/>
                    <a:pt x="39973" y="25163"/>
                  </a:cubicBezTo>
                  <a:cubicBezTo>
                    <a:pt x="38832" y="3397"/>
                    <a:pt x="38832" y="3397"/>
                    <a:pt x="38832" y="3397"/>
                  </a:cubicBezTo>
                  <a:cubicBezTo>
                    <a:pt x="38832" y="3397"/>
                    <a:pt x="38654" y="0"/>
                    <a:pt x="35257" y="178"/>
                  </a:cubicBezTo>
                  <a:cubicBezTo>
                    <a:pt x="0" y="2025"/>
                    <a:pt x="0" y="2025"/>
                    <a:pt x="0" y="2025"/>
                  </a:cubicBezTo>
                  <a:cubicBezTo>
                    <a:pt x="0" y="25347"/>
                    <a:pt x="0" y="25347"/>
                    <a:pt x="0" y="25347"/>
                  </a:cubicBezTo>
                  <a:lnTo>
                    <a:pt x="39973" y="25347"/>
                  </a:ln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1" name="Freeform 6"/>
            <p:cNvSpPr>
              <a:spLocks/>
            </p:cNvSpPr>
            <p:nvPr/>
          </p:nvSpPr>
          <p:spPr bwMode="auto">
            <a:xfrm>
              <a:off x="0" y="773"/>
              <a:ext cx="5627" cy="3547"/>
            </a:xfrm>
            <a:custGeom>
              <a:avLst/>
              <a:gdLst/>
              <a:ahLst/>
              <a:cxnLst>
                <a:cxn ang="0">
                  <a:pos x="39833" y="2340"/>
                </a:cxn>
                <a:cxn ang="0">
                  <a:pos x="38569" y="535"/>
                </a:cxn>
                <a:cxn ang="0">
                  <a:pos x="36591" y="0"/>
                </a:cxn>
                <a:cxn ang="0">
                  <a:pos x="0" y="0"/>
                </a:cxn>
                <a:cxn ang="0">
                  <a:pos x="0" y="40"/>
                </a:cxn>
                <a:cxn ang="0">
                  <a:pos x="36591" y="40"/>
                </a:cxn>
                <a:cxn ang="0">
                  <a:pos x="38456" y="510"/>
                </a:cxn>
                <a:cxn ang="0">
                  <a:pos x="39465" y="1572"/>
                </a:cxn>
                <a:cxn ang="0">
                  <a:pos x="39972" y="3384"/>
                </a:cxn>
                <a:cxn ang="0">
                  <a:pos x="39973" y="3422"/>
                </a:cxn>
                <a:cxn ang="0">
                  <a:pos x="3997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40"/>
                    <a:pt x="0" y="40"/>
                    <a:pt x="0" y="40"/>
                  </a:cubicBezTo>
                  <a:cubicBezTo>
                    <a:pt x="36591" y="40"/>
                    <a:pt x="36591" y="40"/>
                    <a:pt x="36591" y="40"/>
                  </a:cubicBezTo>
                  <a:cubicBezTo>
                    <a:pt x="37385" y="40"/>
                    <a:pt x="37992" y="226"/>
                    <a:pt x="38456" y="510"/>
                  </a:cubicBezTo>
                  <a:cubicBezTo>
                    <a:pt x="38920" y="795"/>
                    <a:pt x="39242" y="1177"/>
                    <a:pt x="39465" y="1572"/>
                  </a:cubicBezTo>
                  <a:cubicBezTo>
                    <a:pt x="39913" y="2361"/>
                    <a:pt x="39966" y="3199"/>
                    <a:pt x="39972" y="3384"/>
                  </a:cubicBezTo>
                  <a:cubicBezTo>
                    <a:pt x="39973" y="3409"/>
                    <a:pt x="39973" y="3422"/>
                    <a:pt x="39973" y="3422"/>
                  </a:cubicBezTo>
                  <a:cubicBezTo>
                    <a:pt x="39973" y="25225"/>
                    <a:pt x="39973" y="25225"/>
                    <a:pt x="3997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2FB4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2" name="Freeform 7"/>
            <p:cNvSpPr>
              <a:spLocks noEditPoints="1"/>
            </p:cNvSpPr>
            <p:nvPr/>
          </p:nvSpPr>
          <p:spPr bwMode="auto">
            <a:xfrm>
              <a:off x="4312" y="112"/>
              <a:ext cx="227" cy="353"/>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4" name="Freeform 9"/>
            <p:cNvSpPr>
              <a:spLocks noEditPoints="1"/>
            </p:cNvSpPr>
            <p:nvPr/>
          </p:nvSpPr>
          <p:spPr bwMode="auto">
            <a:xfrm>
              <a:off x="5040" y="208"/>
              <a:ext cx="593" cy="256"/>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3" name="Freeform 8"/>
            <p:cNvSpPr>
              <a:spLocks noEditPoints="1"/>
            </p:cNvSpPr>
            <p:nvPr/>
          </p:nvSpPr>
          <p:spPr bwMode="auto">
            <a:xfrm>
              <a:off x="4550" y="231"/>
              <a:ext cx="422" cy="234"/>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pic>
        <p:nvPicPr>
          <p:cNvPr id="3" name="Tijdelijke aanduiding voor inhoud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96800" y="4340781"/>
            <a:ext cx="1044332" cy="1051405"/>
          </a:xfrm>
          <a:prstGeom prst="rect">
            <a:avLst/>
          </a:prstGeom>
          <a:noFill/>
          <a:ln w="9525">
            <a:noFill/>
            <a:miter lim="800000"/>
            <a:headEnd/>
            <a:tailEnd/>
          </a:ln>
          <a:effectLst/>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5577" y="3132269"/>
            <a:ext cx="1050908" cy="1055641"/>
          </a:xfrm>
          <a:prstGeom prst="rect">
            <a:avLst/>
          </a:prstGeom>
        </p:spPr>
      </p:pic>
      <p:pic>
        <p:nvPicPr>
          <p:cNvPr id="5" name="Afbeelding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5577" y="1904831"/>
            <a:ext cx="1050908" cy="1055642"/>
          </a:xfrm>
          <a:prstGeom prst="rect">
            <a:avLst/>
          </a:prstGeom>
        </p:spPr>
      </p:pic>
      <p:sp>
        <p:nvSpPr>
          <p:cNvPr id="6" name="Titel 1"/>
          <p:cNvSpPr txBox="1">
            <a:spLocks/>
          </p:cNvSpPr>
          <p:nvPr userDrawn="1"/>
        </p:nvSpPr>
        <p:spPr bwMode="auto">
          <a:xfrm>
            <a:off x="1816868" y="1909140"/>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kern="0" dirty="0">
                <a:solidFill>
                  <a:srgbClr val="006D8C"/>
                </a:solidFill>
                <a:latin typeface="Arial" pitchFamily="34" charset="0"/>
                <a:cs typeface="Arial" pitchFamily="34" charset="0"/>
              </a:rPr>
              <a:t>www.iknl.nl</a:t>
            </a:r>
          </a:p>
        </p:txBody>
      </p:sp>
      <p:sp>
        <p:nvSpPr>
          <p:cNvPr id="7" name="Titel 1"/>
          <p:cNvSpPr txBox="1">
            <a:spLocks/>
          </p:cNvSpPr>
          <p:nvPr userDrawn="1"/>
        </p:nvSpPr>
        <p:spPr bwMode="auto">
          <a:xfrm>
            <a:off x="1800392" y="3136577"/>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dirty="0">
                <a:solidFill>
                  <a:srgbClr val="006D8C"/>
                </a:solidFill>
                <a:latin typeface="+mn-lt"/>
              </a:rPr>
              <a:t>www.linkedin.com/company/iknl</a:t>
            </a:r>
            <a:endParaRPr lang="nl-NL" kern="0" dirty="0">
              <a:solidFill>
                <a:srgbClr val="006D8C"/>
              </a:solidFill>
              <a:latin typeface="+mn-lt"/>
              <a:cs typeface="Arial" pitchFamily="34" charset="0"/>
            </a:endParaRPr>
          </a:p>
        </p:txBody>
      </p:sp>
      <p:sp>
        <p:nvSpPr>
          <p:cNvPr id="8" name="Titel 1"/>
          <p:cNvSpPr txBox="1">
            <a:spLocks/>
          </p:cNvSpPr>
          <p:nvPr userDrawn="1"/>
        </p:nvSpPr>
        <p:spPr bwMode="auto">
          <a:xfrm>
            <a:off x="1800391" y="4355776"/>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dirty="0">
                <a:solidFill>
                  <a:srgbClr val="006D8C"/>
                </a:solidFill>
              </a:rPr>
              <a:t>twitter.com/</a:t>
            </a:r>
            <a:r>
              <a:rPr lang="nl-NL" dirty="0" err="1">
                <a:solidFill>
                  <a:srgbClr val="006D8C"/>
                </a:solidFill>
              </a:rPr>
              <a:t>iknl</a:t>
            </a:r>
            <a:endParaRPr lang="nl-NL" dirty="0">
              <a:solidFill>
                <a:srgbClr val="006D8C"/>
              </a:solidFill>
            </a:endParaRPr>
          </a:p>
        </p:txBody>
      </p:sp>
    </p:spTree>
    <p:extLst>
      <p:ext uri="{BB962C8B-B14F-4D97-AF65-F5344CB8AC3E}">
        <p14:creationId xmlns:p14="http://schemas.microsoft.com/office/powerpoint/2010/main" val="18346994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1343" y="261940"/>
            <a:ext cx="6074930" cy="755650"/>
          </a:xfrm>
          <a:prstGeom prst="rect">
            <a:avLst/>
          </a:prstGeom>
          <a:noFill/>
          <a:ln w="9525">
            <a:noFill/>
            <a:miter lim="800000"/>
            <a:headEnd/>
            <a:tailEnd/>
          </a:ln>
          <a:effectLst/>
        </p:spPr>
        <p:txBody>
          <a:bodyPr vert="horz" wrap="square" lIns="72000" tIns="0" rIns="0" bIns="0" numCol="1" anchor="b" anchorCtr="0" compatLnSpc="1">
            <a:prstTxWarp prst="textNoShape">
              <a:avLst/>
            </a:prstTxWarp>
          </a:bodyPr>
          <a:lstStyle/>
          <a:p>
            <a:pPr lvl="0"/>
            <a:r>
              <a:rPr lang="nl-NL" noProof="1"/>
              <a:t>Klik om titel te bewerken</a:t>
            </a:r>
          </a:p>
        </p:txBody>
      </p:sp>
      <p:sp>
        <p:nvSpPr>
          <p:cNvPr id="1027" name="Rectangle 3"/>
          <p:cNvSpPr>
            <a:spLocks noGrp="1" noChangeArrowheads="1"/>
          </p:cNvSpPr>
          <p:nvPr>
            <p:ph type="body" idx="1"/>
          </p:nvPr>
        </p:nvSpPr>
        <p:spPr bwMode="auto">
          <a:xfrm>
            <a:off x="292822" y="1625879"/>
            <a:ext cx="7704000" cy="4462463"/>
          </a:xfrm>
          <a:prstGeom prst="rect">
            <a:avLst/>
          </a:prstGeom>
          <a:noFill/>
          <a:ln w="9525">
            <a:noFill/>
            <a:miter lim="800000"/>
            <a:headEnd/>
            <a:tailEnd/>
          </a:ln>
          <a:effectLst/>
        </p:spPr>
        <p:txBody>
          <a:bodyPr vert="horz" wrap="square" lIns="72000" tIns="0" rIns="0" bIns="0" numCol="1" anchor="t" anchorCtr="0" compatLnSpc="1">
            <a:prstTxWarp prst="textNoShape">
              <a:avLst/>
            </a:prstTxWarp>
          </a:bodyPr>
          <a:lstStyle/>
          <a:p>
            <a:pPr lvl="0"/>
            <a:r>
              <a:rPr lang="nl-NL" noProof="1"/>
              <a:t>Klik om de opmaakprofielen van de modeltekst te bewerken</a:t>
            </a:r>
          </a:p>
          <a:p>
            <a:pPr lvl="1"/>
            <a:r>
              <a:rPr lang="nl-NL" noProof="1"/>
              <a:t>Tweede niveau</a:t>
            </a:r>
          </a:p>
          <a:p>
            <a:pPr lvl="2"/>
            <a:r>
              <a:rPr lang="nl-NL" noProof="1"/>
              <a:t>Derde niveau</a:t>
            </a:r>
          </a:p>
        </p:txBody>
      </p:sp>
      <p:grpSp>
        <p:nvGrpSpPr>
          <p:cNvPr id="5" name="Groep 4"/>
          <p:cNvGrpSpPr/>
          <p:nvPr/>
        </p:nvGrpSpPr>
        <p:grpSpPr>
          <a:xfrm>
            <a:off x="0" y="177800"/>
            <a:ext cx="8942388" cy="6680201"/>
            <a:chOff x="0" y="177800"/>
            <a:chExt cx="8942388" cy="6680201"/>
          </a:xfrm>
        </p:grpSpPr>
        <p:sp>
          <p:nvSpPr>
            <p:cNvPr id="6" name="Freeform 5"/>
            <p:cNvSpPr>
              <a:spLocks/>
            </p:cNvSpPr>
            <p:nvPr/>
          </p:nvSpPr>
          <p:spPr bwMode="auto">
            <a:xfrm>
              <a:off x="0" y="1227138"/>
              <a:ext cx="8932863" cy="5630863"/>
            </a:xfrm>
            <a:custGeom>
              <a:avLst/>
              <a:gdLst/>
              <a:ahLst/>
              <a:cxnLst>
                <a:cxn ang="0">
                  <a:pos x="39833" y="2340"/>
                </a:cxn>
                <a:cxn ang="0">
                  <a:pos x="38569" y="535"/>
                </a:cxn>
                <a:cxn ang="0">
                  <a:pos x="36591" y="0"/>
                </a:cxn>
                <a:cxn ang="0">
                  <a:pos x="0" y="0"/>
                </a:cxn>
                <a:cxn ang="0">
                  <a:pos x="0" y="20"/>
                </a:cxn>
                <a:cxn ang="0">
                  <a:pos x="0" y="40"/>
                </a:cxn>
                <a:cxn ang="0">
                  <a:pos x="0" y="1883"/>
                </a:cxn>
                <a:cxn ang="0">
                  <a:pos x="0" y="1924"/>
                </a:cxn>
                <a:cxn ang="0">
                  <a:pos x="35258" y="76"/>
                </a:cxn>
                <a:cxn ang="0">
                  <a:pos x="35511" y="69"/>
                </a:cxn>
                <a:cxn ang="0">
                  <a:pos x="37262" y="515"/>
                </a:cxn>
                <a:cxn ang="0">
                  <a:pos x="38250" y="1521"/>
                </a:cxn>
                <a:cxn ang="0">
                  <a:pos x="38809" y="3240"/>
                </a:cxn>
                <a:cxn ang="0">
                  <a:pos x="38812" y="3276"/>
                </a:cxn>
                <a:cxn ang="0">
                  <a:pos x="39962" y="25225"/>
                </a:cxn>
                <a:cxn ang="0">
                  <a:pos x="39973" y="25225"/>
                </a:cxn>
                <a:cxn ang="0">
                  <a:pos x="39993" y="25225"/>
                </a:cxn>
                <a:cxn ang="0">
                  <a:pos x="4000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20"/>
                    <a:pt x="0" y="20"/>
                    <a:pt x="0" y="20"/>
                  </a:cubicBezTo>
                  <a:cubicBezTo>
                    <a:pt x="0" y="40"/>
                    <a:pt x="0" y="40"/>
                    <a:pt x="0" y="40"/>
                  </a:cubicBezTo>
                  <a:cubicBezTo>
                    <a:pt x="0" y="1883"/>
                    <a:pt x="0" y="1883"/>
                    <a:pt x="0" y="1883"/>
                  </a:cubicBezTo>
                  <a:cubicBezTo>
                    <a:pt x="0" y="1924"/>
                    <a:pt x="0" y="1924"/>
                    <a:pt x="0" y="1924"/>
                  </a:cubicBezTo>
                  <a:cubicBezTo>
                    <a:pt x="35258" y="76"/>
                    <a:pt x="35258" y="76"/>
                    <a:pt x="35258" y="76"/>
                  </a:cubicBezTo>
                  <a:cubicBezTo>
                    <a:pt x="35345" y="71"/>
                    <a:pt x="35429" y="69"/>
                    <a:pt x="35511" y="69"/>
                  </a:cubicBezTo>
                  <a:cubicBezTo>
                    <a:pt x="36247" y="69"/>
                    <a:pt x="36818" y="245"/>
                    <a:pt x="37262" y="515"/>
                  </a:cubicBezTo>
                  <a:cubicBezTo>
                    <a:pt x="37706" y="784"/>
                    <a:pt x="38023" y="1147"/>
                    <a:pt x="38250" y="1521"/>
                  </a:cubicBezTo>
                  <a:cubicBezTo>
                    <a:pt x="38704" y="2270"/>
                    <a:pt x="38795" y="3065"/>
                    <a:pt x="38809" y="3240"/>
                  </a:cubicBezTo>
                  <a:cubicBezTo>
                    <a:pt x="38811" y="3264"/>
                    <a:pt x="38812" y="3276"/>
                    <a:pt x="38812" y="3276"/>
                  </a:cubicBezTo>
                  <a:cubicBezTo>
                    <a:pt x="39962" y="25225"/>
                    <a:pt x="39962" y="25225"/>
                    <a:pt x="39962" y="25225"/>
                  </a:cubicBezTo>
                  <a:cubicBezTo>
                    <a:pt x="39973" y="25225"/>
                    <a:pt x="39973" y="25225"/>
                    <a:pt x="39973" y="25225"/>
                  </a:cubicBezTo>
                  <a:cubicBezTo>
                    <a:pt x="39993" y="25225"/>
                    <a:pt x="39993" y="25225"/>
                    <a:pt x="39993" y="25225"/>
                  </a:cubicBezTo>
                  <a:cubicBezTo>
                    <a:pt x="40003" y="25225"/>
                    <a:pt x="40003" y="25225"/>
                    <a:pt x="4000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7" name="Freeform 7"/>
            <p:cNvSpPr>
              <a:spLocks noEditPoints="1"/>
            </p:cNvSpPr>
            <p:nvPr/>
          </p:nvSpPr>
          <p:spPr bwMode="auto">
            <a:xfrm>
              <a:off x="6845300" y="177800"/>
              <a:ext cx="360363" cy="560388"/>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8" name="Freeform 8"/>
            <p:cNvSpPr>
              <a:spLocks noEditPoints="1"/>
            </p:cNvSpPr>
            <p:nvPr/>
          </p:nvSpPr>
          <p:spPr bwMode="auto">
            <a:xfrm>
              <a:off x="7223125" y="366713"/>
              <a:ext cx="669925" cy="371475"/>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9" name="Freeform 9"/>
            <p:cNvSpPr>
              <a:spLocks noEditPoints="1"/>
            </p:cNvSpPr>
            <p:nvPr/>
          </p:nvSpPr>
          <p:spPr bwMode="auto">
            <a:xfrm>
              <a:off x="8001000" y="330200"/>
              <a:ext cx="941388" cy="406400"/>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6" r:id="rId3"/>
    <p:sldLayoutId id="2147483657" r:id="rId4"/>
    <p:sldLayoutId id="2147483678" r:id="rId5"/>
  </p:sldLayoutIdLst>
  <p:hf sldNum="0" hdr="0" ftr="0" dt="0"/>
  <p:txStyles>
    <p:titleStyle>
      <a:lvl1pPr marL="0" indent="0" algn="l" rtl="0" eaLnBrk="1" fontAlgn="base" hangingPunct="1">
        <a:lnSpc>
          <a:spcPts val="2500"/>
        </a:lnSpc>
        <a:spcBef>
          <a:spcPct val="0"/>
        </a:spcBef>
        <a:spcAft>
          <a:spcPct val="0"/>
        </a:spcAft>
        <a:defRPr sz="2500">
          <a:solidFill>
            <a:srgbClr val="006D8C"/>
          </a:solidFill>
          <a:latin typeface="+mj-lt"/>
          <a:ea typeface="+mj-ea"/>
          <a:cs typeface="+mj-cs"/>
        </a:defRPr>
      </a:lvl1pPr>
      <a:lvl2pPr algn="l" rtl="0" eaLnBrk="1" fontAlgn="base" hangingPunct="1">
        <a:lnSpc>
          <a:spcPts val="2500"/>
        </a:lnSpc>
        <a:spcBef>
          <a:spcPct val="0"/>
        </a:spcBef>
        <a:spcAft>
          <a:spcPct val="0"/>
        </a:spcAft>
        <a:defRPr sz="2500">
          <a:solidFill>
            <a:schemeClr val="tx2"/>
          </a:solidFill>
          <a:latin typeface="Arial" charset="0"/>
        </a:defRPr>
      </a:lvl2pPr>
      <a:lvl3pPr algn="l" rtl="0" eaLnBrk="1" fontAlgn="base" hangingPunct="1">
        <a:lnSpc>
          <a:spcPts val="2500"/>
        </a:lnSpc>
        <a:spcBef>
          <a:spcPct val="0"/>
        </a:spcBef>
        <a:spcAft>
          <a:spcPct val="0"/>
        </a:spcAft>
        <a:defRPr sz="2500">
          <a:solidFill>
            <a:schemeClr val="tx2"/>
          </a:solidFill>
          <a:latin typeface="Arial" charset="0"/>
        </a:defRPr>
      </a:lvl3pPr>
      <a:lvl4pPr algn="l" rtl="0" eaLnBrk="1" fontAlgn="base" hangingPunct="1">
        <a:lnSpc>
          <a:spcPts val="2500"/>
        </a:lnSpc>
        <a:spcBef>
          <a:spcPct val="0"/>
        </a:spcBef>
        <a:spcAft>
          <a:spcPct val="0"/>
        </a:spcAft>
        <a:defRPr sz="2500">
          <a:solidFill>
            <a:schemeClr val="tx2"/>
          </a:solidFill>
          <a:latin typeface="Arial" charset="0"/>
        </a:defRPr>
      </a:lvl4pPr>
      <a:lvl5pPr algn="l" rtl="0" eaLnBrk="1" fontAlgn="base" hangingPunct="1">
        <a:lnSpc>
          <a:spcPts val="2500"/>
        </a:lnSpc>
        <a:spcBef>
          <a:spcPct val="0"/>
        </a:spcBef>
        <a:spcAft>
          <a:spcPct val="0"/>
        </a:spcAft>
        <a:defRPr sz="2500">
          <a:solidFill>
            <a:schemeClr val="tx2"/>
          </a:solidFill>
          <a:latin typeface="Arial" charset="0"/>
        </a:defRPr>
      </a:lvl5pPr>
      <a:lvl6pPr marL="457200" algn="l" rtl="0" eaLnBrk="1" fontAlgn="base" hangingPunct="1">
        <a:lnSpc>
          <a:spcPts val="2500"/>
        </a:lnSpc>
        <a:spcBef>
          <a:spcPct val="0"/>
        </a:spcBef>
        <a:spcAft>
          <a:spcPct val="0"/>
        </a:spcAft>
        <a:defRPr sz="2500">
          <a:solidFill>
            <a:schemeClr val="tx2"/>
          </a:solidFill>
          <a:latin typeface="Arial" charset="0"/>
        </a:defRPr>
      </a:lvl6pPr>
      <a:lvl7pPr marL="914400" algn="l" rtl="0" eaLnBrk="1" fontAlgn="base" hangingPunct="1">
        <a:lnSpc>
          <a:spcPts val="2500"/>
        </a:lnSpc>
        <a:spcBef>
          <a:spcPct val="0"/>
        </a:spcBef>
        <a:spcAft>
          <a:spcPct val="0"/>
        </a:spcAft>
        <a:defRPr sz="2500">
          <a:solidFill>
            <a:schemeClr val="tx2"/>
          </a:solidFill>
          <a:latin typeface="Arial" charset="0"/>
        </a:defRPr>
      </a:lvl7pPr>
      <a:lvl8pPr marL="1371600" algn="l" rtl="0" eaLnBrk="1" fontAlgn="base" hangingPunct="1">
        <a:lnSpc>
          <a:spcPts val="2500"/>
        </a:lnSpc>
        <a:spcBef>
          <a:spcPct val="0"/>
        </a:spcBef>
        <a:spcAft>
          <a:spcPct val="0"/>
        </a:spcAft>
        <a:defRPr sz="2500">
          <a:solidFill>
            <a:schemeClr val="tx2"/>
          </a:solidFill>
          <a:latin typeface="Arial" charset="0"/>
        </a:defRPr>
      </a:lvl8pPr>
      <a:lvl9pPr marL="1828800" algn="l" rtl="0" eaLnBrk="1" fontAlgn="base" hangingPunct="1">
        <a:lnSpc>
          <a:spcPts val="2500"/>
        </a:lnSpc>
        <a:spcBef>
          <a:spcPct val="0"/>
        </a:spcBef>
        <a:spcAft>
          <a:spcPct val="0"/>
        </a:spcAft>
        <a:defRPr sz="2500">
          <a:solidFill>
            <a:schemeClr val="tx2"/>
          </a:solidFill>
          <a:latin typeface="Arial" charset="0"/>
        </a:defRPr>
      </a:lvl9pPr>
    </p:titleStyle>
    <p:bodyStyle>
      <a:lvl1pPr marL="144000" indent="-180000" algn="l" rtl="0" eaLnBrk="1" fontAlgn="base" hangingPunct="1">
        <a:lnSpc>
          <a:spcPts val="3500"/>
        </a:lnSpc>
        <a:spcBef>
          <a:spcPct val="0"/>
        </a:spcBef>
        <a:spcAft>
          <a:spcPct val="0"/>
        </a:spcAft>
        <a:buFont typeface="Arial" charset="0"/>
        <a:buChar char="•"/>
        <a:defRPr sz="2400" b="0">
          <a:solidFill>
            <a:srgbClr val="000000"/>
          </a:solidFill>
          <a:latin typeface="+mn-lt"/>
          <a:ea typeface="+mn-ea"/>
          <a:cs typeface="+mn-cs"/>
        </a:defRPr>
      </a:lvl1pPr>
      <a:lvl2pPr marL="423863" indent="-252000" algn="l" rtl="0" eaLnBrk="1" fontAlgn="base" hangingPunct="1">
        <a:lnSpc>
          <a:spcPts val="3500"/>
        </a:lnSpc>
        <a:spcBef>
          <a:spcPct val="0"/>
        </a:spcBef>
        <a:spcAft>
          <a:spcPct val="0"/>
        </a:spcAft>
        <a:buSzPct val="100000"/>
        <a:buFont typeface="Arial" panose="020B0604020202020204" pitchFamily="34" charset="0"/>
        <a:buChar char="-"/>
        <a:defRPr sz="2400" b="0">
          <a:solidFill>
            <a:srgbClr val="000000"/>
          </a:solidFill>
          <a:latin typeface="+mn-lt"/>
        </a:defRPr>
      </a:lvl2pPr>
      <a:lvl3pPr marL="179388" indent="0" algn="l" rtl="0" eaLnBrk="1" fontAlgn="base" hangingPunct="1">
        <a:lnSpc>
          <a:spcPts val="3500"/>
        </a:lnSpc>
        <a:spcBef>
          <a:spcPct val="0"/>
        </a:spcBef>
        <a:spcAft>
          <a:spcPct val="0"/>
        </a:spcAft>
        <a:buFontTx/>
        <a:buNone/>
        <a:defRPr sz="2400" b="0" baseline="0">
          <a:solidFill>
            <a:srgbClr val="000000"/>
          </a:solidFill>
          <a:latin typeface="+mn-lt"/>
        </a:defRPr>
      </a:lvl3pPr>
      <a:lvl4pPr marL="180000" indent="0" algn="l" rtl="0" eaLnBrk="1" fontAlgn="base" hangingPunct="1">
        <a:lnSpc>
          <a:spcPts val="3500"/>
        </a:lnSpc>
        <a:spcBef>
          <a:spcPct val="0"/>
        </a:spcBef>
        <a:spcAft>
          <a:spcPct val="0"/>
        </a:spcAft>
        <a:buFontTx/>
        <a:buNone/>
        <a:defRPr sz="2400" b="0">
          <a:solidFill>
            <a:srgbClr val="000000"/>
          </a:solidFill>
          <a:latin typeface="+mn-lt"/>
        </a:defRPr>
      </a:lvl4pPr>
      <a:lvl5pPr marL="180000" indent="0" algn="l" rtl="0" eaLnBrk="1" fontAlgn="base" hangingPunct="1">
        <a:lnSpc>
          <a:spcPts val="3500"/>
        </a:lnSpc>
        <a:spcBef>
          <a:spcPct val="0"/>
        </a:spcBef>
        <a:spcAft>
          <a:spcPct val="0"/>
        </a:spcAft>
        <a:buFontTx/>
        <a:buNone/>
        <a:defRPr sz="2400" b="0">
          <a:solidFill>
            <a:srgbClr val="000000"/>
          </a:solidFill>
          <a:latin typeface="+mn-lt"/>
        </a:defRPr>
      </a:lvl5pPr>
      <a:lvl6pPr marL="14366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6pPr>
      <a:lvl7pPr marL="18938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7pPr>
      <a:lvl8pPr marL="23510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8pPr>
      <a:lvl9pPr marL="28082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reativecommons.org/licenses/by-nc-sa/4.0/deed.n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allialine.nl/algemene-principes-van-palliatieve-zorg"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0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0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10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pallialine.nl/algemene-principes-van-palliatieve-zorg" TargetMode="External"/></Relationships>
</file>

<file path=ppt/slides/_rels/slide1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1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1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1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1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1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1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1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1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1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1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47.png"/></Relationships>
</file>

<file path=ppt/slides/_rels/slide12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49.png"/></Relationships>
</file>

<file path=ppt/slides/_rels/slide12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51.png"/></Relationships>
</file>

<file path=ppt/slides/_rels/slide12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www.iknl.nl/" TargetMode="External"/><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0.xml.rels><?xml version="1.0" encoding="UTF-8" standalone="yes"?>
<Relationships xmlns="http://schemas.openxmlformats.org/package/2006/relationships"><Relationship Id="rId3" Type="http://schemas.openxmlformats.org/officeDocument/2006/relationships/hyperlink" Target="http://www.iknl.nl/" TargetMode="External"/><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Y-p5LxJuKOU&amp;feature=youtu.b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16.pn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39.png"/></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XuSf_kjvCaU"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8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palliaweb.nl/getmedia/02b81c30-d9be-4c51-83bf-deb1260ccf7b/Kwaliteitskader_web-240620.pdf" TargetMode="Externa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B896B-E6AC-41E8-AA44-57FDBFB11BB3}"/>
              </a:ext>
            </a:extLst>
          </p:cNvPr>
          <p:cNvSpPr>
            <a:spLocks noGrp="1"/>
          </p:cNvSpPr>
          <p:nvPr>
            <p:ph type="ctrTitle"/>
          </p:nvPr>
        </p:nvSpPr>
        <p:spPr>
          <a:xfrm>
            <a:off x="407060" y="1019861"/>
            <a:ext cx="7524000" cy="1035050"/>
          </a:xfrm>
        </p:spPr>
        <p:txBody>
          <a:bodyPr/>
          <a:lstStyle/>
          <a:p>
            <a:r>
              <a:rPr lang="nl-NL" dirty="0"/>
              <a:t>Disclaimer</a:t>
            </a:r>
          </a:p>
        </p:txBody>
      </p:sp>
      <p:sp>
        <p:nvSpPr>
          <p:cNvPr id="3" name="Ondertitel 2">
            <a:extLst>
              <a:ext uri="{FF2B5EF4-FFF2-40B4-BE49-F238E27FC236}">
                <a16:creationId xmlns:a16="http://schemas.microsoft.com/office/drawing/2014/main" id="{0B0BFF51-D726-4CB8-BDE5-46E222A353FC}"/>
              </a:ext>
            </a:extLst>
          </p:cNvPr>
          <p:cNvSpPr>
            <a:spLocks noGrp="1"/>
          </p:cNvSpPr>
          <p:nvPr>
            <p:ph type="subTitle" idx="1"/>
          </p:nvPr>
        </p:nvSpPr>
        <p:spPr>
          <a:xfrm>
            <a:off x="425027" y="2054911"/>
            <a:ext cx="7524000" cy="1740514"/>
          </a:xfrm>
        </p:spPr>
        <p:txBody>
          <a:bodyPr/>
          <a:lstStyle/>
          <a:p>
            <a:r>
              <a:rPr lang="nl-NL" dirty="0"/>
              <a:t>IKNL is eigenaar van alle intellectuele eigendomsrechten op de PowerPointpresentaties als onderdeel van de methodiek Signalering in de palliatieve fase, inclusief het daarop vermelde logo van IKNL. IKNL aanvaardt geen aansprakelijkheid voor eventuele onjuistheden en/of onvolledigheden in de inhoud van het lesmateriaal. </a:t>
            </a:r>
            <a:r>
              <a:rPr lang="en-US" dirty="0"/>
              <a:t>​</a:t>
            </a:r>
          </a:p>
          <a:p>
            <a:endParaRPr lang="nl-NL" dirty="0"/>
          </a:p>
          <a:p>
            <a:r>
              <a:rPr lang="nl-NL" dirty="0"/>
              <a:t>Licentie:</a:t>
            </a:r>
            <a:r>
              <a:rPr lang="en-US" dirty="0"/>
              <a:t>​</a:t>
            </a:r>
          </a:p>
          <a:p>
            <a:r>
              <a:rPr lang="nl-NL" u="sng" dirty="0">
                <a:hlinkClick r:id="rId2"/>
              </a:rPr>
              <a:t>Creative Commons:BY-NC-SA</a:t>
            </a:r>
            <a:r>
              <a:rPr lang="nl-NL" dirty="0"/>
              <a:t>   </a:t>
            </a:r>
            <a:r>
              <a:rPr lang="en-US" dirty="0"/>
              <a:t>​</a:t>
            </a:r>
          </a:p>
          <a:p>
            <a:endParaRPr lang="nl-NL" dirty="0"/>
          </a:p>
        </p:txBody>
      </p:sp>
      <p:sp>
        <p:nvSpPr>
          <p:cNvPr id="4" name="Tijdelijke aanduiding voor tekst 3">
            <a:extLst>
              <a:ext uri="{FF2B5EF4-FFF2-40B4-BE49-F238E27FC236}">
                <a16:creationId xmlns:a16="http://schemas.microsoft.com/office/drawing/2014/main" id="{8EFF1EB5-E24E-4AC3-ADA3-6C7373CE6842}"/>
              </a:ext>
            </a:extLst>
          </p:cNvPr>
          <p:cNvSpPr>
            <a:spLocks noGrp="1"/>
          </p:cNvSpPr>
          <p:nvPr>
            <p:ph type="body" sz="quarter" idx="10"/>
          </p:nvPr>
        </p:nvSpPr>
        <p:spPr/>
        <p:txBody>
          <a:bodyPr/>
          <a:lstStyle/>
          <a:p>
            <a:endParaRPr lang="nl-NL" dirty="0"/>
          </a:p>
        </p:txBody>
      </p:sp>
      <p:pic>
        <p:nvPicPr>
          <p:cNvPr id="2052" name="Picture 4">
            <a:extLst>
              <a:ext uri="{FF2B5EF4-FFF2-40B4-BE49-F238E27FC236}">
                <a16:creationId xmlns:a16="http://schemas.microsoft.com/office/drawing/2014/main" id="{E8BD10C3-148C-47FA-A53C-A2B5D123C0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9060" y="5221415"/>
            <a:ext cx="609600" cy="21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850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noChangeArrowheads="1"/>
          </p:cNvSpPr>
          <p:nvPr>
            <p:ph type="title" idx="4294967295"/>
          </p:nvPr>
        </p:nvSpPr>
        <p:spPr/>
        <p:txBody>
          <a:bodyPr/>
          <a:lstStyle/>
          <a:p>
            <a:pPr eaLnBrk="1" hangingPunct="1"/>
            <a:r>
              <a:rPr lang="nl-NL" altLang="nl-NL"/>
              <a:t>Spectrum van de palliatieve zorg</a:t>
            </a:r>
          </a:p>
        </p:txBody>
      </p:sp>
      <p:sp>
        <p:nvSpPr>
          <p:cNvPr id="13315" name="AutoShape 2" descr="Afbeeldingsresultaat voor palliatieve zor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500"/>
              </a:lnSpc>
              <a:buFont typeface="Arial" charset="0"/>
              <a:buChar char="•"/>
              <a:defRPr sz="2400">
                <a:solidFill>
                  <a:srgbClr val="000000"/>
                </a:solidFill>
                <a:latin typeface="Arial" charset="0"/>
              </a:defRPr>
            </a:lvl1pPr>
            <a:lvl2pPr marL="742950" indent="-285750">
              <a:lnSpc>
                <a:spcPts val="3500"/>
              </a:lnSpc>
              <a:buSzPct val="100000"/>
              <a:buFont typeface="Arial" charset="0"/>
              <a:buChar char="-"/>
              <a:defRPr sz="2400">
                <a:solidFill>
                  <a:srgbClr val="000000"/>
                </a:solidFill>
                <a:latin typeface="Arial" charset="0"/>
              </a:defRPr>
            </a:lvl2pPr>
            <a:lvl3pPr marL="1143000" indent="-228600">
              <a:lnSpc>
                <a:spcPts val="3500"/>
              </a:lnSpc>
              <a:defRPr sz="2400">
                <a:solidFill>
                  <a:srgbClr val="000000"/>
                </a:solidFill>
                <a:latin typeface="Arial" charset="0"/>
              </a:defRPr>
            </a:lvl3pPr>
            <a:lvl4pPr marL="1600200" indent="-228600">
              <a:lnSpc>
                <a:spcPts val="3500"/>
              </a:lnSpc>
              <a:defRPr sz="2400">
                <a:solidFill>
                  <a:srgbClr val="000000"/>
                </a:solidFill>
                <a:latin typeface="Arial" charset="0"/>
              </a:defRPr>
            </a:lvl4pPr>
            <a:lvl5pPr marL="2057400" indent="-228600">
              <a:lnSpc>
                <a:spcPts val="3500"/>
              </a:lnSpc>
              <a:defRPr sz="2400">
                <a:solidFill>
                  <a:srgbClr val="000000"/>
                </a:solidFill>
                <a:latin typeface="Arial" charset="0"/>
              </a:defRPr>
            </a:lvl5pPr>
            <a:lvl6pPr marL="2514600" indent="-228600" eaLnBrk="0" fontAlgn="base" hangingPunct="0">
              <a:lnSpc>
                <a:spcPts val="3500"/>
              </a:lnSpc>
              <a:spcBef>
                <a:spcPct val="0"/>
              </a:spcBef>
              <a:spcAft>
                <a:spcPct val="0"/>
              </a:spcAft>
              <a:defRPr sz="2400">
                <a:solidFill>
                  <a:srgbClr val="000000"/>
                </a:solidFill>
                <a:latin typeface="Arial" charset="0"/>
              </a:defRPr>
            </a:lvl6pPr>
            <a:lvl7pPr marL="2971800" indent="-228600" eaLnBrk="0" fontAlgn="base" hangingPunct="0">
              <a:lnSpc>
                <a:spcPts val="3500"/>
              </a:lnSpc>
              <a:spcBef>
                <a:spcPct val="0"/>
              </a:spcBef>
              <a:spcAft>
                <a:spcPct val="0"/>
              </a:spcAft>
              <a:defRPr sz="2400">
                <a:solidFill>
                  <a:srgbClr val="000000"/>
                </a:solidFill>
                <a:latin typeface="Arial" charset="0"/>
              </a:defRPr>
            </a:lvl7pPr>
            <a:lvl8pPr marL="3429000" indent="-228600" eaLnBrk="0" fontAlgn="base" hangingPunct="0">
              <a:lnSpc>
                <a:spcPts val="3500"/>
              </a:lnSpc>
              <a:spcBef>
                <a:spcPct val="0"/>
              </a:spcBef>
              <a:spcAft>
                <a:spcPct val="0"/>
              </a:spcAft>
              <a:defRPr sz="2400">
                <a:solidFill>
                  <a:srgbClr val="000000"/>
                </a:solidFill>
                <a:latin typeface="Arial" charset="0"/>
              </a:defRPr>
            </a:lvl8pPr>
            <a:lvl9pPr marL="3886200" indent="-228600" eaLnBrk="0" fontAlgn="base" hangingPunct="0">
              <a:lnSpc>
                <a:spcPts val="3500"/>
              </a:lnSpc>
              <a:spcBef>
                <a:spcPct val="0"/>
              </a:spcBef>
              <a:spcAft>
                <a:spcPct val="0"/>
              </a:spcAft>
              <a:defRPr sz="2400">
                <a:solidFill>
                  <a:srgbClr val="000000"/>
                </a:solidFill>
                <a:latin typeface="Arial" charset="0"/>
              </a:defRPr>
            </a:lvl9pPr>
          </a:lstStyle>
          <a:p>
            <a:pPr eaLnBrk="1" hangingPunct="1">
              <a:lnSpc>
                <a:spcPct val="100000"/>
              </a:lnSpc>
              <a:buFontTx/>
              <a:buNone/>
            </a:pPr>
            <a:endParaRPr lang="en-US" altLang="nl-NL" sz="1800">
              <a:solidFill>
                <a:schemeClr val="tx1"/>
              </a:solidFill>
            </a:endParaRPr>
          </a:p>
        </p:txBody>
      </p:sp>
      <p:pic>
        <p:nvPicPr>
          <p:cNvPr id="13316" name="Picture 4" descr="Het spectrum van de palliatieve z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73150"/>
            <a:ext cx="8077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1">
            <a:extLst>
              <a:ext uri="{FF2B5EF4-FFF2-40B4-BE49-F238E27FC236}">
                <a16:creationId xmlns:a16="http://schemas.microsoft.com/office/drawing/2014/main" id="{D61C0B46-AE9F-4CBE-A3A1-A74F99803C3E}"/>
              </a:ext>
            </a:extLst>
          </p:cNvPr>
          <p:cNvSpPr/>
          <p:nvPr/>
        </p:nvSpPr>
        <p:spPr>
          <a:xfrm>
            <a:off x="5010912" y="5371526"/>
            <a:ext cx="4218432" cy="253916"/>
          </a:xfrm>
          <a:prstGeom prst="rect">
            <a:avLst/>
          </a:prstGeom>
        </p:spPr>
        <p:txBody>
          <a:bodyPr wrap="square">
            <a:spAutoFit/>
          </a:bodyPr>
          <a:lstStyle/>
          <a:p>
            <a:r>
              <a:rPr lang="nl-NL" sz="1050" u="sng" dirty="0">
                <a:solidFill>
                  <a:srgbClr val="006D8C"/>
                </a:solidFill>
                <a:latin typeface="Arial" panose="020B0604020202020204" pitchFamily="34" charset="0"/>
                <a:hlinkClick r:id="rId3"/>
              </a:rPr>
              <a:t>Bron: Richtlijn algemene principes van  palliatieve zorg (2017)</a:t>
            </a:r>
            <a:r>
              <a:rPr lang="nl-NL" sz="1050" dirty="0">
                <a:solidFill>
                  <a:srgbClr val="000000"/>
                </a:solidFill>
                <a:latin typeface="Arial" panose="020B0604020202020204" pitchFamily="34" charset="0"/>
              </a:rPr>
              <a:t>​</a:t>
            </a:r>
            <a:endParaRPr lang="nl-NL" sz="1050" dirty="0"/>
          </a:p>
        </p:txBody>
      </p:sp>
    </p:spTree>
    <p:extLst>
      <p:ext uri="{BB962C8B-B14F-4D97-AF65-F5344CB8AC3E}">
        <p14:creationId xmlns:p14="http://schemas.microsoft.com/office/powerpoint/2010/main" val="1343906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a:t>Wat geeft de zorgvrager aan:</a:t>
            </a:r>
          </a:p>
          <a:p>
            <a:pPr lvl="1"/>
            <a:r>
              <a:rPr lang="nl-NL" dirty="0"/>
              <a:t>verbaal</a:t>
            </a:r>
          </a:p>
          <a:p>
            <a:pPr lvl="1"/>
            <a:r>
              <a:rPr lang="nl-NL" dirty="0" err="1"/>
              <a:t>nonverbaal</a:t>
            </a:r>
            <a:endParaRPr lang="nl-NL" dirty="0"/>
          </a:p>
          <a:p>
            <a:r>
              <a:rPr lang="nl-NL" dirty="0"/>
              <a:t>Wat merken naasten op</a:t>
            </a:r>
          </a:p>
          <a:p>
            <a:r>
              <a:rPr lang="nl-NL" dirty="0"/>
              <a:t>Wat merk ik op:</a:t>
            </a:r>
          </a:p>
          <a:p>
            <a:pPr lvl="1"/>
            <a:r>
              <a:rPr lang="nl-NL" dirty="0"/>
              <a:t>veranderd gedrag</a:t>
            </a:r>
          </a:p>
          <a:p>
            <a:pPr lvl="1"/>
            <a:r>
              <a:rPr lang="nl-NL" dirty="0"/>
              <a:t>lichamelijke veranderingen</a:t>
            </a:r>
          </a:p>
          <a:p>
            <a:r>
              <a:rPr lang="nl-NL" dirty="0"/>
              <a:t>Wat merken mijn collega’s op</a:t>
            </a:r>
          </a:p>
          <a:p>
            <a:endParaRPr lang="nl-NL" dirty="0"/>
          </a:p>
        </p:txBody>
      </p:sp>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t="4034" r="30980" b="67626"/>
          <a:stretch/>
        </p:blipFill>
        <p:spPr>
          <a:xfrm>
            <a:off x="423425" y="327563"/>
            <a:ext cx="2096836" cy="688769"/>
          </a:xfrm>
          <a:prstGeom prst="rect">
            <a:avLst/>
          </a:prstGeom>
        </p:spPr>
      </p:pic>
    </p:spTree>
    <p:extLst>
      <p:ext uri="{BB962C8B-B14F-4D97-AF65-F5344CB8AC3E}">
        <p14:creationId xmlns:p14="http://schemas.microsoft.com/office/powerpoint/2010/main" val="36213601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a:lnSpc>
                <a:spcPct val="100000"/>
              </a:lnSpc>
              <a:buNone/>
            </a:pPr>
            <a:r>
              <a:rPr lang="nl-NL" sz="1800" b="1" dirty="0"/>
              <a:t>Wat geeft de zorgvrager aan? (verbaal en non verbaal)</a:t>
            </a:r>
            <a:endParaRPr lang="nl-NL" sz="1800" dirty="0"/>
          </a:p>
          <a:p>
            <a:pPr>
              <a:lnSpc>
                <a:spcPct val="100000"/>
              </a:lnSpc>
              <a:buNone/>
            </a:pPr>
            <a:r>
              <a:rPr lang="nl-NL" sz="1800" dirty="0"/>
              <a:t> </a:t>
            </a:r>
          </a:p>
          <a:p>
            <a:pPr>
              <a:lnSpc>
                <a:spcPct val="100000"/>
              </a:lnSpc>
              <a:buNone/>
            </a:pPr>
            <a:r>
              <a:rPr lang="nl-NL" sz="1800" b="1" dirty="0"/>
              <a:t>Wat merken de naasten op? </a:t>
            </a:r>
            <a:endParaRPr lang="nl-NL" sz="1800" dirty="0"/>
          </a:p>
          <a:p>
            <a:pPr>
              <a:lnSpc>
                <a:spcPct val="100000"/>
              </a:lnSpc>
              <a:buNone/>
            </a:pPr>
            <a:r>
              <a:rPr lang="nl-NL" sz="1800" dirty="0"/>
              <a:t> </a:t>
            </a:r>
            <a:r>
              <a:rPr lang="nl-NL" sz="1800" i="1" dirty="0">
                <a:solidFill>
                  <a:srgbClr val="006D8C"/>
                </a:solidFill>
              </a:rPr>
              <a:t>Onrust en niet alleen willen zijn. Zij vinden dat ze nu niet comfortabel is</a:t>
            </a:r>
            <a:endParaRPr lang="nl-NL" sz="1800" dirty="0">
              <a:solidFill>
                <a:srgbClr val="006D8C"/>
              </a:solidFill>
            </a:endParaRPr>
          </a:p>
          <a:p>
            <a:pPr>
              <a:lnSpc>
                <a:spcPct val="100000"/>
              </a:lnSpc>
              <a:buNone/>
            </a:pPr>
            <a:endParaRPr lang="nl-NL" sz="1800" dirty="0"/>
          </a:p>
          <a:p>
            <a:pPr>
              <a:lnSpc>
                <a:spcPct val="100000"/>
              </a:lnSpc>
              <a:buNone/>
            </a:pPr>
            <a:r>
              <a:rPr lang="nl-NL" sz="1800" b="1" dirty="0"/>
              <a:t>Wat merk ik op?  Veranderd gedrag en lichamelijk veranderingen:</a:t>
            </a:r>
            <a:endParaRPr lang="nl-NL" sz="1800" dirty="0"/>
          </a:p>
          <a:p>
            <a:pPr marL="0" indent="0">
              <a:lnSpc>
                <a:spcPct val="100000"/>
              </a:lnSpc>
              <a:buNone/>
            </a:pPr>
            <a:r>
              <a:rPr lang="nl-NL" sz="1800" dirty="0">
                <a:solidFill>
                  <a:srgbClr val="006D8C"/>
                </a:solidFill>
              </a:rPr>
              <a:t> Heeft mindere intake, pijn tijdens de zorg, toenemende onrust als zij in haar stoel zit, mevrouw wil niet op haar bed liggen en roept als zij niemand ziet</a:t>
            </a:r>
          </a:p>
          <a:p>
            <a:pPr marL="0" indent="0">
              <a:lnSpc>
                <a:spcPct val="100000"/>
              </a:lnSpc>
              <a:buNone/>
            </a:pPr>
            <a:endParaRPr lang="nl-NL" sz="1800" dirty="0">
              <a:solidFill>
                <a:srgbClr val="006D8C"/>
              </a:solidFill>
            </a:endParaRPr>
          </a:p>
          <a:p>
            <a:pPr>
              <a:lnSpc>
                <a:spcPct val="100000"/>
              </a:lnSpc>
              <a:buNone/>
            </a:pPr>
            <a:r>
              <a:rPr lang="nl-NL" sz="1800" b="1" dirty="0"/>
              <a:t>Wat merken mijn collega’s op?</a:t>
            </a:r>
            <a:endParaRPr lang="nl-NL" sz="1800" dirty="0"/>
          </a:p>
          <a:p>
            <a:endParaRPr lang="nl-NL" sz="1800" dirty="0"/>
          </a:p>
        </p:txBody>
      </p:sp>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t="4034" r="30980" b="67626"/>
          <a:stretch/>
        </p:blipFill>
        <p:spPr>
          <a:xfrm>
            <a:off x="423425" y="327563"/>
            <a:ext cx="2096836" cy="688769"/>
          </a:xfrm>
          <a:prstGeom prst="rect">
            <a:avLst/>
          </a:prstGeom>
        </p:spPr>
      </p:pic>
    </p:spTree>
    <p:extLst>
      <p:ext uri="{BB962C8B-B14F-4D97-AF65-F5344CB8AC3E}">
        <p14:creationId xmlns:p14="http://schemas.microsoft.com/office/powerpoint/2010/main" val="38103141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423425" y="1752600"/>
            <a:ext cx="7372350" cy="461665"/>
          </a:xfrm>
          <a:prstGeom prst="rect">
            <a:avLst/>
          </a:prstGeom>
          <a:noFill/>
        </p:spPr>
        <p:txBody>
          <a:bodyPr wrap="square" rtlCol="0">
            <a:spAutoFit/>
          </a:bodyPr>
          <a:lstStyle/>
          <a:p>
            <a:r>
              <a:rPr lang="nl-NL" sz="2400" dirty="0">
                <a:solidFill>
                  <a:srgbClr val="000000"/>
                </a:solidFill>
              </a:rPr>
              <a:t>Welk zorgprobleem geeft de </a:t>
            </a:r>
            <a:r>
              <a:rPr lang="nl-NL" sz="2400" b="1" dirty="0">
                <a:solidFill>
                  <a:srgbClr val="000000"/>
                </a:solidFill>
              </a:rPr>
              <a:t>meeste</a:t>
            </a:r>
            <a:r>
              <a:rPr lang="nl-NL" sz="2400" dirty="0">
                <a:solidFill>
                  <a:srgbClr val="000000"/>
                </a:solidFill>
              </a:rPr>
              <a:t> last?</a:t>
            </a:r>
          </a:p>
        </p:txBody>
      </p:sp>
      <p:pic>
        <p:nvPicPr>
          <p:cNvPr id="7" name="Afbeelding 6"/>
          <p:cNvPicPr>
            <a:picLocks noChangeAspect="1"/>
          </p:cNvPicPr>
          <p:nvPr/>
        </p:nvPicPr>
        <p:blipFill rotWithShape="1">
          <a:blip r:embed="rId3">
            <a:extLst>
              <a:ext uri="{28A0092B-C50C-407E-A947-70E740481C1C}">
                <a14:useLocalDpi xmlns:a14="http://schemas.microsoft.com/office/drawing/2010/main" val="0"/>
              </a:ext>
            </a:extLst>
          </a:blip>
          <a:srcRect t="4034" r="30980" b="67626"/>
          <a:stretch/>
        </p:blipFill>
        <p:spPr>
          <a:xfrm>
            <a:off x="423425" y="327563"/>
            <a:ext cx="2096836" cy="688769"/>
          </a:xfrm>
          <a:prstGeom prst="rect">
            <a:avLst/>
          </a:prstGeom>
        </p:spPr>
      </p:pic>
      <p:pic>
        <p:nvPicPr>
          <p:cNvPr id="8" name="Afbeelding 7"/>
          <p:cNvPicPr>
            <a:picLocks noChangeAspect="1"/>
          </p:cNvPicPr>
          <p:nvPr/>
        </p:nvPicPr>
        <p:blipFill rotWithShape="1">
          <a:blip r:embed="rId4" cstate="print">
            <a:extLst>
              <a:ext uri="{28A0092B-C50C-407E-A947-70E740481C1C}">
                <a14:useLocalDpi xmlns:a14="http://schemas.microsoft.com/office/drawing/2010/main" val="0"/>
              </a:ext>
            </a:extLst>
          </a:blip>
          <a:srcRect r="23851"/>
          <a:stretch/>
        </p:blipFill>
        <p:spPr>
          <a:xfrm>
            <a:off x="659731" y="2445043"/>
            <a:ext cx="5467937" cy="3593347"/>
          </a:xfrm>
          <a:prstGeom prst="rect">
            <a:avLst/>
          </a:prstGeom>
        </p:spPr>
      </p:pic>
      <p:sp>
        <p:nvSpPr>
          <p:cNvPr id="3" name="Rechthoek 2"/>
          <p:cNvSpPr/>
          <p:nvPr/>
        </p:nvSpPr>
        <p:spPr>
          <a:xfrm>
            <a:off x="783771" y="5379522"/>
            <a:ext cx="2609928" cy="6588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340164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Aan de slag</a:t>
            </a: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01" y="1844765"/>
            <a:ext cx="2954917" cy="2363934"/>
          </a:xfrm>
          <a:prstGeom prst="rect">
            <a:avLst/>
          </a:prstGeom>
        </p:spPr>
      </p:pic>
      <p:sp>
        <p:nvSpPr>
          <p:cNvPr id="5" name="Tijdelijke aanduiding voor inhoud 3"/>
          <p:cNvSpPr>
            <a:spLocks noGrp="1"/>
          </p:cNvSpPr>
          <p:nvPr>
            <p:ph idx="1"/>
          </p:nvPr>
        </p:nvSpPr>
        <p:spPr>
          <a:xfrm>
            <a:off x="292822" y="4583875"/>
            <a:ext cx="7704000" cy="1504467"/>
          </a:xfrm>
        </p:spPr>
        <p:txBody>
          <a:bodyPr/>
          <a:lstStyle/>
          <a:p>
            <a:r>
              <a:rPr lang="nl-NL" dirty="0"/>
              <a:t>verzamel belangrijke aanvullende gegevens met de signaleringskaarten</a:t>
            </a:r>
          </a:p>
          <a:p>
            <a:endParaRPr lang="nl-NL" dirty="0"/>
          </a:p>
          <a:p>
            <a:endParaRPr lang="nl-NL" altLang="nl-NL" dirty="0"/>
          </a:p>
          <a:p>
            <a:endParaRPr lang="en-GB" dirty="0"/>
          </a:p>
          <a:p>
            <a:endParaRPr lang="nl-NL" dirty="0"/>
          </a:p>
        </p:txBody>
      </p:sp>
    </p:spTree>
    <p:extLst>
      <p:ext uri="{BB962C8B-B14F-4D97-AF65-F5344CB8AC3E}">
        <p14:creationId xmlns:p14="http://schemas.microsoft.com/office/powerpoint/2010/main" val="21240009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2"/>
            <a:r>
              <a:rPr lang="nl-NL" altLang="nl-NL" dirty="0"/>
              <a:t>Onderzoek het zorgprobleem</a:t>
            </a:r>
          </a:p>
          <a:p>
            <a:r>
              <a:rPr lang="nl-NL" altLang="nl-NL" dirty="0"/>
              <a:t>verzamel extra informatie over:</a:t>
            </a:r>
          </a:p>
          <a:p>
            <a:pPr lvl="1"/>
            <a:r>
              <a:rPr lang="nl-NL" altLang="nl-NL" dirty="0"/>
              <a:t>het welbevinden van de zorgvrager</a:t>
            </a:r>
          </a:p>
          <a:p>
            <a:pPr lvl="1"/>
            <a:r>
              <a:rPr lang="nl-NL" altLang="nl-NL" dirty="0"/>
              <a:t>klachten en verschijnselen</a:t>
            </a:r>
          </a:p>
          <a:p>
            <a:r>
              <a:rPr lang="en-US" altLang="nl-NL" dirty="0"/>
              <a:t>is </a:t>
            </a:r>
            <a:r>
              <a:rPr lang="en-US" altLang="nl-NL" dirty="0" err="1"/>
              <a:t>er</a:t>
            </a:r>
            <a:r>
              <a:rPr lang="en-US" altLang="nl-NL" dirty="0"/>
              <a:t> </a:t>
            </a:r>
            <a:r>
              <a:rPr lang="en-US" altLang="nl-NL" dirty="0" err="1"/>
              <a:t>een</a:t>
            </a:r>
            <a:r>
              <a:rPr lang="en-US" altLang="nl-NL" dirty="0"/>
              <a:t> </a:t>
            </a:r>
            <a:r>
              <a:rPr lang="en-US" altLang="nl-NL" dirty="0" err="1"/>
              <a:t>meetinstrument</a:t>
            </a:r>
            <a:r>
              <a:rPr lang="en-US" altLang="nl-NL" dirty="0"/>
              <a:t> </a:t>
            </a:r>
            <a:r>
              <a:rPr lang="en-US" altLang="nl-NL" dirty="0" err="1"/>
              <a:t>voor</a:t>
            </a:r>
            <a:r>
              <a:rPr lang="en-US" altLang="nl-NL" dirty="0"/>
              <a:t> </a:t>
            </a:r>
            <a:r>
              <a:rPr lang="en-US" altLang="nl-NL" dirty="0" err="1"/>
              <a:t>dit</a:t>
            </a:r>
            <a:r>
              <a:rPr lang="en-US" altLang="nl-NL" dirty="0"/>
              <a:t> </a:t>
            </a:r>
            <a:r>
              <a:rPr lang="en-US" altLang="nl-NL" dirty="0" err="1"/>
              <a:t>zorgprobleem</a:t>
            </a:r>
            <a:endParaRPr lang="en-US" altLang="nl-NL" dirty="0"/>
          </a:p>
          <a:p>
            <a:pPr marL="0" indent="0">
              <a:buNone/>
            </a:pPr>
            <a:r>
              <a:rPr lang="en-US" altLang="nl-NL" dirty="0" err="1"/>
              <a:t>gebruik</a:t>
            </a:r>
            <a:r>
              <a:rPr lang="en-US" altLang="nl-NL" dirty="0"/>
              <a:t> de </a:t>
            </a:r>
            <a:r>
              <a:rPr lang="en-US" altLang="nl-NL" dirty="0" err="1"/>
              <a:t>achtergrondinformatie</a:t>
            </a:r>
            <a:r>
              <a:rPr lang="en-US" altLang="nl-NL" dirty="0"/>
              <a:t> </a:t>
            </a:r>
            <a:r>
              <a:rPr lang="en-US" altLang="nl-NL" dirty="0" err="1"/>
              <a:t>voor</a:t>
            </a:r>
            <a:r>
              <a:rPr lang="en-US" altLang="nl-NL" dirty="0"/>
              <a:t> </a:t>
            </a:r>
            <a:r>
              <a:rPr lang="en-US" altLang="nl-NL" dirty="0" err="1"/>
              <a:t>verdieping</a:t>
            </a:r>
            <a:endParaRPr lang="en-US" altLang="nl-NL" dirty="0"/>
          </a:p>
        </p:txBody>
      </p:sp>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spTree>
    <p:extLst>
      <p:ext uri="{BB962C8B-B14F-4D97-AF65-F5344CB8AC3E}">
        <p14:creationId xmlns:p14="http://schemas.microsoft.com/office/powerpoint/2010/main" val="252155908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0640" y="971498"/>
            <a:ext cx="9444565" cy="5886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63571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3425" y="272276"/>
            <a:ext cx="6074930" cy="755650"/>
          </a:xfrm>
        </p:spPr>
        <p:txBody>
          <a:bodyPr/>
          <a:lstStyle/>
          <a:p>
            <a:endParaRPr lang="nl-NL"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228" y="1345003"/>
            <a:ext cx="8193321" cy="3036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726664" y="3503220"/>
            <a:ext cx="7196447" cy="923330"/>
          </a:xfrm>
          <a:prstGeom prst="rect">
            <a:avLst/>
          </a:prstGeom>
          <a:noFill/>
        </p:spPr>
        <p:txBody>
          <a:bodyPr wrap="square" rtlCol="0">
            <a:spAutoFit/>
          </a:bodyPr>
          <a:lstStyle/>
          <a:p>
            <a:r>
              <a:rPr lang="nl-NL" i="1" dirty="0">
                <a:solidFill>
                  <a:srgbClr val="006D8C"/>
                </a:solidFill>
              </a:rPr>
              <a:t>Mevrouw is regelmatig onrustig in de stoel, sinds 2 dagen. </a:t>
            </a:r>
          </a:p>
          <a:p>
            <a:r>
              <a:rPr lang="nl-NL" i="1" dirty="0">
                <a:solidFill>
                  <a:srgbClr val="006D8C"/>
                </a:solidFill>
              </a:rPr>
              <a:t>Ze Is onrustig in bed en roept om hulp. </a:t>
            </a:r>
          </a:p>
          <a:p>
            <a:endParaRPr lang="nl-NL" dirty="0"/>
          </a:p>
        </p:txBody>
      </p:sp>
    </p:spTree>
    <p:extLst>
      <p:ext uri="{BB962C8B-B14F-4D97-AF65-F5344CB8AC3E}">
        <p14:creationId xmlns:p14="http://schemas.microsoft.com/office/powerpoint/2010/main" val="246742639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5" name="Tijdelijke aanduiding voor inhoud 5"/>
          <p:cNvSpPr>
            <a:spLocks noGrp="1"/>
          </p:cNvSpPr>
          <p:nvPr>
            <p:ph sz="quarter" idx="4294967295"/>
          </p:nvPr>
        </p:nvSpPr>
        <p:spPr>
          <a:xfrm>
            <a:off x="457200" y="1444294"/>
            <a:ext cx="4040188" cy="3941763"/>
          </a:xfrm>
          <a:prstGeom prst="rect">
            <a:avLst/>
          </a:prstGeom>
        </p:spPr>
        <p:txBody>
          <a:bodyPr>
            <a:normAutofit/>
          </a:bodyPr>
          <a:lstStyle/>
          <a:p>
            <a:endParaRPr lang="nl-NL" sz="1600" b="1" dirty="0"/>
          </a:p>
          <a:p>
            <a:endParaRPr lang="nl-NL" sz="1600" b="1" dirty="0"/>
          </a:p>
          <a:p>
            <a:endParaRPr lang="nl-NL" sz="1600" b="1" dirty="0"/>
          </a:p>
          <a:p>
            <a:pPr marL="0" indent="0">
              <a:buNone/>
            </a:pPr>
            <a:br>
              <a:rPr lang="nl-NL" sz="1600" dirty="0"/>
            </a:br>
            <a:r>
              <a:rPr lang="nl-NL" sz="1600" dirty="0"/>
              <a:t>   </a:t>
            </a:r>
            <a:endParaRPr lang="nl-NL" b="1" dirty="0"/>
          </a:p>
          <a:p>
            <a:endParaRPr lang="nl-NL" dirty="0"/>
          </a:p>
        </p:txBody>
      </p:sp>
      <p:sp>
        <p:nvSpPr>
          <p:cNvPr id="6" name="Tijdelijke aanduiding voor inhoud 7"/>
          <p:cNvSpPr>
            <a:spLocks noGrp="1"/>
          </p:cNvSpPr>
          <p:nvPr>
            <p:ph sz="quarter" idx="4294967295"/>
          </p:nvPr>
        </p:nvSpPr>
        <p:spPr>
          <a:xfrm>
            <a:off x="4645025" y="1444294"/>
            <a:ext cx="4041775" cy="4289756"/>
          </a:xfrm>
          <a:prstGeom prst="rect">
            <a:avLst/>
          </a:prstGeom>
        </p:spPr>
        <p:txBody>
          <a:bodyPr>
            <a:noAutofit/>
          </a:bodyPr>
          <a:lstStyle/>
          <a:p>
            <a:pPr marL="285750" lvl="0" indent="-285750">
              <a:lnSpc>
                <a:spcPct val="100000"/>
              </a:lnSpc>
            </a:pPr>
            <a:endParaRPr lang="nl-NL" sz="1600" dirty="0"/>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544" y="1235281"/>
            <a:ext cx="8970389" cy="5034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561275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425" y="2042742"/>
            <a:ext cx="806767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1151906" y="2992582"/>
            <a:ext cx="6745185" cy="1200329"/>
          </a:xfrm>
          <a:prstGeom prst="rect">
            <a:avLst/>
          </a:prstGeom>
          <a:noFill/>
        </p:spPr>
        <p:txBody>
          <a:bodyPr wrap="square" rtlCol="0">
            <a:spAutoFit/>
          </a:bodyPr>
          <a:lstStyle/>
          <a:p>
            <a:r>
              <a:rPr lang="nl-NL" dirty="0">
                <a:solidFill>
                  <a:srgbClr val="006D8C"/>
                </a:solidFill>
              </a:rPr>
              <a:t>Onrust in stoel wordt erger door langer opzitten of als mevrouw heeft meegedaan met activiteit in huiskamer.</a:t>
            </a:r>
          </a:p>
          <a:p>
            <a:endParaRPr lang="nl-NL" dirty="0">
              <a:solidFill>
                <a:srgbClr val="006D8C"/>
              </a:solidFill>
            </a:endParaRPr>
          </a:p>
          <a:p>
            <a:r>
              <a:rPr lang="nl-NL" dirty="0">
                <a:solidFill>
                  <a:srgbClr val="006D8C"/>
                </a:solidFill>
              </a:rPr>
              <a:t>Onrust in bed verergert als mevrouw alleen is</a:t>
            </a:r>
          </a:p>
        </p:txBody>
      </p:sp>
    </p:spTree>
    <p:extLst>
      <p:ext uri="{BB962C8B-B14F-4D97-AF65-F5344CB8AC3E}">
        <p14:creationId xmlns:p14="http://schemas.microsoft.com/office/powerpoint/2010/main" val="35625212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5" name="Tijdelijke aanduiding voor inhoud 5"/>
          <p:cNvSpPr>
            <a:spLocks noGrp="1"/>
          </p:cNvSpPr>
          <p:nvPr>
            <p:ph sz="quarter" idx="4294967295"/>
          </p:nvPr>
        </p:nvSpPr>
        <p:spPr>
          <a:xfrm>
            <a:off x="457200" y="1444294"/>
            <a:ext cx="4040188" cy="3941763"/>
          </a:xfrm>
          <a:prstGeom prst="rect">
            <a:avLst/>
          </a:prstGeom>
        </p:spPr>
        <p:txBody>
          <a:bodyPr>
            <a:normAutofit/>
          </a:bodyPr>
          <a:lstStyle/>
          <a:p>
            <a:endParaRPr lang="nl-NL" sz="1600" b="1" dirty="0"/>
          </a:p>
          <a:p>
            <a:endParaRPr lang="nl-NL" sz="1600" b="1" dirty="0"/>
          </a:p>
          <a:p>
            <a:endParaRPr lang="nl-NL" sz="1600" b="1" dirty="0"/>
          </a:p>
          <a:p>
            <a:pPr marL="0" indent="0">
              <a:buNone/>
            </a:pPr>
            <a:br>
              <a:rPr lang="nl-NL" sz="1600" dirty="0"/>
            </a:br>
            <a:r>
              <a:rPr lang="nl-NL" sz="1600" dirty="0"/>
              <a:t>   </a:t>
            </a:r>
            <a:endParaRPr lang="nl-NL" b="1" dirty="0"/>
          </a:p>
          <a:p>
            <a:endParaRPr lang="nl-NL" dirty="0"/>
          </a:p>
        </p:txBody>
      </p:sp>
      <p:sp>
        <p:nvSpPr>
          <p:cNvPr id="6" name="Tijdelijke aanduiding voor inhoud 7"/>
          <p:cNvSpPr>
            <a:spLocks noGrp="1"/>
          </p:cNvSpPr>
          <p:nvPr>
            <p:ph sz="quarter" idx="4294967295"/>
          </p:nvPr>
        </p:nvSpPr>
        <p:spPr>
          <a:xfrm>
            <a:off x="4645025" y="1444294"/>
            <a:ext cx="4041775" cy="4289756"/>
          </a:xfrm>
          <a:prstGeom prst="rect">
            <a:avLst/>
          </a:prstGeom>
        </p:spPr>
        <p:txBody>
          <a:bodyPr>
            <a:noAutofit/>
          </a:bodyPr>
          <a:lstStyle/>
          <a:p>
            <a:pPr marL="0" lvl="0" indent="0">
              <a:lnSpc>
                <a:spcPct val="100000"/>
              </a:lnSpc>
              <a:buNone/>
            </a:pPr>
            <a:r>
              <a:rPr lang="nl-NL" sz="1600" dirty="0"/>
              <a:t>.</a:t>
            </a:r>
            <a:endParaRPr lang="nl-NL" sz="1600" b="1" dirty="0"/>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656" y="1354962"/>
            <a:ext cx="9129179" cy="3703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7758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hthoek 1"/>
          <p:cNvSpPr>
            <a:spLocks noChangeArrowheads="1"/>
          </p:cNvSpPr>
          <p:nvPr/>
        </p:nvSpPr>
        <p:spPr bwMode="auto">
          <a:xfrm>
            <a:off x="179388" y="476250"/>
            <a:ext cx="8640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500"/>
              </a:lnSpc>
              <a:buFont typeface="Arial" charset="0"/>
              <a:buChar char="•"/>
              <a:defRPr sz="2400">
                <a:solidFill>
                  <a:srgbClr val="000000"/>
                </a:solidFill>
                <a:latin typeface="Arial" charset="0"/>
              </a:defRPr>
            </a:lvl1pPr>
            <a:lvl2pPr marL="742950" indent="-285750">
              <a:lnSpc>
                <a:spcPts val="3500"/>
              </a:lnSpc>
              <a:buSzPct val="100000"/>
              <a:buFont typeface="Arial" charset="0"/>
              <a:buChar char="-"/>
              <a:defRPr sz="2400">
                <a:solidFill>
                  <a:srgbClr val="000000"/>
                </a:solidFill>
                <a:latin typeface="Arial" charset="0"/>
              </a:defRPr>
            </a:lvl2pPr>
            <a:lvl3pPr marL="1143000" indent="-228600">
              <a:lnSpc>
                <a:spcPts val="3500"/>
              </a:lnSpc>
              <a:defRPr sz="2400">
                <a:solidFill>
                  <a:srgbClr val="000000"/>
                </a:solidFill>
                <a:latin typeface="Arial" charset="0"/>
              </a:defRPr>
            </a:lvl3pPr>
            <a:lvl4pPr marL="1600200" indent="-228600">
              <a:lnSpc>
                <a:spcPts val="3500"/>
              </a:lnSpc>
              <a:defRPr sz="2400">
                <a:solidFill>
                  <a:srgbClr val="000000"/>
                </a:solidFill>
                <a:latin typeface="Arial" charset="0"/>
              </a:defRPr>
            </a:lvl4pPr>
            <a:lvl5pPr marL="2057400" indent="-228600">
              <a:lnSpc>
                <a:spcPts val="3500"/>
              </a:lnSpc>
              <a:defRPr sz="2400">
                <a:solidFill>
                  <a:srgbClr val="000000"/>
                </a:solidFill>
                <a:latin typeface="Arial" charset="0"/>
              </a:defRPr>
            </a:lvl5pPr>
            <a:lvl6pPr marL="2514600" indent="-228600" eaLnBrk="0" fontAlgn="base" hangingPunct="0">
              <a:lnSpc>
                <a:spcPts val="3500"/>
              </a:lnSpc>
              <a:spcBef>
                <a:spcPct val="0"/>
              </a:spcBef>
              <a:spcAft>
                <a:spcPct val="0"/>
              </a:spcAft>
              <a:defRPr sz="2400">
                <a:solidFill>
                  <a:srgbClr val="000000"/>
                </a:solidFill>
                <a:latin typeface="Arial" charset="0"/>
              </a:defRPr>
            </a:lvl6pPr>
            <a:lvl7pPr marL="2971800" indent="-228600" eaLnBrk="0" fontAlgn="base" hangingPunct="0">
              <a:lnSpc>
                <a:spcPts val="3500"/>
              </a:lnSpc>
              <a:spcBef>
                <a:spcPct val="0"/>
              </a:spcBef>
              <a:spcAft>
                <a:spcPct val="0"/>
              </a:spcAft>
              <a:defRPr sz="2400">
                <a:solidFill>
                  <a:srgbClr val="000000"/>
                </a:solidFill>
                <a:latin typeface="Arial" charset="0"/>
              </a:defRPr>
            </a:lvl7pPr>
            <a:lvl8pPr marL="3429000" indent="-228600" eaLnBrk="0" fontAlgn="base" hangingPunct="0">
              <a:lnSpc>
                <a:spcPts val="3500"/>
              </a:lnSpc>
              <a:spcBef>
                <a:spcPct val="0"/>
              </a:spcBef>
              <a:spcAft>
                <a:spcPct val="0"/>
              </a:spcAft>
              <a:defRPr sz="2400">
                <a:solidFill>
                  <a:srgbClr val="000000"/>
                </a:solidFill>
                <a:latin typeface="Arial" charset="0"/>
              </a:defRPr>
            </a:lvl8pPr>
            <a:lvl9pPr marL="3886200" indent="-228600" eaLnBrk="0" fontAlgn="base" hangingPunct="0">
              <a:lnSpc>
                <a:spcPts val="3500"/>
              </a:lnSpc>
              <a:spcBef>
                <a:spcPct val="0"/>
              </a:spcBef>
              <a:spcAft>
                <a:spcPct val="0"/>
              </a:spcAft>
              <a:defRPr sz="2400">
                <a:solidFill>
                  <a:srgbClr val="000000"/>
                </a:solidFill>
                <a:latin typeface="Arial" charset="0"/>
              </a:defRPr>
            </a:lvl9pPr>
          </a:lstStyle>
          <a:p>
            <a:pPr eaLnBrk="1" hangingPunct="1">
              <a:lnSpc>
                <a:spcPct val="100000"/>
              </a:lnSpc>
              <a:buFontTx/>
              <a:buNone/>
            </a:pPr>
            <a:r>
              <a:rPr lang="nl-NL" altLang="nl-NL" sz="1800" dirty="0">
                <a:solidFill>
                  <a:srgbClr val="0070C0"/>
                </a:solidFill>
                <a:latin typeface="Calibri" pitchFamily="34" charset="0"/>
              </a:rPr>
              <a:t>Ziektebeloop</a:t>
            </a:r>
          </a:p>
        </p:txBody>
      </p:sp>
      <p:pic>
        <p:nvPicPr>
          <p:cNvPr id="4100" name="Picture 4">
            <a:extLst>
              <a:ext uri="{FF2B5EF4-FFF2-40B4-BE49-F238E27FC236}">
                <a16:creationId xmlns:a16="http://schemas.microsoft.com/office/drawing/2014/main" id="{B4A1DDA7-1CAA-499C-BD6B-113C7D6405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5224" y="158496"/>
            <a:ext cx="5844926" cy="6337004"/>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CB1F833A-0499-49E5-BB63-17D8CBF9FA30}"/>
              </a:ext>
            </a:extLst>
          </p:cNvPr>
          <p:cNvSpPr/>
          <p:nvPr/>
        </p:nvSpPr>
        <p:spPr>
          <a:xfrm>
            <a:off x="5486400" y="6381750"/>
            <a:ext cx="3657600" cy="230832"/>
          </a:xfrm>
          <a:prstGeom prst="rect">
            <a:avLst/>
          </a:prstGeom>
        </p:spPr>
        <p:txBody>
          <a:bodyPr wrap="square">
            <a:spAutoFit/>
          </a:bodyPr>
          <a:lstStyle/>
          <a:p>
            <a:r>
              <a:rPr lang="nl-NL" sz="900" u="sng" dirty="0">
                <a:solidFill>
                  <a:srgbClr val="006D8C"/>
                </a:solidFill>
                <a:latin typeface="Arial" panose="020B0604020202020204" pitchFamily="34" charset="0"/>
                <a:hlinkClick r:id="rId4"/>
              </a:rPr>
              <a:t>Bron: Richtlijn algemene principes van  palliatieve zorg (2017)</a:t>
            </a:r>
            <a:r>
              <a:rPr lang="nl-NL" sz="900" dirty="0">
                <a:solidFill>
                  <a:srgbClr val="000000"/>
                </a:solidFill>
                <a:latin typeface="Arial" panose="020B0604020202020204" pitchFamily="34" charset="0"/>
              </a:rPr>
              <a:t>​</a:t>
            </a:r>
            <a:endParaRPr lang="nl-NL" sz="900" dirty="0"/>
          </a:p>
        </p:txBody>
      </p:sp>
    </p:spTree>
    <p:extLst>
      <p:ext uri="{BB962C8B-B14F-4D97-AF65-F5344CB8AC3E}">
        <p14:creationId xmlns:p14="http://schemas.microsoft.com/office/powerpoint/2010/main" val="77902198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91369"/>
            <a:ext cx="10582275"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617516" y="2956956"/>
            <a:ext cx="7612084" cy="646331"/>
          </a:xfrm>
          <a:prstGeom prst="rect">
            <a:avLst/>
          </a:prstGeom>
          <a:noFill/>
        </p:spPr>
        <p:txBody>
          <a:bodyPr wrap="square" rtlCol="0">
            <a:spAutoFit/>
          </a:bodyPr>
          <a:lstStyle/>
          <a:p>
            <a:r>
              <a:rPr lang="nl-NL" dirty="0">
                <a:solidFill>
                  <a:srgbClr val="006D8C"/>
                </a:solidFill>
              </a:rPr>
              <a:t>Onrust in bed: door hand vasthouden</a:t>
            </a:r>
          </a:p>
          <a:p>
            <a:r>
              <a:rPr lang="nl-NL" dirty="0">
                <a:solidFill>
                  <a:srgbClr val="006D8C"/>
                </a:solidFill>
              </a:rPr>
              <a:t>Onrust in stoel: korte periode zitten en rust</a:t>
            </a:r>
          </a:p>
        </p:txBody>
      </p:sp>
    </p:spTree>
    <p:extLst>
      <p:ext uri="{BB962C8B-B14F-4D97-AF65-F5344CB8AC3E}">
        <p14:creationId xmlns:p14="http://schemas.microsoft.com/office/powerpoint/2010/main" val="272872995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pic>
        <p:nvPicPr>
          <p:cNvPr id="1024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77859" y="1408906"/>
            <a:ext cx="5039169" cy="5408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718161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sp>
        <p:nvSpPr>
          <p:cNvPr id="3" name="Tijdelijke aanduiding voor inhoud 2"/>
          <p:cNvSpPr>
            <a:spLocks noGrp="1"/>
          </p:cNvSpPr>
          <p:nvPr>
            <p:ph idx="1"/>
          </p:nvPr>
        </p:nvSpPr>
        <p:spPr/>
        <p:txBody>
          <a:bodyPr/>
          <a:lstStyle/>
          <a:p>
            <a:endParaRPr lang="nl-NL"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78" y="1785320"/>
            <a:ext cx="1002030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855023" y="2752107"/>
            <a:ext cx="5747658" cy="369332"/>
          </a:xfrm>
          <a:prstGeom prst="rect">
            <a:avLst/>
          </a:prstGeom>
          <a:noFill/>
        </p:spPr>
        <p:txBody>
          <a:bodyPr wrap="square" rtlCol="0">
            <a:spAutoFit/>
          </a:bodyPr>
          <a:lstStyle/>
          <a:p>
            <a:r>
              <a:rPr lang="nl-NL" dirty="0" err="1">
                <a:solidFill>
                  <a:srgbClr val="006D8C"/>
                </a:solidFill>
              </a:rPr>
              <a:t>Haldol</a:t>
            </a:r>
            <a:r>
              <a:rPr lang="nl-NL" dirty="0">
                <a:solidFill>
                  <a:srgbClr val="006D8C"/>
                </a:solidFill>
              </a:rPr>
              <a:t> 2x dd. 0,5 mg</a:t>
            </a:r>
          </a:p>
        </p:txBody>
      </p:sp>
    </p:spTree>
    <p:extLst>
      <p:ext uri="{BB962C8B-B14F-4D97-AF65-F5344CB8AC3E}">
        <p14:creationId xmlns:p14="http://schemas.microsoft.com/office/powerpoint/2010/main" val="84248596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5" name="Tijdelijke aanduiding voor inhoud 5"/>
          <p:cNvSpPr>
            <a:spLocks noGrp="1"/>
          </p:cNvSpPr>
          <p:nvPr>
            <p:ph idx="1"/>
          </p:nvPr>
        </p:nvSpPr>
        <p:spPr>
          <a:xfrm>
            <a:off x="457200" y="1444294"/>
            <a:ext cx="4040188" cy="3941763"/>
          </a:xfrm>
          <a:prstGeom prst="rect">
            <a:avLst/>
          </a:prstGeom>
        </p:spPr>
        <p:txBody>
          <a:bodyPr>
            <a:normAutofit/>
          </a:bodyPr>
          <a:lstStyle/>
          <a:p>
            <a:endParaRPr lang="nl-NL" sz="1600" b="1" dirty="0"/>
          </a:p>
          <a:p>
            <a:endParaRPr lang="nl-NL" sz="1600" b="1" dirty="0"/>
          </a:p>
          <a:p>
            <a:endParaRPr lang="nl-NL" sz="1600" b="1" dirty="0"/>
          </a:p>
          <a:p>
            <a:pPr marL="0" indent="0">
              <a:buNone/>
            </a:pPr>
            <a:endParaRPr lang="nl-NL" dirty="0"/>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424" y="1456521"/>
            <a:ext cx="4624773" cy="4706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97419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sp>
        <p:nvSpPr>
          <p:cNvPr id="3" name="Tijdelijke aanduiding voor inhoud 2"/>
          <p:cNvSpPr>
            <a:spLocks noGrp="1"/>
          </p:cNvSpPr>
          <p:nvPr>
            <p:ph idx="1"/>
          </p:nvPr>
        </p:nvSpPr>
        <p:spPr/>
        <p:txBody>
          <a:bodyPr/>
          <a:lstStyle/>
          <a:p>
            <a:endParaRPr lang="nl-NL"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09813"/>
            <a:ext cx="1175385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866899" y="4013860"/>
            <a:ext cx="6875813" cy="923330"/>
          </a:xfrm>
          <a:prstGeom prst="rect">
            <a:avLst/>
          </a:prstGeom>
          <a:noFill/>
        </p:spPr>
        <p:txBody>
          <a:bodyPr wrap="square" rtlCol="0">
            <a:spAutoFit/>
          </a:bodyPr>
          <a:lstStyle/>
          <a:p>
            <a:pPr marL="285750" indent="-285750">
              <a:buFontTx/>
              <a:buChar char="-"/>
            </a:pPr>
            <a:r>
              <a:rPr lang="nl-NL" dirty="0">
                <a:solidFill>
                  <a:srgbClr val="006D8C"/>
                </a:solidFill>
              </a:rPr>
              <a:t>Verminderde intake</a:t>
            </a:r>
          </a:p>
          <a:p>
            <a:pPr marL="285750" indent="-285750">
              <a:buFontTx/>
              <a:buChar char="-"/>
            </a:pPr>
            <a:r>
              <a:rPr lang="nl-NL" dirty="0">
                <a:solidFill>
                  <a:srgbClr val="006D8C"/>
                </a:solidFill>
              </a:rPr>
              <a:t>Pijn tijdens zorg</a:t>
            </a:r>
          </a:p>
          <a:p>
            <a:endParaRPr lang="nl-NL" dirty="0"/>
          </a:p>
        </p:txBody>
      </p:sp>
    </p:spTree>
    <p:extLst>
      <p:ext uri="{BB962C8B-B14F-4D97-AF65-F5344CB8AC3E}">
        <p14:creationId xmlns:p14="http://schemas.microsoft.com/office/powerpoint/2010/main" val="260574672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5" name="Tijdelijke aanduiding voor inhoud 5"/>
          <p:cNvSpPr>
            <a:spLocks noGrp="1"/>
          </p:cNvSpPr>
          <p:nvPr>
            <p:ph idx="1"/>
          </p:nvPr>
        </p:nvSpPr>
        <p:spPr>
          <a:xfrm>
            <a:off x="457200" y="1444294"/>
            <a:ext cx="4040188" cy="3941763"/>
          </a:xfrm>
          <a:prstGeom prst="rect">
            <a:avLst/>
          </a:prstGeom>
        </p:spPr>
        <p:txBody>
          <a:bodyPr>
            <a:normAutofit/>
          </a:bodyPr>
          <a:lstStyle/>
          <a:p>
            <a:endParaRPr lang="nl-NL" sz="1600" b="1" dirty="0"/>
          </a:p>
          <a:p>
            <a:endParaRPr lang="nl-NL" sz="1600" b="1" dirty="0"/>
          </a:p>
          <a:p>
            <a:endParaRPr lang="nl-NL" sz="1600" b="1" dirty="0"/>
          </a:p>
          <a:p>
            <a:pPr marL="0" indent="0">
              <a:buNone/>
            </a:pPr>
            <a:endParaRPr lang="nl-NL" dirty="0"/>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425" y="1900053"/>
            <a:ext cx="8206730" cy="2562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003218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5"/>
          <p:cNvSpPr>
            <a:spLocks noGrp="1"/>
          </p:cNvSpPr>
          <p:nvPr>
            <p:ph idx="1"/>
          </p:nvPr>
        </p:nvSpPr>
        <p:spPr>
          <a:xfrm>
            <a:off x="457200" y="1444294"/>
            <a:ext cx="4040188" cy="3941763"/>
          </a:xfrm>
          <a:prstGeom prst="rect">
            <a:avLst/>
          </a:prstGeom>
        </p:spPr>
        <p:txBody>
          <a:bodyPr>
            <a:normAutofit/>
          </a:bodyPr>
          <a:lstStyle/>
          <a:p>
            <a:endParaRPr lang="nl-NL" sz="1600" b="1" dirty="0"/>
          </a:p>
          <a:p>
            <a:pPr marL="0" indent="0">
              <a:buNone/>
            </a:pPr>
            <a:endParaRPr lang="nl-NL" dirty="0"/>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425" y="1650485"/>
            <a:ext cx="646747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1520042" y="2529444"/>
            <a:ext cx="4381994" cy="1477328"/>
          </a:xfrm>
          <a:prstGeom prst="rect">
            <a:avLst/>
          </a:prstGeom>
          <a:noFill/>
        </p:spPr>
        <p:txBody>
          <a:bodyPr wrap="square" rtlCol="0">
            <a:spAutoFit/>
          </a:bodyPr>
          <a:lstStyle/>
          <a:p>
            <a:r>
              <a:rPr lang="nl-NL" dirty="0">
                <a:solidFill>
                  <a:srgbClr val="006D8C"/>
                </a:solidFill>
              </a:rPr>
              <a:t>Deelname aan activiteiten is beperkt mogelijk.</a:t>
            </a:r>
          </a:p>
          <a:p>
            <a:endParaRPr lang="nl-NL" dirty="0">
              <a:solidFill>
                <a:srgbClr val="006D8C"/>
              </a:solidFill>
            </a:endParaRPr>
          </a:p>
          <a:p>
            <a:r>
              <a:rPr lang="nl-NL" dirty="0">
                <a:solidFill>
                  <a:srgbClr val="006D8C"/>
                </a:solidFill>
              </a:rPr>
              <a:t>Mevrouw wil niet op bed gelegd worden. In de nacht slaapt ze slecht</a:t>
            </a:r>
          </a:p>
        </p:txBody>
      </p:sp>
    </p:spTree>
    <p:extLst>
      <p:ext uri="{BB962C8B-B14F-4D97-AF65-F5344CB8AC3E}">
        <p14:creationId xmlns:p14="http://schemas.microsoft.com/office/powerpoint/2010/main" val="25809831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5" name="Tijdelijke aanduiding voor inhoud 5"/>
          <p:cNvSpPr>
            <a:spLocks noGrp="1"/>
          </p:cNvSpPr>
          <p:nvPr>
            <p:ph idx="1"/>
          </p:nvPr>
        </p:nvSpPr>
        <p:spPr>
          <a:xfrm>
            <a:off x="457200" y="1444294"/>
            <a:ext cx="4040188" cy="3941763"/>
          </a:xfrm>
          <a:prstGeom prst="rect">
            <a:avLst/>
          </a:prstGeom>
        </p:spPr>
        <p:txBody>
          <a:bodyPr>
            <a:normAutofit/>
          </a:bodyPr>
          <a:lstStyle/>
          <a:p>
            <a:endParaRPr lang="nl-NL" sz="1600" b="1" dirty="0"/>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90675"/>
            <a:ext cx="9553575"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44046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sp>
        <p:nvSpPr>
          <p:cNvPr id="3" name="Tijdelijke aanduiding voor inhoud 2"/>
          <p:cNvSpPr>
            <a:spLocks noGrp="1"/>
          </p:cNvSpPr>
          <p:nvPr>
            <p:ph idx="1"/>
          </p:nvPr>
        </p:nvSpPr>
        <p:spPr/>
        <p:txBody>
          <a:bodyPr/>
          <a:lstStyle/>
          <a:p>
            <a:endParaRPr lang="nl-NL" dirty="0"/>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66875"/>
            <a:ext cx="9324975"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3063834" y="2695699"/>
            <a:ext cx="5581402" cy="369332"/>
          </a:xfrm>
          <a:prstGeom prst="rect">
            <a:avLst/>
          </a:prstGeom>
          <a:noFill/>
        </p:spPr>
        <p:txBody>
          <a:bodyPr wrap="square" rtlCol="0">
            <a:spAutoFit/>
          </a:bodyPr>
          <a:lstStyle/>
          <a:p>
            <a:r>
              <a:rPr lang="nl-NL" dirty="0">
                <a:solidFill>
                  <a:srgbClr val="006D8C"/>
                </a:solidFill>
              </a:rPr>
              <a:t>Alleen die dingen invullen die anders zijn dan anders</a:t>
            </a:r>
          </a:p>
        </p:txBody>
      </p:sp>
    </p:spTree>
    <p:extLst>
      <p:ext uri="{BB962C8B-B14F-4D97-AF65-F5344CB8AC3E}">
        <p14:creationId xmlns:p14="http://schemas.microsoft.com/office/powerpoint/2010/main" val="95841988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425" y="1399275"/>
            <a:ext cx="8990495" cy="3073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1933" y="1683578"/>
            <a:ext cx="6492758" cy="1997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1601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noChangeArrowheads="1"/>
          </p:cNvSpPr>
          <p:nvPr>
            <p:ph type="title" idx="4294967295"/>
          </p:nvPr>
        </p:nvSpPr>
        <p:spPr>
          <a:xfrm>
            <a:off x="611188" y="765175"/>
            <a:ext cx="7772400" cy="1143000"/>
          </a:xfrm>
        </p:spPr>
        <p:txBody>
          <a:bodyPr/>
          <a:lstStyle/>
          <a:p>
            <a:pPr eaLnBrk="1" hangingPunct="1"/>
            <a:r>
              <a:rPr lang="nl-NL" altLang="nl-NL" dirty="0"/>
              <a:t>Herkennen van palliatieve cliënt</a:t>
            </a:r>
          </a:p>
        </p:txBody>
      </p:sp>
      <p:sp>
        <p:nvSpPr>
          <p:cNvPr id="15363" name="Tijdelijke aanduiding voor inhoud 2"/>
          <p:cNvSpPr>
            <a:spLocks noGrp="1" noChangeArrowheads="1"/>
          </p:cNvSpPr>
          <p:nvPr>
            <p:ph idx="4294967295"/>
          </p:nvPr>
        </p:nvSpPr>
        <p:spPr>
          <a:xfrm>
            <a:off x="684213" y="1844675"/>
            <a:ext cx="7772400" cy="4321175"/>
          </a:xfrm>
        </p:spPr>
        <p:txBody>
          <a:bodyPr/>
          <a:lstStyle/>
          <a:p>
            <a:pPr eaLnBrk="1" hangingPunct="1"/>
            <a:endParaRPr lang="nl-NL" altLang="nl-NL" dirty="0"/>
          </a:p>
          <a:p>
            <a:pPr eaLnBrk="1" hangingPunct="1"/>
            <a:r>
              <a:rPr lang="nl-NL" altLang="nl-NL" dirty="0"/>
              <a:t>Niet-pluis-gevoel</a:t>
            </a:r>
          </a:p>
          <a:p>
            <a:pPr eaLnBrk="1" hangingPunct="1">
              <a:buFontTx/>
              <a:buNone/>
            </a:pPr>
            <a:r>
              <a:rPr lang="nl-NL" altLang="nl-NL" dirty="0"/>
              <a:t>	- </a:t>
            </a:r>
            <a:r>
              <a:rPr lang="nl-NL" altLang="nl-NL" i="1" dirty="0"/>
              <a:t>Achteruitgang, gewichtsverlies, vermoeidheid, minder eten en/ of drinken, gedragsverandering</a:t>
            </a:r>
          </a:p>
          <a:p>
            <a:pPr eaLnBrk="1" hangingPunct="1">
              <a:buFontTx/>
              <a:buNone/>
            </a:pPr>
            <a:endParaRPr lang="nl-NL" altLang="nl-NL" i="1" dirty="0"/>
          </a:p>
          <a:p>
            <a:pPr eaLnBrk="1" hangingPunct="1"/>
            <a:r>
              <a:rPr lang="nl-NL" altLang="nl-NL" dirty="0"/>
              <a:t>Surprise Question? SQ</a:t>
            </a:r>
          </a:p>
          <a:p>
            <a:pPr eaLnBrk="1" hangingPunct="1">
              <a:buFont typeface="Times" pitchFamily="18" charset="0"/>
              <a:buNone/>
            </a:pPr>
            <a:r>
              <a:rPr lang="nl-NL" altLang="nl-NL" i="1" dirty="0"/>
              <a:t>	- Zou het u verbazen als deze cliënt binnen een jaar zou overlijden?</a:t>
            </a:r>
          </a:p>
          <a:p>
            <a:pPr eaLnBrk="1" hangingPunct="1"/>
            <a:endParaRPr lang="nl-NL" altLang="nl-NL" dirty="0"/>
          </a:p>
          <a:p>
            <a:pPr eaLnBrk="1" hangingPunct="1">
              <a:buFontTx/>
              <a:buNone/>
            </a:pPr>
            <a:endParaRPr lang="nl-NL" altLang="nl-NL" dirty="0"/>
          </a:p>
        </p:txBody>
      </p:sp>
    </p:spTree>
    <p:extLst>
      <p:ext uri="{BB962C8B-B14F-4D97-AF65-F5344CB8AC3E}">
        <p14:creationId xmlns:p14="http://schemas.microsoft.com/office/powerpoint/2010/main" val="364407353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6338" y="1971675"/>
            <a:ext cx="6791325"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1686296" y="2885704"/>
            <a:ext cx="4512623" cy="1200329"/>
          </a:xfrm>
          <a:prstGeom prst="rect">
            <a:avLst/>
          </a:prstGeom>
          <a:noFill/>
        </p:spPr>
        <p:txBody>
          <a:bodyPr wrap="square" rtlCol="0">
            <a:spAutoFit/>
          </a:bodyPr>
          <a:lstStyle/>
          <a:p>
            <a:r>
              <a:rPr lang="nl-NL" dirty="0">
                <a:solidFill>
                  <a:srgbClr val="006D8C"/>
                </a:solidFill>
              </a:rPr>
              <a:t>Ervaring steun is in deze casus niet beschreven</a:t>
            </a:r>
          </a:p>
          <a:p>
            <a:endParaRPr lang="nl-NL" dirty="0">
              <a:solidFill>
                <a:srgbClr val="006D8C"/>
              </a:solidFill>
            </a:endParaRPr>
          </a:p>
          <a:p>
            <a:r>
              <a:rPr lang="nl-NL" dirty="0">
                <a:solidFill>
                  <a:srgbClr val="006D8C"/>
                </a:solidFill>
              </a:rPr>
              <a:t>Familie is betrokken</a:t>
            </a:r>
          </a:p>
        </p:txBody>
      </p:sp>
    </p:spTree>
    <p:extLst>
      <p:ext uri="{BB962C8B-B14F-4D97-AF65-F5344CB8AC3E}">
        <p14:creationId xmlns:p14="http://schemas.microsoft.com/office/powerpoint/2010/main" val="378068993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sp>
        <p:nvSpPr>
          <p:cNvPr id="3" name="Tijdelijke aanduiding voor inhoud 2"/>
          <p:cNvSpPr>
            <a:spLocks noGrp="1"/>
          </p:cNvSpPr>
          <p:nvPr>
            <p:ph idx="1"/>
          </p:nvPr>
        </p:nvSpPr>
        <p:spPr/>
        <p:txBody>
          <a:bodyPr/>
          <a:lstStyle/>
          <a:p>
            <a:endParaRPr lang="nl-NL"/>
          </a:p>
        </p:txBody>
      </p:sp>
      <p:pic>
        <p:nvPicPr>
          <p:cNvPr id="19458" name="Picture 2" descr="C:\Users\MVE120~1.105\AppData\Local\Temp\11\SNAGHTML109dfc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499" y="1630362"/>
            <a:ext cx="8593117" cy="4103173"/>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6881" y="1346304"/>
            <a:ext cx="5133975" cy="2865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9657" y="4211392"/>
            <a:ext cx="4998335" cy="1845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167830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1676400"/>
            <a:ext cx="832485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1080655" y="3277590"/>
            <a:ext cx="6293922" cy="369332"/>
          </a:xfrm>
          <a:prstGeom prst="rect">
            <a:avLst/>
          </a:prstGeom>
          <a:noFill/>
        </p:spPr>
        <p:txBody>
          <a:bodyPr wrap="square" rtlCol="0">
            <a:spAutoFit/>
          </a:bodyPr>
          <a:lstStyle/>
          <a:p>
            <a:r>
              <a:rPr lang="nl-NL" dirty="0">
                <a:solidFill>
                  <a:srgbClr val="006D8C"/>
                </a:solidFill>
              </a:rPr>
              <a:t>Lijkt angstig en is onrustig</a:t>
            </a:r>
          </a:p>
        </p:txBody>
      </p:sp>
    </p:spTree>
    <p:extLst>
      <p:ext uri="{BB962C8B-B14F-4D97-AF65-F5344CB8AC3E}">
        <p14:creationId xmlns:p14="http://schemas.microsoft.com/office/powerpoint/2010/main" val="102710741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5" name="Tijdelijke aanduiding voor inhoud 5"/>
          <p:cNvSpPr>
            <a:spLocks noGrp="1"/>
          </p:cNvSpPr>
          <p:nvPr>
            <p:ph idx="1"/>
          </p:nvPr>
        </p:nvSpPr>
        <p:spPr>
          <a:xfrm>
            <a:off x="457200" y="1444294"/>
            <a:ext cx="4040188" cy="3941763"/>
          </a:xfrm>
          <a:prstGeom prst="rect">
            <a:avLst/>
          </a:prstGeom>
        </p:spPr>
        <p:txBody>
          <a:bodyPr>
            <a:normAutofit/>
          </a:bodyPr>
          <a:lstStyle/>
          <a:p>
            <a:r>
              <a:rPr lang="nl-NL" sz="1600" dirty="0"/>
              <a:t>.</a:t>
            </a:r>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pic>
        <p:nvPicPr>
          <p:cNvPr id="20482" name="Picture 2" descr="C:\Users\MVE120~1.105\AppData\Local\Temp\11\SNAGHTML10b99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4" y="1752600"/>
            <a:ext cx="8525935" cy="35855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280" y="1534762"/>
            <a:ext cx="4623859" cy="1633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279" y="3168526"/>
            <a:ext cx="5182659" cy="192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131750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76450"/>
            <a:ext cx="973455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1674421" y="4263242"/>
            <a:ext cx="3657600" cy="1200329"/>
          </a:xfrm>
          <a:prstGeom prst="rect">
            <a:avLst/>
          </a:prstGeom>
          <a:noFill/>
        </p:spPr>
        <p:txBody>
          <a:bodyPr wrap="square" rtlCol="0">
            <a:spAutoFit/>
          </a:bodyPr>
          <a:lstStyle/>
          <a:p>
            <a:r>
              <a:rPr lang="nl-NL" dirty="0">
                <a:solidFill>
                  <a:srgbClr val="006D8C"/>
                </a:solidFill>
              </a:rPr>
              <a:t>Staat niet in de casus vermeld, in praktijk dus navragen aan naasten of zorgvrager indien mogelijk</a:t>
            </a:r>
          </a:p>
        </p:txBody>
      </p:sp>
    </p:spTree>
    <p:extLst>
      <p:ext uri="{BB962C8B-B14F-4D97-AF65-F5344CB8AC3E}">
        <p14:creationId xmlns:p14="http://schemas.microsoft.com/office/powerpoint/2010/main" val="32979164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5" name="Tijdelijke aanduiding voor inhoud 5"/>
          <p:cNvSpPr>
            <a:spLocks noGrp="1"/>
          </p:cNvSpPr>
          <p:nvPr>
            <p:ph idx="1"/>
          </p:nvPr>
        </p:nvSpPr>
        <p:spPr>
          <a:xfrm>
            <a:off x="457200" y="1444294"/>
            <a:ext cx="4040188" cy="3941763"/>
          </a:xfrm>
          <a:prstGeom prst="rect">
            <a:avLst/>
          </a:prstGeom>
        </p:spPr>
        <p:txBody>
          <a:bodyPr>
            <a:normAutofit/>
          </a:bodyPr>
          <a:lstStyle/>
          <a:p>
            <a:endParaRPr lang="nl-NL" sz="1600" dirty="0"/>
          </a:p>
          <a:p>
            <a:endParaRPr lang="nl-NL" sz="1600" dirty="0"/>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pic>
        <p:nvPicPr>
          <p:cNvPr id="22532" name="Picture 4" descr="C:\Users\MVE120~1.105\AppData\Local\Temp\11\SNAGHTML11e02e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630363"/>
            <a:ext cx="7690966" cy="5720267"/>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8941" y="2156301"/>
            <a:ext cx="4649376" cy="2582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161" y="4490495"/>
            <a:ext cx="5499636" cy="1602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659968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87" y="242270"/>
            <a:ext cx="5905500"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2173184" y="4013860"/>
            <a:ext cx="5605154" cy="369332"/>
          </a:xfrm>
          <a:prstGeom prst="rect">
            <a:avLst/>
          </a:prstGeom>
          <a:noFill/>
        </p:spPr>
        <p:txBody>
          <a:bodyPr wrap="square" rtlCol="0">
            <a:spAutoFit/>
          </a:bodyPr>
          <a:lstStyle/>
          <a:p>
            <a:r>
              <a:rPr lang="nl-NL" dirty="0">
                <a:solidFill>
                  <a:srgbClr val="006D8C"/>
                </a:solidFill>
              </a:rPr>
              <a:t>Staat niet beschreven in casus, in praktijk navragen</a:t>
            </a:r>
          </a:p>
        </p:txBody>
      </p:sp>
    </p:spTree>
    <p:extLst>
      <p:ext uri="{BB962C8B-B14F-4D97-AF65-F5344CB8AC3E}">
        <p14:creationId xmlns:p14="http://schemas.microsoft.com/office/powerpoint/2010/main" val="245621550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2"/>
            <a:r>
              <a:rPr lang="nl-NL" altLang="nl-NL" dirty="0"/>
              <a:t>Controleer of je met de gevonden informatie het zorgprobleem kunt benoemen:</a:t>
            </a:r>
          </a:p>
          <a:p>
            <a:r>
              <a:rPr lang="nl-NL" altLang="nl-NL" dirty="0"/>
              <a:t>zorgvrager heeft de meeste last van…</a:t>
            </a:r>
          </a:p>
          <a:p>
            <a:r>
              <a:rPr lang="nl-NL" altLang="nl-NL" dirty="0"/>
              <a:t>het probleem is er sinds…</a:t>
            </a:r>
          </a:p>
          <a:p>
            <a:r>
              <a:rPr lang="nl-NL" altLang="nl-NL" dirty="0"/>
              <a:t>zorgprobleem wordt erger of minder erg door…</a:t>
            </a:r>
          </a:p>
          <a:p>
            <a:endParaRPr lang="nl-NL" dirty="0"/>
          </a:p>
        </p:txBody>
      </p:sp>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spTree>
    <p:extLst>
      <p:ext uri="{BB962C8B-B14F-4D97-AF65-F5344CB8AC3E}">
        <p14:creationId xmlns:p14="http://schemas.microsoft.com/office/powerpoint/2010/main" val="399921086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Conclusies die je kan trekken uit de casus</a:t>
            </a:r>
          </a:p>
        </p:txBody>
      </p:sp>
      <p:sp>
        <p:nvSpPr>
          <p:cNvPr id="3" name="Tijdelijke aanduiding voor inhoud 2"/>
          <p:cNvSpPr>
            <a:spLocks noGrp="1"/>
          </p:cNvSpPr>
          <p:nvPr>
            <p:ph idx="1"/>
          </p:nvPr>
        </p:nvSpPr>
        <p:spPr/>
        <p:txBody>
          <a:bodyPr/>
          <a:lstStyle/>
          <a:p>
            <a:r>
              <a:rPr lang="nl-NL" i="1" dirty="0"/>
              <a:t>Ondanks </a:t>
            </a:r>
            <a:r>
              <a:rPr lang="nl-NL" i="1" dirty="0" err="1"/>
              <a:t>Haldol</a:t>
            </a:r>
            <a:r>
              <a:rPr lang="nl-NL" i="1" dirty="0"/>
              <a:t> blijft mevrouw toch onrustig verschijnselen niet per se passend bij delier. </a:t>
            </a:r>
          </a:p>
          <a:p>
            <a:r>
              <a:rPr lang="nl-NL" i="1" dirty="0"/>
              <a:t>‘Vooral geen wisselend bewustzijn en duidelijk niet alleen willen zijn. Heeft nog geen ontlasting gehad.</a:t>
            </a:r>
          </a:p>
          <a:p>
            <a:r>
              <a:rPr lang="nl-NL" i="1" dirty="0"/>
              <a:t>Verder vooral onrust bij veel prikkels en langer op zitten. Dat zou ook door obstipatie, pijn, vermoeidheid, angst of toenemende dementie kunnen komen. </a:t>
            </a:r>
            <a:endParaRPr lang="nl-NL" dirty="0"/>
          </a:p>
          <a:p>
            <a:r>
              <a:rPr lang="nl-NL" i="1" dirty="0"/>
              <a:t>Mevrouw heeft risico op blaasontsteking door verminderde intake en kwetsbaarheid, echter geen verdere verschijnselen van infectie.</a:t>
            </a:r>
            <a:endParaRPr lang="nl-NL" dirty="0"/>
          </a:p>
        </p:txBody>
      </p:sp>
    </p:spTree>
    <p:extLst>
      <p:ext uri="{BB962C8B-B14F-4D97-AF65-F5344CB8AC3E}">
        <p14:creationId xmlns:p14="http://schemas.microsoft.com/office/powerpoint/2010/main" val="4709693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01" y="1844766"/>
            <a:ext cx="2954917" cy="2363934"/>
          </a:xfrm>
          <a:prstGeom prst="rect">
            <a:avLst/>
          </a:prstGeom>
        </p:spPr>
      </p:pic>
      <p:sp>
        <p:nvSpPr>
          <p:cNvPr id="2" name="Titel 1"/>
          <p:cNvSpPr>
            <a:spLocks noGrp="1"/>
          </p:cNvSpPr>
          <p:nvPr>
            <p:ph type="title"/>
          </p:nvPr>
        </p:nvSpPr>
        <p:spPr/>
        <p:txBody>
          <a:bodyPr/>
          <a:lstStyle/>
          <a:p>
            <a:r>
              <a:rPr lang="nl-NL" b="1" dirty="0"/>
              <a:t>Aan de slag</a:t>
            </a:r>
          </a:p>
        </p:txBody>
      </p:sp>
      <p:sp>
        <p:nvSpPr>
          <p:cNvPr id="8" name="Tijdelijke aanduiding voor inhoud 2"/>
          <p:cNvSpPr>
            <a:spLocks noGrp="1"/>
          </p:cNvSpPr>
          <p:nvPr>
            <p:ph idx="1"/>
          </p:nvPr>
        </p:nvSpPr>
        <p:spPr>
          <a:xfrm>
            <a:off x="292822" y="4285863"/>
            <a:ext cx="7704000" cy="1753848"/>
          </a:xfrm>
        </p:spPr>
        <p:txBody>
          <a:bodyPr/>
          <a:lstStyle/>
          <a:p>
            <a:r>
              <a:rPr lang="nl-NL" altLang="nl-NL" dirty="0"/>
              <a:t>wat wil ik bereiken? </a:t>
            </a:r>
          </a:p>
          <a:p>
            <a:r>
              <a:rPr lang="nl-NL" altLang="nl-NL" dirty="0"/>
              <a:t>met wie?</a:t>
            </a:r>
          </a:p>
          <a:p>
            <a:r>
              <a:rPr lang="nl-NL" altLang="nl-NL" dirty="0"/>
              <a:t>wat wil ik vragen?</a:t>
            </a:r>
          </a:p>
          <a:p>
            <a:endParaRPr lang="nl-NL" dirty="0"/>
          </a:p>
        </p:txBody>
      </p:sp>
    </p:spTree>
    <p:extLst>
      <p:ext uri="{BB962C8B-B14F-4D97-AF65-F5344CB8AC3E}">
        <p14:creationId xmlns:p14="http://schemas.microsoft.com/office/powerpoint/2010/main" val="2658216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nl-NL" dirty="0"/>
              <a:t>Signalering in de palliatieve fase</a:t>
            </a:r>
          </a:p>
        </p:txBody>
      </p:sp>
      <p:sp>
        <p:nvSpPr>
          <p:cNvPr id="8" name="Ondertitel 7"/>
          <p:cNvSpPr>
            <a:spLocks noGrp="1"/>
          </p:cNvSpPr>
          <p:nvPr>
            <p:ph type="subTitle" idx="1"/>
          </p:nvPr>
        </p:nvSpPr>
        <p:spPr>
          <a:xfrm>
            <a:off x="498763" y="2707574"/>
            <a:ext cx="7411801" cy="721426"/>
          </a:xfrm>
        </p:spPr>
        <p:txBody>
          <a:bodyPr/>
          <a:lstStyle/>
          <a:p>
            <a:r>
              <a:rPr lang="nl-NL" dirty="0"/>
              <a:t>Methodiek signalering en set als hulpmiddel</a:t>
            </a:r>
          </a:p>
        </p:txBody>
      </p:sp>
      <p:pic>
        <p:nvPicPr>
          <p:cNvPr id="11" name="Picture 5"/>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rot="380159">
            <a:off x="3972995" y="3484306"/>
            <a:ext cx="5350937" cy="4039750"/>
          </a:xfrm>
          <a:prstGeom prst="roundRect">
            <a:avLst>
              <a:gd name="adj" fmla="val 8594"/>
            </a:avLst>
          </a:prstGeom>
          <a:solidFill>
            <a:srgbClr val="FFFFFF">
              <a:shade val="85000"/>
            </a:srgbClr>
          </a:solidFill>
          <a:ln w="9525">
            <a:noFill/>
            <a:miter lim="800000"/>
            <a:headEnd/>
            <a:tailEnd/>
          </a:ln>
          <a:effectLst/>
        </p:spPr>
      </p:pic>
    </p:spTree>
    <p:extLst>
      <p:ext uri="{BB962C8B-B14F-4D97-AF65-F5344CB8AC3E}">
        <p14:creationId xmlns:p14="http://schemas.microsoft.com/office/powerpoint/2010/main" val="336743651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r="35171" b="64506"/>
          <a:stretch/>
        </p:blipFill>
        <p:spPr>
          <a:xfrm>
            <a:off x="334547" y="201025"/>
            <a:ext cx="1915639" cy="839057"/>
          </a:xfrm>
          <a:prstGeom prst="rect">
            <a:avLst/>
          </a:prstGeom>
        </p:spPr>
      </p:pic>
      <p:sp>
        <p:nvSpPr>
          <p:cNvPr id="3" name="Tijdelijke aanduiding voor inhoud 2"/>
          <p:cNvSpPr>
            <a:spLocks noGrp="1"/>
          </p:cNvSpPr>
          <p:nvPr>
            <p:ph idx="1"/>
          </p:nvPr>
        </p:nvSpPr>
        <p:spPr/>
        <p:txBody>
          <a:bodyPr/>
          <a:lstStyle/>
          <a:p>
            <a:pPr lvl="2"/>
            <a:r>
              <a:rPr lang="nl-NL" b="1" dirty="0"/>
              <a:t>Wat wil ik bereiken:</a:t>
            </a:r>
          </a:p>
          <a:p>
            <a:r>
              <a:rPr lang="nl-NL" altLang="nl-NL" dirty="0"/>
              <a:t>mijn zorgen over de situatie, verzamelde observaties en gegevens delen</a:t>
            </a:r>
          </a:p>
          <a:p>
            <a:r>
              <a:rPr lang="nl-NL" altLang="nl-NL" dirty="0"/>
              <a:t>een bezoek van arts of verpleegkundige aan de zorgvrager</a:t>
            </a:r>
          </a:p>
          <a:p>
            <a:r>
              <a:rPr lang="nl-NL" altLang="nl-NL" dirty="0"/>
              <a:t>aanpassing beleid en zorg</a:t>
            </a:r>
          </a:p>
          <a:p>
            <a:r>
              <a:rPr lang="nl-NL" altLang="nl-NL" dirty="0"/>
              <a:t>meer informatie voor zorgvrager of naasten</a:t>
            </a:r>
          </a:p>
          <a:p>
            <a:endParaRPr lang="nl-NL" altLang="nl-NL" dirty="0"/>
          </a:p>
          <a:p>
            <a:endParaRPr lang="nl-NL" dirty="0"/>
          </a:p>
        </p:txBody>
      </p:sp>
    </p:spTree>
    <p:extLst>
      <p:ext uri="{BB962C8B-B14F-4D97-AF65-F5344CB8AC3E}">
        <p14:creationId xmlns:p14="http://schemas.microsoft.com/office/powerpoint/2010/main" val="148677241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p:txBody>
          <a:bodyPr/>
          <a:lstStyle/>
          <a:p>
            <a:pPr lvl="2"/>
            <a:r>
              <a:rPr lang="nl-NL" b="1" dirty="0"/>
              <a:t>Met wie:</a:t>
            </a:r>
          </a:p>
          <a:p>
            <a:r>
              <a:rPr lang="nl-NL" altLang="nl-NL" dirty="0"/>
              <a:t>EVV</a:t>
            </a:r>
          </a:p>
          <a:p>
            <a:r>
              <a:rPr lang="nl-NL" altLang="nl-NL" dirty="0"/>
              <a:t>verpleegkundige</a:t>
            </a:r>
          </a:p>
          <a:p>
            <a:r>
              <a:rPr lang="nl-NL" altLang="nl-NL" dirty="0"/>
              <a:t>arts</a:t>
            </a:r>
          </a:p>
          <a:p>
            <a:r>
              <a:rPr lang="nl-NL" altLang="nl-NL" dirty="0"/>
              <a:t>overige …	</a:t>
            </a:r>
          </a:p>
          <a:p>
            <a:pPr marL="171863" lvl="1" indent="0">
              <a:buNone/>
            </a:pPr>
            <a:endParaRPr lang="nl-NL" altLang="nl-NL" dirty="0"/>
          </a:p>
          <a:p>
            <a:pPr marL="171863" lvl="1" indent="0">
              <a:buNone/>
            </a:pPr>
            <a:endParaRPr lang="nl-NL" altLang="nl-NL" dirty="0"/>
          </a:p>
          <a:p>
            <a:pPr marL="171863" lvl="1" indent="0">
              <a:buNone/>
            </a:pPr>
            <a:r>
              <a:rPr lang="nl-NL" altLang="nl-NL" dirty="0"/>
              <a:t>				Houd steeds in de gaten of </a:t>
            </a:r>
          </a:p>
          <a:p>
            <a:pPr marL="171863" lvl="1" indent="0">
              <a:buNone/>
            </a:pPr>
            <a:r>
              <a:rPr lang="nl-NL" altLang="nl-NL" dirty="0"/>
              <a:t>				beleid en zorg bij de 					zorgvrager passen!  </a:t>
            </a:r>
          </a:p>
          <a:p>
            <a:endParaRPr lang="nl-NL" dirty="0"/>
          </a:p>
          <a:p>
            <a:endParaRPr lang="nl-NL" dirty="0"/>
          </a:p>
          <a:p>
            <a:endParaRPr lang="nl-NL" dirty="0"/>
          </a:p>
          <a:p>
            <a:endParaRPr lang="nl-NL" altLang="nl-NL" dirty="0"/>
          </a:p>
          <a:p>
            <a:endParaRPr lang="en-GB" dirty="0"/>
          </a:p>
          <a:p>
            <a:endParaRPr lang="nl-NL" dirty="0"/>
          </a:p>
        </p:txBody>
      </p:sp>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r="35171" b="64506"/>
          <a:stretch/>
        </p:blipFill>
        <p:spPr>
          <a:xfrm>
            <a:off x="334547" y="201025"/>
            <a:ext cx="1915639" cy="839057"/>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7959" y="3790338"/>
            <a:ext cx="5200650" cy="369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64553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2"/>
            <a:r>
              <a:rPr lang="nl-NL" b="1" dirty="0"/>
              <a:t>Wat wil ik vragen?</a:t>
            </a:r>
            <a:r>
              <a:rPr lang="nl-NL" dirty="0"/>
              <a:t> </a:t>
            </a:r>
          </a:p>
          <a:p>
            <a:r>
              <a:rPr lang="nl-NL" altLang="nl-NL" dirty="0"/>
              <a:t>Welk beleid en behandeling worden er afgesproken?</a:t>
            </a:r>
          </a:p>
          <a:p>
            <a:r>
              <a:rPr lang="nl-NL" altLang="nl-NL" dirty="0"/>
              <a:t>Is het doel de oorzaak van het probleem te behandelen of wordt alleen geprobeerd het probleem (de last) te verminderen?</a:t>
            </a:r>
          </a:p>
          <a:p>
            <a:r>
              <a:rPr lang="nl-NL" altLang="nl-NL" dirty="0"/>
              <a:t>Wat is hier praktisch voor nodig?</a:t>
            </a:r>
          </a:p>
          <a:p>
            <a:r>
              <a:rPr lang="nl-NL" altLang="nl-NL" dirty="0"/>
              <a:t>Wie gaat dit regelen?</a:t>
            </a:r>
          </a:p>
          <a:p>
            <a:endParaRPr lang="nl-NL" dirty="0"/>
          </a:p>
        </p:txBody>
      </p:sp>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r="35171" b="64506"/>
          <a:stretch/>
        </p:blipFill>
        <p:spPr>
          <a:xfrm>
            <a:off x="334547" y="201025"/>
            <a:ext cx="1915639" cy="839057"/>
          </a:xfrm>
          <a:prstGeom prst="rect">
            <a:avLst/>
          </a:prstGeom>
        </p:spPr>
      </p:pic>
    </p:spTree>
    <p:extLst>
      <p:ext uri="{BB962C8B-B14F-4D97-AF65-F5344CB8AC3E}">
        <p14:creationId xmlns:p14="http://schemas.microsoft.com/office/powerpoint/2010/main" val="120849661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2"/>
            <a:r>
              <a:rPr lang="nl-NL" b="1" dirty="0"/>
              <a:t>Wat wil ik vragen?</a:t>
            </a:r>
            <a:r>
              <a:rPr lang="nl-NL" dirty="0"/>
              <a:t> (2)</a:t>
            </a:r>
          </a:p>
          <a:p>
            <a:r>
              <a:rPr lang="nl-NL" altLang="nl-NL" dirty="0"/>
              <a:t>Wie informeert de zorgvrager en wanneer?</a:t>
            </a:r>
          </a:p>
          <a:p>
            <a:r>
              <a:rPr lang="nl-NL" altLang="nl-NL" dirty="0"/>
              <a:t>Wanneer moeten de klachten van de zorgvrager minder zijn? </a:t>
            </a:r>
          </a:p>
          <a:p>
            <a:r>
              <a:rPr lang="nl-NL" altLang="nl-NL" dirty="0"/>
              <a:t>Wat doe ik als klachten van de zorgvrager erger worden?</a:t>
            </a:r>
          </a:p>
          <a:p>
            <a:r>
              <a:rPr lang="nl-NL" altLang="nl-NL" dirty="0"/>
              <a:t>Wordt beleid in dossier genoteerd en door wie?</a:t>
            </a:r>
          </a:p>
          <a:p>
            <a:r>
              <a:rPr lang="nl-NL" altLang="nl-NL" dirty="0"/>
              <a:t>Zijn er zorghandelingen die gestopt kunnen worden?</a:t>
            </a:r>
          </a:p>
          <a:p>
            <a:endParaRPr lang="nl-NL" dirty="0"/>
          </a:p>
        </p:txBody>
      </p:sp>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r="35171" b="64506"/>
          <a:stretch/>
        </p:blipFill>
        <p:spPr>
          <a:xfrm>
            <a:off x="334547" y="201025"/>
            <a:ext cx="1915639" cy="839057"/>
          </a:xfrm>
          <a:prstGeom prst="rect">
            <a:avLst/>
          </a:prstGeom>
        </p:spPr>
      </p:pic>
    </p:spTree>
    <p:extLst>
      <p:ext uri="{BB962C8B-B14F-4D97-AF65-F5344CB8AC3E}">
        <p14:creationId xmlns:p14="http://schemas.microsoft.com/office/powerpoint/2010/main" val="5172682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75" y="1817977"/>
            <a:ext cx="2484146" cy="1987317"/>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1964" y="1814714"/>
            <a:ext cx="2484146" cy="1987317"/>
          </a:xfrm>
          <a:prstGeom prst="rect">
            <a:avLst/>
          </a:prstGeom>
        </p:spPr>
      </p:pic>
      <p:sp>
        <p:nvSpPr>
          <p:cNvPr id="2" name="Titel 1"/>
          <p:cNvSpPr>
            <a:spLocks noGrp="1"/>
          </p:cNvSpPr>
          <p:nvPr>
            <p:ph type="title"/>
          </p:nvPr>
        </p:nvSpPr>
        <p:spPr/>
        <p:txBody>
          <a:bodyPr/>
          <a:lstStyle/>
          <a:p>
            <a:r>
              <a:rPr lang="nl-NL" b="1" dirty="0"/>
              <a:t>Aan de slag</a:t>
            </a:r>
          </a:p>
        </p:txBody>
      </p:sp>
    </p:spTree>
    <p:extLst>
      <p:ext uri="{BB962C8B-B14F-4D97-AF65-F5344CB8AC3E}">
        <p14:creationId xmlns:p14="http://schemas.microsoft.com/office/powerpoint/2010/main" val="416526595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Jouw mening</a:t>
            </a:r>
            <a:endParaRPr lang="nl-NL" dirty="0"/>
          </a:p>
        </p:txBody>
      </p:sp>
      <p:sp>
        <p:nvSpPr>
          <p:cNvPr id="3" name="Tijdelijke aanduiding voor inhoud 2"/>
          <p:cNvSpPr>
            <a:spLocks noGrp="1"/>
          </p:cNvSpPr>
          <p:nvPr>
            <p:ph idx="1"/>
          </p:nvPr>
        </p:nvSpPr>
        <p:spPr/>
        <p:txBody>
          <a:bodyPr/>
          <a:lstStyle/>
          <a:p>
            <a:endParaRPr lang="nl-NL"/>
          </a:p>
          <a:p>
            <a:r>
              <a:rPr lang="nl-NL"/>
              <a:t>Wat is volgens jou het effect van het werken met het materiaal?</a:t>
            </a: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4467" y="3235502"/>
            <a:ext cx="5011137" cy="3885641"/>
          </a:xfrm>
          <a:prstGeom prst="rect">
            <a:avLst/>
          </a:prstGeom>
        </p:spPr>
      </p:pic>
    </p:spTree>
    <p:extLst>
      <p:ext uri="{BB962C8B-B14F-4D97-AF65-F5344CB8AC3E}">
        <p14:creationId xmlns:p14="http://schemas.microsoft.com/office/powerpoint/2010/main" val="213099612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Doelstellingen</a:t>
            </a:r>
            <a:endParaRPr lang="nl-NL" dirty="0"/>
          </a:p>
        </p:txBody>
      </p:sp>
      <p:sp>
        <p:nvSpPr>
          <p:cNvPr id="3" name="Tijdelijke aanduiding voor inhoud 2"/>
          <p:cNvSpPr>
            <a:spLocks noGrp="1"/>
          </p:cNvSpPr>
          <p:nvPr>
            <p:ph idx="1"/>
          </p:nvPr>
        </p:nvSpPr>
        <p:spPr/>
        <p:txBody>
          <a:bodyPr/>
          <a:lstStyle/>
          <a:p>
            <a:r>
              <a:rPr lang="nl-NL" altLang="nl-NL" dirty="0"/>
              <a:t>Signaleren en monitoren van klachten en problemen van zorgvragers (en naasten)</a:t>
            </a:r>
          </a:p>
          <a:p>
            <a:r>
              <a:rPr lang="nl-NL" altLang="nl-NL" dirty="0"/>
              <a:t>Verwoorden van deze zorgproblemen in overlegsituaties met verpleegkundigen of artsen</a:t>
            </a:r>
          </a:p>
          <a:p>
            <a:r>
              <a:rPr lang="nl-NL" altLang="nl-NL" dirty="0"/>
              <a:t>Deskundigheidsbevordering van de zorgverlener (o.a. kennis van symptomen en behandeling)</a:t>
            </a:r>
          </a:p>
          <a:p>
            <a:r>
              <a:rPr lang="nl-NL" altLang="nl-NL" dirty="0"/>
              <a:t>Systematisch en gestructureerd plannen van de zorg met richtlijnen en checklijsten</a:t>
            </a:r>
          </a:p>
          <a:p>
            <a:r>
              <a:rPr lang="nl-NL" altLang="nl-NL" dirty="0"/>
              <a:t>Bevordering van de samenwerking met andere disciplines</a:t>
            </a:r>
          </a:p>
        </p:txBody>
      </p:sp>
    </p:spTree>
    <p:extLst>
      <p:ext uri="{BB962C8B-B14F-4D97-AF65-F5344CB8AC3E}">
        <p14:creationId xmlns:p14="http://schemas.microsoft.com/office/powerpoint/2010/main" val="62047700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Aan de slag</a:t>
            </a:r>
            <a:endParaRPr lang="nl-NL" dirty="0"/>
          </a:p>
        </p:txBody>
      </p:sp>
      <p:sp>
        <p:nvSpPr>
          <p:cNvPr id="3" name="Tijdelijke aanduiding voor inhoud 2"/>
          <p:cNvSpPr>
            <a:spLocks noGrp="1"/>
          </p:cNvSpPr>
          <p:nvPr>
            <p:ph idx="1"/>
          </p:nvPr>
        </p:nvSpPr>
        <p:spPr/>
        <p:txBody>
          <a:bodyPr/>
          <a:lstStyle/>
          <a:p>
            <a:pPr lvl="2"/>
            <a:r>
              <a:rPr lang="nl-NL" altLang="nl-NL" dirty="0"/>
              <a:t>De set Signalering in de palliatieve fase helpt bij:</a:t>
            </a:r>
          </a:p>
          <a:p>
            <a:r>
              <a:rPr lang="nl-NL" altLang="nl-NL" dirty="0"/>
              <a:t>het goed in kaart brengen van zorgproblemen</a:t>
            </a:r>
          </a:p>
          <a:p>
            <a:r>
              <a:rPr lang="nl-NL" altLang="nl-NL" dirty="0"/>
              <a:t>de voorbereiding van het overleg </a:t>
            </a:r>
          </a:p>
          <a:p>
            <a:endParaRPr lang="nl-NL" altLang="nl-NL" dirty="0"/>
          </a:p>
          <a:p>
            <a:pPr lvl="2"/>
            <a:r>
              <a:rPr lang="nl-NL" altLang="nl-NL" dirty="0"/>
              <a:t>Met als doel een zo goed mogelijke kwaliteit van leven voor de zorgvrager in de palliatieve fase </a:t>
            </a:r>
          </a:p>
          <a:p>
            <a:endParaRPr lang="nl-NL" altLang="nl-NL" dirty="0"/>
          </a:p>
          <a:p>
            <a:pPr lvl="2"/>
            <a:r>
              <a:rPr lang="nl-NL" altLang="nl-NL" dirty="0"/>
              <a:t>Dit geldt ook voor mensen zonder zelfregie: het zwaartepunt voor de informatiebron ligt anders</a:t>
            </a:r>
          </a:p>
          <a:p>
            <a:endParaRPr lang="nl-NL" altLang="nl-NL" dirty="0"/>
          </a:p>
          <a:p>
            <a:endParaRPr lang="nl-NL" dirty="0"/>
          </a:p>
        </p:txBody>
      </p:sp>
    </p:spTree>
    <p:extLst>
      <p:ext uri="{BB962C8B-B14F-4D97-AF65-F5344CB8AC3E}">
        <p14:creationId xmlns:p14="http://schemas.microsoft.com/office/powerpoint/2010/main" val="245644551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Veel gestelde vragen</a:t>
            </a:r>
          </a:p>
        </p:txBody>
      </p:sp>
      <p:sp>
        <p:nvSpPr>
          <p:cNvPr id="3" name="Tijdelijke aanduiding voor inhoud 2"/>
          <p:cNvSpPr>
            <a:spLocks noGrp="1"/>
          </p:cNvSpPr>
          <p:nvPr>
            <p:ph idx="1"/>
          </p:nvPr>
        </p:nvSpPr>
        <p:spPr/>
        <p:txBody>
          <a:bodyPr/>
          <a:lstStyle/>
          <a:p>
            <a:pPr>
              <a:defRPr/>
            </a:pPr>
            <a:r>
              <a:rPr lang="nl-NL" dirty="0"/>
              <a:t>Hoe verhoudt het zich ten opzichte van de normen van verantwoorde zorg en het </a:t>
            </a:r>
            <a:r>
              <a:rPr lang="nl-NL" dirty="0" err="1"/>
              <a:t>zorgleefplan</a:t>
            </a:r>
            <a:r>
              <a:rPr lang="nl-NL" dirty="0"/>
              <a:t>?</a:t>
            </a:r>
          </a:p>
          <a:p>
            <a:pPr>
              <a:defRPr/>
            </a:pPr>
            <a:r>
              <a:rPr lang="nl-NL" dirty="0"/>
              <a:t>Hoe gebruik ik het werkblok en bewaar ik de papieren?</a:t>
            </a:r>
          </a:p>
          <a:p>
            <a:pPr>
              <a:defRPr/>
            </a:pPr>
            <a:endParaRPr lang="nl-NL" dirty="0"/>
          </a:p>
          <a:p>
            <a:pPr marL="0" indent="0">
              <a:buNone/>
            </a:pPr>
            <a:endParaRPr lang="nl-NL" dirty="0"/>
          </a:p>
        </p:txBody>
      </p:sp>
    </p:spTree>
    <p:extLst>
      <p:ext uri="{BB962C8B-B14F-4D97-AF65-F5344CB8AC3E}">
        <p14:creationId xmlns:p14="http://schemas.microsoft.com/office/powerpoint/2010/main" val="292608845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Terugblik naar vragen uit het eerste uur</a:t>
            </a:r>
          </a:p>
        </p:txBody>
      </p:sp>
      <p:sp>
        <p:nvSpPr>
          <p:cNvPr id="3" name="Tijdelijke aanduiding voor inhoud 2"/>
          <p:cNvSpPr>
            <a:spLocks noGrp="1"/>
          </p:cNvSpPr>
          <p:nvPr>
            <p:ph idx="1"/>
          </p:nvPr>
        </p:nvSpPr>
        <p:spPr/>
        <p:txBody>
          <a:bodyPr/>
          <a:lstStyle/>
          <a:p>
            <a:r>
              <a:rPr lang="nl-NL" dirty="0"/>
              <a:t>Heeft iedereen antwoord op zijn vragen die hij/zij vooraf heeft geformuleerd?</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4467" y="3235502"/>
            <a:ext cx="5011137" cy="3885641"/>
          </a:xfrm>
          <a:prstGeom prst="rect">
            <a:avLst/>
          </a:prstGeom>
        </p:spPr>
      </p:pic>
    </p:spTree>
    <p:extLst>
      <p:ext uri="{BB962C8B-B14F-4D97-AF65-F5344CB8AC3E}">
        <p14:creationId xmlns:p14="http://schemas.microsoft.com/office/powerpoint/2010/main" val="1485025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Waarom de set?</a:t>
            </a:r>
          </a:p>
        </p:txBody>
      </p:sp>
      <p:sp>
        <p:nvSpPr>
          <p:cNvPr id="3" name="Tijdelijke aanduiding voor inhoud 2"/>
          <p:cNvSpPr>
            <a:spLocks noGrp="1"/>
          </p:cNvSpPr>
          <p:nvPr>
            <p:ph idx="1"/>
          </p:nvPr>
        </p:nvSpPr>
        <p:spPr/>
        <p:txBody>
          <a:bodyPr/>
          <a:lstStyle/>
          <a:p>
            <a:r>
              <a:rPr lang="nl-NL" dirty="0"/>
              <a:t>Mijn eigen verhaal</a:t>
            </a:r>
          </a:p>
        </p:txBody>
      </p:sp>
    </p:spTree>
    <p:extLst>
      <p:ext uri="{BB962C8B-B14F-4D97-AF65-F5344CB8AC3E}">
        <p14:creationId xmlns:p14="http://schemas.microsoft.com/office/powerpoint/2010/main" val="353919061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a:t>Bestellen via IKNL-shop</a:t>
            </a:r>
          </a:p>
        </p:txBody>
      </p:sp>
      <p:sp>
        <p:nvSpPr>
          <p:cNvPr id="3" name="Tijdelijke aanduiding voor inhoud 2"/>
          <p:cNvSpPr>
            <a:spLocks noGrp="1"/>
          </p:cNvSpPr>
          <p:nvPr>
            <p:ph idx="1"/>
          </p:nvPr>
        </p:nvSpPr>
        <p:spPr>
          <a:xfrm>
            <a:off x="292822" y="1625879"/>
            <a:ext cx="7704000" cy="1803121"/>
          </a:xfrm>
        </p:spPr>
        <p:txBody>
          <a:bodyPr/>
          <a:lstStyle/>
          <a:p>
            <a:r>
              <a:rPr lang="nl-NL" altLang="nl-NL" dirty="0"/>
              <a:t>set ‘Signalering in de palliatieve fase’</a:t>
            </a:r>
          </a:p>
          <a:p>
            <a:r>
              <a:rPr lang="nl-NL" altLang="nl-NL" dirty="0"/>
              <a:t>losse werkblokken</a:t>
            </a:r>
          </a:p>
          <a:p>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56" y="2514477"/>
            <a:ext cx="6162675"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jdelijke aanduiding voor inhoud 2"/>
          <p:cNvSpPr txBox="1">
            <a:spLocks/>
          </p:cNvSpPr>
          <p:nvPr/>
        </p:nvSpPr>
        <p:spPr bwMode="auto">
          <a:xfrm>
            <a:off x="386256" y="5233034"/>
            <a:ext cx="7704000" cy="901561"/>
          </a:xfrm>
          <a:prstGeom prst="rect">
            <a:avLst/>
          </a:prstGeom>
          <a:noFill/>
          <a:ln w="9525">
            <a:noFill/>
            <a:miter lim="800000"/>
            <a:headEnd/>
            <a:tailEnd/>
          </a:ln>
          <a:effectLst/>
        </p:spPr>
        <p:txBody>
          <a:bodyPr vert="horz" wrap="square" lIns="72000" tIns="0" rIns="0" bIns="0" numCol="1" anchor="t" anchorCtr="0" compatLnSpc="1">
            <a:prstTxWarp prst="textNoShape">
              <a:avLst/>
            </a:prstTxWarp>
          </a:bodyPr>
          <a:lstStyle>
            <a:lvl1pPr marL="144000" indent="-180000" algn="l" rtl="0" eaLnBrk="1" fontAlgn="base" hangingPunct="1">
              <a:lnSpc>
                <a:spcPts val="3500"/>
              </a:lnSpc>
              <a:spcBef>
                <a:spcPct val="0"/>
              </a:spcBef>
              <a:spcAft>
                <a:spcPct val="0"/>
              </a:spcAft>
              <a:buFont typeface="Arial" charset="0"/>
              <a:buChar char="•"/>
              <a:defRPr sz="2400" b="0">
                <a:solidFill>
                  <a:srgbClr val="000000"/>
                </a:solidFill>
                <a:latin typeface="+mn-lt"/>
                <a:ea typeface="+mn-ea"/>
                <a:cs typeface="+mn-cs"/>
              </a:defRPr>
            </a:lvl1pPr>
            <a:lvl2pPr marL="423863" indent="-252000" algn="l" rtl="0" eaLnBrk="1" fontAlgn="base" hangingPunct="1">
              <a:lnSpc>
                <a:spcPts val="3500"/>
              </a:lnSpc>
              <a:spcBef>
                <a:spcPct val="0"/>
              </a:spcBef>
              <a:spcAft>
                <a:spcPct val="0"/>
              </a:spcAft>
              <a:buSzPct val="100000"/>
              <a:buFont typeface="Arial" panose="020B0604020202020204" pitchFamily="34" charset="0"/>
              <a:buChar char="-"/>
              <a:defRPr sz="2400" b="0">
                <a:solidFill>
                  <a:srgbClr val="000000"/>
                </a:solidFill>
                <a:latin typeface="+mn-lt"/>
              </a:defRPr>
            </a:lvl2pPr>
            <a:lvl3pPr marL="179388" indent="0" algn="l" rtl="0" eaLnBrk="1" fontAlgn="base" hangingPunct="1">
              <a:lnSpc>
                <a:spcPts val="3500"/>
              </a:lnSpc>
              <a:spcBef>
                <a:spcPct val="0"/>
              </a:spcBef>
              <a:spcAft>
                <a:spcPct val="0"/>
              </a:spcAft>
              <a:buFontTx/>
              <a:buNone/>
              <a:defRPr sz="2400" b="0" baseline="0">
                <a:solidFill>
                  <a:srgbClr val="000000"/>
                </a:solidFill>
                <a:latin typeface="+mn-lt"/>
              </a:defRPr>
            </a:lvl3pPr>
            <a:lvl4pPr marL="180000" indent="0" algn="l" rtl="0" eaLnBrk="1" fontAlgn="base" hangingPunct="1">
              <a:lnSpc>
                <a:spcPts val="3500"/>
              </a:lnSpc>
              <a:spcBef>
                <a:spcPct val="0"/>
              </a:spcBef>
              <a:spcAft>
                <a:spcPct val="0"/>
              </a:spcAft>
              <a:buFontTx/>
              <a:buNone/>
              <a:defRPr sz="2400" b="0">
                <a:solidFill>
                  <a:srgbClr val="000000"/>
                </a:solidFill>
                <a:latin typeface="+mn-lt"/>
              </a:defRPr>
            </a:lvl4pPr>
            <a:lvl5pPr marL="180000" indent="0" algn="l" rtl="0" eaLnBrk="1" fontAlgn="base" hangingPunct="1">
              <a:lnSpc>
                <a:spcPts val="3500"/>
              </a:lnSpc>
              <a:spcBef>
                <a:spcPct val="0"/>
              </a:spcBef>
              <a:spcAft>
                <a:spcPct val="0"/>
              </a:spcAft>
              <a:buFontTx/>
              <a:buNone/>
              <a:defRPr sz="2400" b="0">
                <a:solidFill>
                  <a:srgbClr val="000000"/>
                </a:solidFill>
                <a:latin typeface="+mn-lt"/>
              </a:defRPr>
            </a:lvl5pPr>
            <a:lvl6pPr marL="14366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6pPr>
            <a:lvl7pPr marL="18938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7pPr>
            <a:lvl8pPr marL="23510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8pPr>
            <a:lvl9pPr marL="28082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9pPr>
          </a:lstStyle>
          <a:p>
            <a:r>
              <a:rPr lang="nl-NL" altLang="nl-NL" kern="0" dirty="0"/>
              <a:t>meer informatie is te vinden op </a:t>
            </a:r>
            <a:r>
              <a:rPr lang="nl-NL" altLang="nl-NL" kern="0" dirty="0">
                <a:hlinkClick r:id="rId3"/>
              </a:rPr>
              <a:t>www.iknl.nl</a:t>
            </a:r>
            <a:br>
              <a:rPr lang="nl-NL" altLang="nl-NL" kern="0" dirty="0"/>
            </a:br>
            <a:r>
              <a:rPr lang="nl-NL" altLang="nl-NL" sz="1800" kern="0" dirty="0">
                <a:solidFill>
                  <a:srgbClr val="006D8C"/>
                </a:solidFill>
              </a:rPr>
              <a:t>(www.iknl.nl/palliatieve-zorg/verbetertrajecten/signalering-palliatieve-fase)</a:t>
            </a:r>
            <a:endParaRPr lang="nl-NL" kern="0" dirty="0">
              <a:solidFill>
                <a:srgbClr val="006D8C"/>
              </a:solidFill>
            </a:endParaRPr>
          </a:p>
        </p:txBody>
      </p:sp>
    </p:spTree>
    <p:extLst>
      <p:ext uri="{BB962C8B-B14F-4D97-AF65-F5344CB8AC3E}">
        <p14:creationId xmlns:p14="http://schemas.microsoft.com/office/powerpoint/2010/main" val="38514873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Voorbereiding terugkomdag</a:t>
            </a:r>
            <a:endParaRPr lang="nl-NL" dirty="0"/>
          </a:p>
        </p:txBody>
      </p:sp>
      <p:sp>
        <p:nvSpPr>
          <p:cNvPr id="3" name="Tijdelijke aanduiding voor inhoud 2"/>
          <p:cNvSpPr>
            <a:spLocks noGrp="1"/>
          </p:cNvSpPr>
          <p:nvPr>
            <p:ph idx="1"/>
          </p:nvPr>
        </p:nvSpPr>
        <p:spPr>
          <a:xfrm>
            <a:off x="292822" y="1625879"/>
            <a:ext cx="8114908" cy="4462463"/>
          </a:xfrm>
        </p:spPr>
        <p:txBody>
          <a:bodyPr/>
          <a:lstStyle/>
          <a:p>
            <a:pPr lvl="2"/>
            <a:r>
              <a:rPr lang="en-US" altLang="nl-NL" b="1" dirty="0" err="1"/>
              <a:t>Opdracht</a:t>
            </a:r>
            <a:r>
              <a:rPr lang="en-US" altLang="nl-NL" b="1" dirty="0"/>
              <a:t> 1: </a:t>
            </a:r>
            <a:r>
              <a:rPr lang="en-US" altLang="nl-NL" dirty="0"/>
              <a:t>Pas de </a:t>
            </a:r>
            <a:r>
              <a:rPr lang="en-US" altLang="nl-NL" dirty="0" err="1"/>
              <a:t>signaleringsmethodiek</a:t>
            </a:r>
            <a:r>
              <a:rPr lang="en-US" altLang="nl-NL" dirty="0"/>
              <a:t> toe </a:t>
            </a:r>
            <a:r>
              <a:rPr lang="en-US" altLang="nl-NL" dirty="0" err="1"/>
              <a:t>bij</a:t>
            </a:r>
            <a:r>
              <a:rPr lang="en-US" altLang="nl-NL" dirty="0"/>
              <a:t> </a:t>
            </a:r>
            <a:r>
              <a:rPr lang="en-US" altLang="nl-NL" dirty="0" err="1"/>
              <a:t>minimaal</a:t>
            </a:r>
            <a:r>
              <a:rPr lang="en-US" altLang="nl-NL" dirty="0"/>
              <a:t> </a:t>
            </a:r>
            <a:r>
              <a:rPr lang="en-US" altLang="nl-NL" dirty="0" err="1"/>
              <a:t>één</a:t>
            </a:r>
            <a:r>
              <a:rPr lang="en-US" altLang="nl-NL" dirty="0"/>
              <a:t> </a:t>
            </a:r>
            <a:r>
              <a:rPr lang="en-US" altLang="nl-NL" dirty="0" err="1"/>
              <a:t>zorgvrager</a:t>
            </a:r>
            <a:r>
              <a:rPr lang="en-US" altLang="nl-NL" dirty="0"/>
              <a:t> </a:t>
            </a:r>
            <a:r>
              <a:rPr lang="en-US" altLang="nl-NL" dirty="0" err="1"/>
              <a:t>en</a:t>
            </a:r>
            <a:r>
              <a:rPr lang="en-US" altLang="nl-NL" dirty="0"/>
              <a:t> </a:t>
            </a:r>
            <a:r>
              <a:rPr lang="en-US" altLang="nl-NL" dirty="0" err="1"/>
              <a:t>vul</a:t>
            </a:r>
            <a:r>
              <a:rPr lang="en-US" altLang="nl-NL" dirty="0"/>
              <a:t> </a:t>
            </a:r>
            <a:r>
              <a:rPr lang="en-US" altLang="nl-NL" dirty="0" err="1"/>
              <a:t>tijdens</a:t>
            </a:r>
            <a:r>
              <a:rPr lang="en-US" altLang="nl-NL" dirty="0"/>
              <a:t> het </a:t>
            </a:r>
            <a:r>
              <a:rPr lang="en-US" altLang="nl-NL" dirty="0" err="1"/>
              <a:t>gesprek</a:t>
            </a:r>
            <a:r>
              <a:rPr lang="en-US" altLang="nl-NL" dirty="0"/>
              <a:t> het </a:t>
            </a:r>
            <a:r>
              <a:rPr lang="en-US" altLang="nl-NL" dirty="0" err="1"/>
              <a:t>werkblad</a:t>
            </a:r>
            <a:r>
              <a:rPr lang="en-US" altLang="nl-NL" dirty="0"/>
              <a:t> in. </a:t>
            </a:r>
            <a:r>
              <a:rPr lang="en-US" altLang="nl-NL" dirty="0" err="1"/>
              <a:t>Mocht</a:t>
            </a:r>
            <a:r>
              <a:rPr lang="en-US" altLang="nl-NL" dirty="0"/>
              <a:t> je </a:t>
            </a:r>
            <a:r>
              <a:rPr lang="en-US" altLang="nl-NL" dirty="0" err="1"/>
              <a:t>geen</a:t>
            </a:r>
            <a:r>
              <a:rPr lang="en-US" altLang="nl-NL" dirty="0"/>
              <a:t> </a:t>
            </a:r>
            <a:r>
              <a:rPr lang="en-US" altLang="nl-NL" dirty="0" err="1"/>
              <a:t>zorgvrager</a:t>
            </a:r>
            <a:r>
              <a:rPr lang="en-US" altLang="nl-NL" dirty="0"/>
              <a:t> </a:t>
            </a:r>
            <a:r>
              <a:rPr lang="en-US" altLang="nl-NL" dirty="0" err="1"/>
              <a:t>treffen</a:t>
            </a:r>
            <a:r>
              <a:rPr lang="en-US" altLang="nl-NL" dirty="0"/>
              <a:t> in de </a:t>
            </a:r>
            <a:r>
              <a:rPr lang="en-US" altLang="nl-NL" dirty="0" err="1"/>
              <a:t>palliatieve</a:t>
            </a:r>
            <a:r>
              <a:rPr lang="en-US" altLang="nl-NL" dirty="0"/>
              <a:t> </a:t>
            </a:r>
            <a:r>
              <a:rPr lang="en-US" altLang="nl-NL" dirty="0" err="1"/>
              <a:t>fase</a:t>
            </a:r>
            <a:r>
              <a:rPr lang="en-US" altLang="nl-NL" dirty="0"/>
              <a:t>, </a:t>
            </a:r>
            <a:r>
              <a:rPr lang="en-US" altLang="nl-NL" dirty="0" err="1"/>
              <a:t>vul</a:t>
            </a:r>
            <a:r>
              <a:rPr lang="en-US" altLang="nl-NL" dirty="0"/>
              <a:t> </a:t>
            </a:r>
            <a:r>
              <a:rPr lang="en-US" altLang="nl-NL" dirty="0" err="1"/>
              <a:t>dan</a:t>
            </a:r>
            <a:r>
              <a:rPr lang="en-US" altLang="nl-NL" dirty="0"/>
              <a:t> de casus van </a:t>
            </a:r>
            <a:r>
              <a:rPr lang="en-US" altLang="nl-NL" dirty="0" err="1"/>
              <a:t>mevrouw</a:t>
            </a:r>
            <a:r>
              <a:rPr lang="en-US" altLang="nl-NL" dirty="0"/>
              <a:t> Van </a:t>
            </a:r>
            <a:r>
              <a:rPr lang="en-US" altLang="nl-NL" dirty="0" err="1"/>
              <a:t>Dongen</a:t>
            </a:r>
            <a:r>
              <a:rPr lang="en-US" altLang="nl-NL" dirty="0"/>
              <a:t> in op het </a:t>
            </a:r>
            <a:r>
              <a:rPr lang="en-US" altLang="nl-NL" dirty="0" err="1"/>
              <a:t>werkblad</a:t>
            </a:r>
            <a:r>
              <a:rPr lang="en-US" altLang="nl-NL" dirty="0"/>
              <a:t>. </a:t>
            </a:r>
            <a:r>
              <a:rPr lang="en-US" altLang="nl-NL" dirty="0" err="1"/>
              <a:t>Deze</a:t>
            </a:r>
            <a:r>
              <a:rPr lang="en-US" altLang="nl-NL" dirty="0"/>
              <a:t> </a:t>
            </a:r>
            <a:r>
              <a:rPr lang="en-US" altLang="nl-NL" dirty="0" err="1"/>
              <a:t>staat</a:t>
            </a:r>
            <a:r>
              <a:rPr lang="en-US" altLang="nl-NL" dirty="0"/>
              <a:t> in de </a:t>
            </a:r>
            <a:r>
              <a:rPr lang="en-US" altLang="nl-NL" dirty="0" err="1"/>
              <a:t>lesmodule</a:t>
            </a:r>
            <a:r>
              <a:rPr lang="en-US" altLang="nl-NL" dirty="0"/>
              <a:t>.</a:t>
            </a:r>
          </a:p>
          <a:p>
            <a:pPr lvl="2"/>
            <a:endParaRPr lang="en-US" altLang="nl-NL" dirty="0"/>
          </a:p>
          <a:p>
            <a:pPr lvl="2"/>
            <a:r>
              <a:rPr lang="en-US" altLang="nl-NL" b="1" dirty="0" err="1"/>
              <a:t>Opdracht</a:t>
            </a:r>
            <a:r>
              <a:rPr lang="en-US" altLang="nl-NL" b="1" dirty="0"/>
              <a:t> 2: </a:t>
            </a:r>
            <a:r>
              <a:rPr lang="nl-NL" dirty="0"/>
              <a:t>Neem je ingevulde werkblad mee en eventuele vragen naar aanleiding van je gesprek. Tijdens de terugkombijeenkomst zullen we enkele casussen bespreken en antwoorden zoeken op de vragen.</a:t>
            </a:r>
          </a:p>
        </p:txBody>
      </p:sp>
    </p:spTree>
    <p:extLst>
      <p:ext uri="{BB962C8B-B14F-4D97-AF65-F5344CB8AC3E}">
        <p14:creationId xmlns:p14="http://schemas.microsoft.com/office/powerpoint/2010/main" val="214289337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Wel thuis,</a:t>
            </a:r>
          </a:p>
        </p:txBody>
      </p:sp>
      <p:sp>
        <p:nvSpPr>
          <p:cNvPr id="3" name="Tijdelijke aanduiding voor inhoud 2"/>
          <p:cNvSpPr>
            <a:spLocks noGrp="1"/>
          </p:cNvSpPr>
          <p:nvPr>
            <p:ph idx="1"/>
          </p:nvPr>
        </p:nvSpPr>
        <p:spPr>
          <a:xfrm>
            <a:off x="292822" y="1625879"/>
            <a:ext cx="4136674" cy="4462463"/>
          </a:xfrm>
        </p:spPr>
        <p:txBody>
          <a:bodyPr/>
          <a:lstStyle/>
          <a:p>
            <a:pPr lvl="2"/>
            <a:r>
              <a:rPr lang="en-US" altLang="nl-NL" dirty="0" err="1"/>
              <a:t>Mijn</a:t>
            </a:r>
            <a:r>
              <a:rPr lang="en-US" altLang="nl-NL" dirty="0"/>
              <a:t> </a:t>
            </a:r>
            <a:r>
              <a:rPr lang="en-US" altLang="nl-NL" dirty="0" err="1"/>
              <a:t>vader</a:t>
            </a:r>
            <a:r>
              <a:rPr lang="en-US" altLang="nl-NL" dirty="0"/>
              <a:t> had </a:t>
            </a:r>
            <a:r>
              <a:rPr lang="en-US" altLang="nl-NL" dirty="0" err="1"/>
              <a:t>een</a:t>
            </a:r>
            <a:r>
              <a:rPr lang="en-US" altLang="nl-NL" dirty="0"/>
              <a:t> </a:t>
            </a:r>
            <a:r>
              <a:rPr lang="en-US" altLang="nl-NL" dirty="0" err="1"/>
              <a:t>uur</a:t>
            </a:r>
            <a:r>
              <a:rPr lang="en-US" altLang="nl-NL" dirty="0"/>
              <a:t> </a:t>
            </a:r>
            <a:r>
              <a:rPr lang="en-US" altLang="nl-NL" dirty="0" err="1"/>
              <a:t>lang</a:t>
            </a:r>
            <a:r>
              <a:rPr lang="en-US" altLang="nl-NL" dirty="0"/>
              <a:t> </a:t>
            </a:r>
            <a:r>
              <a:rPr lang="en-US" altLang="nl-NL" dirty="0" err="1"/>
              <a:t>zitten</a:t>
            </a:r>
            <a:r>
              <a:rPr lang="en-US" altLang="nl-NL" dirty="0"/>
              <a:t> </a:t>
            </a:r>
            <a:r>
              <a:rPr lang="en-US" altLang="nl-NL" dirty="0" err="1"/>
              <a:t>zwijgen</a:t>
            </a:r>
            <a:r>
              <a:rPr lang="en-US" altLang="nl-NL" dirty="0"/>
              <a:t> </a:t>
            </a:r>
            <a:r>
              <a:rPr lang="en-US" altLang="nl-NL" dirty="0" err="1"/>
              <a:t>bij</a:t>
            </a:r>
            <a:r>
              <a:rPr lang="en-US" altLang="nl-NL" dirty="0"/>
              <a:t> </a:t>
            </a:r>
            <a:r>
              <a:rPr lang="en-US" altLang="nl-NL" dirty="0" err="1"/>
              <a:t>mijn</a:t>
            </a:r>
            <a:r>
              <a:rPr lang="en-US" altLang="nl-NL" dirty="0"/>
              <a:t> bed.</a:t>
            </a:r>
          </a:p>
          <a:p>
            <a:pPr lvl="2"/>
            <a:r>
              <a:rPr lang="en-US" altLang="nl-NL" dirty="0" err="1"/>
              <a:t>Toen</a:t>
            </a:r>
            <a:r>
              <a:rPr lang="en-US" altLang="nl-NL" dirty="0"/>
              <a:t> </a:t>
            </a:r>
            <a:r>
              <a:rPr lang="en-US" altLang="nl-NL" dirty="0" err="1"/>
              <a:t>hij</a:t>
            </a:r>
            <a:r>
              <a:rPr lang="en-US" altLang="nl-NL" dirty="0"/>
              <a:t> </a:t>
            </a:r>
            <a:r>
              <a:rPr lang="en-US" altLang="nl-NL" dirty="0" err="1"/>
              <a:t>zijn</a:t>
            </a:r>
            <a:r>
              <a:rPr lang="en-US" altLang="nl-NL" dirty="0"/>
              <a:t> hoed had </a:t>
            </a:r>
            <a:r>
              <a:rPr lang="en-US" altLang="nl-NL" dirty="0" err="1"/>
              <a:t>opgezet</a:t>
            </a:r>
            <a:r>
              <a:rPr lang="en-US" altLang="nl-NL" dirty="0"/>
              <a:t> </a:t>
            </a:r>
            <a:r>
              <a:rPr lang="en-US" altLang="nl-NL" dirty="0" err="1"/>
              <a:t>zei</a:t>
            </a:r>
            <a:r>
              <a:rPr lang="en-US" altLang="nl-NL" dirty="0"/>
              <a:t> </a:t>
            </a:r>
            <a:r>
              <a:rPr lang="en-US" altLang="nl-NL" dirty="0" err="1"/>
              <a:t>ik</a:t>
            </a:r>
            <a:r>
              <a:rPr lang="en-US" altLang="nl-NL" dirty="0"/>
              <a:t>; ‘</a:t>
            </a:r>
            <a:r>
              <a:rPr lang="en-US" altLang="nl-NL" dirty="0" err="1"/>
              <a:t>Nou</a:t>
            </a:r>
            <a:r>
              <a:rPr lang="en-US" altLang="nl-NL" dirty="0"/>
              <a:t>, </a:t>
            </a:r>
            <a:r>
              <a:rPr lang="en-US" altLang="nl-NL" dirty="0" err="1"/>
              <a:t>dit</a:t>
            </a:r>
            <a:r>
              <a:rPr lang="en-US" altLang="nl-NL" dirty="0"/>
              <a:t> </a:t>
            </a:r>
            <a:r>
              <a:rPr lang="en-US" altLang="nl-NL" dirty="0" err="1"/>
              <a:t>gesprek</a:t>
            </a:r>
            <a:r>
              <a:rPr lang="en-US" altLang="nl-NL" dirty="0"/>
              <a:t> is </a:t>
            </a:r>
            <a:r>
              <a:rPr lang="en-US" altLang="nl-NL" dirty="0" err="1"/>
              <a:t>makkelijk</a:t>
            </a:r>
            <a:r>
              <a:rPr lang="en-US" altLang="nl-NL" dirty="0"/>
              <a:t> </a:t>
            </a:r>
            <a:r>
              <a:rPr lang="en-US" altLang="nl-NL" dirty="0" err="1"/>
              <a:t>te</a:t>
            </a:r>
            <a:r>
              <a:rPr lang="en-US" altLang="nl-NL" dirty="0"/>
              <a:t> </a:t>
            </a:r>
            <a:r>
              <a:rPr lang="en-US" altLang="nl-NL" dirty="0" err="1"/>
              <a:t>resumeren</a:t>
            </a:r>
            <a:r>
              <a:rPr lang="en-US" altLang="nl-NL" dirty="0"/>
              <a:t>.’ ‘Nee.’, </a:t>
            </a:r>
            <a:r>
              <a:rPr lang="en-US" altLang="nl-NL" dirty="0" err="1"/>
              <a:t>zei</a:t>
            </a:r>
            <a:r>
              <a:rPr lang="en-US" altLang="nl-NL" dirty="0"/>
              <a:t> </a:t>
            </a:r>
            <a:r>
              <a:rPr lang="en-US" altLang="nl-NL" dirty="0" err="1"/>
              <a:t>hij</a:t>
            </a:r>
            <a:r>
              <a:rPr lang="en-US" altLang="nl-NL" dirty="0"/>
              <a:t>. ‘Nee, </a:t>
            </a:r>
            <a:r>
              <a:rPr lang="en-US" altLang="nl-NL" dirty="0" err="1"/>
              <a:t>toch</a:t>
            </a:r>
            <a:r>
              <a:rPr lang="en-US" altLang="nl-NL" dirty="0"/>
              <a:t> </a:t>
            </a:r>
            <a:r>
              <a:rPr lang="en-US" altLang="nl-NL" dirty="0" err="1"/>
              <a:t>niet</a:t>
            </a:r>
            <a:r>
              <a:rPr lang="en-US" altLang="nl-NL" dirty="0"/>
              <a:t>, je </a:t>
            </a:r>
            <a:r>
              <a:rPr lang="en-US" altLang="nl-NL" dirty="0" err="1"/>
              <a:t>moet</a:t>
            </a:r>
            <a:r>
              <a:rPr lang="en-US" altLang="nl-NL" dirty="0"/>
              <a:t> het maar </a:t>
            </a:r>
            <a:r>
              <a:rPr lang="en-US" altLang="nl-NL" dirty="0" err="1"/>
              <a:t>eens</a:t>
            </a:r>
            <a:r>
              <a:rPr lang="en-US" altLang="nl-NL" dirty="0"/>
              <a:t> </a:t>
            </a:r>
            <a:r>
              <a:rPr lang="en-US" altLang="nl-NL" dirty="0" err="1"/>
              <a:t>proberen</a:t>
            </a:r>
            <a:r>
              <a:rPr lang="en-US" altLang="nl-NL" dirty="0"/>
              <a:t>.’</a:t>
            </a:r>
          </a:p>
          <a:p>
            <a:endParaRPr lang="en-US" altLang="nl-NL" dirty="0"/>
          </a:p>
          <a:p>
            <a:pPr lvl="2"/>
            <a:r>
              <a:rPr lang="en-US" altLang="nl-NL" sz="2000" i="1" dirty="0"/>
              <a:t>Judith Herzberg</a:t>
            </a:r>
            <a:endParaRPr lang="nl-NL" altLang="nl-NL" sz="2000" i="1" dirty="0"/>
          </a:p>
          <a:p>
            <a:endParaRPr lang="nl-NL" dirty="0"/>
          </a:p>
        </p:txBody>
      </p:sp>
      <p:pic>
        <p:nvPicPr>
          <p:cNvPr id="4" name="Picture 2" descr="http://www.cobra.be/polopoly_fs/1.1137395%21image/2116534723.jpg_gen/derivatives/landscape670/2116534723.jpg"/>
          <p:cNvPicPr>
            <a:picLocks noGrp="1"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572000" y="1670870"/>
            <a:ext cx="3598224" cy="1969968"/>
          </a:xfrm>
          <a:prstGeom prst="roundRect">
            <a:avLst>
              <a:gd name="adj" fmla="val 12211"/>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81287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54484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p:cNvSpPr>
            <a:spLocks noGrp="1"/>
          </p:cNvSpPr>
          <p:nvPr>
            <p:ph type="body" sz="quarter" idx="10"/>
          </p:nvPr>
        </p:nvSpPr>
        <p:spPr/>
        <p:txBody>
          <a:bodyPr/>
          <a:lstStyle/>
          <a:p>
            <a:endParaRPr lang="nl-NL" dirty="0"/>
          </a:p>
        </p:txBody>
      </p:sp>
      <p:sp>
        <p:nvSpPr>
          <p:cNvPr id="12" name="Titel 6"/>
          <p:cNvSpPr>
            <a:spLocks noGrp="1"/>
          </p:cNvSpPr>
          <p:nvPr>
            <p:ph type="ctrTitle"/>
          </p:nvPr>
        </p:nvSpPr>
        <p:spPr>
          <a:xfrm>
            <a:off x="466724" y="1434389"/>
            <a:ext cx="7524000" cy="1035050"/>
          </a:xfrm>
        </p:spPr>
        <p:txBody>
          <a:bodyPr/>
          <a:lstStyle/>
          <a:p>
            <a:r>
              <a:rPr lang="nl-NL" dirty="0"/>
              <a:t>Signalering in de palliatieve fase</a:t>
            </a:r>
          </a:p>
        </p:txBody>
      </p:sp>
      <p:sp>
        <p:nvSpPr>
          <p:cNvPr id="13" name="Ondertitel 7"/>
          <p:cNvSpPr>
            <a:spLocks noGrp="1"/>
          </p:cNvSpPr>
          <p:nvPr>
            <p:ph type="subTitle" idx="1"/>
          </p:nvPr>
        </p:nvSpPr>
        <p:spPr>
          <a:xfrm>
            <a:off x="498763" y="2707574"/>
            <a:ext cx="7411801" cy="721426"/>
          </a:xfrm>
        </p:spPr>
        <p:txBody>
          <a:bodyPr/>
          <a:lstStyle/>
          <a:p>
            <a:r>
              <a:rPr lang="nl-NL" dirty="0"/>
              <a:t>Terugkomdag naam instelling</a:t>
            </a:r>
          </a:p>
        </p:txBody>
      </p:sp>
      <p:pic>
        <p:nvPicPr>
          <p:cNvPr id="15" name="Picture 5"/>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rot="380159">
            <a:off x="3972995" y="3484306"/>
            <a:ext cx="5350937" cy="4039750"/>
          </a:xfrm>
          <a:prstGeom prst="roundRect">
            <a:avLst>
              <a:gd name="adj" fmla="val 8594"/>
            </a:avLst>
          </a:prstGeom>
          <a:solidFill>
            <a:srgbClr val="FFFFFF">
              <a:shade val="85000"/>
            </a:srgbClr>
          </a:solidFill>
          <a:ln w="9525">
            <a:noFill/>
            <a:miter lim="800000"/>
            <a:headEnd/>
            <a:tailEnd/>
          </a:ln>
          <a:effectLst/>
        </p:spPr>
      </p:pic>
    </p:spTree>
    <p:extLst>
      <p:ext uri="{BB962C8B-B14F-4D97-AF65-F5344CB8AC3E}">
        <p14:creationId xmlns:p14="http://schemas.microsoft.com/office/powerpoint/2010/main" val="362578151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Programma </a:t>
            </a:r>
            <a:endParaRPr lang="nl-NL" dirty="0"/>
          </a:p>
        </p:txBody>
      </p:sp>
      <p:sp>
        <p:nvSpPr>
          <p:cNvPr id="3" name="Tijdelijke aanduiding voor inhoud 2"/>
          <p:cNvSpPr>
            <a:spLocks noGrp="1"/>
          </p:cNvSpPr>
          <p:nvPr>
            <p:ph idx="1"/>
          </p:nvPr>
        </p:nvSpPr>
        <p:spPr/>
        <p:txBody>
          <a:bodyPr/>
          <a:lstStyle/>
          <a:p>
            <a:pPr lvl="0"/>
            <a:r>
              <a:rPr lang="nl-NL" dirty="0"/>
              <a:t>kort bespreken ervaringen</a:t>
            </a:r>
          </a:p>
          <a:p>
            <a:pPr lvl="0"/>
            <a:r>
              <a:rPr lang="nl-NL" dirty="0"/>
              <a:t>praktijkcasussen bespreken</a:t>
            </a:r>
          </a:p>
          <a:p>
            <a:pPr lvl="0"/>
            <a:r>
              <a:rPr lang="nl-NL" dirty="0"/>
              <a:t>evaluatie en afsluiting </a:t>
            </a:r>
          </a:p>
        </p:txBody>
      </p:sp>
    </p:spTree>
    <p:extLst>
      <p:ext uri="{BB962C8B-B14F-4D97-AF65-F5344CB8AC3E}">
        <p14:creationId xmlns:p14="http://schemas.microsoft.com/office/powerpoint/2010/main" val="224694139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Ervaringen</a:t>
            </a:r>
          </a:p>
        </p:txBody>
      </p:sp>
      <p:sp>
        <p:nvSpPr>
          <p:cNvPr id="3" name="Tijdelijke aanduiding voor inhoud 2"/>
          <p:cNvSpPr>
            <a:spLocks noGrp="1"/>
          </p:cNvSpPr>
          <p:nvPr>
            <p:ph idx="1"/>
          </p:nvPr>
        </p:nvSpPr>
        <p:spPr/>
        <p:txBody>
          <a:bodyPr/>
          <a:lstStyle/>
          <a:p>
            <a:r>
              <a:rPr lang="nl-NL" dirty="0"/>
              <a:t>Wie hebben er een gesprek gevoerd en de set hierbij toegepast?</a:t>
            </a:r>
          </a:p>
          <a:p>
            <a:pPr lvl="1"/>
            <a:r>
              <a:rPr lang="nl-NL" dirty="0"/>
              <a:t>Wat ging er goed?</a:t>
            </a:r>
          </a:p>
          <a:p>
            <a:pPr lvl="1"/>
            <a:r>
              <a:rPr lang="nl-NL" dirty="0"/>
              <a:t>Wat kon er beter?</a:t>
            </a:r>
          </a:p>
          <a:p>
            <a:r>
              <a:rPr lang="nl-NL" dirty="0"/>
              <a:t>Waarom is het niet gelukt de signaleringsmethodiek toe te passen?</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9486" y="3751158"/>
            <a:ext cx="4346118" cy="3369985"/>
          </a:xfrm>
          <a:prstGeom prst="rect">
            <a:avLst/>
          </a:prstGeom>
        </p:spPr>
      </p:pic>
    </p:spTree>
    <p:extLst>
      <p:ext uri="{BB962C8B-B14F-4D97-AF65-F5344CB8AC3E}">
        <p14:creationId xmlns:p14="http://schemas.microsoft.com/office/powerpoint/2010/main" val="341016774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a:t>Praktijkcasus</a:t>
            </a:r>
            <a:endParaRPr lang="nl-NL" dirty="0"/>
          </a:p>
        </p:txBody>
      </p:sp>
      <p:sp>
        <p:nvSpPr>
          <p:cNvPr id="4" name="Tijdelijke aanduiding voor inhoud 3"/>
          <p:cNvSpPr>
            <a:spLocks noGrp="1"/>
          </p:cNvSpPr>
          <p:nvPr>
            <p:ph idx="1"/>
          </p:nvPr>
        </p:nvSpPr>
        <p:spPr/>
        <p:txBody>
          <a:bodyPr/>
          <a:lstStyle/>
          <a:p>
            <a:r>
              <a:rPr lang="nl-NL" dirty="0"/>
              <a:t>korte introductie casus</a:t>
            </a:r>
          </a:p>
          <a:p>
            <a:r>
              <a:rPr lang="nl-NL" dirty="0"/>
              <a:t>werkblad doorlopen</a:t>
            </a:r>
          </a:p>
          <a:p>
            <a:endParaRPr lang="nl-NL" dirty="0"/>
          </a:p>
          <a:p>
            <a:endParaRPr lang="nl-NL" altLang="nl-NL" dirty="0"/>
          </a:p>
          <a:p>
            <a:endParaRPr lang="en-GB" dirty="0"/>
          </a:p>
          <a:p>
            <a:endParaRPr lang="nl-NL"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98" t="1925" r="1579" b="2194"/>
          <a:stretch/>
        </p:blipFill>
        <p:spPr bwMode="auto">
          <a:xfrm>
            <a:off x="3582692" y="2531956"/>
            <a:ext cx="4426294" cy="31070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18" t="1986" r="1423" b="2174"/>
          <a:stretch/>
        </p:blipFill>
        <p:spPr bwMode="auto">
          <a:xfrm>
            <a:off x="786572" y="3120081"/>
            <a:ext cx="4289908" cy="30020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08920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471343" y="261940"/>
            <a:ext cx="6074930" cy="755650"/>
          </a:xfrm>
        </p:spPr>
        <p:txBody>
          <a:bodyPr/>
          <a:lstStyle/>
          <a:p>
            <a:r>
              <a:rPr lang="nl-NL" b="1" dirty="0"/>
              <a:t>Aan de slag</a:t>
            </a: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01" y="1802013"/>
            <a:ext cx="3038044" cy="2430435"/>
          </a:xfrm>
          <a:prstGeom prst="rect">
            <a:avLst/>
          </a:prstGeom>
        </p:spPr>
      </p:pic>
    </p:spTree>
    <p:extLst>
      <p:ext uri="{BB962C8B-B14F-4D97-AF65-F5344CB8AC3E}">
        <p14:creationId xmlns:p14="http://schemas.microsoft.com/office/powerpoint/2010/main" val="102802355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 de slag</a:t>
            </a:r>
          </a:p>
        </p:txBody>
      </p:sp>
      <p:sp>
        <p:nvSpPr>
          <p:cNvPr id="3" name="Tijdelijke aanduiding voor inhoud 2"/>
          <p:cNvSpPr>
            <a:spLocks noGrp="1"/>
          </p:cNvSpPr>
          <p:nvPr>
            <p:ph idx="1"/>
          </p:nvPr>
        </p:nvSpPr>
        <p:spPr/>
        <p:txBody>
          <a:bodyPr/>
          <a:lstStyle/>
          <a:p>
            <a:pPr marL="0" indent="0">
              <a:buNone/>
            </a:pPr>
            <a:r>
              <a:rPr lang="nl-NL" dirty="0"/>
              <a:t>Observatie: Wat…</a:t>
            </a:r>
          </a:p>
          <a:p>
            <a:pPr marL="342900" indent="-342900"/>
            <a:r>
              <a:rPr lang="nl-NL" dirty="0"/>
              <a:t>geeft de zorgvrager aan</a:t>
            </a:r>
          </a:p>
          <a:p>
            <a:pPr marL="622763" lvl="1" indent="-342900"/>
            <a:r>
              <a:rPr lang="nl-NL" dirty="0"/>
              <a:t>verbaal</a:t>
            </a:r>
          </a:p>
          <a:p>
            <a:pPr marL="622763" lvl="1" indent="-342900"/>
            <a:r>
              <a:rPr lang="nl-NL" dirty="0"/>
              <a:t>non verbaal</a:t>
            </a:r>
          </a:p>
          <a:p>
            <a:pPr marL="342900" indent="-342900"/>
            <a:r>
              <a:rPr lang="nl-NL" dirty="0"/>
              <a:t>merken naasten op</a:t>
            </a:r>
          </a:p>
          <a:p>
            <a:pPr marL="342900" indent="-342900"/>
            <a:r>
              <a:rPr lang="nl-NL" dirty="0"/>
              <a:t>merk ik op:</a:t>
            </a:r>
          </a:p>
          <a:p>
            <a:pPr marL="622763" lvl="1" indent="-342900"/>
            <a:r>
              <a:rPr lang="nl-NL" dirty="0"/>
              <a:t>veranderd gedrag</a:t>
            </a:r>
          </a:p>
          <a:p>
            <a:pPr marL="622763" lvl="1" indent="-342900"/>
            <a:r>
              <a:rPr lang="nl-NL" dirty="0"/>
              <a:t>lichamelijke veranderingen</a:t>
            </a:r>
          </a:p>
          <a:p>
            <a:pPr marL="342900" indent="-342900"/>
            <a:r>
              <a:rPr lang="nl-NL" dirty="0"/>
              <a:t>merken mijn collega’s op</a:t>
            </a:r>
          </a:p>
          <a:p>
            <a:pPr marL="0" indent="0">
              <a:buNone/>
            </a:pPr>
            <a:endParaRPr lang="nl-NL" dirty="0"/>
          </a:p>
        </p:txBody>
      </p:sp>
    </p:spTree>
    <p:extLst>
      <p:ext uri="{BB962C8B-B14F-4D97-AF65-F5344CB8AC3E}">
        <p14:creationId xmlns:p14="http://schemas.microsoft.com/office/powerpoint/2010/main" val="2969958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oelichting met afgeronde rechthoek 5"/>
          <p:cNvSpPr/>
          <p:nvPr/>
        </p:nvSpPr>
        <p:spPr>
          <a:xfrm>
            <a:off x="380009" y="2588822"/>
            <a:ext cx="6317673" cy="1840676"/>
          </a:xfrm>
          <a:prstGeom prst="wedgeRoundRectCallout">
            <a:avLst>
              <a:gd name="adj1" fmla="val 6047"/>
              <a:gd name="adj2" fmla="val -63952"/>
              <a:gd name="adj3" fmla="val 16667"/>
            </a:avLst>
          </a:prstGeom>
          <a:solidFill>
            <a:srgbClr val="006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p:cNvSpPr>
            <a:spLocks noGrp="1"/>
          </p:cNvSpPr>
          <p:nvPr>
            <p:ph idx="1"/>
          </p:nvPr>
        </p:nvSpPr>
        <p:spPr/>
        <p:txBody>
          <a:bodyPr/>
          <a:lstStyle/>
          <a:p>
            <a:pPr lvl="2"/>
            <a:endParaRPr lang="nl-NL" b="1" dirty="0"/>
          </a:p>
          <a:p>
            <a:pPr lvl="2"/>
            <a:r>
              <a:rPr lang="nl-NL" b="1" dirty="0"/>
              <a:t>Stelling 1:</a:t>
            </a:r>
          </a:p>
          <a:p>
            <a:pPr lvl="2"/>
            <a:endParaRPr lang="nl-NL" b="1" dirty="0">
              <a:solidFill>
                <a:schemeClr val="bg1"/>
              </a:solidFill>
            </a:endParaRPr>
          </a:p>
          <a:p>
            <a:pPr lvl="2"/>
            <a:r>
              <a:rPr lang="nl-NL" dirty="0">
                <a:solidFill>
                  <a:schemeClr val="bg1"/>
                </a:solidFill>
              </a:rPr>
              <a:t>Signalering in de palliatieve fase is…</a:t>
            </a:r>
            <a:br>
              <a:rPr lang="nl-NL" dirty="0">
                <a:solidFill>
                  <a:schemeClr val="bg1"/>
                </a:solidFill>
              </a:rPr>
            </a:br>
            <a:r>
              <a:rPr lang="nl-NL" altLang="nl-NL" dirty="0">
                <a:solidFill>
                  <a:schemeClr val="bg1"/>
                </a:solidFill>
              </a:rPr>
              <a:t>een afgeleid product van de richtlijnen </a:t>
            </a:r>
            <a:r>
              <a:rPr lang="nl-NL" altLang="nl-NL" dirty="0" err="1">
                <a:solidFill>
                  <a:schemeClr val="bg1"/>
                </a:solidFill>
              </a:rPr>
              <a:t>pz</a:t>
            </a:r>
            <a:endParaRPr lang="nl-NL" altLang="nl-NL" dirty="0">
              <a:solidFill>
                <a:schemeClr val="bg1"/>
              </a:solidFill>
            </a:endParaRPr>
          </a:p>
          <a:p>
            <a:endParaRPr lang="nl-NL" altLang="nl-NL" dirty="0">
              <a:solidFill>
                <a:schemeClr val="bg1"/>
              </a:solidFill>
            </a:endParaRPr>
          </a:p>
          <a:p>
            <a:pPr lvl="2"/>
            <a:r>
              <a:rPr lang="nl-NL" altLang="nl-NL" dirty="0">
                <a:solidFill>
                  <a:schemeClr val="bg1"/>
                </a:solidFill>
              </a:rPr>
              <a:t>                              </a:t>
            </a:r>
          </a:p>
          <a:p>
            <a:pPr lvl="2"/>
            <a:endParaRPr lang="nl-NL" altLang="nl-NL" dirty="0"/>
          </a:p>
          <a:p>
            <a:pPr lvl="2"/>
            <a:endParaRPr lang="nl-NL" altLang="nl-NL" dirty="0"/>
          </a:p>
          <a:p>
            <a:pPr lvl="2"/>
            <a:r>
              <a:rPr lang="nl-NL" altLang="nl-NL" b="1" dirty="0">
                <a:solidFill>
                  <a:srgbClr val="006D8C"/>
                </a:solidFill>
              </a:rPr>
              <a:t>EENS  /  ONEENS</a:t>
            </a:r>
          </a:p>
          <a:p>
            <a:pPr marL="0" indent="0">
              <a:buNone/>
            </a:pPr>
            <a:endParaRPr lang="nl-NL" dirty="0"/>
          </a:p>
        </p:txBody>
      </p:sp>
      <p:sp>
        <p:nvSpPr>
          <p:cNvPr id="2" name="Titel 1"/>
          <p:cNvSpPr>
            <a:spLocks noGrp="1"/>
          </p:cNvSpPr>
          <p:nvPr>
            <p:ph type="title"/>
          </p:nvPr>
        </p:nvSpPr>
        <p:spPr/>
        <p:txBody>
          <a:bodyPr/>
          <a:lstStyle/>
          <a:p>
            <a:r>
              <a:rPr lang="nl-NL"/>
              <a:t>Inleiding signalering in de palliatieve fase</a:t>
            </a:r>
            <a:endParaRPr lang="nl-NL" dirty="0"/>
          </a:p>
        </p:txBody>
      </p:sp>
    </p:spTree>
    <p:extLst>
      <p:ext uri="{BB962C8B-B14F-4D97-AF65-F5344CB8AC3E}">
        <p14:creationId xmlns:p14="http://schemas.microsoft.com/office/powerpoint/2010/main" val="276301664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423425" y="1752600"/>
            <a:ext cx="7372350" cy="461665"/>
          </a:xfrm>
          <a:prstGeom prst="rect">
            <a:avLst/>
          </a:prstGeom>
          <a:noFill/>
        </p:spPr>
        <p:txBody>
          <a:bodyPr wrap="square" rtlCol="0">
            <a:spAutoFit/>
          </a:bodyPr>
          <a:lstStyle/>
          <a:p>
            <a:r>
              <a:rPr lang="nl-NL" sz="2400" dirty="0">
                <a:solidFill>
                  <a:srgbClr val="000000"/>
                </a:solidFill>
              </a:rPr>
              <a:t>Welk zorgprobleem geeft de </a:t>
            </a:r>
            <a:r>
              <a:rPr lang="nl-NL" sz="2400" b="1" dirty="0">
                <a:solidFill>
                  <a:srgbClr val="000000"/>
                </a:solidFill>
              </a:rPr>
              <a:t>meeste</a:t>
            </a:r>
            <a:r>
              <a:rPr lang="nl-NL" sz="2400" dirty="0">
                <a:solidFill>
                  <a:srgbClr val="000000"/>
                </a:solidFill>
              </a:rPr>
              <a:t> last?</a:t>
            </a:r>
          </a:p>
        </p:txBody>
      </p:sp>
      <p:pic>
        <p:nvPicPr>
          <p:cNvPr id="7" name="Afbeelding 6"/>
          <p:cNvPicPr>
            <a:picLocks noChangeAspect="1"/>
          </p:cNvPicPr>
          <p:nvPr/>
        </p:nvPicPr>
        <p:blipFill rotWithShape="1">
          <a:blip r:embed="rId3">
            <a:extLst>
              <a:ext uri="{28A0092B-C50C-407E-A947-70E740481C1C}">
                <a14:useLocalDpi xmlns:a14="http://schemas.microsoft.com/office/drawing/2010/main" val="0"/>
              </a:ext>
            </a:extLst>
          </a:blip>
          <a:srcRect t="4034" r="30980" b="67626"/>
          <a:stretch/>
        </p:blipFill>
        <p:spPr>
          <a:xfrm>
            <a:off x="423425" y="327563"/>
            <a:ext cx="2096836" cy="688769"/>
          </a:xfrm>
          <a:prstGeom prst="rect">
            <a:avLst/>
          </a:prstGeom>
        </p:spPr>
      </p:pic>
      <p:pic>
        <p:nvPicPr>
          <p:cNvPr id="8" name="Afbeelding 7"/>
          <p:cNvPicPr>
            <a:picLocks noChangeAspect="1"/>
          </p:cNvPicPr>
          <p:nvPr/>
        </p:nvPicPr>
        <p:blipFill rotWithShape="1">
          <a:blip r:embed="rId4" cstate="print">
            <a:extLst>
              <a:ext uri="{28A0092B-C50C-407E-A947-70E740481C1C}">
                <a14:useLocalDpi xmlns:a14="http://schemas.microsoft.com/office/drawing/2010/main" val="0"/>
              </a:ext>
            </a:extLst>
          </a:blip>
          <a:srcRect r="23851"/>
          <a:stretch/>
        </p:blipFill>
        <p:spPr>
          <a:xfrm>
            <a:off x="269050" y="2445189"/>
            <a:ext cx="5870495" cy="3857895"/>
          </a:xfrm>
          <a:prstGeom prst="rect">
            <a:avLst/>
          </a:prstGeom>
        </p:spPr>
      </p:pic>
    </p:spTree>
    <p:extLst>
      <p:ext uri="{BB962C8B-B14F-4D97-AF65-F5344CB8AC3E}">
        <p14:creationId xmlns:p14="http://schemas.microsoft.com/office/powerpoint/2010/main" val="37999742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title"/>
          </p:nvPr>
        </p:nvSpPr>
        <p:spPr>
          <a:xfrm>
            <a:off x="471343" y="261940"/>
            <a:ext cx="6074930" cy="755650"/>
          </a:xfrm>
        </p:spPr>
        <p:txBody>
          <a:bodyPr/>
          <a:lstStyle/>
          <a:p>
            <a:r>
              <a:rPr lang="nl-NL" b="1" dirty="0"/>
              <a:t>Aan de slag</a:t>
            </a:r>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01" y="1844765"/>
            <a:ext cx="2954917" cy="2363934"/>
          </a:xfrm>
          <a:prstGeom prst="rect">
            <a:avLst/>
          </a:prstGeom>
        </p:spPr>
      </p:pic>
      <p:sp>
        <p:nvSpPr>
          <p:cNvPr id="10" name="Tijdelijke aanduiding voor inhoud 3"/>
          <p:cNvSpPr>
            <a:spLocks noGrp="1"/>
          </p:cNvSpPr>
          <p:nvPr>
            <p:ph idx="1"/>
          </p:nvPr>
        </p:nvSpPr>
        <p:spPr>
          <a:xfrm>
            <a:off x="292822" y="4583875"/>
            <a:ext cx="7704000" cy="1504467"/>
          </a:xfrm>
        </p:spPr>
        <p:txBody>
          <a:bodyPr/>
          <a:lstStyle/>
          <a:p>
            <a:r>
              <a:rPr lang="nl-NL" dirty="0"/>
              <a:t>verzamel belangrijke aanvullende gegevens met de signaleringskaarten</a:t>
            </a:r>
          </a:p>
          <a:p>
            <a:endParaRPr lang="nl-NL" dirty="0"/>
          </a:p>
          <a:p>
            <a:endParaRPr lang="nl-NL" altLang="nl-NL" dirty="0"/>
          </a:p>
          <a:p>
            <a:endParaRPr lang="en-GB" dirty="0"/>
          </a:p>
          <a:p>
            <a:endParaRPr lang="nl-NL" dirty="0"/>
          </a:p>
        </p:txBody>
      </p:sp>
    </p:spTree>
    <p:extLst>
      <p:ext uri="{BB962C8B-B14F-4D97-AF65-F5344CB8AC3E}">
        <p14:creationId xmlns:p14="http://schemas.microsoft.com/office/powerpoint/2010/main" val="55320450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 de slag</a:t>
            </a:r>
          </a:p>
        </p:txBody>
      </p:sp>
      <p:sp>
        <p:nvSpPr>
          <p:cNvPr id="3" name="Tijdelijke aanduiding voor inhoud 2"/>
          <p:cNvSpPr>
            <a:spLocks noGrp="1"/>
          </p:cNvSpPr>
          <p:nvPr>
            <p:ph idx="1"/>
          </p:nvPr>
        </p:nvSpPr>
        <p:spPr/>
        <p:txBody>
          <a:bodyPr/>
          <a:lstStyle/>
          <a:p>
            <a:pPr marL="0" indent="0">
              <a:buNone/>
            </a:pPr>
            <a:r>
              <a:rPr lang="nl-NL" altLang="nl-NL" dirty="0"/>
              <a:t>Onderzoek het zorgprobleem</a:t>
            </a:r>
          </a:p>
          <a:p>
            <a:pPr marL="0" indent="0">
              <a:buNone/>
            </a:pPr>
            <a:endParaRPr lang="nl-NL" altLang="nl-NL" dirty="0"/>
          </a:p>
          <a:p>
            <a:r>
              <a:rPr lang="nl-NL" altLang="nl-NL" dirty="0"/>
              <a:t>Verzamel extra informatie over:</a:t>
            </a:r>
          </a:p>
          <a:p>
            <a:pPr lvl="1"/>
            <a:r>
              <a:rPr lang="nl-NL" altLang="nl-NL" dirty="0"/>
              <a:t>het welbevinden van de zorgvrager</a:t>
            </a:r>
          </a:p>
          <a:p>
            <a:pPr lvl="1"/>
            <a:r>
              <a:rPr lang="nl-NL" altLang="nl-NL" dirty="0"/>
              <a:t>klachten en verschijnselen</a:t>
            </a:r>
          </a:p>
          <a:p>
            <a:pPr marL="171863" lvl="1" indent="0">
              <a:buNone/>
            </a:pPr>
            <a:endParaRPr lang="nl-NL" altLang="nl-NL" dirty="0"/>
          </a:p>
          <a:p>
            <a:r>
              <a:rPr lang="en-US" altLang="nl-NL" dirty="0"/>
              <a:t>Is </a:t>
            </a:r>
            <a:r>
              <a:rPr lang="en-US" altLang="nl-NL" dirty="0" err="1"/>
              <a:t>er</a:t>
            </a:r>
            <a:r>
              <a:rPr lang="en-US" altLang="nl-NL" dirty="0"/>
              <a:t> </a:t>
            </a:r>
            <a:r>
              <a:rPr lang="en-US" altLang="nl-NL" dirty="0" err="1"/>
              <a:t>een</a:t>
            </a:r>
            <a:r>
              <a:rPr lang="en-US" altLang="nl-NL" dirty="0"/>
              <a:t> </a:t>
            </a:r>
            <a:r>
              <a:rPr lang="en-US" altLang="nl-NL" dirty="0" err="1"/>
              <a:t>meetinstrument</a:t>
            </a:r>
            <a:r>
              <a:rPr lang="en-US" altLang="nl-NL" dirty="0"/>
              <a:t> </a:t>
            </a:r>
            <a:r>
              <a:rPr lang="en-US" altLang="nl-NL" dirty="0" err="1"/>
              <a:t>voor</a:t>
            </a:r>
            <a:r>
              <a:rPr lang="en-US" altLang="nl-NL" dirty="0"/>
              <a:t> </a:t>
            </a:r>
            <a:r>
              <a:rPr lang="en-US" altLang="nl-NL" dirty="0" err="1"/>
              <a:t>dit</a:t>
            </a:r>
            <a:r>
              <a:rPr lang="en-US" altLang="nl-NL" dirty="0"/>
              <a:t> </a:t>
            </a:r>
            <a:r>
              <a:rPr lang="en-US" altLang="nl-NL" dirty="0" err="1"/>
              <a:t>zorgprobleem</a:t>
            </a:r>
            <a:r>
              <a:rPr lang="en-US" altLang="nl-NL" dirty="0"/>
              <a:t>?</a:t>
            </a:r>
          </a:p>
          <a:p>
            <a:endParaRPr lang="en-US" altLang="nl-NL" dirty="0"/>
          </a:p>
          <a:p>
            <a:r>
              <a:rPr lang="en-US" altLang="nl-NL" dirty="0" err="1"/>
              <a:t>Gebruik</a:t>
            </a:r>
            <a:r>
              <a:rPr lang="en-US" altLang="nl-NL" dirty="0"/>
              <a:t> de </a:t>
            </a:r>
            <a:r>
              <a:rPr lang="en-US" altLang="nl-NL" dirty="0" err="1"/>
              <a:t>achtergrondinformatie</a:t>
            </a:r>
            <a:r>
              <a:rPr lang="en-US" altLang="nl-NL" dirty="0"/>
              <a:t> </a:t>
            </a:r>
            <a:r>
              <a:rPr lang="en-US" altLang="nl-NL" dirty="0" err="1"/>
              <a:t>voor</a:t>
            </a:r>
            <a:r>
              <a:rPr lang="en-US" altLang="nl-NL" dirty="0"/>
              <a:t> </a:t>
            </a:r>
            <a:r>
              <a:rPr lang="en-US" altLang="nl-NL" dirty="0" err="1"/>
              <a:t>verdieping</a:t>
            </a:r>
            <a:endParaRPr lang="en-US" altLang="nl-NL" dirty="0"/>
          </a:p>
        </p:txBody>
      </p:sp>
    </p:spTree>
    <p:extLst>
      <p:ext uri="{BB962C8B-B14F-4D97-AF65-F5344CB8AC3E}">
        <p14:creationId xmlns:p14="http://schemas.microsoft.com/office/powerpoint/2010/main" val="169214037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a:spLocks noGrp="1"/>
          </p:cNvSpPr>
          <p:nvPr>
            <p:ph idx="1"/>
          </p:nvPr>
        </p:nvSpPr>
        <p:spPr>
          <a:xfrm>
            <a:off x="292822" y="1625879"/>
            <a:ext cx="7704000" cy="4462463"/>
          </a:xfrm>
        </p:spPr>
        <p:txBody>
          <a:bodyPr/>
          <a:lstStyle/>
          <a:p>
            <a:pPr lvl="2"/>
            <a:r>
              <a:rPr lang="nl-NL" altLang="nl-NL" dirty="0"/>
              <a:t>Controleer of je met de gevonden informatie het zorgprobleem kunt benoemen:</a:t>
            </a:r>
          </a:p>
          <a:p>
            <a:r>
              <a:rPr lang="nl-NL" altLang="nl-NL" dirty="0"/>
              <a:t>zorgvrager heeft de meeste last van…</a:t>
            </a:r>
          </a:p>
          <a:p>
            <a:r>
              <a:rPr lang="nl-NL" altLang="nl-NL" dirty="0"/>
              <a:t>het probleem is er sinds…</a:t>
            </a:r>
          </a:p>
          <a:p>
            <a:r>
              <a:rPr lang="nl-NL" altLang="nl-NL" dirty="0"/>
              <a:t>zorgprobleem wordt erger of minder erg door…</a:t>
            </a:r>
          </a:p>
          <a:p>
            <a:endParaRPr lang="nl-NL" dirty="0"/>
          </a:p>
        </p:txBody>
      </p:sp>
      <p:pic>
        <p:nvPicPr>
          <p:cNvPr id="7" name="Afbeelding 6"/>
          <p:cNvPicPr>
            <a:picLocks noChangeAspect="1"/>
          </p:cNvPicPr>
          <p:nvPr/>
        </p:nvPicPr>
        <p:blipFill rotWithShape="1">
          <a:blip r:embed="rId2">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spTree>
    <p:extLst>
      <p:ext uri="{BB962C8B-B14F-4D97-AF65-F5344CB8AC3E}">
        <p14:creationId xmlns:p14="http://schemas.microsoft.com/office/powerpoint/2010/main" val="419622685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01" y="1844766"/>
            <a:ext cx="2954917" cy="2363934"/>
          </a:xfrm>
          <a:prstGeom prst="rect">
            <a:avLst/>
          </a:prstGeom>
        </p:spPr>
      </p:pic>
      <p:sp>
        <p:nvSpPr>
          <p:cNvPr id="8" name="Titel 1"/>
          <p:cNvSpPr>
            <a:spLocks noGrp="1"/>
          </p:cNvSpPr>
          <p:nvPr>
            <p:ph type="title"/>
          </p:nvPr>
        </p:nvSpPr>
        <p:spPr>
          <a:xfrm>
            <a:off x="471343" y="261940"/>
            <a:ext cx="6074930" cy="755650"/>
          </a:xfrm>
        </p:spPr>
        <p:txBody>
          <a:bodyPr/>
          <a:lstStyle/>
          <a:p>
            <a:r>
              <a:rPr lang="nl-NL" b="1" dirty="0"/>
              <a:t>Aan de slag</a:t>
            </a:r>
          </a:p>
        </p:txBody>
      </p:sp>
      <p:sp>
        <p:nvSpPr>
          <p:cNvPr id="9" name="Tijdelijke aanduiding voor inhoud 2"/>
          <p:cNvSpPr>
            <a:spLocks noGrp="1"/>
          </p:cNvSpPr>
          <p:nvPr>
            <p:ph idx="1"/>
          </p:nvPr>
        </p:nvSpPr>
        <p:spPr>
          <a:xfrm>
            <a:off x="292822" y="4285863"/>
            <a:ext cx="7704000" cy="1753848"/>
          </a:xfrm>
        </p:spPr>
        <p:txBody>
          <a:bodyPr/>
          <a:lstStyle/>
          <a:p>
            <a:r>
              <a:rPr lang="nl-NL" altLang="nl-NL" dirty="0"/>
              <a:t>wat wil ik bereiken? </a:t>
            </a:r>
          </a:p>
          <a:p>
            <a:r>
              <a:rPr lang="nl-NL" altLang="nl-NL" dirty="0"/>
              <a:t>met wie?</a:t>
            </a:r>
          </a:p>
          <a:p>
            <a:r>
              <a:rPr lang="nl-NL" altLang="nl-NL" dirty="0"/>
              <a:t>wat wil ik vragen?</a:t>
            </a:r>
          </a:p>
          <a:p>
            <a:endParaRPr lang="nl-NL" dirty="0"/>
          </a:p>
        </p:txBody>
      </p:sp>
    </p:spTree>
    <p:extLst>
      <p:ext uri="{BB962C8B-B14F-4D97-AF65-F5344CB8AC3E}">
        <p14:creationId xmlns:p14="http://schemas.microsoft.com/office/powerpoint/2010/main" val="6009646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 de slag</a:t>
            </a:r>
          </a:p>
        </p:txBody>
      </p:sp>
      <p:sp>
        <p:nvSpPr>
          <p:cNvPr id="3" name="Tijdelijke aanduiding voor inhoud 2"/>
          <p:cNvSpPr>
            <a:spLocks noGrp="1"/>
          </p:cNvSpPr>
          <p:nvPr>
            <p:ph idx="1"/>
          </p:nvPr>
        </p:nvSpPr>
        <p:spPr/>
        <p:txBody>
          <a:bodyPr/>
          <a:lstStyle/>
          <a:p>
            <a:pPr marL="0" indent="0">
              <a:buNone/>
            </a:pPr>
            <a:r>
              <a:rPr lang="nl-NL" dirty="0"/>
              <a:t>Overleg: Wat wil ik bereiken?</a:t>
            </a:r>
          </a:p>
          <a:p>
            <a:r>
              <a:rPr lang="nl-NL" altLang="nl-NL" dirty="0"/>
              <a:t>mijn zorgen over de situatie, verzamelde observaties en gegevens delen</a:t>
            </a:r>
          </a:p>
          <a:p>
            <a:r>
              <a:rPr lang="nl-NL" altLang="nl-NL" dirty="0"/>
              <a:t>een bezoek van arts of verpleegkundige aan de zorgvrager</a:t>
            </a:r>
          </a:p>
          <a:p>
            <a:r>
              <a:rPr lang="nl-NL" altLang="nl-NL" dirty="0"/>
              <a:t>aanpassing beleid en zorg</a:t>
            </a:r>
          </a:p>
          <a:p>
            <a:r>
              <a:rPr lang="nl-NL" altLang="nl-NL" dirty="0"/>
              <a:t>meer informatie voor zorgvrager of naasten</a:t>
            </a:r>
          </a:p>
          <a:p>
            <a:endParaRPr lang="nl-NL" altLang="nl-NL" dirty="0"/>
          </a:p>
          <a:p>
            <a:pPr marL="0" indent="0">
              <a:buNone/>
            </a:pPr>
            <a:endParaRPr lang="nl-NL" dirty="0"/>
          </a:p>
        </p:txBody>
      </p:sp>
    </p:spTree>
    <p:extLst>
      <p:ext uri="{BB962C8B-B14F-4D97-AF65-F5344CB8AC3E}">
        <p14:creationId xmlns:p14="http://schemas.microsoft.com/office/powerpoint/2010/main" val="376909963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 de slag</a:t>
            </a:r>
          </a:p>
        </p:txBody>
      </p:sp>
      <p:sp>
        <p:nvSpPr>
          <p:cNvPr id="3" name="Tijdelijke aanduiding voor inhoud 2"/>
          <p:cNvSpPr>
            <a:spLocks noGrp="1"/>
          </p:cNvSpPr>
          <p:nvPr>
            <p:ph idx="1"/>
          </p:nvPr>
        </p:nvSpPr>
        <p:spPr/>
        <p:txBody>
          <a:bodyPr/>
          <a:lstStyle/>
          <a:p>
            <a:pPr marL="0" indent="0">
              <a:buNone/>
            </a:pPr>
            <a:r>
              <a:rPr lang="nl-NL" dirty="0"/>
              <a:t>Overleg met wie?</a:t>
            </a:r>
          </a:p>
          <a:p>
            <a:r>
              <a:rPr lang="nl-NL" altLang="nl-NL" dirty="0"/>
              <a:t>EVV</a:t>
            </a:r>
          </a:p>
          <a:p>
            <a:r>
              <a:rPr lang="nl-NL" altLang="nl-NL" dirty="0"/>
              <a:t>Verpleegkundige</a:t>
            </a:r>
          </a:p>
          <a:p>
            <a:r>
              <a:rPr lang="nl-NL" altLang="nl-NL" dirty="0"/>
              <a:t>Arts</a:t>
            </a:r>
          </a:p>
          <a:p>
            <a:r>
              <a:rPr lang="nl-NL" altLang="nl-NL" dirty="0"/>
              <a:t>Overige …</a:t>
            </a:r>
          </a:p>
          <a:p>
            <a:pPr marL="0" indent="0">
              <a:buNone/>
            </a:pPr>
            <a:endParaRPr lang="nl-NL" altLang="nl-NL" dirty="0"/>
          </a:p>
          <a:p>
            <a:pPr lvl="1" indent="0" algn="ctr">
              <a:buNone/>
            </a:pPr>
            <a:r>
              <a:rPr lang="nl-NL" altLang="nl-NL" dirty="0"/>
              <a:t>Houd steeds in de gaten of beleid en zorg bij de zorgvrager passen!  </a:t>
            </a:r>
          </a:p>
          <a:p>
            <a:pPr marL="0" indent="0">
              <a:buNone/>
            </a:pPr>
            <a:endParaRPr lang="nl-NL" dirty="0"/>
          </a:p>
        </p:txBody>
      </p:sp>
    </p:spTree>
    <p:extLst>
      <p:ext uri="{BB962C8B-B14F-4D97-AF65-F5344CB8AC3E}">
        <p14:creationId xmlns:p14="http://schemas.microsoft.com/office/powerpoint/2010/main" val="363837262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 de slag</a:t>
            </a:r>
          </a:p>
        </p:txBody>
      </p:sp>
      <p:sp>
        <p:nvSpPr>
          <p:cNvPr id="3" name="Tijdelijke aanduiding voor inhoud 2"/>
          <p:cNvSpPr>
            <a:spLocks noGrp="1"/>
          </p:cNvSpPr>
          <p:nvPr>
            <p:ph idx="1"/>
          </p:nvPr>
        </p:nvSpPr>
        <p:spPr/>
        <p:txBody>
          <a:bodyPr/>
          <a:lstStyle/>
          <a:p>
            <a:pPr marL="0" indent="0">
              <a:buNone/>
            </a:pPr>
            <a:r>
              <a:rPr lang="nl-NL" dirty="0"/>
              <a:t>Overleg: wat wil ik vragen? (1)</a:t>
            </a:r>
          </a:p>
          <a:p>
            <a:r>
              <a:rPr lang="nl-NL" altLang="nl-NL" dirty="0"/>
              <a:t>Welk beleid en behandeling wordt er afgesproken?</a:t>
            </a:r>
          </a:p>
          <a:p>
            <a:r>
              <a:rPr lang="nl-NL" altLang="nl-NL" dirty="0"/>
              <a:t>Is het doel de oorzaak van het probleem te behandelen of wordt alleen geprobeerd het probleem (de last) te verminderen?</a:t>
            </a:r>
          </a:p>
          <a:p>
            <a:r>
              <a:rPr lang="nl-NL" altLang="nl-NL" dirty="0"/>
              <a:t>Wat is hier praktisch voor nodig?</a:t>
            </a:r>
          </a:p>
          <a:p>
            <a:r>
              <a:rPr lang="nl-NL" altLang="nl-NL" dirty="0"/>
              <a:t>Wie gaat dit regelen?</a:t>
            </a:r>
          </a:p>
          <a:p>
            <a:pPr marL="0" indent="0">
              <a:buNone/>
            </a:pPr>
            <a:endParaRPr lang="nl-NL" dirty="0"/>
          </a:p>
        </p:txBody>
      </p:sp>
    </p:spTree>
    <p:extLst>
      <p:ext uri="{BB962C8B-B14F-4D97-AF65-F5344CB8AC3E}">
        <p14:creationId xmlns:p14="http://schemas.microsoft.com/office/powerpoint/2010/main" val="13904697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 de slag</a:t>
            </a:r>
          </a:p>
        </p:txBody>
      </p:sp>
      <p:sp>
        <p:nvSpPr>
          <p:cNvPr id="3" name="Tijdelijke aanduiding voor inhoud 2"/>
          <p:cNvSpPr>
            <a:spLocks noGrp="1"/>
          </p:cNvSpPr>
          <p:nvPr>
            <p:ph idx="1"/>
          </p:nvPr>
        </p:nvSpPr>
        <p:spPr/>
        <p:txBody>
          <a:bodyPr/>
          <a:lstStyle/>
          <a:p>
            <a:pPr marL="0" indent="0">
              <a:buNone/>
            </a:pPr>
            <a:r>
              <a:rPr lang="nl-NL" dirty="0"/>
              <a:t>Overleg: wat wil ik vragen? (2)</a:t>
            </a:r>
          </a:p>
          <a:p>
            <a:r>
              <a:rPr lang="nl-NL" altLang="nl-NL" dirty="0"/>
              <a:t>Wie informeert de zorgvrager en wanneer?</a:t>
            </a:r>
          </a:p>
          <a:p>
            <a:r>
              <a:rPr lang="nl-NL" altLang="nl-NL" dirty="0"/>
              <a:t>Wanneer moeten de klachten van de zorgvrager minder zijn? </a:t>
            </a:r>
          </a:p>
          <a:p>
            <a:r>
              <a:rPr lang="nl-NL" altLang="nl-NL" dirty="0"/>
              <a:t>Wat doe ik als klachten van de zorgvrager erger worden?</a:t>
            </a:r>
          </a:p>
          <a:p>
            <a:r>
              <a:rPr lang="nl-NL" altLang="nl-NL" dirty="0"/>
              <a:t>Wordt beleid in dossier genoteerd en door wie?</a:t>
            </a:r>
          </a:p>
          <a:p>
            <a:r>
              <a:rPr lang="nl-NL" altLang="nl-NL" dirty="0"/>
              <a:t>Zijn er zorghandelingen die gestopt kunnen worden?</a:t>
            </a:r>
          </a:p>
          <a:p>
            <a:pPr marL="0" indent="0">
              <a:buNone/>
            </a:pPr>
            <a:endParaRPr lang="nl-NL" dirty="0"/>
          </a:p>
        </p:txBody>
      </p:sp>
    </p:spTree>
    <p:extLst>
      <p:ext uri="{BB962C8B-B14F-4D97-AF65-F5344CB8AC3E}">
        <p14:creationId xmlns:p14="http://schemas.microsoft.com/office/powerpoint/2010/main" val="390895901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75" y="1817977"/>
            <a:ext cx="2484146" cy="1987317"/>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1964" y="1814714"/>
            <a:ext cx="2484146" cy="1987317"/>
          </a:xfrm>
          <a:prstGeom prst="rect">
            <a:avLst/>
          </a:prstGeom>
        </p:spPr>
      </p:pic>
      <p:sp>
        <p:nvSpPr>
          <p:cNvPr id="7" name="Titel 1"/>
          <p:cNvSpPr>
            <a:spLocks noGrp="1"/>
          </p:cNvSpPr>
          <p:nvPr>
            <p:ph type="title"/>
          </p:nvPr>
        </p:nvSpPr>
        <p:spPr>
          <a:xfrm>
            <a:off x="471343" y="261940"/>
            <a:ext cx="6074930" cy="755650"/>
          </a:xfrm>
        </p:spPr>
        <p:txBody>
          <a:bodyPr/>
          <a:lstStyle/>
          <a:p>
            <a:r>
              <a:rPr lang="nl-NL" b="1" dirty="0"/>
              <a:t>Aan de slag</a:t>
            </a:r>
          </a:p>
        </p:txBody>
      </p:sp>
    </p:spTree>
    <p:extLst>
      <p:ext uri="{BB962C8B-B14F-4D97-AF65-F5344CB8AC3E}">
        <p14:creationId xmlns:p14="http://schemas.microsoft.com/office/powerpoint/2010/main" val="3143078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Aansluiting en afstemming</a:t>
            </a:r>
          </a:p>
        </p:txBody>
      </p:sp>
      <p:pic>
        <p:nvPicPr>
          <p:cNvPr id="4" name="Picture 2"/>
          <p:cNvPicPr>
            <a:picLocks noChangeAspect="1" noChangeArrowheads="1"/>
          </p:cNvPicPr>
          <p:nvPr/>
        </p:nvPicPr>
        <p:blipFill>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366444" y="2440116"/>
            <a:ext cx="2136433" cy="2149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MVL060~1.103\AppData\Local\Temp\5\SNAGHTML29cc199.PNG"/>
          <p:cNvPicPr>
            <a:picLocks noChangeAspect="1" noChangeArrowheads="1"/>
          </p:cNvPicPr>
          <p:nvPr/>
        </p:nvPicPr>
        <p:blipFill rotWithShape="1">
          <a:blip r:embed="rId4">
            <a:extLst>
              <a:ext uri="{28A0092B-C50C-407E-A947-70E740481C1C}">
                <a14:useLocalDpi xmlns:a14="http://schemas.microsoft.com/office/drawing/2010/main" val="0"/>
              </a:ext>
            </a:extLst>
          </a:blip>
          <a:srcRect l="2191" t="15033" r="17684" b="6594"/>
          <a:stretch/>
        </p:blipFill>
        <p:spPr bwMode="auto">
          <a:xfrm>
            <a:off x="5023306" y="2468995"/>
            <a:ext cx="1742857" cy="2087319"/>
          </a:xfrm>
          <a:prstGeom prst="roundRect">
            <a:avLst>
              <a:gd name="adj" fmla="val 8594"/>
            </a:avLst>
          </a:prstGeom>
          <a:solidFill>
            <a:srgbClr val="FFFFFF">
              <a:shade val="85000"/>
            </a:srgbClr>
          </a:solidFill>
          <a:ln w="9525">
            <a:solidFill>
              <a:srgbClr val="006D8C"/>
            </a:solidFill>
          </a:ln>
          <a:effectLst>
            <a:reflection blurRad="12700" stA="38000" endPos="28000" dist="5000" dir="5400000" sy="-100000" algn="bl" rotWithShape="0"/>
          </a:effectLst>
        </p:spPr>
      </p:pic>
    </p:spTree>
    <p:extLst>
      <p:ext uri="{BB962C8B-B14F-4D97-AF65-F5344CB8AC3E}">
        <p14:creationId xmlns:p14="http://schemas.microsoft.com/office/powerpoint/2010/main" val="324420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a:t>Bestellen via IKNL-shop</a:t>
            </a:r>
          </a:p>
        </p:txBody>
      </p:sp>
      <p:sp>
        <p:nvSpPr>
          <p:cNvPr id="3" name="Tijdelijke aanduiding voor inhoud 2"/>
          <p:cNvSpPr>
            <a:spLocks noGrp="1"/>
          </p:cNvSpPr>
          <p:nvPr>
            <p:ph idx="1"/>
          </p:nvPr>
        </p:nvSpPr>
        <p:spPr>
          <a:xfrm>
            <a:off x="292822" y="1625879"/>
            <a:ext cx="7704000" cy="1803121"/>
          </a:xfrm>
        </p:spPr>
        <p:txBody>
          <a:bodyPr/>
          <a:lstStyle/>
          <a:p>
            <a:r>
              <a:rPr lang="nl-NL" altLang="nl-NL" dirty="0"/>
              <a:t>set ‘Signalering in de palliatieve fase’</a:t>
            </a:r>
          </a:p>
          <a:p>
            <a:r>
              <a:rPr lang="nl-NL" altLang="nl-NL" dirty="0"/>
              <a:t>losse werkblokken</a:t>
            </a:r>
          </a:p>
          <a:p>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56" y="2514477"/>
            <a:ext cx="6162675"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jdelijke aanduiding voor inhoud 2"/>
          <p:cNvSpPr txBox="1">
            <a:spLocks/>
          </p:cNvSpPr>
          <p:nvPr/>
        </p:nvSpPr>
        <p:spPr bwMode="auto">
          <a:xfrm>
            <a:off x="386256" y="5233034"/>
            <a:ext cx="7704000" cy="901561"/>
          </a:xfrm>
          <a:prstGeom prst="rect">
            <a:avLst/>
          </a:prstGeom>
          <a:noFill/>
          <a:ln w="9525">
            <a:noFill/>
            <a:miter lim="800000"/>
            <a:headEnd/>
            <a:tailEnd/>
          </a:ln>
          <a:effectLst/>
        </p:spPr>
        <p:txBody>
          <a:bodyPr vert="horz" wrap="square" lIns="72000" tIns="0" rIns="0" bIns="0" numCol="1" anchor="t" anchorCtr="0" compatLnSpc="1">
            <a:prstTxWarp prst="textNoShape">
              <a:avLst/>
            </a:prstTxWarp>
          </a:bodyPr>
          <a:lstStyle>
            <a:lvl1pPr marL="144000" indent="-180000" algn="l" rtl="0" eaLnBrk="1" fontAlgn="base" hangingPunct="1">
              <a:lnSpc>
                <a:spcPts val="3500"/>
              </a:lnSpc>
              <a:spcBef>
                <a:spcPct val="0"/>
              </a:spcBef>
              <a:spcAft>
                <a:spcPct val="0"/>
              </a:spcAft>
              <a:buFont typeface="Arial" charset="0"/>
              <a:buChar char="•"/>
              <a:defRPr sz="2400" b="0">
                <a:solidFill>
                  <a:srgbClr val="000000"/>
                </a:solidFill>
                <a:latin typeface="+mn-lt"/>
                <a:ea typeface="+mn-ea"/>
                <a:cs typeface="+mn-cs"/>
              </a:defRPr>
            </a:lvl1pPr>
            <a:lvl2pPr marL="423863" indent="-252000" algn="l" rtl="0" eaLnBrk="1" fontAlgn="base" hangingPunct="1">
              <a:lnSpc>
                <a:spcPts val="3500"/>
              </a:lnSpc>
              <a:spcBef>
                <a:spcPct val="0"/>
              </a:spcBef>
              <a:spcAft>
                <a:spcPct val="0"/>
              </a:spcAft>
              <a:buSzPct val="100000"/>
              <a:buFont typeface="Arial" panose="020B0604020202020204" pitchFamily="34" charset="0"/>
              <a:buChar char="-"/>
              <a:defRPr sz="2400" b="0">
                <a:solidFill>
                  <a:srgbClr val="000000"/>
                </a:solidFill>
                <a:latin typeface="+mn-lt"/>
              </a:defRPr>
            </a:lvl2pPr>
            <a:lvl3pPr marL="179388" indent="0" algn="l" rtl="0" eaLnBrk="1" fontAlgn="base" hangingPunct="1">
              <a:lnSpc>
                <a:spcPts val="3500"/>
              </a:lnSpc>
              <a:spcBef>
                <a:spcPct val="0"/>
              </a:spcBef>
              <a:spcAft>
                <a:spcPct val="0"/>
              </a:spcAft>
              <a:buFontTx/>
              <a:buNone/>
              <a:defRPr sz="2400" b="0" baseline="0">
                <a:solidFill>
                  <a:srgbClr val="000000"/>
                </a:solidFill>
                <a:latin typeface="+mn-lt"/>
              </a:defRPr>
            </a:lvl3pPr>
            <a:lvl4pPr marL="180000" indent="0" algn="l" rtl="0" eaLnBrk="1" fontAlgn="base" hangingPunct="1">
              <a:lnSpc>
                <a:spcPts val="3500"/>
              </a:lnSpc>
              <a:spcBef>
                <a:spcPct val="0"/>
              </a:spcBef>
              <a:spcAft>
                <a:spcPct val="0"/>
              </a:spcAft>
              <a:buFontTx/>
              <a:buNone/>
              <a:defRPr sz="2400" b="0">
                <a:solidFill>
                  <a:srgbClr val="000000"/>
                </a:solidFill>
                <a:latin typeface="+mn-lt"/>
              </a:defRPr>
            </a:lvl4pPr>
            <a:lvl5pPr marL="180000" indent="0" algn="l" rtl="0" eaLnBrk="1" fontAlgn="base" hangingPunct="1">
              <a:lnSpc>
                <a:spcPts val="3500"/>
              </a:lnSpc>
              <a:spcBef>
                <a:spcPct val="0"/>
              </a:spcBef>
              <a:spcAft>
                <a:spcPct val="0"/>
              </a:spcAft>
              <a:buFontTx/>
              <a:buNone/>
              <a:defRPr sz="2400" b="0">
                <a:solidFill>
                  <a:srgbClr val="000000"/>
                </a:solidFill>
                <a:latin typeface="+mn-lt"/>
              </a:defRPr>
            </a:lvl5pPr>
            <a:lvl6pPr marL="14366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6pPr>
            <a:lvl7pPr marL="18938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7pPr>
            <a:lvl8pPr marL="23510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8pPr>
            <a:lvl9pPr marL="28082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9pPr>
          </a:lstStyle>
          <a:p>
            <a:r>
              <a:rPr lang="nl-NL" altLang="nl-NL" kern="0" dirty="0"/>
              <a:t>meer informatie is te vinden op </a:t>
            </a:r>
            <a:r>
              <a:rPr lang="nl-NL" altLang="nl-NL" kern="0" dirty="0">
                <a:hlinkClick r:id="rId3"/>
              </a:rPr>
              <a:t>www.iknl.nl</a:t>
            </a:r>
            <a:br>
              <a:rPr lang="nl-NL" altLang="nl-NL" kern="0" dirty="0"/>
            </a:br>
            <a:r>
              <a:rPr lang="nl-NL" altLang="nl-NL" sz="1800" kern="0" dirty="0">
                <a:solidFill>
                  <a:srgbClr val="006D8C"/>
                </a:solidFill>
              </a:rPr>
              <a:t>(www.iknl.nl/palliatieve-zorg/verbetertrajecten/signalering-palliatieve-fase)</a:t>
            </a:r>
            <a:endParaRPr lang="nl-NL" kern="0" dirty="0">
              <a:solidFill>
                <a:srgbClr val="006D8C"/>
              </a:solidFill>
            </a:endParaRPr>
          </a:p>
        </p:txBody>
      </p:sp>
    </p:spTree>
    <p:extLst>
      <p:ext uri="{BB962C8B-B14F-4D97-AF65-F5344CB8AC3E}">
        <p14:creationId xmlns:p14="http://schemas.microsoft.com/office/powerpoint/2010/main" val="299199370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748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oelichting met afgeronde rechthoek 5"/>
          <p:cNvSpPr/>
          <p:nvPr/>
        </p:nvSpPr>
        <p:spPr>
          <a:xfrm>
            <a:off x="380008" y="2695696"/>
            <a:ext cx="7540673" cy="2432357"/>
          </a:xfrm>
          <a:prstGeom prst="wedgeRoundRectCallout">
            <a:avLst>
              <a:gd name="adj1" fmla="val 6047"/>
              <a:gd name="adj2" fmla="val -63952"/>
              <a:gd name="adj3" fmla="val 16667"/>
            </a:avLst>
          </a:prstGeom>
          <a:solidFill>
            <a:srgbClr val="006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p:cNvSpPr>
            <a:spLocks noGrp="1"/>
          </p:cNvSpPr>
          <p:nvPr>
            <p:ph idx="1"/>
          </p:nvPr>
        </p:nvSpPr>
        <p:spPr/>
        <p:txBody>
          <a:bodyPr/>
          <a:lstStyle/>
          <a:p>
            <a:pPr lvl="2"/>
            <a:endParaRPr lang="nl-NL" b="1" dirty="0"/>
          </a:p>
          <a:p>
            <a:pPr lvl="2"/>
            <a:r>
              <a:rPr lang="nl-NL" b="1" dirty="0"/>
              <a:t>Stelling 2:</a:t>
            </a:r>
          </a:p>
          <a:p>
            <a:pPr lvl="2"/>
            <a:endParaRPr lang="nl-NL" b="1" dirty="0">
              <a:solidFill>
                <a:schemeClr val="bg1"/>
              </a:solidFill>
            </a:endParaRPr>
          </a:p>
          <a:p>
            <a:pPr lvl="2"/>
            <a:r>
              <a:rPr lang="nl-NL" dirty="0">
                <a:solidFill>
                  <a:schemeClr val="bg1"/>
                </a:solidFill>
              </a:rPr>
              <a:t>Werken volgens signalering in de palliatieve fase </a:t>
            </a:r>
          </a:p>
          <a:p>
            <a:pPr lvl="2"/>
            <a:r>
              <a:rPr lang="nl-NL" altLang="nl-NL" dirty="0">
                <a:solidFill>
                  <a:schemeClr val="bg1"/>
                </a:solidFill>
              </a:rPr>
              <a:t>zorgt ervoor dat…</a:t>
            </a:r>
          </a:p>
          <a:p>
            <a:pPr lvl="2"/>
            <a:r>
              <a:rPr lang="nl-NL" altLang="nl-NL" dirty="0">
                <a:solidFill>
                  <a:schemeClr val="bg1"/>
                </a:solidFill>
              </a:rPr>
              <a:t>de zorg is afgestemd op wat de zorgvrager aangeeft en belangrijk vindt. </a:t>
            </a:r>
          </a:p>
          <a:p>
            <a:endParaRPr lang="nl-NL" altLang="nl-NL" dirty="0">
              <a:solidFill>
                <a:schemeClr val="bg1"/>
              </a:solidFill>
            </a:endParaRPr>
          </a:p>
          <a:p>
            <a:pPr lvl="2"/>
            <a:r>
              <a:rPr lang="nl-NL" altLang="nl-NL" dirty="0">
                <a:solidFill>
                  <a:schemeClr val="bg1"/>
                </a:solidFill>
              </a:rPr>
              <a:t>                           </a:t>
            </a:r>
          </a:p>
          <a:p>
            <a:pPr lvl="2"/>
            <a:endParaRPr lang="nl-NL" altLang="nl-NL" dirty="0"/>
          </a:p>
          <a:p>
            <a:pPr lvl="2"/>
            <a:r>
              <a:rPr lang="nl-NL" altLang="nl-NL" b="1" dirty="0">
                <a:solidFill>
                  <a:srgbClr val="006D8C"/>
                </a:solidFill>
              </a:rPr>
              <a:t>EENS  /  ONEENS</a:t>
            </a:r>
          </a:p>
          <a:p>
            <a:pPr marL="0" indent="0">
              <a:buNone/>
            </a:pPr>
            <a:endParaRPr lang="nl-NL" dirty="0"/>
          </a:p>
        </p:txBody>
      </p:sp>
      <p:sp>
        <p:nvSpPr>
          <p:cNvPr id="2" name="Titel 1"/>
          <p:cNvSpPr>
            <a:spLocks noGrp="1"/>
          </p:cNvSpPr>
          <p:nvPr>
            <p:ph type="title"/>
          </p:nvPr>
        </p:nvSpPr>
        <p:spPr/>
        <p:txBody>
          <a:bodyPr/>
          <a:lstStyle/>
          <a:p>
            <a:r>
              <a:rPr lang="nl-NL"/>
              <a:t>Inleiding signalering in de palliatieve fase</a:t>
            </a:r>
            <a:endParaRPr lang="nl-NL" dirty="0"/>
          </a:p>
        </p:txBody>
      </p:sp>
    </p:spTree>
    <p:extLst>
      <p:ext uri="{BB962C8B-B14F-4D97-AF65-F5344CB8AC3E}">
        <p14:creationId xmlns:p14="http://schemas.microsoft.com/office/powerpoint/2010/main" val="1951202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Voorbereidingsopdracht 1</a:t>
            </a:r>
          </a:p>
        </p:txBody>
      </p:sp>
      <p:sp>
        <p:nvSpPr>
          <p:cNvPr id="3" name="Tijdelijke aanduiding voor inhoud 2"/>
          <p:cNvSpPr>
            <a:spLocks noGrp="1"/>
          </p:cNvSpPr>
          <p:nvPr>
            <p:ph idx="1"/>
          </p:nvPr>
        </p:nvSpPr>
        <p:spPr/>
        <p:txBody>
          <a:bodyPr/>
          <a:lstStyle/>
          <a:p>
            <a:r>
              <a:rPr lang="nl-NL" dirty="0"/>
              <a:t>Welke vragen zijn er na het lezen van de set en het artikel in de lesmodule? </a:t>
            </a:r>
          </a:p>
          <a:p>
            <a:endParaRPr lang="nl-NL" dirty="0"/>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290025">
            <a:off x="-628507" y="3157968"/>
            <a:ext cx="5766751" cy="4353674"/>
          </a:xfrm>
          <a:prstGeom prst="roundRect">
            <a:avLst>
              <a:gd name="adj" fmla="val 10169"/>
            </a:avLst>
          </a:prstGeom>
          <a:solidFill>
            <a:srgbClr val="FFFFFF">
              <a:shade val="85000"/>
            </a:srgbClr>
          </a:solidFill>
          <a:ln w="9525">
            <a:noFill/>
            <a:miter lim="800000"/>
            <a:headEnd/>
            <a:tailEnd/>
          </a:ln>
          <a:effectLst/>
        </p:spPr>
      </p:pic>
    </p:spTree>
    <p:extLst>
      <p:ext uri="{BB962C8B-B14F-4D97-AF65-F5344CB8AC3E}">
        <p14:creationId xmlns:p14="http://schemas.microsoft.com/office/powerpoint/2010/main" val="1965678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Voorbereidingsopdracht 2</a:t>
            </a:r>
          </a:p>
        </p:txBody>
      </p:sp>
      <p:sp>
        <p:nvSpPr>
          <p:cNvPr id="3" name="Tijdelijke aanduiding voor inhoud 2"/>
          <p:cNvSpPr>
            <a:spLocks noGrp="1"/>
          </p:cNvSpPr>
          <p:nvPr>
            <p:ph idx="1"/>
          </p:nvPr>
        </p:nvSpPr>
        <p:spPr/>
        <p:txBody>
          <a:bodyPr/>
          <a:lstStyle/>
          <a:p>
            <a:r>
              <a:rPr lang="nl-NL" dirty="0"/>
              <a:t>Voor welke cliënten/patiënten verwachten jullie dat de signaleringsmethodiek van toepassing is?</a:t>
            </a:r>
          </a:p>
        </p:txBody>
      </p:sp>
      <p:pic>
        <p:nvPicPr>
          <p:cNvPr id="4" name="Afbeelding 3"/>
          <p:cNvPicPr>
            <a:picLocks noChangeAspect="1"/>
          </p:cNvPicPr>
          <p:nvPr/>
        </p:nvPicPr>
        <p:blipFill rotWithShape="1">
          <a:blip r:embed="rId3" cstate="email">
            <a:extLst>
              <a:ext uri="{28A0092B-C50C-407E-A947-70E740481C1C}">
                <a14:useLocalDpi xmlns:a14="http://schemas.microsoft.com/office/drawing/2010/main"/>
              </a:ext>
            </a:extLst>
          </a:blip>
          <a:srcRect r="-38" b="-13845"/>
          <a:stretch/>
        </p:blipFill>
        <p:spPr>
          <a:xfrm rot="300000">
            <a:off x="-921706" y="3213398"/>
            <a:ext cx="7064312" cy="4711288"/>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44362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nl-NL" dirty="0"/>
              <a:t>Signalering in de palliatieve fase</a:t>
            </a:r>
          </a:p>
        </p:txBody>
      </p:sp>
      <p:sp>
        <p:nvSpPr>
          <p:cNvPr id="8" name="Ondertitel 7"/>
          <p:cNvSpPr>
            <a:spLocks noGrp="1"/>
          </p:cNvSpPr>
          <p:nvPr>
            <p:ph type="subTitle" idx="1"/>
          </p:nvPr>
        </p:nvSpPr>
        <p:spPr>
          <a:xfrm>
            <a:off x="498763" y="2707574"/>
            <a:ext cx="7411801" cy="721426"/>
          </a:xfrm>
        </p:spPr>
        <p:txBody>
          <a:bodyPr/>
          <a:lstStyle/>
          <a:p>
            <a:r>
              <a:rPr lang="nl-NL" dirty="0"/>
              <a:t>Workshop naam instelling</a:t>
            </a:r>
          </a:p>
        </p:txBody>
      </p:sp>
      <p:sp>
        <p:nvSpPr>
          <p:cNvPr id="9" name="Tijdelijke aanduiding voor tekst 8"/>
          <p:cNvSpPr>
            <a:spLocks noGrp="1"/>
          </p:cNvSpPr>
          <p:nvPr>
            <p:ph type="body" sz="quarter" idx="10"/>
          </p:nvPr>
        </p:nvSpPr>
        <p:spPr/>
        <p:txBody>
          <a:bodyPr/>
          <a:lstStyle/>
          <a:p>
            <a:r>
              <a:rPr lang="nl-NL" dirty="0">
                <a:cs typeface="Arial"/>
              </a:rPr>
              <a:t>april 2021</a:t>
            </a:r>
            <a:endParaRPr lang="nl-NL" dirty="0"/>
          </a:p>
        </p:txBody>
      </p:sp>
      <p:pic>
        <p:nvPicPr>
          <p:cNvPr id="11" name="Picture 5"/>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rot="380159">
            <a:off x="3972995" y="3484306"/>
            <a:ext cx="5350937" cy="4039750"/>
          </a:xfrm>
          <a:prstGeom prst="roundRect">
            <a:avLst>
              <a:gd name="adj" fmla="val 8594"/>
            </a:avLst>
          </a:prstGeom>
          <a:solidFill>
            <a:srgbClr val="FFFFFF">
              <a:shade val="85000"/>
            </a:srgbClr>
          </a:solidFill>
          <a:ln w="9525">
            <a:noFill/>
            <a:miter lim="800000"/>
            <a:headEnd/>
            <a:tailEnd/>
          </a:ln>
          <a:effectLst/>
        </p:spPr>
      </p:pic>
      <p:sp>
        <p:nvSpPr>
          <p:cNvPr id="6" name="AutoShape 10">
            <a:extLst>
              <a:ext uri="{FF2B5EF4-FFF2-40B4-BE49-F238E27FC236}">
                <a16:creationId xmlns:a16="http://schemas.microsoft.com/office/drawing/2014/main" id="{BA92D5FF-99E0-457C-9CA5-E1A97DB70C5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2522728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Filmpje </a:t>
            </a:r>
          </a:p>
        </p:txBody>
      </p:sp>
      <p:sp>
        <p:nvSpPr>
          <p:cNvPr id="3" name="Tijdelijke aanduiding voor inhoud 2"/>
          <p:cNvSpPr>
            <a:spLocks noGrp="1"/>
          </p:cNvSpPr>
          <p:nvPr>
            <p:ph idx="1"/>
          </p:nvPr>
        </p:nvSpPr>
        <p:spPr/>
        <p:txBody>
          <a:bodyPr/>
          <a:lstStyle/>
          <a:p>
            <a:pPr lvl="0"/>
            <a:r>
              <a:rPr lang="nl-NL" u="sng" dirty="0">
                <a:hlinkClick r:id="rId3"/>
              </a:rPr>
              <a:t>https://www.youtube.com/watch?v=Y-p5LxJuKOU&amp;feature=youtu.be</a:t>
            </a:r>
            <a:endParaRPr lang="nl-NL" dirty="0"/>
          </a:p>
          <a:p>
            <a:endParaRPr lang="nl-NL" dirty="0"/>
          </a:p>
        </p:txBody>
      </p:sp>
    </p:spTree>
    <p:extLst>
      <p:ext uri="{BB962C8B-B14F-4D97-AF65-F5344CB8AC3E}">
        <p14:creationId xmlns:p14="http://schemas.microsoft.com/office/powerpoint/2010/main" val="2725921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Inleiding signalering in de palliatieve fase</a:t>
            </a:r>
          </a:p>
        </p:txBody>
      </p:sp>
      <p:sp>
        <p:nvSpPr>
          <p:cNvPr id="3" name="Tijdelijke aanduiding voor inhoud 2"/>
          <p:cNvSpPr>
            <a:spLocks noGrp="1"/>
          </p:cNvSpPr>
          <p:nvPr>
            <p:ph idx="1"/>
          </p:nvPr>
        </p:nvSpPr>
        <p:spPr/>
        <p:txBody>
          <a:bodyPr/>
          <a:lstStyle/>
          <a:p>
            <a:pPr marL="184150" indent="-184150"/>
            <a:r>
              <a:rPr lang="nl-NL" altLang="nl-NL" b="1" dirty="0"/>
              <a:t>Stappenplan</a:t>
            </a:r>
            <a:r>
              <a:rPr lang="nl-NL" altLang="nl-NL" dirty="0"/>
              <a:t> voor het systematisch en gestructureerd werken</a:t>
            </a:r>
          </a:p>
          <a:p>
            <a:pPr marL="184150" indent="-184150"/>
            <a:r>
              <a:rPr lang="nl-NL" altLang="nl-NL" b="1" dirty="0"/>
              <a:t>Signaleringskaarten</a:t>
            </a:r>
            <a:r>
              <a:rPr lang="nl-NL" altLang="nl-NL" dirty="0"/>
              <a:t> voor de elf meest voorkomende palliatieve symptomen</a:t>
            </a:r>
          </a:p>
          <a:p>
            <a:pPr marL="184150" indent="-184150"/>
            <a:r>
              <a:rPr lang="nl-NL" altLang="nl-NL" b="1" dirty="0"/>
              <a:t>Achtergrondinformatie</a:t>
            </a:r>
            <a:r>
              <a:rPr lang="nl-NL" altLang="nl-NL" dirty="0"/>
              <a:t> over zorgproblemen</a:t>
            </a:r>
          </a:p>
          <a:p>
            <a:pPr marL="184150" indent="-184150"/>
            <a:r>
              <a:rPr lang="nl-NL" altLang="nl-NL" b="1" dirty="0"/>
              <a:t>Werkbladen</a:t>
            </a:r>
            <a:r>
              <a:rPr lang="nl-NL" altLang="nl-NL" dirty="0"/>
              <a:t> die de continuïteit van zorg waarborgen en de communicatie met andere disciplines ondersteunen.</a:t>
            </a:r>
          </a:p>
          <a:p>
            <a:endParaRPr lang="nl-NL" dirty="0"/>
          </a:p>
        </p:txBody>
      </p:sp>
    </p:spTree>
    <p:extLst>
      <p:ext uri="{BB962C8B-B14F-4D97-AF65-F5344CB8AC3E}">
        <p14:creationId xmlns:p14="http://schemas.microsoft.com/office/powerpoint/2010/main" val="505736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Inleiding signalering in de palliatieve fase</a:t>
            </a:r>
            <a:endParaRPr lang="nl-NL" dirty="0"/>
          </a:p>
        </p:txBody>
      </p:sp>
      <p:sp>
        <p:nvSpPr>
          <p:cNvPr id="3" name="Tijdelijke aanduiding voor inhoud 2"/>
          <p:cNvSpPr>
            <a:spLocks noGrp="1"/>
          </p:cNvSpPr>
          <p:nvPr>
            <p:ph idx="1"/>
          </p:nvPr>
        </p:nvSpPr>
        <p:spPr/>
        <p:txBody>
          <a:bodyPr/>
          <a:lstStyle/>
          <a:p>
            <a:pPr lvl="2"/>
            <a:r>
              <a:rPr lang="nl-NL" altLang="nl-NL" b="1" dirty="0"/>
              <a:t>Waarom deze methodiek/set gebruiken</a:t>
            </a:r>
          </a:p>
          <a:p>
            <a:pPr marL="0" indent="0"/>
            <a:r>
              <a:rPr lang="nl-NL" altLang="nl-NL" dirty="0"/>
              <a:t>we kunnen nog beter de zorg afstemmen op behoefte van onze cliënten</a:t>
            </a:r>
          </a:p>
          <a:p>
            <a:pPr marL="0" indent="0"/>
            <a:r>
              <a:rPr lang="nl-NL" altLang="nl-NL" dirty="0"/>
              <a:t> wij kennen de cliënten beter dan artsen of andere disciplines. Het helpt ons om nog beter te signaleren, in kaart te brengen en te verwoorden van zorgproblemen</a:t>
            </a:r>
          </a:p>
          <a:p>
            <a:pPr marL="0" indent="0"/>
            <a:r>
              <a:rPr lang="nl-NL" altLang="nl-NL" dirty="0"/>
              <a:t> het versterkt de samenwerking met collega’s</a:t>
            </a:r>
          </a:p>
          <a:p>
            <a:pPr marL="0" indent="0"/>
            <a:r>
              <a:rPr lang="nl-NL" altLang="nl-NL" dirty="0"/>
              <a:t> het draagt bij aan kennis van symptomen in de palliatieve fase</a:t>
            </a:r>
          </a:p>
        </p:txBody>
      </p:sp>
    </p:spTree>
    <p:extLst>
      <p:ext uri="{BB962C8B-B14F-4D97-AF65-F5344CB8AC3E}">
        <p14:creationId xmlns:p14="http://schemas.microsoft.com/office/powerpoint/2010/main" val="911811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Vervolg</a:t>
            </a:r>
          </a:p>
        </p:txBody>
      </p:sp>
      <p:sp>
        <p:nvSpPr>
          <p:cNvPr id="3" name="Tijdelijke aanduiding voor inhoud 2"/>
          <p:cNvSpPr>
            <a:spLocks noGrp="1"/>
          </p:cNvSpPr>
          <p:nvPr>
            <p:ph idx="1"/>
          </p:nvPr>
        </p:nvSpPr>
        <p:spPr/>
        <p:txBody>
          <a:bodyPr/>
          <a:lstStyle/>
          <a:p>
            <a:r>
              <a:rPr lang="en-US" altLang="nl-NL" dirty="0"/>
              <a:t>Nog </a:t>
            </a:r>
            <a:r>
              <a:rPr lang="en-US" altLang="nl-NL" dirty="0" err="1"/>
              <a:t>beter</a:t>
            </a:r>
            <a:r>
              <a:rPr lang="en-US" altLang="nl-NL" dirty="0"/>
              <a:t> </a:t>
            </a:r>
            <a:r>
              <a:rPr lang="en-US" altLang="nl-NL" dirty="0" err="1"/>
              <a:t>verwoorden</a:t>
            </a:r>
            <a:r>
              <a:rPr lang="en-US" altLang="nl-NL" dirty="0"/>
              <a:t> wat </a:t>
            </a:r>
            <a:r>
              <a:rPr lang="en-US" altLang="nl-NL" dirty="0" err="1"/>
              <a:t>er</a:t>
            </a:r>
            <a:r>
              <a:rPr lang="en-US" altLang="nl-NL" dirty="0"/>
              <a:t> </a:t>
            </a:r>
            <a:r>
              <a:rPr lang="en-US" altLang="nl-NL" dirty="0" err="1"/>
              <a:t>aan</a:t>
            </a:r>
            <a:r>
              <a:rPr lang="en-US" altLang="nl-NL" dirty="0"/>
              <a:t> de hand is </a:t>
            </a:r>
            <a:r>
              <a:rPr lang="en-US" altLang="nl-NL" dirty="0" err="1"/>
              <a:t>bij</a:t>
            </a:r>
            <a:r>
              <a:rPr lang="en-US" altLang="nl-NL" dirty="0"/>
              <a:t> </a:t>
            </a:r>
            <a:r>
              <a:rPr lang="en-US" altLang="nl-NL" dirty="0" err="1"/>
              <a:t>onze</a:t>
            </a:r>
            <a:r>
              <a:rPr lang="en-US" altLang="nl-NL" dirty="0"/>
              <a:t> </a:t>
            </a:r>
            <a:r>
              <a:rPr lang="en-US" altLang="nl-NL" dirty="0" err="1"/>
              <a:t>cliënten</a:t>
            </a:r>
            <a:endParaRPr lang="en-US" altLang="nl-NL" dirty="0"/>
          </a:p>
          <a:p>
            <a:r>
              <a:rPr lang="en-US" altLang="nl-NL" dirty="0"/>
              <a:t>Nog </a:t>
            </a:r>
            <a:r>
              <a:rPr lang="en-US" altLang="nl-NL" dirty="0" err="1"/>
              <a:t>beter</a:t>
            </a:r>
            <a:r>
              <a:rPr lang="en-US" altLang="nl-NL" dirty="0"/>
              <a:t> </a:t>
            </a:r>
            <a:r>
              <a:rPr lang="en-US" altLang="nl-NL" dirty="0" err="1"/>
              <a:t>onderbouwen</a:t>
            </a:r>
            <a:r>
              <a:rPr lang="en-US" altLang="nl-NL" dirty="0"/>
              <a:t> </a:t>
            </a:r>
            <a:r>
              <a:rPr lang="en-US" altLang="nl-NL" dirty="0" err="1"/>
              <a:t>waarom</a:t>
            </a:r>
            <a:r>
              <a:rPr lang="en-US" altLang="nl-NL" dirty="0"/>
              <a:t> </a:t>
            </a:r>
            <a:r>
              <a:rPr lang="en-US" altLang="nl-NL" dirty="0" err="1"/>
              <a:t>wij</a:t>
            </a:r>
            <a:r>
              <a:rPr lang="en-US" altLang="nl-NL" dirty="0"/>
              <a:t> </a:t>
            </a:r>
            <a:r>
              <a:rPr lang="en-US" altLang="nl-NL" dirty="0" err="1"/>
              <a:t>vinden</a:t>
            </a:r>
            <a:r>
              <a:rPr lang="en-US" altLang="nl-NL" dirty="0"/>
              <a:t> </a:t>
            </a:r>
            <a:r>
              <a:rPr lang="en-US" altLang="nl-NL" dirty="0" err="1"/>
              <a:t>dat</a:t>
            </a:r>
            <a:r>
              <a:rPr lang="en-US" altLang="nl-NL" dirty="0"/>
              <a:t> </a:t>
            </a:r>
            <a:r>
              <a:rPr lang="en-US" altLang="nl-NL" dirty="0" err="1"/>
              <a:t>er</a:t>
            </a:r>
            <a:r>
              <a:rPr lang="en-US" altLang="nl-NL" dirty="0"/>
              <a:t> </a:t>
            </a:r>
            <a:r>
              <a:rPr lang="en-US" altLang="nl-NL" dirty="0" err="1"/>
              <a:t>gehandeld</a:t>
            </a:r>
            <a:r>
              <a:rPr lang="en-US" altLang="nl-NL" dirty="0"/>
              <a:t> </a:t>
            </a:r>
            <a:r>
              <a:rPr lang="en-US" altLang="nl-NL" dirty="0" err="1"/>
              <a:t>moet</a:t>
            </a:r>
            <a:r>
              <a:rPr lang="en-US" altLang="nl-NL" dirty="0"/>
              <a:t> </a:t>
            </a:r>
            <a:r>
              <a:rPr lang="en-US" altLang="nl-NL" dirty="0" err="1"/>
              <a:t>worden</a:t>
            </a:r>
            <a:r>
              <a:rPr lang="en-US" altLang="nl-NL" dirty="0"/>
              <a:t> in </a:t>
            </a:r>
            <a:r>
              <a:rPr lang="en-US" altLang="nl-NL" dirty="0" err="1"/>
              <a:t>belang</a:t>
            </a:r>
            <a:r>
              <a:rPr lang="en-US" altLang="nl-NL" dirty="0"/>
              <a:t> van de client</a:t>
            </a:r>
          </a:p>
          <a:p>
            <a:r>
              <a:rPr lang="en-US" altLang="nl-NL" dirty="0" err="1"/>
              <a:t>Wij</a:t>
            </a:r>
            <a:r>
              <a:rPr lang="en-US" altLang="nl-NL" dirty="0"/>
              <a:t> </a:t>
            </a:r>
            <a:r>
              <a:rPr lang="en-US" altLang="nl-NL" dirty="0" err="1"/>
              <a:t>kennen</a:t>
            </a:r>
            <a:r>
              <a:rPr lang="en-US" altLang="nl-NL" dirty="0"/>
              <a:t> de client het </a:t>
            </a:r>
            <a:r>
              <a:rPr lang="en-US" altLang="nl-NL" dirty="0" err="1"/>
              <a:t>beste</a:t>
            </a:r>
            <a:r>
              <a:rPr lang="en-US" altLang="nl-NL" dirty="0"/>
              <a:t> </a:t>
            </a:r>
            <a:r>
              <a:rPr lang="en-US" altLang="nl-NL" dirty="0" err="1"/>
              <a:t>en</a:t>
            </a:r>
            <a:r>
              <a:rPr lang="en-US" altLang="nl-NL" dirty="0"/>
              <a:t> </a:t>
            </a:r>
            <a:r>
              <a:rPr lang="en-US" altLang="nl-NL" dirty="0" err="1"/>
              <a:t>dat</a:t>
            </a:r>
            <a:r>
              <a:rPr lang="en-US" altLang="nl-NL" dirty="0"/>
              <a:t> </a:t>
            </a:r>
            <a:r>
              <a:rPr lang="en-US" altLang="nl-NL" dirty="0" err="1"/>
              <a:t>zou</a:t>
            </a:r>
            <a:r>
              <a:rPr lang="en-US" altLang="nl-NL" dirty="0"/>
              <a:t> maar zo </a:t>
            </a:r>
            <a:r>
              <a:rPr lang="en-US" altLang="nl-NL" dirty="0" err="1"/>
              <a:t>onze</a:t>
            </a:r>
            <a:r>
              <a:rPr lang="en-US" altLang="nl-NL" dirty="0"/>
              <a:t> </a:t>
            </a:r>
            <a:r>
              <a:rPr lang="en-US" altLang="nl-NL" dirty="0" err="1"/>
              <a:t>valkuil</a:t>
            </a:r>
            <a:r>
              <a:rPr lang="en-US" altLang="nl-NL" dirty="0"/>
              <a:t> </a:t>
            </a:r>
            <a:r>
              <a:rPr lang="en-US" altLang="nl-NL" dirty="0" err="1"/>
              <a:t>kunnen</a:t>
            </a:r>
            <a:r>
              <a:rPr lang="en-US" altLang="nl-NL" dirty="0"/>
              <a:t> </a:t>
            </a:r>
            <a:r>
              <a:rPr lang="en-US" altLang="nl-NL" dirty="0" err="1"/>
              <a:t>zijn</a:t>
            </a:r>
            <a:r>
              <a:rPr lang="en-US" altLang="nl-NL" dirty="0"/>
              <a:t>.</a:t>
            </a:r>
          </a:p>
          <a:p>
            <a:r>
              <a:rPr lang="en-US" altLang="nl-NL" dirty="0" err="1"/>
              <a:t>Wij</a:t>
            </a:r>
            <a:r>
              <a:rPr lang="en-US" altLang="nl-NL" dirty="0"/>
              <a:t> </a:t>
            </a:r>
            <a:r>
              <a:rPr lang="en-US" altLang="nl-NL" dirty="0" err="1"/>
              <a:t>signaleren</a:t>
            </a:r>
            <a:r>
              <a:rPr lang="en-US" altLang="nl-NL" dirty="0"/>
              <a:t> </a:t>
            </a:r>
            <a:r>
              <a:rPr lang="en-US" altLang="nl-NL" dirty="0" err="1"/>
              <a:t>en</a:t>
            </a:r>
            <a:r>
              <a:rPr lang="en-US" altLang="nl-NL" dirty="0"/>
              <a:t> </a:t>
            </a:r>
            <a:r>
              <a:rPr lang="en-US" altLang="nl-NL" dirty="0" err="1"/>
              <a:t>geven</a:t>
            </a:r>
            <a:r>
              <a:rPr lang="en-US" altLang="nl-NL" dirty="0"/>
              <a:t> </a:t>
            </a:r>
            <a:r>
              <a:rPr lang="en-US" altLang="nl-NL" dirty="0" err="1"/>
              <a:t>dit</a:t>
            </a:r>
            <a:r>
              <a:rPr lang="en-US" altLang="nl-NL" dirty="0"/>
              <a:t> door.</a:t>
            </a:r>
            <a:endParaRPr lang="nl-NL" altLang="nl-NL" dirty="0"/>
          </a:p>
          <a:p>
            <a:endParaRPr lang="nl-NL" dirty="0"/>
          </a:p>
        </p:txBody>
      </p:sp>
    </p:spTree>
    <p:extLst>
      <p:ext uri="{BB962C8B-B14F-4D97-AF65-F5344CB8AC3E}">
        <p14:creationId xmlns:p14="http://schemas.microsoft.com/office/powerpoint/2010/main" val="4268677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pPr eaLnBrk="1" hangingPunct="1"/>
            <a:r>
              <a:rPr lang="en-US" altLang="nl-NL"/>
              <a:t>Uitkomsten 0-meting</a:t>
            </a:r>
          </a:p>
        </p:txBody>
      </p:sp>
      <p:sp>
        <p:nvSpPr>
          <p:cNvPr id="22531" name="Rectangle 3"/>
          <p:cNvSpPr>
            <a:spLocks noGrp="1" noChangeArrowheads="1"/>
          </p:cNvSpPr>
          <p:nvPr>
            <p:ph type="body" idx="4294967295"/>
          </p:nvPr>
        </p:nvSpPr>
        <p:spPr/>
        <p:txBody>
          <a:bodyPr/>
          <a:lstStyle/>
          <a:p>
            <a:pPr eaLnBrk="1" hangingPunct="1"/>
            <a:endParaRPr lang="en-US" altLang="nl-NL" dirty="0"/>
          </a:p>
          <a:p>
            <a:pPr marL="0" indent="0" eaLnBrk="1" hangingPunct="1">
              <a:buNone/>
            </a:pPr>
            <a:r>
              <a:rPr lang="en-US" altLang="nl-NL" dirty="0"/>
              <a:t>2 </a:t>
            </a:r>
            <a:r>
              <a:rPr lang="en-US" altLang="nl-NL" dirty="0" err="1"/>
              <a:t>uitkomsten</a:t>
            </a:r>
            <a:endParaRPr lang="en-US" altLang="nl-NL" dirty="0"/>
          </a:p>
          <a:p>
            <a:pPr eaLnBrk="1" hangingPunct="1"/>
            <a:r>
              <a:rPr lang="en-US" altLang="nl-NL" dirty="0"/>
              <a:t>Wat doen we </a:t>
            </a:r>
            <a:r>
              <a:rPr lang="en-US" altLang="nl-NL" dirty="0" err="1"/>
              <a:t>goed</a:t>
            </a:r>
            <a:r>
              <a:rPr lang="en-US" altLang="nl-NL" dirty="0"/>
              <a:t>?</a:t>
            </a:r>
          </a:p>
          <a:p>
            <a:pPr eaLnBrk="1" hangingPunct="1"/>
            <a:r>
              <a:rPr lang="en-US" altLang="nl-NL" dirty="0"/>
              <a:t>Wat </a:t>
            </a:r>
            <a:r>
              <a:rPr lang="en-US" altLang="nl-NL" dirty="0" err="1"/>
              <a:t>kunnen</a:t>
            </a:r>
            <a:r>
              <a:rPr lang="en-US" altLang="nl-NL" dirty="0"/>
              <a:t> we </a:t>
            </a:r>
            <a:r>
              <a:rPr lang="en-US" altLang="nl-NL" dirty="0" err="1"/>
              <a:t>verbeteren</a:t>
            </a:r>
            <a:r>
              <a:rPr lang="en-US" altLang="nl-NL" dirty="0"/>
              <a:t>?</a:t>
            </a:r>
          </a:p>
        </p:txBody>
      </p:sp>
    </p:spTree>
    <p:extLst>
      <p:ext uri="{BB962C8B-B14F-4D97-AF65-F5344CB8AC3E}">
        <p14:creationId xmlns:p14="http://schemas.microsoft.com/office/powerpoint/2010/main" val="2588654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Inleiding signalering in de palliatieve fase</a:t>
            </a:r>
            <a:endParaRPr lang="nl-NL" dirty="0"/>
          </a:p>
        </p:txBody>
      </p:sp>
      <p:sp>
        <p:nvSpPr>
          <p:cNvPr id="3" name="Tijdelijke aanduiding voor inhoud 2"/>
          <p:cNvSpPr>
            <a:spLocks noGrp="1"/>
          </p:cNvSpPr>
          <p:nvPr>
            <p:ph idx="1"/>
          </p:nvPr>
        </p:nvSpPr>
        <p:spPr/>
        <p:txBody>
          <a:bodyPr/>
          <a:lstStyle/>
          <a:p>
            <a:pPr lvl="2"/>
            <a:r>
              <a:rPr lang="nl-NL" altLang="nl-NL" b="1" dirty="0"/>
              <a:t>Toepassing</a:t>
            </a:r>
          </a:p>
          <a:p>
            <a:r>
              <a:rPr lang="nl-NL" altLang="nl-NL" dirty="0"/>
              <a:t>in de directe zorg aan zorgvragers / onze cliënten (niet pluis, plotseling verslechtering, meerdere symptomen tegelijkertijd of surprise question)</a:t>
            </a:r>
          </a:p>
          <a:p>
            <a:r>
              <a:rPr lang="nl-NL" altLang="nl-NL" dirty="0"/>
              <a:t>en ter voorbereiding van het interdisciplinair overleg (MDO)</a:t>
            </a:r>
          </a:p>
          <a:p>
            <a:pPr marL="0" indent="0">
              <a:buNone/>
            </a:pPr>
            <a:endParaRPr lang="nl-NL" dirty="0"/>
          </a:p>
        </p:txBody>
      </p:sp>
      <p:pic>
        <p:nvPicPr>
          <p:cNvPr id="5" name="Picture 5">
            <a:extLst>
              <a:ext uri="{FF2B5EF4-FFF2-40B4-BE49-F238E27FC236}">
                <a16:creationId xmlns:a16="http://schemas.microsoft.com/office/drawing/2014/main" id="{CA1101BF-0AA1-45FD-BABC-F59FE97178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290025">
            <a:off x="-2590554" y="4519794"/>
            <a:ext cx="5766751" cy="4353674"/>
          </a:xfrm>
          <a:prstGeom prst="roundRect">
            <a:avLst>
              <a:gd name="adj" fmla="val 10169"/>
            </a:avLst>
          </a:prstGeom>
          <a:solidFill>
            <a:srgbClr val="FFFFFF">
              <a:shade val="85000"/>
            </a:srgbClr>
          </a:solidFill>
          <a:ln w="9525">
            <a:noFill/>
            <a:miter lim="800000"/>
            <a:headEnd/>
            <a:tailEnd/>
          </a:ln>
          <a:effectLst/>
        </p:spPr>
      </p:pic>
    </p:spTree>
    <p:extLst>
      <p:ext uri="{BB962C8B-B14F-4D97-AF65-F5344CB8AC3E}">
        <p14:creationId xmlns:p14="http://schemas.microsoft.com/office/powerpoint/2010/main" val="799788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Methodiek en praktijkervaring</a:t>
            </a:r>
          </a:p>
        </p:txBody>
      </p:sp>
      <p:sp>
        <p:nvSpPr>
          <p:cNvPr id="3" name="Tijdelijke aanduiding voor inhoud 2"/>
          <p:cNvSpPr>
            <a:spLocks noGrp="1"/>
          </p:cNvSpPr>
          <p:nvPr>
            <p:ph idx="1"/>
          </p:nvPr>
        </p:nvSpPr>
        <p:spPr/>
        <p:txBody>
          <a:bodyPr/>
          <a:lstStyle/>
          <a:p>
            <a:pPr marL="0" indent="0">
              <a:buNone/>
            </a:pPr>
            <a:r>
              <a:rPr lang="nl-NL" sz="2000" i="1" dirty="0">
                <a:solidFill>
                  <a:srgbClr val="00B0F0"/>
                </a:solidFill>
              </a:rPr>
              <a:t>“Door het gebruik van de methodiek sta ik bewuster stil bij de palliatieve fase en wat de zorgvrager graag nog wil” (Een verzorgende) </a:t>
            </a:r>
          </a:p>
          <a:p>
            <a:pPr marL="0" indent="0">
              <a:buNone/>
            </a:pPr>
            <a:r>
              <a:rPr lang="nl-NL" dirty="0"/>
              <a:t>Er is aandacht  in de methodiek voor communicatie </a:t>
            </a:r>
          </a:p>
          <a:p>
            <a:pPr marL="0" indent="0">
              <a:buNone/>
            </a:pPr>
            <a:r>
              <a:rPr lang="nl-NL" dirty="0"/>
              <a:t>bij mensen met een uitingsbeperking en het betrekken van de mantelzorger</a:t>
            </a:r>
          </a:p>
          <a:p>
            <a:pPr marL="0" indent="0">
              <a:buNone/>
            </a:pPr>
            <a:r>
              <a:rPr lang="nl-NL" sz="1800" i="1" dirty="0">
                <a:solidFill>
                  <a:srgbClr val="00B0F0"/>
                </a:solidFill>
              </a:rPr>
              <a:t>“Mag ik ook zo’n set! Het is zo goed en fijn om te weten welke zorgproblemen kunnen ontstaan in de palliatieve fase. Dan kan ik die zelf ook tijdig herkennen en overleggen met de zorg.”  </a:t>
            </a:r>
          </a:p>
          <a:p>
            <a:pPr marL="0" indent="0">
              <a:buNone/>
            </a:pPr>
            <a:r>
              <a:rPr lang="nl-NL" sz="1800" i="1" dirty="0">
                <a:solidFill>
                  <a:srgbClr val="00B0F0"/>
                </a:solidFill>
              </a:rPr>
              <a:t>(Mantelzorger van een partner met dementie) </a:t>
            </a:r>
          </a:p>
          <a:p>
            <a:endParaRPr lang="nl-NL"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099446"/>
            <a:ext cx="2114914" cy="1661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7010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marL="0" indent="0">
              <a:buNone/>
            </a:pPr>
            <a:r>
              <a:rPr lang="nl-NL" sz="1800" i="1" dirty="0">
                <a:solidFill>
                  <a:schemeClr val="tx1">
                    <a:lumMod val="50000"/>
                  </a:schemeClr>
                </a:solidFill>
              </a:rPr>
              <a:t>“Ik kon het verschil merken in gesprekken met verzorgenden die de set wel of niet hadden gebruikt. Degenen die de set hadden gebruikt, zijn beter voorbereid op het gesprek met mij. Verzorgenden stelden meer vragen, waardoor ik als psycholoog beter zicht kreeg op de problematiek.” (Een psycholoog) </a:t>
            </a:r>
          </a:p>
          <a:p>
            <a:pPr marL="0" indent="0">
              <a:buNone/>
            </a:pPr>
            <a:endParaRPr lang="nl-NL" dirty="0"/>
          </a:p>
          <a:p>
            <a:pPr marL="0" indent="0">
              <a:buNone/>
            </a:pPr>
            <a:r>
              <a:rPr lang="nl-NL" dirty="0"/>
              <a:t>Verzorgenden zijn een goede </a:t>
            </a:r>
          </a:p>
          <a:p>
            <a:pPr marL="0" indent="0">
              <a:buNone/>
            </a:pPr>
            <a:r>
              <a:rPr lang="nl-NL" dirty="0"/>
              <a:t>gesprekspartner voor de </a:t>
            </a:r>
          </a:p>
          <a:p>
            <a:pPr marL="0" indent="0">
              <a:buNone/>
            </a:pPr>
            <a:r>
              <a:rPr lang="nl-NL" dirty="0"/>
              <a:t>zorgvrager, mantelzorger, </a:t>
            </a:r>
          </a:p>
          <a:p>
            <a:pPr marL="0" indent="0">
              <a:buNone/>
            </a:pPr>
            <a:r>
              <a:rPr lang="nl-NL" dirty="0"/>
              <a:t>artsen en andere disciplines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834" y="4297577"/>
            <a:ext cx="3819525"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2469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Aan de slag</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01" y="1823694"/>
            <a:ext cx="2484146" cy="1987317"/>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1964" y="1814715"/>
            <a:ext cx="2484146" cy="1987317"/>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9220" y="1826591"/>
            <a:ext cx="2484146" cy="1987317"/>
          </a:xfrm>
          <a:prstGeom prst="rect">
            <a:avLst/>
          </a:prstGeom>
        </p:spPr>
      </p:pic>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575" y="4032262"/>
            <a:ext cx="2484146" cy="1987317"/>
          </a:xfrm>
          <a:prstGeom prst="rect">
            <a:avLst/>
          </a:prstGeom>
        </p:spPr>
      </p:pic>
      <p:pic>
        <p:nvPicPr>
          <p:cNvPr id="9" name="Afbeelding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41964" y="4028999"/>
            <a:ext cx="2484146" cy="1987317"/>
          </a:xfrm>
          <a:prstGeom prst="rect">
            <a:avLst/>
          </a:prstGeom>
        </p:spPr>
      </p:pic>
    </p:spTree>
    <p:extLst>
      <p:ext uri="{BB962C8B-B14F-4D97-AF65-F5344CB8AC3E}">
        <p14:creationId xmlns:p14="http://schemas.microsoft.com/office/powerpoint/2010/main" val="889642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b="1" dirty="0"/>
              <a:t>Aan de slag: </a:t>
            </a:r>
            <a:r>
              <a:rPr lang="nl-NL" dirty="0"/>
              <a:t>casus mevrouw Alberts</a:t>
            </a:r>
          </a:p>
        </p:txBody>
      </p:sp>
      <p:sp>
        <p:nvSpPr>
          <p:cNvPr id="4" name="Tijdelijke aanduiding voor inhoud 3"/>
          <p:cNvSpPr>
            <a:spLocks noGrp="1"/>
          </p:cNvSpPr>
          <p:nvPr>
            <p:ph idx="1"/>
          </p:nvPr>
        </p:nvSpPr>
        <p:spPr/>
        <p:txBody>
          <a:bodyPr/>
          <a:lstStyle/>
          <a:p>
            <a:r>
              <a:rPr lang="nl-NL" dirty="0"/>
              <a:t>casus mevrouw Alberts</a:t>
            </a:r>
          </a:p>
          <a:p>
            <a:endParaRPr lang="nl-NL" dirty="0"/>
          </a:p>
          <a:p>
            <a:endParaRPr lang="nl-NL" altLang="nl-NL" dirty="0"/>
          </a:p>
          <a:p>
            <a:endParaRPr lang="en-GB" dirty="0"/>
          </a:p>
          <a:p>
            <a:endParaRPr lang="nl-NL" dirty="0"/>
          </a:p>
        </p:txBody>
      </p:sp>
      <p:pic>
        <p:nvPicPr>
          <p:cNvPr id="7" name="Afbeelding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21419453">
            <a:off x="-764506" y="1449294"/>
            <a:ext cx="9602402" cy="7031069"/>
          </a:xfrm>
          <a:prstGeom prst="roundRect">
            <a:avLst>
              <a:gd name="adj" fmla="val 11756"/>
            </a:avLst>
          </a:prstGeom>
          <a:solidFill>
            <a:srgbClr val="FFFFFF">
              <a:shade val="85000"/>
            </a:srgbClr>
          </a:solidFill>
          <a:ln>
            <a:noFill/>
          </a:ln>
          <a:effectLst/>
        </p:spPr>
      </p:pic>
    </p:spTree>
    <p:extLst>
      <p:ext uri="{BB962C8B-B14F-4D97-AF65-F5344CB8AC3E}">
        <p14:creationId xmlns:p14="http://schemas.microsoft.com/office/powerpoint/2010/main" val="1115591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Programma </a:t>
            </a:r>
            <a:endParaRPr lang="nl-NL" dirty="0"/>
          </a:p>
        </p:txBody>
      </p:sp>
      <p:sp>
        <p:nvSpPr>
          <p:cNvPr id="3" name="Tijdelijke aanduiding voor inhoud 2"/>
          <p:cNvSpPr>
            <a:spLocks noGrp="1"/>
          </p:cNvSpPr>
          <p:nvPr>
            <p:ph idx="1"/>
          </p:nvPr>
        </p:nvSpPr>
        <p:spPr/>
        <p:txBody>
          <a:bodyPr/>
          <a:lstStyle/>
          <a:p>
            <a:r>
              <a:rPr lang="nl-NL" dirty="0"/>
              <a:t>kennismaking en verwachtingen</a:t>
            </a:r>
          </a:p>
          <a:p>
            <a:r>
              <a:rPr lang="nl-NL" dirty="0"/>
              <a:t>inleiding Signalering in de palliatieve fase</a:t>
            </a:r>
          </a:p>
          <a:p>
            <a:pPr lvl="0"/>
            <a:r>
              <a:rPr lang="nl-NL" dirty="0"/>
              <a:t>doornemen van de vragen en antwoorden aan de hand van de voorbereidende opdracht </a:t>
            </a:r>
          </a:p>
          <a:p>
            <a:pPr lvl="0"/>
            <a:r>
              <a:rPr lang="nl-NL" dirty="0"/>
              <a:t>introductie inhoud Signalering in de palliatieve fase</a:t>
            </a:r>
          </a:p>
          <a:p>
            <a:pPr lvl="0"/>
            <a:r>
              <a:rPr lang="nl-NL" dirty="0"/>
              <a:t>‘Aan de slag’… oefenen met de methodiek en materialen </a:t>
            </a:r>
          </a:p>
          <a:p>
            <a:pPr lvl="0"/>
            <a:r>
              <a:rPr lang="nl-NL" dirty="0"/>
              <a:t>veel gestelde vragen</a:t>
            </a:r>
          </a:p>
          <a:p>
            <a:pPr lvl="0"/>
            <a:r>
              <a:rPr lang="nl-NL" dirty="0"/>
              <a:t>evaluatie en afsluiting </a:t>
            </a:r>
          </a:p>
        </p:txBody>
      </p:sp>
    </p:spTree>
    <p:extLst>
      <p:ext uri="{BB962C8B-B14F-4D97-AF65-F5344CB8AC3E}">
        <p14:creationId xmlns:p14="http://schemas.microsoft.com/office/powerpoint/2010/main" val="1988727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 de slag – start werkblad</a:t>
            </a:r>
          </a:p>
        </p:txBody>
      </p:sp>
      <p:sp>
        <p:nvSpPr>
          <p:cNvPr id="3" name="Tijdelijke aanduiding voor inhoud 2"/>
          <p:cNvSpPr>
            <a:spLocks noGrp="1"/>
          </p:cNvSpPr>
          <p:nvPr>
            <p:ph idx="1"/>
          </p:nvPr>
        </p:nvSpPr>
        <p:spPr/>
        <p:txBody>
          <a:bodyPr/>
          <a:lstStyle/>
          <a:p>
            <a:pPr lvl="1">
              <a:buNone/>
            </a:pPr>
            <a:r>
              <a:rPr lang="nl-NL" sz="2000" b="1" dirty="0"/>
              <a:t>Naam verzorgende</a:t>
            </a:r>
          </a:p>
          <a:p>
            <a:pPr lvl="1">
              <a:buNone/>
            </a:pPr>
            <a:r>
              <a:rPr lang="nl-NL" sz="2000" b="1" dirty="0"/>
              <a:t>Datum</a:t>
            </a:r>
            <a:endParaRPr lang="nl-NL" sz="2000" dirty="0"/>
          </a:p>
          <a:p>
            <a:pPr lvl="1">
              <a:buNone/>
            </a:pPr>
            <a:r>
              <a:rPr lang="nl-NL" sz="2000" b="1" dirty="0"/>
              <a:t>Naam zorgvrager</a:t>
            </a:r>
          </a:p>
          <a:p>
            <a:pPr lvl="1">
              <a:buNone/>
            </a:pPr>
            <a:r>
              <a:rPr lang="nl-NL" sz="2000" b="1" dirty="0"/>
              <a:t>Geboortedatum</a:t>
            </a:r>
            <a:endParaRPr lang="nl-NL" sz="2000" dirty="0"/>
          </a:p>
          <a:p>
            <a:pPr lvl="1">
              <a:buNone/>
            </a:pPr>
            <a:r>
              <a:rPr lang="nl-NL" sz="2000" b="1" dirty="0"/>
              <a:t>Welk(e)  ziekte(s) heeft de zorgvrager?</a:t>
            </a:r>
            <a:endParaRPr lang="nl-NL" sz="2000" dirty="0"/>
          </a:p>
          <a:p>
            <a:pPr lvl="1">
              <a:buNone/>
            </a:pPr>
            <a:r>
              <a:rPr lang="nl-NL" sz="2000" b="1" dirty="0"/>
              <a:t>Is er iets bekend over de levensverwachting van de zorgvrager?</a:t>
            </a:r>
            <a:endParaRPr lang="nl-NL" sz="2000" dirty="0"/>
          </a:p>
          <a:p>
            <a:pPr lvl="1">
              <a:buNone/>
            </a:pPr>
            <a:r>
              <a:rPr lang="nl-NL" sz="2000" dirty="0"/>
              <a:t>O nee             O ja,          dagen/weken/maanden </a:t>
            </a:r>
          </a:p>
          <a:p>
            <a:pPr lvl="1">
              <a:buNone/>
            </a:pPr>
            <a:r>
              <a:rPr lang="nl-NL" sz="2000" dirty="0"/>
              <a:t>(streep door wat niet van toepassing is)</a:t>
            </a:r>
          </a:p>
          <a:p>
            <a:pPr marL="0" indent="0">
              <a:buNone/>
            </a:pPr>
            <a:endParaRPr lang="nl-NL" sz="2000" dirty="0"/>
          </a:p>
        </p:txBody>
      </p:sp>
    </p:spTree>
    <p:extLst>
      <p:ext uri="{BB962C8B-B14F-4D97-AF65-F5344CB8AC3E}">
        <p14:creationId xmlns:p14="http://schemas.microsoft.com/office/powerpoint/2010/main" val="2205842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 de slag – start werkblad</a:t>
            </a:r>
          </a:p>
        </p:txBody>
      </p:sp>
      <p:sp>
        <p:nvSpPr>
          <p:cNvPr id="3" name="Tijdelijke aanduiding voor inhoud 2"/>
          <p:cNvSpPr>
            <a:spLocks noGrp="1"/>
          </p:cNvSpPr>
          <p:nvPr>
            <p:ph idx="1"/>
          </p:nvPr>
        </p:nvSpPr>
        <p:spPr/>
        <p:txBody>
          <a:bodyPr/>
          <a:lstStyle/>
          <a:p>
            <a:pPr lvl="1">
              <a:buNone/>
            </a:pPr>
            <a:r>
              <a:rPr lang="nl-NL" sz="2000" b="1" dirty="0"/>
              <a:t>Naam verzorgende    </a:t>
            </a:r>
            <a:r>
              <a:rPr lang="nl-NL" sz="2000" b="1" dirty="0">
                <a:solidFill>
                  <a:srgbClr val="006D8C"/>
                </a:solidFill>
              </a:rPr>
              <a:t>……………</a:t>
            </a:r>
          </a:p>
          <a:p>
            <a:pPr lvl="1">
              <a:buNone/>
            </a:pPr>
            <a:r>
              <a:rPr lang="nl-NL" sz="2000" b="1" dirty="0"/>
              <a:t>Datum		</a:t>
            </a:r>
            <a:r>
              <a:rPr lang="nl-NL" sz="2000" b="1" dirty="0">
                <a:solidFill>
                  <a:srgbClr val="006D8C"/>
                </a:solidFill>
              </a:rPr>
              <a:t>……………</a:t>
            </a:r>
            <a:endParaRPr lang="nl-NL" sz="2000" dirty="0">
              <a:solidFill>
                <a:srgbClr val="006D8C"/>
              </a:solidFill>
            </a:endParaRPr>
          </a:p>
          <a:p>
            <a:pPr lvl="1">
              <a:buNone/>
            </a:pPr>
            <a:r>
              <a:rPr lang="nl-NL" sz="2000" b="1" dirty="0"/>
              <a:t>Naam zorgvrager       </a:t>
            </a:r>
            <a:r>
              <a:rPr lang="nl-NL" sz="2000" b="1" dirty="0">
                <a:solidFill>
                  <a:srgbClr val="006D8C"/>
                </a:solidFill>
              </a:rPr>
              <a:t>Mw. </a:t>
            </a:r>
            <a:r>
              <a:rPr lang="nl-NL" sz="2000" dirty="0">
                <a:solidFill>
                  <a:srgbClr val="006D8C"/>
                </a:solidFill>
              </a:rPr>
              <a:t>Alberts</a:t>
            </a:r>
          </a:p>
          <a:p>
            <a:pPr lvl="1">
              <a:buNone/>
            </a:pPr>
            <a:r>
              <a:rPr lang="nl-NL" sz="2000" b="1" dirty="0"/>
              <a:t>Geboortedatum	</a:t>
            </a:r>
            <a:r>
              <a:rPr lang="nl-NL" sz="2000" b="1" dirty="0">
                <a:solidFill>
                  <a:srgbClr val="006D8C"/>
                </a:solidFill>
              </a:rPr>
              <a:t>59 jaar</a:t>
            </a:r>
            <a:endParaRPr lang="nl-NL" sz="2000" dirty="0">
              <a:solidFill>
                <a:srgbClr val="006D8C"/>
              </a:solidFill>
            </a:endParaRPr>
          </a:p>
          <a:p>
            <a:pPr lvl="1">
              <a:buNone/>
            </a:pPr>
            <a:r>
              <a:rPr lang="nl-NL" sz="2000" b="1" dirty="0"/>
              <a:t>Welk(e)  ziekte(s) heeft de zorgvrager?</a:t>
            </a:r>
          </a:p>
          <a:p>
            <a:pPr lvl="1">
              <a:buNone/>
            </a:pPr>
            <a:r>
              <a:rPr lang="nl-NL" sz="2000" dirty="0">
                <a:solidFill>
                  <a:srgbClr val="006D8C"/>
                </a:solidFill>
              </a:rPr>
              <a:t>Longkanker met uitzaaiingen in wervelkolom, gedeeltelijke dwarslaesie als gevolg, heeft geen hersenmetastasen</a:t>
            </a:r>
          </a:p>
          <a:p>
            <a:pPr lvl="1">
              <a:buNone/>
            </a:pPr>
            <a:r>
              <a:rPr lang="nl-NL" sz="2000" b="1" dirty="0"/>
              <a:t>Is er iets bekend over de levensverwachting van de zorgvrager?</a:t>
            </a:r>
            <a:endParaRPr lang="nl-NL" sz="2000" dirty="0"/>
          </a:p>
          <a:p>
            <a:pPr lvl="1">
              <a:buNone/>
            </a:pPr>
            <a:r>
              <a:rPr lang="nl-NL" sz="2000" b="1" dirty="0">
                <a:solidFill>
                  <a:srgbClr val="006D8C"/>
                </a:solidFill>
              </a:rPr>
              <a:t>O nee             </a:t>
            </a:r>
            <a:r>
              <a:rPr lang="nl-NL" sz="2000" strike="sngStrike" dirty="0">
                <a:solidFill>
                  <a:srgbClr val="006D8C"/>
                </a:solidFill>
              </a:rPr>
              <a:t>O ja,          dagen/weken/maanden </a:t>
            </a:r>
          </a:p>
          <a:p>
            <a:pPr lvl="1">
              <a:buNone/>
            </a:pPr>
            <a:r>
              <a:rPr lang="nl-NL" sz="2000" dirty="0"/>
              <a:t>(streep door wat niet van toepassing is)</a:t>
            </a:r>
          </a:p>
          <a:p>
            <a:pPr marL="0" indent="0">
              <a:buNone/>
            </a:pPr>
            <a:endParaRPr lang="nl-NL" sz="2000" dirty="0"/>
          </a:p>
        </p:txBody>
      </p:sp>
    </p:spTree>
    <p:extLst>
      <p:ext uri="{BB962C8B-B14F-4D97-AF65-F5344CB8AC3E}">
        <p14:creationId xmlns:p14="http://schemas.microsoft.com/office/powerpoint/2010/main" val="2748391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Aan de slag</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01" y="1802013"/>
            <a:ext cx="3038044" cy="2430435"/>
          </a:xfrm>
          <a:prstGeom prst="rect">
            <a:avLst/>
          </a:prstGeom>
        </p:spPr>
      </p:pic>
    </p:spTree>
    <p:extLst>
      <p:ext uri="{BB962C8B-B14F-4D97-AF65-F5344CB8AC3E}">
        <p14:creationId xmlns:p14="http://schemas.microsoft.com/office/powerpoint/2010/main" val="308576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a:t>Wat geeft de zorgvrager aan:</a:t>
            </a:r>
          </a:p>
          <a:p>
            <a:pPr lvl="1"/>
            <a:r>
              <a:rPr lang="nl-NL" dirty="0"/>
              <a:t>verbaal</a:t>
            </a:r>
          </a:p>
          <a:p>
            <a:pPr lvl="1"/>
            <a:r>
              <a:rPr lang="nl-NL" dirty="0" err="1"/>
              <a:t>nonverbaal</a:t>
            </a:r>
            <a:endParaRPr lang="nl-NL" dirty="0"/>
          </a:p>
          <a:p>
            <a:r>
              <a:rPr lang="nl-NL" dirty="0"/>
              <a:t>Wat merken naasten op</a:t>
            </a:r>
          </a:p>
          <a:p>
            <a:r>
              <a:rPr lang="nl-NL" dirty="0"/>
              <a:t>Wat merk ik op:</a:t>
            </a:r>
          </a:p>
          <a:p>
            <a:pPr lvl="1"/>
            <a:r>
              <a:rPr lang="nl-NL" dirty="0"/>
              <a:t>veranderd gedrag</a:t>
            </a:r>
          </a:p>
          <a:p>
            <a:pPr lvl="1"/>
            <a:r>
              <a:rPr lang="nl-NL" dirty="0"/>
              <a:t>lichamelijke veranderingen</a:t>
            </a:r>
          </a:p>
          <a:p>
            <a:r>
              <a:rPr lang="nl-NL" dirty="0"/>
              <a:t>Wat merken mijn collega’s op</a:t>
            </a:r>
          </a:p>
          <a:p>
            <a:endParaRPr lang="nl-NL" dirty="0"/>
          </a:p>
        </p:txBody>
      </p:sp>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t="4034" r="30980" b="67626"/>
          <a:stretch/>
        </p:blipFill>
        <p:spPr>
          <a:xfrm>
            <a:off x="423425" y="327563"/>
            <a:ext cx="2096836" cy="688769"/>
          </a:xfrm>
          <a:prstGeom prst="rect">
            <a:avLst/>
          </a:prstGeom>
        </p:spPr>
      </p:pic>
    </p:spTree>
    <p:extLst>
      <p:ext uri="{BB962C8B-B14F-4D97-AF65-F5344CB8AC3E}">
        <p14:creationId xmlns:p14="http://schemas.microsoft.com/office/powerpoint/2010/main" val="1279004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a:lnSpc>
                <a:spcPct val="100000"/>
              </a:lnSpc>
              <a:buNone/>
            </a:pPr>
            <a:r>
              <a:rPr lang="nl-NL" sz="1800" b="1" dirty="0"/>
              <a:t>Wat geeft de zorgvrager aan? (verbaal en non verbaal)</a:t>
            </a:r>
            <a:endParaRPr lang="nl-NL" sz="1800" dirty="0"/>
          </a:p>
          <a:p>
            <a:pPr>
              <a:lnSpc>
                <a:spcPct val="100000"/>
              </a:lnSpc>
            </a:pPr>
            <a:r>
              <a:rPr lang="nl-NL" sz="1800" dirty="0">
                <a:solidFill>
                  <a:srgbClr val="006D8C"/>
                </a:solidFill>
              </a:rPr>
              <a:t>Heeft pijn in rug en nek. Scherp en stekend van karakter, zegt dat het uitstraalt naar de rechterarm. Dat ervaart zij als brandend en tintelend. Mevrouw geeft aan niks te willen, zegt “laat me met rust, ik hoef helemaal niets”</a:t>
            </a:r>
          </a:p>
          <a:p>
            <a:pPr>
              <a:lnSpc>
                <a:spcPct val="100000"/>
              </a:lnSpc>
              <a:buNone/>
            </a:pPr>
            <a:r>
              <a:rPr lang="nl-NL" sz="1800" dirty="0"/>
              <a:t> </a:t>
            </a:r>
          </a:p>
          <a:p>
            <a:pPr>
              <a:lnSpc>
                <a:spcPct val="100000"/>
              </a:lnSpc>
              <a:buNone/>
            </a:pPr>
            <a:r>
              <a:rPr lang="nl-NL" sz="1800" b="1" dirty="0"/>
              <a:t>Wat merken de naasten op? </a:t>
            </a:r>
            <a:endParaRPr lang="nl-NL" sz="1800" dirty="0"/>
          </a:p>
          <a:p>
            <a:pPr>
              <a:lnSpc>
                <a:spcPct val="100000"/>
              </a:lnSpc>
              <a:buNone/>
            </a:pPr>
            <a:r>
              <a:rPr lang="nl-NL" sz="1800" dirty="0"/>
              <a:t> </a:t>
            </a:r>
          </a:p>
          <a:p>
            <a:pPr>
              <a:lnSpc>
                <a:spcPct val="100000"/>
              </a:lnSpc>
              <a:buNone/>
            </a:pPr>
            <a:r>
              <a:rPr lang="nl-NL" sz="1800" b="1" dirty="0"/>
              <a:t>Wat merk ik op?  Veranderd gedrag en lichamelijk veranderingen:</a:t>
            </a:r>
            <a:endParaRPr lang="nl-NL" sz="1800" dirty="0"/>
          </a:p>
          <a:p>
            <a:pPr>
              <a:lnSpc>
                <a:spcPct val="100000"/>
              </a:lnSpc>
            </a:pPr>
            <a:r>
              <a:rPr lang="nl-NL" sz="1800" dirty="0">
                <a:solidFill>
                  <a:srgbClr val="006D8C"/>
                </a:solidFill>
              </a:rPr>
              <a:t>Mevrouw kan niet op de benen staan, heeft hulp nodig bij transfer. Mevrouw ligt het liefst in bed, ze maakt op mij een nukkige indruk en ze praat niet veel. Ligt de hele dag te doezelen. Trekt met gezicht bij draaien en arm optillen tijdens wassen. Ondergaat wasbeurt passief en zwijgend</a:t>
            </a:r>
          </a:p>
          <a:p>
            <a:pPr marL="0" indent="0">
              <a:lnSpc>
                <a:spcPct val="100000"/>
              </a:lnSpc>
              <a:buNone/>
            </a:pPr>
            <a:r>
              <a:rPr lang="nl-NL" sz="1800" dirty="0">
                <a:solidFill>
                  <a:srgbClr val="006D8C"/>
                </a:solidFill>
              </a:rPr>
              <a:t> </a:t>
            </a:r>
          </a:p>
          <a:p>
            <a:pPr>
              <a:lnSpc>
                <a:spcPct val="100000"/>
              </a:lnSpc>
              <a:buNone/>
            </a:pPr>
            <a:r>
              <a:rPr lang="nl-NL" sz="1800" b="1" dirty="0"/>
              <a:t>Wat merken mijn collega’s op?</a:t>
            </a:r>
            <a:endParaRPr lang="nl-NL" sz="1800" dirty="0"/>
          </a:p>
          <a:p>
            <a:endParaRPr lang="nl-NL" sz="1800" dirty="0"/>
          </a:p>
        </p:txBody>
      </p:sp>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t="4034" r="30980" b="67626"/>
          <a:stretch/>
        </p:blipFill>
        <p:spPr>
          <a:xfrm>
            <a:off x="423425" y="327563"/>
            <a:ext cx="2096836" cy="688769"/>
          </a:xfrm>
          <a:prstGeom prst="rect">
            <a:avLst/>
          </a:prstGeom>
        </p:spPr>
      </p:pic>
    </p:spTree>
    <p:extLst>
      <p:ext uri="{BB962C8B-B14F-4D97-AF65-F5344CB8AC3E}">
        <p14:creationId xmlns:p14="http://schemas.microsoft.com/office/powerpoint/2010/main" val="1959482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3">
            <a:extLst>
              <a:ext uri="{28A0092B-C50C-407E-A947-70E740481C1C}">
                <a14:useLocalDpi xmlns:a14="http://schemas.microsoft.com/office/drawing/2010/main" val="0"/>
              </a:ext>
            </a:extLst>
          </a:blip>
          <a:srcRect t="4034" r="30980" b="67626"/>
          <a:stretch/>
        </p:blipFill>
        <p:spPr>
          <a:xfrm>
            <a:off x="423425" y="327563"/>
            <a:ext cx="2096836" cy="688769"/>
          </a:xfrm>
          <a:prstGeom prst="rect">
            <a:avLst/>
          </a:prstGeom>
        </p:spPr>
      </p:pic>
      <p:pic>
        <p:nvPicPr>
          <p:cNvPr id="2" name="Afbeelding 1">
            <a:extLst>
              <a:ext uri="{FF2B5EF4-FFF2-40B4-BE49-F238E27FC236}">
                <a16:creationId xmlns:a16="http://schemas.microsoft.com/office/drawing/2014/main" id="{B463A8BF-6304-459D-A7EC-F6FC1F83F892}"/>
              </a:ext>
            </a:extLst>
          </p:cNvPr>
          <p:cNvPicPr>
            <a:picLocks noChangeAspect="1"/>
          </p:cNvPicPr>
          <p:nvPr/>
        </p:nvPicPr>
        <p:blipFill>
          <a:blip r:embed="rId4"/>
          <a:stretch>
            <a:fillRect/>
          </a:stretch>
        </p:blipFill>
        <p:spPr>
          <a:xfrm>
            <a:off x="423425" y="1631975"/>
            <a:ext cx="7041508" cy="5067529"/>
          </a:xfrm>
          <a:prstGeom prst="rect">
            <a:avLst/>
          </a:prstGeom>
        </p:spPr>
      </p:pic>
    </p:spTree>
    <p:extLst>
      <p:ext uri="{BB962C8B-B14F-4D97-AF65-F5344CB8AC3E}">
        <p14:creationId xmlns:p14="http://schemas.microsoft.com/office/powerpoint/2010/main" val="3474212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Aan de slag</a:t>
            </a: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01" y="1844765"/>
            <a:ext cx="2954917" cy="2363934"/>
          </a:xfrm>
          <a:prstGeom prst="rect">
            <a:avLst/>
          </a:prstGeom>
        </p:spPr>
      </p:pic>
      <p:sp>
        <p:nvSpPr>
          <p:cNvPr id="5" name="Tijdelijke aanduiding voor inhoud 3"/>
          <p:cNvSpPr>
            <a:spLocks noGrp="1"/>
          </p:cNvSpPr>
          <p:nvPr>
            <p:ph idx="1"/>
          </p:nvPr>
        </p:nvSpPr>
        <p:spPr>
          <a:xfrm>
            <a:off x="292822" y="4583875"/>
            <a:ext cx="7704000" cy="1504467"/>
          </a:xfrm>
        </p:spPr>
        <p:txBody>
          <a:bodyPr/>
          <a:lstStyle/>
          <a:p>
            <a:r>
              <a:rPr lang="nl-NL" dirty="0"/>
              <a:t>verzamel belangrijke aanvullende gegevens met de signaleringskaarten</a:t>
            </a:r>
          </a:p>
          <a:p>
            <a:endParaRPr lang="nl-NL" dirty="0"/>
          </a:p>
          <a:p>
            <a:endParaRPr lang="nl-NL" altLang="nl-NL" dirty="0"/>
          </a:p>
          <a:p>
            <a:endParaRPr lang="en-GB" dirty="0"/>
          </a:p>
          <a:p>
            <a:endParaRPr lang="nl-NL" dirty="0"/>
          </a:p>
        </p:txBody>
      </p:sp>
    </p:spTree>
    <p:extLst>
      <p:ext uri="{BB962C8B-B14F-4D97-AF65-F5344CB8AC3E}">
        <p14:creationId xmlns:p14="http://schemas.microsoft.com/office/powerpoint/2010/main" val="113085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2"/>
            <a:r>
              <a:rPr lang="nl-NL" altLang="nl-NL" dirty="0"/>
              <a:t>Onderzoek het zorgprobleem</a:t>
            </a:r>
          </a:p>
          <a:p>
            <a:r>
              <a:rPr lang="nl-NL" altLang="nl-NL" dirty="0"/>
              <a:t>verzamel extra informatie over:</a:t>
            </a:r>
          </a:p>
          <a:p>
            <a:pPr lvl="1"/>
            <a:r>
              <a:rPr lang="nl-NL" altLang="nl-NL" dirty="0"/>
              <a:t>het welbevinden van de zorgvrager</a:t>
            </a:r>
          </a:p>
          <a:p>
            <a:pPr lvl="1"/>
            <a:r>
              <a:rPr lang="nl-NL" altLang="nl-NL" dirty="0"/>
              <a:t>klachten en verschijnselen</a:t>
            </a:r>
          </a:p>
          <a:p>
            <a:r>
              <a:rPr lang="en-US" altLang="nl-NL" dirty="0"/>
              <a:t>is </a:t>
            </a:r>
            <a:r>
              <a:rPr lang="en-US" altLang="nl-NL" dirty="0" err="1"/>
              <a:t>er</a:t>
            </a:r>
            <a:r>
              <a:rPr lang="en-US" altLang="nl-NL" dirty="0"/>
              <a:t> </a:t>
            </a:r>
            <a:r>
              <a:rPr lang="en-US" altLang="nl-NL" dirty="0" err="1"/>
              <a:t>een</a:t>
            </a:r>
            <a:r>
              <a:rPr lang="en-US" altLang="nl-NL" dirty="0"/>
              <a:t> </a:t>
            </a:r>
            <a:r>
              <a:rPr lang="en-US" altLang="nl-NL" dirty="0" err="1"/>
              <a:t>meetinstrument</a:t>
            </a:r>
            <a:r>
              <a:rPr lang="en-US" altLang="nl-NL" dirty="0"/>
              <a:t> </a:t>
            </a:r>
            <a:r>
              <a:rPr lang="en-US" altLang="nl-NL" dirty="0" err="1"/>
              <a:t>voor</a:t>
            </a:r>
            <a:r>
              <a:rPr lang="en-US" altLang="nl-NL" dirty="0"/>
              <a:t> </a:t>
            </a:r>
            <a:r>
              <a:rPr lang="en-US" altLang="nl-NL" dirty="0" err="1"/>
              <a:t>dit</a:t>
            </a:r>
            <a:r>
              <a:rPr lang="en-US" altLang="nl-NL" dirty="0"/>
              <a:t> </a:t>
            </a:r>
            <a:r>
              <a:rPr lang="en-US" altLang="nl-NL" dirty="0" err="1"/>
              <a:t>zorgprobleem</a:t>
            </a:r>
            <a:endParaRPr lang="en-US" altLang="nl-NL" dirty="0"/>
          </a:p>
          <a:p>
            <a:pPr marL="0" indent="0">
              <a:buNone/>
            </a:pPr>
            <a:r>
              <a:rPr lang="en-US" altLang="nl-NL" dirty="0" err="1"/>
              <a:t>gebruik</a:t>
            </a:r>
            <a:r>
              <a:rPr lang="en-US" altLang="nl-NL" dirty="0"/>
              <a:t> de </a:t>
            </a:r>
            <a:r>
              <a:rPr lang="en-US" altLang="nl-NL" dirty="0" err="1"/>
              <a:t>achtergrondinformatie</a:t>
            </a:r>
            <a:r>
              <a:rPr lang="en-US" altLang="nl-NL" dirty="0"/>
              <a:t> </a:t>
            </a:r>
            <a:r>
              <a:rPr lang="en-US" altLang="nl-NL" dirty="0" err="1"/>
              <a:t>voor</a:t>
            </a:r>
            <a:r>
              <a:rPr lang="en-US" altLang="nl-NL" dirty="0"/>
              <a:t> </a:t>
            </a:r>
            <a:r>
              <a:rPr lang="en-US" altLang="nl-NL" dirty="0" err="1"/>
              <a:t>verdieping</a:t>
            </a:r>
            <a:endParaRPr lang="en-US" altLang="nl-NL" dirty="0"/>
          </a:p>
        </p:txBody>
      </p:sp>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spTree>
    <p:extLst>
      <p:ext uri="{BB962C8B-B14F-4D97-AF65-F5344CB8AC3E}">
        <p14:creationId xmlns:p14="http://schemas.microsoft.com/office/powerpoint/2010/main" val="1935516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4" y="111211"/>
            <a:ext cx="7811811" cy="6838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9608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3425" y="272276"/>
            <a:ext cx="6074930" cy="755650"/>
          </a:xfrm>
        </p:spPr>
        <p:txBody>
          <a:bodyPr/>
          <a:lstStyle/>
          <a:p>
            <a:endParaRPr lang="nl-NL" dirty="0"/>
          </a:p>
        </p:txBody>
      </p:sp>
      <p:pic>
        <p:nvPicPr>
          <p:cNvPr id="3074" name="Picture 2" descr="C:\Users\MVE120~1.105\AppData\Local\Temp\11\SNAGHTMLf4b89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04" y="153022"/>
            <a:ext cx="14469119" cy="357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115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Kennismaking en verwachtingen </a:t>
            </a:r>
            <a:endParaRPr lang="nl-NL" dirty="0"/>
          </a:p>
        </p:txBody>
      </p:sp>
      <p:sp>
        <p:nvSpPr>
          <p:cNvPr id="3" name="Tijdelijke aanduiding voor inhoud 2"/>
          <p:cNvSpPr>
            <a:spLocks noGrp="1"/>
          </p:cNvSpPr>
          <p:nvPr>
            <p:ph idx="1"/>
          </p:nvPr>
        </p:nvSpPr>
        <p:spPr/>
        <p:txBody>
          <a:bodyPr/>
          <a:lstStyle/>
          <a:p>
            <a:pPr lvl="2"/>
            <a:r>
              <a:rPr lang="nl-NL" b="1" dirty="0"/>
              <a:t>Doelstellingen</a:t>
            </a:r>
          </a:p>
          <a:p>
            <a:r>
              <a:rPr lang="nl-NL" dirty="0"/>
              <a:t>de deelnemer kan:</a:t>
            </a:r>
          </a:p>
          <a:p>
            <a:pPr lvl="1"/>
            <a:r>
              <a:rPr lang="nl-NL" dirty="0"/>
              <a:t>de meerwaarde van gebruik set signalering in de palliatieve fase benoemen</a:t>
            </a:r>
          </a:p>
          <a:p>
            <a:pPr lvl="1"/>
            <a:r>
              <a:rPr lang="nl-NL" dirty="0"/>
              <a:t>de methodiek toepassen op zorgsituatie</a:t>
            </a:r>
          </a:p>
        </p:txBody>
      </p:sp>
    </p:spTree>
    <p:extLst>
      <p:ext uri="{BB962C8B-B14F-4D97-AF65-F5344CB8AC3E}">
        <p14:creationId xmlns:p14="http://schemas.microsoft.com/office/powerpoint/2010/main" val="940133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5" name="Tijdelijke aanduiding voor inhoud 5"/>
          <p:cNvSpPr>
            <a:spLocks noGrp="1"/>
          </p:cNvSpPr>
          <p:nvPr>
            <p:ph sz="quarter" idx="4294967295"/>
          </p:nvPr>
        </p:nvSpPr>
        <p:spPr>
          <a:xfrm>
            <a:off x="457200" y="1444294"/>
            <a:ext cx="4040188" cy="3941763"/>
          </a:xfrm>
          <a:prstGeom prst="rect">
            <a:avLst/>
          </a:prstGeom>
        </p:spPr>
        <p:txBody>
          <a:bodyPr>
            <a:normAutofit/>
          </a:bodyPr>
          <a:lstStyle/>
          <a:p>
            <a:endParaRPr lang="nl-NL" sz="1600" b="1" dirty="0"/>
          </a:p>
          <a:p>
            <a:endParaRPr lang="nl-NL" sz="1600" b="1" dirty="0"/>
          </a:p>
          <a:p>
            <a:endParaRPr lang="nl-NL" sz="1600" b="1" dirty="0"/>
          </a:p>
          <a:p>
            <a:pPr marL="0" indent="0">
              <a:buNone/>
            </a:pPr>
            <a:br>
              <a:rPr lang="nl-NL" sz="1600" dirty="0"/>
            </a:br>
            <a:r>
              <a:rPr lang="nl-NL" sz="1600" dirty="0"/>
              <a:t>   </a:t>
            </a:r>
            <a:endParaRPr lang="nl-NL" b="1" dirty="0"/>
          </a:p>
          <a:p>
            <a:endParaRPr lang="nl-NL" dirty="0"/>
          </a:p>
        </p:txBody>
      </p:sp>
      <p:sp>
        <p:nvSpPr>
          <p:cNvPr id="6" name="Tijdelijke aanduiding voor inhoud 7"/>
          <p:cNvSpPr>
            <a:spLocks noGrp="1"/>
          </p:cNvSpPr>
          <p:nvPr>
            <p:ph sz="quarter" idx="4294967295"/>
          </p:nvPr>
        </p:nvSpPr>
        <p:spPr>
          <a:xfrm>
            <a:off x="4645025" y="1444294"/>
            <a:ext cx="4041775" cy="4289756"/>
          </a:xfrm>
          <a:prstGeom prst="rect">
            <a:avLst/>
          </a:prstGeom>
        </p:spPr>
        <p:txBody>
          <a:bodyPr>
            <a:noAutofit/>
          </a:bodyPr>
          <a:lstStyle/>
          <a:p>
            <a:pPr marL="285750" lvl="0" indent="-285750">
              <a:lnSpc>
                <a:spcPct val="100000"/>
              </a:lnSpc>
            </a:pPr>
            <a:endParaRPr lang="nl-NL" sz="1600" dirty="0"/>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429" y="-1"/>
            <a:ext cx="7966813" cy="6696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360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957" y="1850166"/>
            <a:ext cx="8160370" cy="1313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3208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5" name="Tijdelijke aanduiding voor inhoud 5"/>
          <p:cNvSpPr>
            <a:spLocks noGrp="1"/>
          </p:cNvSpPr>
          <p:nvPr>
            <p:ph sz="quarter" idx="4294967295"/>
          </p:nvPr>
        </p:nvSpPr>
        <p:spPr>
          <a:xfrm>
            <a:off x="457200" y="1444294"/>
            <a:ext cx="4040188" cy="3941763"/>
          </a:xfrm>
          <a:prstGeom prst="rect">
            <a:avLst/>
          </a:prstGeom>
        </p:spPr>
        <p:txBody>
          <a:bodyPr>
            <a:normAutofit/>
          </a:bodyPr>
          <a:lstStyle/>
          <a:p>
            <a:endParaRPr lang="nl-NL" sz="1600" b="1" dirty="0"/>
          </a:p>
          <a:p>
            <a:endParaRPr lang="nl-NL" sz="1600" b="1" dirty="0"/>
          </a:p>
          <a:p>
            <a:endParaRPr lang="nl-NL" sz="1600" b="1" dirty="0"/>
          </a:p>
          <a:p>
            <a:pPr marL="0" indent="0">
              <a:buNone/>
            </a:pPr>
            <a:br>
              <a:rPr lang="nl-NL" sz="1600" dirty="0"/>
            </a:br>
            <a:r>
              <a:rPr lang="nl-NL" sz="1600" dirty="0"/>
              <a:t>   </a:t>
            </a:r>
            <a:endParaRPr lang="nl-NL" b="1" dirty="0"/>
          </a:p>
          <a:p>
            <a:endParaRPr lang="nl-NL" dirty="0"/>
          </a:p>
        </p:txBody>
      </p:sp>
      <p:sp>
        <p:nvSpPr>
          <p:cNvPr id="6" name="Tijdelijke aanduiding voor inhoud 7"/>
          <p:cNvSpPr>
            <a:spLocks noGrp="1"/>
          </p:cNvSpPr>
          <p:nvPr>
            <p:ph sz="quarter" idx="4294967295"/>
          </p:nvPr>
        </p:nvSpPr>
        <p:spPr>
          <a:xfrm>
            <a:off x="4645025" y="1444294"/>
            <a:ext cx="4041775" cy="4289756"/>
          </a:xfrm>
          <a:prstGeom prst="rect">
            <a:avLst/>
          </a:prstGeom>
        </p:spPr>
        <p:txBody>
          <a:bodyPr>
            <a:noAutofit/>
          </a:bodyPr>
          <a:lstStyle/>
          <a:p>
            <a:pPr marL="0" lvl="0" indent="0">
              <a:lnSpc>
                <a:spcPct val="100000"/>
              </a:lnSpc>
              <a:buNone/>
            </a:pPr>
            <a:r>
              <a:rPr lang="nl-NL" sz="1600" dirty="0"/>
              <a:t>.</a:t>
            </a:r>
            <a:endParaRPr lang="nl-NL" sz="1600" b="1" dirty="0"/>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42" y="1214824"/>
            <a:ext cx="9301185" cy="5124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5225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93" y="1729946"/>
            <a:ext cx="10714868" cy="1987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8925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sp>
        <p:nvSpPr>
          <p:cNvPr id="3" name="Tijdelijke aanduiding voor inhoud 2"/>
          <p:cNvSpPr>
            <a:spLocks noGrp="1"/>
          </p:cNvSpPr>
          <p:nvPr>
            <p:ph idx="1"/>
          </p:nvPr>
        </p:nvSpPr>
        <p:spPr/>
        <p:txBody>
          <a:bodyPr/>
          <a:lstStyle/>
          <a:p>
            <a:endParaRPr lang="nl-NL"/>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710" y="1249449"/>
            <a:ext cx="7572760" cy="6112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01986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sp>
        <p:nvSpPr>
          <p:cNvPr id="3" name="Tijdelijke aanduiding voor inhoud 2"/>
          <p:cNvSpPr>
            <a:spLocks noGrp="1"/>
          </p:cNvSpPr>
          <p:nvPr>
            <p:ph idx="1"/>
          </p:nvPr>
        </p:nvSpPr>
        <p:spPr/>
        <p:txBody>
          <a:bodyPr/>
          <a:lstStyle/>
          <a:p>
            <a:endParaRPr lang="nl-NL"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04" y="1830859"/>
            <a:ext cx="9227328" cy="2012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8967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5" name="Tijdelijke aanduiding voor inhoud 5"/>
          <p:cNvSpPr>
            <a:spLocks noGrp="1"/>
          </p:cNvSpPr>
          <p:nvPr>
            <p:ph idx="1"/>
          </p:nvPr>
        </p:nvSpPr>
        <p:spPr>
          <a:xfrm>
            <a:off x="457200" y="1444294"/>
            <a:ext cx="4040188" cy="3941763"/>
          </a:xfrm>
          <a:prstGeom prst="rect">
            <a:avLst/>
          </a:prstGeom>
        </p:spPr>
        <p:txBody>
          <a:bodyPr>
            <a:normAutofit/>
          </a:bodyPr>
          <a:lstStyle/>
          <a:p>
            <a:endParaRPr lang="nl-NL" sz="1600" b="1" dirty="0"/>
          </a:p>
          <a:p>
            <a:endParaRPr lang="nl-NL" sz="1600" b="1" dirty="0"/>
          </a:p>
          <a:p>
            <a:endParaRPr lang="nl-NL" sz="1600" b="1" dirty="0"/>
          </a:p>
          <a:p>
            <a:pPr marL="0" indent="0">
              <a:buNone/>
            </a:pPr>
            <a:endParaRPr lang="nl-NL" dirty="0"/>
          </a:p>
        </p:txBody>
      </p:sp>
      <p:sp>
        <p:nvSpPr>
          <p:cNvPr id="6" name="Tijdelijke aanduiding voor inhoud 7"/>
          <p:cNvSpPr>
            <a:spLocks noGrp="1"/>
          </p:cNvSpPr>
          <p:nvPr>
            <p:ph sz="quarter" idx="4294967295"/>
          </p:nvPr>
        </p:nvSpPr>
        <p:spPr>
          <a:xfrm>
            <a:off x="4638675" y="1482725"/>
            <a:ext cx="4040188" cy="4289425"/>
          </a:xfrm>
          <a:prstGeom prst="rect">
            <a:avLst/>
          </a:prstGeom>
        </p:spPr>
        <p:txBody>
          <a:bodyPr>
            <a:noAutofit/>
          </a:bodyPr>
          <a:lstStyle/>
          <a:p>
            <a:pPr marL="0" indent="0">
              <a:lnSpc>
                <a:spcPct val="100000"/>
              </a:lnSpc>
              <a:buNone/>
            </a:pPr>
            <a:endParaRPr lang="nl-NL" sz="1600" dirty="0"/>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425" y="1364778"/>
            <a:ext cx="7920166" cy="5752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86170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sp>
        <p:nvSpPr>
          <p:cNvPr id="3" name="Tijdelijke aanduiding voor inhoud 2"/>
          <p:cNvSpPr>
            <a:spLocks noGrp="1"/>
          </p:cNvSpPr>
          <p:nvPr>
            <p:ph idx="1"/>
          </p:nvPr>
        </p:nvSpPr>
        <p:spPr/>
        <p:txBody>
          <a:bodyPr/>
          <a:lstStyle/>
          <a:p>
            <a:endParaRPr lang="nl-NL"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771649"/>
            <a:ext cx="12669939" cy="2417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00345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5" name="Tijdelijke aanduiding voor inhoud 5"/>
          <p:cNvSpPr>
            <a:spLocks noGrp="1"/>
          </p:cNvSpPr>
          <p:nvPr>
            <p:ph idx="1"/>
          </p:nvPr>
        </p:nvSpPr>
        <p:spPr>
          <a:xfrm>
            <a:off x="457200" y="1444294"/>
            <a:ext cx="4040188" cy="3941763"/>
          </a:xfrm>
          <a:prstGeom prst="rect">
            <a:avLst/>
          </a:prstGeom>
        </p:spPr>
        <p:txBody>
          <a:bodyPr>
            <a:normAutofit/>
          </a:bodyPr>
          <a:lstStyle/>
          <a:p>
            <a:endParaRPr lang="nl-NL" sz="1600" b="1" dirty="0"/>
          </a:p>
          <a:p>
            <a:endParaRPr lang="nl-NL" sz="1600" b="1" dirty="0"/>
          </a:p>
          <a:p>
            <a:endParaRPr lang="nl-NL" sz="1600" b="1" dirty="0"/>
          </a:p>
          <a:p>
            <a:pPr marL="0" indent="0">
              <a:buNone/>
            </a:pPr>
            <a:endParaRPr lang="nl-NL" dirty="0"/>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425" y="1243013"/>
            <a:ext cx="8537915" cy="2785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0987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5"/>
          <p:cNvSpPr>
            <a:spLocks noGrp="1"/>
          </p:cNvSpPr>
          <p:nvPr>
            <p:ph idx="1"/>
          </p:nvPr>
        </p:nvSpPr>
        <p:spPr>
          <a:xfrm>
            <a:off x="457200" y="1444294"/>
            <a:ext cx="4040188" cy="3941763"/>
          </a:xfrm>
          <a:prstGeom prst="rect">
            <a:avLst/>
          </a:prstGeom>
        </p:spPr>
        <p:txBody>
          <a:bodyPr>
            <a:normAutofit/>
          </a:bodyPr>
          <a:lstStyle/>
          <a:p>
            <a:endParaRPr lang="nl-NL" sz="1600" b="1" dirty="0"/>
          </a:p>
          <a:p>
            <a:pPr marL="0" indent="0">
              <a:buNone/>
            </a:pPr>
            <a:endParaRPr lang="nl-NL" dirty="0"/>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424" y="1571625"/>
            <a:ext cx="7080335" cy="2864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422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Kennismaking en verwachtingen</a:t>
            </a:r>
            <a:endParaRPr lang="nl-NL" dirty="0"/>
          </a:p>
        </p:txBody>
      </p:sp>
      <p:sp>
        <p:nvSpPr>
          <p:cNvPr id="3" name="Tijdelijke aanduiding voor inhoud 2"/>
          <p:cNvSpPr>
            <a:spLocks noGrp="1"/>
          </p:cNvSpPr>
          <p:nvPr>
            <p:ph idx="1"/>
          </p:nvPr>
        </p:nvSpPr>
        <p:spPr/>
        <p:txBody>
          <a:bodyPr/>
          <a:lstStyle/>
          <a:p>
            <a:pPr lvl="2"/>
            <a:r>
              <a:rPr lang="nl-NL" b="1" dirty="0"/>
              <a:t>Rol van verzorgende</a:t>
            </a:r>
            <a:endParaRPr lang="nl-NL" altLang="nl-NL" b="1" dirty="0"/>
          </a:p>
          <a:p>
            <a:r>
              <a:rPr lang="nl-NL" altLang="nl-NL" dirty="0"/>
              <a:t>opmerken van verandering bij de zorgvrager </a:t>
            </a:r>
          </a:p>
          <a:p>
            <a:r>
              <a:rPr lang="nl-NL" altLang="nl-NL" dirty="0"/>
              <a:t>in kaart brengen belangrijkste zorgproblemen </a:t>
            </a:r>
          </a:p>
          <a:p>
            <a:r>
              <a:rPr lang="nl-NL" altLang="nl-NL" dirty="0"/>
              <a:t>overleggen met andere zorgverleners</a:t>
            </a:r>
          </a:p>
          <a:p>
            <a:r>
              <a:rPr lang="nl-NL" altLang="nl-NL" dirty="0"/>
              <a:t>aanpassen zorgplan en zorg verlenen</a:t>
            </a:r>
          </a:p>
          <a:p>
            <a:r>
              <a:rPr lang="nl-NL" altLang="nl-NL" dirty="0"/>
              <a:t>evalueren of aangepaste zorg effect heeft</a:t>
            </a:r>
          </a:p>
        </p:txBody>
      </p:sp>
    </p:spTree>
    <p:extLst>
      <p:ext uri="{BB962C8B-B14F-4D97-AF65-F5344CB8AC3E}">
        <p14:creationId xmlns:p14="http://schemas.microsoft.com/office/powerpoint/2010/main" val="21676743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7E763F7-F7D4-4778-910B-3FEBCCFD832E}"/>
              </a:ext>
            </a:extLst>
          </p:cNvPr>
          <p:cNvPicPr>
            <a:picLocks noChangeAspect="1"/>
          </p:cNvPicPr>
          <p:nvPr/>
        </p:nvPicPr>
        <p:blipFill>
          <a:blip r:embed="rId3"/>
          <a:stretch>
            <a:fillRect/>
          </a:stretch>
        </p:blipFill>
        <p:spPr>
          <a:xfrm>
            <a:off x="244596" y="1247763"/>
            <a:ext cx="6301677" cy="5749765"/>
          </a:xfrm>
          <a:prstGeom prst="rect">
            <a:avLst/>
          </a:prstGeom>
        </p:spPr>
      </p:pic>
      <p:pic>
        <p:nvPicPr>
          <p:cNvPr id="8" name="Afbeelding 7">
            <a:extLst>
              <a:ext uri="{FF2B5EF4-FFF2-40B4-BE49-F238E27FC236}">
                <a16:creationId xmlns:a16="http://schemas.microsoft.com/office/drawing/2014/main" id="{8ECABCC9-A294-4884-8B81-A77FFFC8369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03357" y="2112184"/>
            <a:ext cx="2095500" cy="770890"/>
          </a:xfrm>
          <a:prstGeom prst="rect">
            <a:avLst/>
          </a:prstGeom>
          <a:noFill/>
          <a:ln>
            <a:noFill/>
          </a:ln>
        </p:spPr>
      </p:pic>
      <p:sp>
        <p:nvSpPr>
          <p:cNvPr id="2" name="Titel 1"/>
          <p:cNvSpPr>
            <a:spLocks noGrp="1"/>
          </p:cNvSpPr>
          <p:nvPr>
            <p:ph type="title"/>
          </p:nvPr>
        </p:nvSpPr>
        <p:spPr/>
        <p:txBody>
          <a:bodyPr/>
          <a:lstStyle/>
          <a:p>
            <a:r>
              <a:rPr lang="nl-NL" dirty="0"/>
              <a:t>v</a:t>
            </a:r>
          </a:p>
        </p:txBody>
      </p:sp>
      <p:pic>
        <p:nvPicPr>
          <p:cNvPr id="9" name="Afbeelding 8"/>
          <p:cNvPicPr>
            <a:picLocks noChangeAspect="1"/>
          </p:cNvPicPr>
          <p:nvPr/>
        </p:nvPicPr>
        <p:blipFill rotWithShape="1">
          <a:blip r:embed="rId5">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pic>
        <p:nvPicPr>
          <p:cNvPr id="7" name="Afbeelding 6">
            <a:extLst>
              <a:ext uri="{FF2B5EF4-FFF2-40B4-BE49-F238E27FC236}">
                <a16:creationId xmlns:a16="http://schemas.microsoft.com/office/drawing/2014/main" id="{A5AF8082-49B5-4F44-8E09-355BD2B96B6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100326" y="1616011"/>
            <a:ext cx="2397062" cy="846773"/>
          </a:xfrm>
          <a:prstGeom prst="rect">
            <a:avLst/>
          </a:prstGeom>
          <a:noFill/>
          <a:ln>
            <a:noFill/>
          </a:ln>
        </p:spPr>
      </p:pic>
      <p:pic>
        <p:nvPicPr>
          <p:cNvPr id="10" name="Afbeelding 9">
            <a:extLst>
              <a:ext uri="{FF2B5EF4-FFF2-40B4-BE49-F238E27FC236}">
                <a16:creationId xmlns:a16="http://schemas.microsoft.com/office/drawing/2014/main" id="{A6CFFD9C-9D8E-40AA-A9F7-F9780375FB7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722469" y="2883074"/>
            <a:ext cx="2095501" cy="714758"/>
          </a:xfrm>
          <a:prstGeom prst="rect">
            <a:avLst/>
          </a:prstGeom>
          <a:noFill/>
          <a:ln>
            <a:noFill/>
          </a:ln>
        </p:spPr>
      </p:pic>
      <p:pic>
        <p:nvPicPr>
          <p:cNvPr id="11" name="Afbeelding 10">
            <a:extLst>
              <a:ext uri="{FF2B5EF4-FFF2-40B4-BE49-F238E27FC236}">
                <a16:creationId xmlns:a16="http://schemas.microsoft.com/office/drawing/2014/main" id="{31ED3DB8-43C3-47B7-A257-A10814BCF864}"/>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4031900" y="3429000"/>
            <a:ext cx="2095501" cy="884498"/>
          </a:xfrm>
          <a:prstGeom prst="rect">
            <a:avLst/>
          </a:prstGeom>
          <a:noFill/>
          <a:ln>
            <a:noFill/>
          </a:ln>
        </p:spPr>
      </p:pic>
      <p:pic>
        <p:nvPicPr>
          <p:cNvPr id="12" name="Afbeelding 11">
            <a:extLst>
              <a:ext uri="{FF2B5EF4-FFF2-40B4-BE49-F238E27FC236}">
                <a16:creationId xmlns:a16="http://schemas.microsoft.com/office/drawing/2014/main" id="{4E701DC0-B5BC-411B-8A44-571210BE1124}"/>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2191036" y="4322643"/>
            <a:ext cx="2215642" cy="714758"/>
          </a:xfrm>
          <a:prstGeom prst="rect">
            <a:avLst/>
          </a:prstGeom>
          <a:noFill/>
          <a:ln>
            <a:noFill/>
          </a:ln>
        </p:spPr>
      </p:pic>
      <p:pic>
        <p:nvPicPr>
          <p:cNvPr id="13" name="Afbeelding 12">
            <a:extLst>
              <a:ext uri="{FF2B5EF4-FFF2-40B4-BE49-F238E27FC236}">
                <a16:creationId xmlns:a16="http://schemas.microsoft.com/office/drawing/2014/main" id="{DEB211FB-2C55-4C84-B2CB-A5423609224D}"/>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4406678" y="4771015"/>
            <a:ext cx="2048885" cy="884498"/>
          </a:xfrm>
          <a:prstGeom prst="rect">
            <a:avLst/>
          </a:prstGeom>
          <a:noFill/>
          <a:ln>
            <a:noFill/>
          </a:ln>
        </p:spPr>
      </p:pic>
      <p:pic>
        <p:nvPicPr>
          <p:cNvPr id="14" name="Afbeelding 13">
            <a:extLst>
              <a:ext uri="{FF2B5EF4-FFF2-40B4-BE49-F238E27FC236}">
                <a16:creationId xmlns:a16="http://schemas.microsoft.com/office/drawing/2014/main" id="{F2DCDF2E-CF4E-4026-B36C-489D5A3C4680}"/>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1329692" y="5410840"/>
            <a:ext cx="2193100" cy="755650"/>
          </a:xfrm>
          <a:prstGeom prst="rect">
            <a:avLst/>
          </a:prstGeom>
          <a:noFill/>
          <a:ln>
            <a:noFill/>
          </a:ln>
        </p:spPr>
      </p:pic>
      <p:pic>
        <p:nvPicPr>
          <p:cNvPr id="15" name="Afbeelding 14">
            <a:extLst>
              <a:ext uri="{FF2B5EF4-FFF2-40B4-BE49-F238E27FC236}">
                <a16:creationId xmlns:a16="http://schemas.microsoft.com/office/drawing/2014/main" id="{56BDB4F2-3A62-4BAF-8CC5-F79574759EB7}"/>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3730752" y="6192158"/>
            <a:ext cx="2204621" cy="858985"/>
          </a:xfrm>
          <a:prstGeom prst="rect">
            <a:avLst/>
          </a:prstGeom>
          <a:noFill/>
          <a:ln>
            <a:noFill/>
          </a:ln>
        </p:spPr>
      </p:pic>
    </p:spTree>
    <p:extLst>
      <p:ext uri="{BB962C8B-B14F-4D97-AF65-F5344CB8AC3E}">
        <p14:creationId xmlns:p14="http://schemas.microsoft.com/office/powerpoint/2010/main" val="34301471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sp>
        <p:nvSpPr>
          <p:cNvPr id="3" name="Tijdelijke aanduiding voor inhoud 2"/>
          <p:cNvSpPr>
            <a:spLocks noGrp="1"/>
          </p:cNvSpPr>
          <p:nvPr>
            <p:ph idx="1"/>
          </p:nvPr>
        </p:nvSpPr>
        <p:spPr/>
        <p:txBody>
          <a:bodyPr/>
          <a:lstStyle/>
          <a:p>
            <a:endParaRPr lang="nl-NL"/>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463" y="1564803"/>
            <a:ext cx="9165013" cy="3563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Afbeelding 3">
            <a:extLst>
              <a:ext uri="{FF2B5EF4-FFF2-40B4-BE49-F238E27FC236}">
                <a16:creationId xmlns:a16="http://schemas.microsoft.com/office/drawing/2014/main" id="{CB487712-06F6-4DC4-8F95-6FBA45939B5F}"/>
              </a:ext>
            </a:extLst>
          </p:cNvPr>
          <p:cNvPicPr>
            <a:picLocks noChangeAspect="1"/>
          </p:cNvPicPr>
          <p:nvPr/>
        </p:nvPicPr>
        <p:blipFill>
          <a:blip r:embed="rId5"/>
          <a:stretch>
            <a:fillRect/>
          </a:stretch>
        </p:blipFill>
        <p:spPr>
          <a:xfrm>
            <a:off x="423425" y="1628927"/>
            <a:ext cx="4632251" cy="358369"/>
          </a:xfrm>
          <a:prstGeom prst="rect">
            <a:avLst/>
          </a:prstGeom>
        </p:spPr>
      </p:pic>
    </p:spTree>
    <p:extLst>
      <p:ext uri="{BB962C8B-B14F-4D97-AF65-F5344CB8AC3E}">
        <p14:creationId xmlns:p14="http://schemas.microsoft.com/office/powerpoint/2010/main" val="1984060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425" y="1399275"/>
            <a:ext cx="8990495" cy="3073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18738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pic>
        <p:nvPicPr>
          <p:cNvPr id="17410" name="Picture 2" descr="C:\Users\MVE120~1.105\AppData\Local\Temp\11\SNAGHTML106a9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63" y="1680647"/>
            <a:ext cx="7767889" cy="3311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3356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sp>
        <p:nvSpPr>
          <p:cNvPr id="3" name="Tijdelijke aanduiding voor inhoud 2"/>
          <p:cNvSpPr>
            <a:spLocks noGrp="1"/>
          </p:cNvSpPr>
          <p:nvPr>
            <p:ph idx="1"/>
          </p:nvPr>
        </p:nvSpPr>
        <p:spPr/>
        <p:txBody>
          <a:bodyPr/>
          <a:lstStyle/>
          <a:p>
            <a:endParaRPr lang="nl-NL"/>
          </a:p>
        </p:txBody>
      </p:sp>
      <p:pic>
        <p:nvPicPr>
          <p:cNvPr id="19458" name="Picture 2" descr="C:\Users\MVE120~1.105\AppData\Local\Temp\11\SNAGHTML109dfc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499" y="1630362"/>
            <a:ext cx="8593117" cy="4103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3177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18434" name="Picture 2" descr="C:\Users\MVE120~1.105\AppData\Local\Temp\11\SNAGHTML108575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85" y="1557251"/>
            <a:ext cx="9717117" cy="3953863"/>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spTree>
    <p:extLst>
      <p:ext uri="{BB962C8B-B14F-4D97-AF65-F5344CB8AC3E}">
        <p14:creationId xmlns:p14="http://schemas.microsoft.com/office/powerpoint/2010/main" val="41919771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5" name="Tijdelijke aanduiding voor inhoud 5"/>
          <p:cNvSpPr>
            <a:spLocks noGrp="1"/>
          </p:cNvSpPr>
          <p:nvPr>
            <p:ph idx="1"/>
          </p:nvPr>
        </p:nvSpPr>
        <p:spPr>
          <a:xfrm>
            <a:off x="457200" y="1444294"/>
            <a:ext cx="4040188" cy="3941763"/>
          </a:xfrm>
          <a:prstGeom prst="rect">
            <a:avLst/>
          </a:prstGeom>
        </p:spPr>
        <p:txBody>
          <a:bodyPr>
            <a:normAutofit/>
          </a:bodyPr>
          <a:lstStyle/>
          <a:p>
            <a:r>
              <a:rPr lang="nl-NL" sz="1600" dirty="0"/>
              <a:t>.</a:t>
            </a:r>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pic>
        <p:nvPicPr>
          <p:cNvPr id="20482" name="Picture 2" descr="C:\Users\MVE120~1.105\AppData\Local\Temp\11\SNAGHTML10b99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4" y="1752600"/>
            <a:ext cx="8525935" cy="3585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2555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sp>
        <p:nvSpPr>
          <p:cNvPr id="3" name="Tijdelijke aanduiding voor inhoud 2"/>
          <p:cNvSpPr>
            <a:spLocks noGrp="1"/>
          </p:cNvSpPr>
          <p:nvPr>
            <p:ph idx="1"/>
          </p:nvPr>
        </p:nvSpPr>
        <p:spPr/>
        <p:txBody>
          <a:bodyPr/>
          <a:lstStyle/>
          <a:p>
            <a:endParaRPr lang="nl-NL" dirty="0"/>
          </a:p>
        </p:txBody>
      </p:sp>
      <p:pic>
        <p:nvPicPr>
          <p:cNvPr id="21506" name="Picture 2" descr="C:\Users\MVE120~1.105\AppData\Local\Temp\11\SNAGHTML10f34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429" y="1576816"/>
            <a:ext cx="10019499" cy="3007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6035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5" name="Tijdelijke aanduiding voor inhoud 5"/>
          <p:cNvSpPr>
            <a:spLocks noGrp="1"/>
          </p:cNvSpPr>
          <p:nvPr>
            <p:ph idx="1"/>
          </p:nvPr>
        </p:nvSpPr>
        <p:spPr>
          <a:xfrm>
            <a:off x="457200" y="1444294"/>
            <a:ext cx="4040188" cy="3941763"/>
          </a:xfrm>
          <a:prstGeom prst="rect">
            <a:avLst/>
          </a:prstGeom>
        </p:spPr>
        <p:txBody>
          <a:bodyPr>
            <a:normAutofit/>
          </a:bodyPr>
          <a:lstStyle/>
          <a:p>
            <a:endParaRPr lang="nl-NL" sz="1600" dirty="0"/>
          </a:p>
          <a:p>
            <a:endParaRPr lang="nl-NL" sz="1600" dirty="0"/>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pic>
        <p:nvPicPr>
          <p:cNvPr id="22532" name="Picture 4" descr="C:\Users\MVE120~1.105\AppData\Local\Temp\11\SNAGHTML11e02e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630363"/>
            <a:ext cx="7690966" cy="5720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5550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sp>
        <p:nvSpPr>
          <p:cNvPr id="3" name="Tijdelijke aanduiding voor inhoud 2"/>
          <p:cNvSpPr>
            <a:spLocks noGrp="1"/>
          </p:cNvSpPr>
          <p:nvPr>
            <p:ph idx="1"/>
          </p:nvPr>
        </p:nvSpPr>
        <p:spPr/>
        <p:txBody>
          <a:bodyPr/>
          <a:lstStyle/>
          <a:p>
            <a:endParaRPr lang="nl-NL"/>
          </a:p>
        </p:txBody>
      </p:sp>
      <p:pic>
        <p:nvPicPr>
          <p:cNvPr id="23554" name="Picture 2" descr="C:\Users\MVE120~1.105\AppData\Local\Temp\11\SNAGHTML11264b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791" y="1838497"/>
            <a:ext cx="5437960" cy="387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109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Vragen over palliatieve zorg</a:t>
            </a:r>
          </a:p>
        </p:txBody>
      </p:sp>
      <p:sp>
        <p:nvSpPr>
          <p:cNvPr id="3" name="Tijdelijke aanduiding voor inhoud 2"/>
          <p:cNvSpPr>
            <a:spLocks noGrp="1"/>
          </p:cNvSpPr>
          <p:nvPr>
            <p:ph idx="1"/>
          </p:nvPr>
        </p:nvSpPr>
        <p:spPr/>
        <p:txBody>
          <a:bodyPr/>
          <a:lstStyle/>
          <a:p>
            <a:pPr marL="0" indent="0">
              <a:buNone/>
            </a:pPr>
            <a:r>
              <a:rPr lang="en-US" altLang="nl-NL" dirty="0"/>
              <a:t>Op </a:t>
            </a:r>
            <a:r>
              <a:rPr lang="en-US" altLang="nl-NL" dirty="0" err="1"/>
              <a:t>een</a:t>
            </a:r>
            <a:r>
              <a:rPr lang="en-US" altLang="nl-NL" dirty="0"/>
              <a:t> </a:t>
            </a:r>
            <a:r>
              <a:rPr lang="en-US" altLang="nl-NL" dirty="0" err="1"/>
              <a:t>schaal</a:t>
            </a:r>
            <a:r>
              <a:rPr lang="en-US" altLang="nl-NL" dirty="0"/>
              <a:t> van 1 tot 10 </a:t>
            </a:r>
            <a:r>
              <a:rPr lang="en-US" altLang="nl-NL" dirty="0" err="1"/>
              <a:t>waarbij</a:t>
            </a:r>
            <a:r>
              <a:rPr lang="en-US" altLang="nl-NL" dirty="0"/>
              <a:t> 1 </a:t>
            </a:r>
            <a:r>
              <a:rPr lang="en-US" altLang="nl-NL" dirty="0" err="1"/>
              <a:t>geheel</a:t>
            </a:r>
            <a:r>
              <a:rPr lang="en-US" altLang="nl-NL" dirty="0"/>
              <a:t> </a:t>
            </a:r>
            <a:r>
              <a:rPr lang="en-US" altLang="nl-NL" dirty="0" err="1"/>
              <a:t>oneens</a:t>
            </a:r>
            <a:r>
              <a:rPr lang="en-US" altLang="nl-NL" dirty="0"/>
              <a:t> </a:t>
            </a:r>
            <a:r>
              <a:rPr lang="en-US" altLang="nl-NL" dirty="0" err="1"/>
              <a:t>en</a:t>
            </a:r>
            <a:r>
              <a:rPr lang="en-US" altLang="nl-NL" dirty="0"/>
              <a:t> 10 </a:t>
            </a:r>
            <a:r>
              <a:rPr lang="en-US" altLang="nl-NL" dirty="0" err="1"/>
              <a:t>helemaal</a:t>
            </a:r>
            <a:r>
              <a:rPr lang="en-US" altLang="nl-NL" dirty="0"/>
              <a:t> </a:t>
            </a:r>
            <a:r>
              <a:rPr lang="en-US" altLang="nl-NL" dirty="0" err="1"/>
              <a:t>mee</a:t>
            </a:r>
            <a:r>
              <a:rPr lang="en-US" altLang="nl-NL" dirty="0"/>
              <a:t> </a:t>
            </a:r>
            <a:r>
              <a:rPr lang="en-US" altLang="nl-NL" dirty="0" err="1"/>
              <a:t>eens</a:t>
            </a:r>
            <a:r>
              <a:rPr lang="en-US" altLang="nl-NL" dirty="0"/>
              <a:t>:</a:t>
            </a:r>
          </a:p>
          <a:p>
            <a:pPr marL="736600" lvl="1" indent="-457200">
              <a:buFont typeface="Arial" charset="0"/>
              <a:buAutoNum type="arabicPeriod"/>
            </a:pPr>
            <a:r>
              <a:rPr lang="en-US" altLang="nl-NL" dirty="0" err="1"/>
              <a:t>als</a:t>
            </a:r>
            <a:r>
              <a:rPr lang="en-US" altLang="nl-NL" dirty="0"/>
              <a:t> </a:t>
            </a:r>
            <a:r>
              <a:rPr lang="en-US" altLang="nl-NL" dirty="0" err="1"/>
              <a:t>ik</a:t>
            </a:r>
            <a:r>
              <a:rPr lang="en-US" altLang="nl-NL" dirty="0"/>
              <a:t> </a:t>
            </a:r>
            <a:r>
              <a:rPr lang="en-US" altLang="nl-NL" dirty="0" err="1"/>
              <a:t>terug</a:t>
            </a:r>
            <a:r>
              <a:rPr lang="en-US" altLang="nl-NL" dirty="0"/>
              <a:t> </a:t>
            </a:r>
            <a:r>
              <a:rPr lang="en-US" altLang="nl-NL" dirty="0" err="1"/>
              <a:t>kijk</a:t>
            </a:r>
            <a:r>
              <a:rPr lang="en-US" altLang="nl-NL" dirty="0"/>
              <a:t> ben </a:t>
            </a:r>
            <a:r>
              <a:rPr lang="en-US" altLang="nl-NL" dirty="0" err="1"/>
              <a:t>ik</a:t>
            </a:r>
            <a:r>
              <a:rPr lang="en-US" altLang="nl-NL" dirty="0"/>
              <a:t> </a:t>
            </a:r>
            <a:r>
              <a:rPr lang="en-US" altLang="nl-NL" dirty="0" err="1"/>
              <a:t>tevreden</a:t>
            </a:r>
            <a:r>
              <a:rPr lang="en-US" altLang="nl-NL" dirty="0"/>
              <a:t> over </a:t>
            </a:r>
            <a:r>
              <a:rPr lang="en-US" altLang="nl-NL" dirty="0" err="1"/>
              <a:t>alle</a:t>
            </a:r>
            <a:r>
              <a:rPr lang="en-US" altLang="nl-NL" dirty="0"/>
              <a:t> </a:t>
            </a:r>
            <a:r>
              <a:rPr lang="en-US" altLang="nl-NL" dirty="0" err="1"/>
              <a:t>zorg</a:t>
            </a:r>
            <a:r>
              <a:rPr lang="en-US" altLang="nl-NL" dirty="0"/>
              <a:t> die </a:t>
            </a:r>
            <a:r>
              <a:rPr lang="en-US" altLang="nl-NL" dirty="0" err="1"/>
              <a:t>wij</a:t>
            </a:r>
            <a:r>
              <a:rPr lang="en-US" altLang="nl-NL" dirty="0"/>
              <a:t> </a:t>
            </a:r>
            <a:r>
              <a:rPr lang="en-US" altLang="nl-NL" dirty="0" err="1"/>
              <a:t>hebben</a:t>
            </a:r>
            <a:r>
              <a:rPr lang="en-US" altLang="nl-NL" dirty="0"/>
              <a:t> </a:t>
            </a:r>
            <a:r>
              <a:rPr lang="en-US" altLang="nl-NL" dirty="0" err="1"/>
              <a:t>gegeven</a:t>
            </a:r>
            <a:r>
              <a:rPr lang="en-US" altLang="nl-NL" dirty="0"/>
              <a:t> </a:t>
            </a:r>
            <a:r>
              <a:rPr lang="en-US" altLang="nl-NL" dirty="0" err="1"/>
              <a:t>aan</a:t>
            </a:r>
            <a:r>
              <a:rPr lang="en-US" altLang="nl-NL" dirty="0"/>
              <a:t> </a:t>
            </a:r>
            <a:r>
              <a:rPr lang="en-US" altLang="nl-NL" dirty="0" err="1"/>
              <a:t>clienten</a:t>
            </a:r>
            <a:r>
              <a:rPr lang="en-US" altLang="nl-NL" dirty="0"/>
              <a:t>  die </a:t>
            </a:r>
            <a:r>
              <a:rPr lang="en-US" altLang="nl-NL" dirty="0" err="1"/>
              <a:t>bij</a:t>
            </a:r>
            <a:r>
              <a:rPr lang="en-US" altLang="nl-NL" dirty="0"/>
              <a:t> </a:t>
            </a:r>
            <a:r>
              <a:rPr lang="en-US" altLang="nl-NL" dirty="0" err="1"/>
              <a:t>ons</a:t>
            </a:r>
            <a:r>
              <a:rPr lang="en-US" altLang="nl-NL" dirty="0"/>
              <a:t> </a:t>
            </a:r>
            <a:r>
              <a:rPr lang="en-US" altLang="nl-NL" dirty="0" err="1"/>
              <a:t>zijn</a:t>
            </a:r>
            <a:r>
              <a:rPr lang="en-US" altLang="nl-NL" dirty="0"/>
              <a:t> </a:t>
            </a:r>
            <a:r>
              <a:rPr lang="en-US" altLang="nl-NL" dirty="0" err="1"/>
              <a:t>overleden</a:t>
            </a:r>
            <a:endParaRPr lang="en-US" altLang="nl-NL" dirty="0"/>
          </a:p>
          <a:p>
            <a:pPr marL="736600" lvl="1" indent="-457200">
              <a:buFont typeface="Arial" charset="0"/>
              <a:buAutoNum type="arabicPeriod"/>
            </a:pPr>
            <a:r>
              <a:rPr lang="en-US" altLang="nl-NL" dirty="0" err="1"/>
              <a:t>Mensen</a:t>
            </a:r>
            <a:r>
              <a:rPr lang="en-US" altLang="nl-NL" dirty="0"/>
              <a:t> </a:t>
            </a:r>
            <a:r>
              <a:rPr lang="en-US" altLang="nl-NL" dirty="0" err="1"/>
              <a:t>gaan</a:t>
            </a:r>
            <a:r>
              <a:rPr lang="en-US" altLang="nl-NL" dirty="0"/>
              <a:t> </a:t>
            </a:r>
            <a:r>
              <a:rPr lang="en-US" altLang="nl-NL" dirty="0" err="1"/>
              <a:t>dood</a:t>
            </a:r>
            <a:r>
              <a:rPr lang="en-US" altLang="nl-NL" dirty="0"/>
              <a:t>, </a:t>
            </a:r>
            <a:r>
              <a:rPr lang="en-US" altLang="nl-NL" dirty="0" err="1"/>
              <a:t>omdat</a:t>
            </a:r>
            <a:r>
              <a:rPr lang="en-US" altLang="nl-NL" dirty="0"/>
              <a:t> </a:t>
            </a:r>
            <a:r>
              <a:rPr lang="en-US" altLang="nl-NL" dirty="0" err="1"/>
              <a:t>ze</a:t>
            </a:r>
            <a:r>
              <a:rPr lang="en-US" altLang="nl-NL" dirty="0"/>
              <a:t> </a:t>
            </a:r>
            <a:r>
              <a:rPr lang="en-US" altLang="nl-NL" dirty="0" err="1"/>
              <a:t>stoppen</a:t>
            </a:r>
            <a:r>
              <a:rPr lang="en-US" altLang="nl-NL" dirty="0"/>
              <a:t> met </a:t>
            </a:r>
            <a:r>
              <a:rPr lang="en-US" altLang="nl-NL" dirty="0" err="1"/>
              <a:t>eten</a:t>
            </a:r>
            <a:r>
              <a:rPr lang="en-US" altLang="nl-NL" dirty="0"/>
              <a:t> </a:t>
            </a:r>
            <a:r>
              <a:rPr lang="en-US" altLang="nl-NL" dirty="0" err="1"/>
              <a:t>en</a:t>
            </a:r>
            <a:r>
              <a:rPr lang="en-US" altLang="nl-NL" dirty="0"/>
              <a:t> </a:t>
            </a:r>
            <a:r>
              <a:rPr lang="en-US" altLang="nl-NL" dirty="0" err="1"/>
              <a:t>drinken</a:t>
            </a:r>
            <a:r>
              <a:rPr lang="en-US" altLang="nl-NL" dirty="0"/>
              <a:t>.</a:t>
            </a:r>
          </a:p>
          <a:p>
            <a:pPr marL="736600" lvl="1" indent="-457200">
              <a:buFont typeface="Arial" charset="0"/>
              <a:buAutoNum type="arabicPeriod"/>
            </a:pPr>
            <a:r>
              <a:rPr lang="en-US" altLang="nl-NL" dirty="0" err="1"/>
              <a:t>Ik</a:t>
            </a:r>
            <a:r>
              <a:rPr lang="en-US" altLang="nl-NL" dirty="0"/>
              <a:t> </a:t>
            </a:r>
            <a:r>
              <a:rPr lang="en-US" altLang="nl-NL" dirty="0" err="1"/>
              <a:t>weet</a:t>
            </a:r>
            <a:r>
              <a:rPr lang="en-US" altLang="nl-NL" dirty="0"/>
              <a:t> </a:t>
            </a:r>
            <a:r>
              <a:rPr lang="en-US" altLang="nl-NL" dirty="0" err="1"/>
              <a:t>alles</a:t>
            </a:r>
            <a:r>
              <a:rPr lang="en-US" altLang="nl-NL" dirty="0"/>
              <a:t> over </a:t>
            </a:r>
            <a:r>
              <a:rPr lang="en-US" altLang="nl-NL" dirty="0" err="1"/>
              <a:t>palliatieve</a:t>
            </a:r>
            <a:r>
              <a:rPr lang="en-US" altLang="nl-NL" dirty="0"/>
              <a:t> </a:t>
            </a:r>
            <a:r>
              <a:rPr lang="en-US" altLang="nl-NL" dirty="0" err="1"/>
              <a:t>zorg</a:t>
            </a:r>
            <a:r>
              <a:rPr lang="en-US" altLang="nl-NL" dirty="0"/>
              <a:t>.</a:t>
            </a:r>
          </a:p>
          <a:p>
            <a:pPr marL="736600" lvl="1" indent="-457200">
              <a:buFont typeface="Arial" charset="0"/>
              <a:buAutoNum type="arabicPeriod"/>
            </a:pPr>
            <a:r>
              <a:rPr lang="en-US" altLang="nl-NL" dirty="0" err="1"/>
              <a:t>Ik</a:t>
            </a:r>
            <a:r>
              <a:rPr lang="en-US" altLang="nl-NL" dirty="0"/>
              <a:t> </a:t>
            </a:r>
            <a:r>
              <a:rPr lang="en-US" altLang="nl-NL" dirty="0" err="1"/>
              <a:t>wil</a:t>
            </a:r>
            <a:r>
              <a:rPr lang="en-US" altLang="nl-NL" dirty="0"/>
              <a:t> </a:t>
            </a:r>
            <a:r>
              <a:rPr lang="en-US" altLang="nl-NL" dirty="0" err="1"/>
              <a:t>graag</a:t>
            </a:r>
            <a:r>
              <a:rPr lang="en-US" altLang="nl-NL" dirty="0"/>
              <a:t> </a:t>
            </a:r>
            <a:r>
              <a:rPr lang="en-US" altLang="nl-NL" dirty="0" err="1"/>
              <a:t>meer</a:t>
            </a:r>
            <a:r>
              <a:rPr lang="en-US" altLang="nl-NL" dirty="0"/>
              <a:t> </a:t>
            </a:r>
            <a:r>
              <a:rPr lang="en-US" altLang="nl-NL" dirty="0" err="1"/>
              <a:t>handvatten</a:t>
            </a:r>
            <a:r>
              <a:rPr lang="en-US" altLang="nl-NL" dirty="0"/>
              <a:t> </a:t>
            </a:r>
            <a:r>
              <a:rPr lang="en-US" altLang="nl-NL" dirty="0" err="1"/>
              <a:t>voor</a:t>
            </a:r>
            <a:r>
              <a:rPr lang="en-US" altLang="nl-NL" dirty="0"/>
              <a:t> de </a:t>
            </a:r>
            <a:r>
              <a:rPr lang="en-US" altLang="nl-NL" dirty="0" err="1"/>
              <a:t>palliatieve</a:t>
            </a:r>
            <a:r>
              <a:rPr lang="en-US" altLang="nl-NL" dirty="0"/>
              <a:t> </a:t>
            </a:r>
            <a:r>
              <a:rPr lang="en-US" altLang="nl-NL" dirty="0" err="1"/>
              <a:t>zorg</a:t>
            </a:r>
            <a:endParaRPr lang="nl-NL" dirty="0"/>
          </a:p>
        </p:txBody>
      </p:sp>
    </p:spTree>
    <p:extLst>
      <p:ext uri="{BB962C8B-B14F-4D97-AF65-F5344CB8AC3E}">
        <p14:creationId xmlns:p14="http://schemas.microsoft.com/office/powerpoint/2010/main" val="41257586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2"/>
            <a:r>
              <a:rPr lang="nl-NL" altLang="nl-NL" dirty="0"/>
              <a:t>Controleer of je met de gevonden informatie het zorgprobleem kunt benoemen:</a:t>
            </a:r>
          </a:p>
          <a:p>
            <a:r>
              <a:rPr lang="nl-NL" altLang="nl-NL" dirty="0"/>
              <a:t>zorgvrager heeft de meeste last van…</a:t>
            </a:r>
          </a:p>
          <a:p>
            <a:r>
              <a:rPr lang="nl-NL" altLang="nl-NL" dirty="0"/>
              <a:t>het probleem is er sinds…</a:t>
            </a:r>
          </a:p>
          <a:p>
            <a:r>
              <a:rPr lang="nl-NL" altLang="nl-NL" dirty="0"/>
              <a:t>zorgprobleem wordt erger of minder erg door…</a:t>
            </a:r>
          </a:p>
          <a:p>
            <a:endParaRPr lang="nl-NL" dirty="0"/>
          </a:p>
        </p:txBody>
      </p:sp>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spTree>
    <p:extLst>
      <p:ext uri="{BB962C8B-B14F-4D97-AF65-F5344CB8AC3E}">
        <p14:creationId xmlns:p14="http://schemas.microsoft.com/office/powerpoint/2010/main" val="35069380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01" y="1844766"/>
            <a:ext cx="2954917" cy="2363934"/>
          </a:xfrm>
          <a:prstGeom prst="rect">
            <a:avLst/>
          </a:prstGeom>
        </p:spPr>
      </p:pic>
      <p:sp>
        <p:nvSpPr>
          <p:cNvPr id="2" name="Titel 1"/>
          <p:cNvSpPr>
            <a:spLocks noGrp="1"/>
          </p:cNvSpPr>
          <p:nvPr>
            <p:ph type="title"/>
          </p:nvPr>
        </p:nvSpPr>
        <p:spPr/>
        <p:txBody>
          <a:bodyPr/>
          <a:lstStyle/>
          <a:p>
            <a:r>
              <a:rPr lang="nl-NL" b="1" dirty="0"/>
              <a:t>Aan de slag</a:t>
            </a:r>
          </a:p>
        </p:txBody>
      </p:sp>
      <p:sp>
        <p:nvSpPr>
          <p:cNvPr id="8" name="Tijdelijke aanduiding voor inhoud 2"/>
          <p:cNvSpPr>
            <a:spLocks noGrp="1"/>
          </p:cNvSpPr>
          <p:nvPr>
            <p:ph idx="1"/>
          </p:nvPr>
        </p:nvSpPr>
        <p:spPr>
          <a:xfrm>
            <a:off x="292822" y="4285863"/>
            <a:ext cx="7704000" cy="1753848"/>
          </a:xfrm>
        </p:spPr>
        <p:txBody>
          <a:bodyPr/>
          <a:lstStyle/>
          <a:p>
            <a:r>
              <a:rPr lang="nl-NL" altLang="nl-NL" dirty="0"/>
              <a:t>wat wil ik bereiken? </a:t>
            </a:r>
          </a:p>
          <a:p>
            <a:r>
              <a:rPr lang="nl-NL" altLang="nl-NL" dirty="0"/>
              <a:t>met wie?</a:t>
            </a:r>
          </a:p>
          <a:p>
            <a:r>
              <a:rPr lang="nl-NL" altLang="nl-NL" dirty="0"/>
              <a:t>wat wil ik vragen?</a:t>
            </a:r>
          </a:p>
          <a:p>
            <a:endParaRPr lang="nl-NL" dirty="0"/>
          </a:p>
        </p:txBody>
      </p:sp>
    </p:spTree>
    <p:extLst>
      <p:ext uri="{BB962C8B-B14F-4D97-AF65-F5344CB8AC3E}">
        <p14:creationId xmlns:p14="http://schemas.microsoft.com/office/powerpoint/2010/main" val="17810409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r="35171" b="64506"/>
          <a:stretch/>
        </p:blipFill>
        <p:spPr>
          <a:xfrm>
            <a:off x="334547" y="201025"/>
            <a:ext cx="1915639" cy="839057"/>
          </a:xfrm>
          <a:prstGeom prst="rect">
            <a:avLst/>
          </a:prstGeom>
        </p:spPr>
      </p:pic>
      <p:sp>
        <p:nvSpPr>
          <p:cNvPr id="3" name="Tijdelijke aanduiding voor inhoud 2"/>
          <p:cNvSpPr>
            <a:spLocks noGrp="1"/>
          </p:cNvSpPr>
          <p:nvPr>
            <p:ph idx="1"/>
          </p:nvPr>
        </p:nvSpPr>
        <p:spPr/>
        <p:txBody>
          <a:bodyPr/>
          <a:lstStyle/>
          <a:p>
            <a:pPr lvl="2"/>
            <a:r>
              <a:rPr lang="nl-NL" b="1" dirty="0"/>
              <a:t>Wat wil ik bereiken:</a:t>
            </a:r>
          </a:p>
          <a:p>
            <a:r>
              <a:rPr lang="nl-NL" altLang="nl-NL" dirty="0"/>
              <a:t>mijn zorgen over de situatie, verzamelde observaties en gegevens delen</a:t>
            </a:r>
          </a:p>
          <a:p>
            <a:r>
              <a:rPr lang="nl-NL" altLang="nl-NL" dirty="0"/>
              <a:t>een bezoek van arts of verpleegkundige aan de zorgvrager</a:t>
            </a:r>
          </a:p>
          <a:p>
            <a:r>
              <a:rPr lang="nl-NL" altLang="nl-NL" dirty="0"/>
              <a:t>aanpassing beleid en zorg</a:t>
            </a:r>
          </a:p>
          <a:p>
            <a:r>
              <a:rPr lang="nl-NL" altLang="nl-NL" dirty="0"/>
              <a:t>meer informatie voor zorgvrager of naasten</a:t>
            </a:r>
          </a:p>
          <a:p>
            <a:endParaRPr lang="nl-NL" altLang="nl-NL" dirty="0"/>
          </a:p>
          <a:p>
            <a:endParaRPr lang="nl-NL" dirty="0"/>
          </a:p>
        </p:txBody>
      </p:sp>
    </p:spTree>
    <p:extLst>
      <p:ext uri="{BB962C8B-B14F-4D97-AF65-F5344CB8AC3E}">
        <p14:creationId xmlns:p14="http://schemas.microsoft.com/office/powerpoint/2010/main" val="13612623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p:txBody>
          <a:bodyPr/>
          <a:lstStyle/>
          <a:p>
            <a:pPr lvl="2"/>
            <a:r>
              <a:rPr lang="nl-NL" b="1" dirty="0"/>
              <a:t>Met wie:</a:t>
            </a:r>
          </a:p>
          <a:p>
            <a:r>
              <a:rPr lang="nl-NL" altLang="nl-NL" dirty="0"/>
              <a:t>EVV</a:t>
            </a:r>
          </a:p>
          <a:p>
            <a:r>
              <a:rPr lang="nl-NL" altLang="nl-NL" dirty="0"/>
              <a:t>verpleegkundige</a:t>
            </a:r>
          </a:p>
          <a:p>
            <a:r>
              <a:rPr lang="nl-NL" altLang="nl-NL" dirty="0"/>
              <a:t>arts</a:t>
            </a:r>
          </a:p>
          <a:p>
            <a:r>
              <a:rPr lang="nl-NL" altLang="nl-NL" dirty="0"/>
              <a:t>overige …	</a:t>
            </a:r>
          </a:p>
          <a:p>
            <a:pPr marL="171863" lvl="1" indent="0">
              <a:buNone/>
            </a:pPr>
            <a:endParaRPr lang="nl-NL" altLang="nl-NL" dirty="0"/>
          </a:p>
          <a:p>
            <a:pPr marL="171863" lvl="1" indent="0">
              <a:buNone/>
            </a:pPr>
            <a:endParaRPr lang="nl-NL" altLang="nl-NL" dirty="0"/>
          </a:p>
          <a:p>
            <a:pPr marL="171863" lvl="1" indent="0">
              <a:buNone/>
            </a:pPr>
            <a:r>
              <a:rPr lang="nl-NL" altLang="nl-NL" dirty="0"/>
              <a:t>				Houd steeds in de gaten of </a:t>
            </a:r>
          </a:p>
          <a:p>
            <a:pPr marL="171863" lvl="1" indent="0">
              <a:buNone/>
            </a:pPr>
            <a:r>
              <a:rPr lang="nl-NL" altLang="nl-NL" dirty="0"/>
              <a:t>				beleid en zorg bij de 					zorgvrager passen!  </a:t>
            </a:r>
          </a:p>
          <a:p>
            <a:endParaRPr lang="nl-NL" dirty="0"/>
          </a:p>
          <a:p>
            <a:endParaRPr lang="nl-NL" dirty="0"/>
          </a:p>
          <a:p>
            <a:endParaRPr lang="nl-NL" dirty="0"/>
          </a:p>
          <a:p>
            <a:endParaRPr lang="nl-NL" altLang="nl-NL" dirty="0"/>
          </a:p>
          <a:p>
            <a:endParaRPr lang="en-GB" dirty="0"/>
          </a:p>
          <a:p>
            <a:endParaRPr lang="nl-NL" dirty="0"/>
          </a:p>
        </p:txBody>
      </p:sp>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r="35171" b="64506"/>
          <a:stretch/>
        </p:blipFill>
        <p:spPr>
          <a:xfrm>
            <a:off x="334547" y="201025"/>
            <a:ext cx="1915639" cy="839057"/>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7959" y="3790338"/>
            <a:ext cx="5200650" cy="369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77718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2"/>
            <a:r>
              <a:rPr lang="nl-NL" b="1" dirty="0"/>
              <a:t>Wat wil ik vragen?</a:t>
            </a:r>
            <a:r>
              <a:rPr lang="nl-NL" dirty="0"/>
              <a:t> </a:t>
            </a:r>
          </a:p>
          <a:p>
            <a:r>
              <a:rPr lang="nl-NL" altLang="nl-NL" dirty="0"/>
              <a:t>Welk beleid en behandeling worden er afgesproken?</a:t>
            </a:r>
          </a:p>
          <a:p>
            <a:r>
              <a:rPr lang="nl-NL" altLang="nl-NL" dirty="0"/>
              <a:t>Is het doel de oorzaak van het probleem te behandelen of wordt alleen geprobeerd het probleem (de last) te verminderen?</a:t>
            </a:r>
          </a:p>
          <a:p>
            <a:r>
              <a:rPr lang="nl-NL" altLang="nl-NL" dirty="0"/>
              <a:t>Wat is hier praktisch voor nodig?</a:t>
            </a:r>
          </a:p>
          <a:p>
            <a:r>
              <a:rPr lang="nl-NL" altLang="nl-NL" dirty="0"/>
              <a:t>Wie gaat dit regelen?</a:t>
            </a:r>
          </a:p>
          <a:p>
            <a:endParaRPr lang="nl-NL" dirty="0"/>
          </a:p>
        </p:txBody>
      </p:sp>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r="35171" b="64506"/>
          <a:stretch/>
        </p:blipFill>
        <p:spPr>
          <a:xfrm>
            <a:off x="334547" y="201025"/>
            <a:ext cx="1915639" cy="839057"/>
          </a:xfrm>
          <a:prstGeom prst="rect">
            <a:avLst/>
          </a:prstGeom>
        </p:spPr>
      </p:pic>
    </p:spTree>
    <p:extLst>
      <p:ext uri="{BB962C8B-B14F-4D97-AF65-F5344CB8AC3E}">
        <p14:creationId xmlns:p14="http://schemas.microsoft.com/office/powerpoint/2010/main" val="32785126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2"/>
            <a:r>
              <a:rPr lang="nl-NL" b="1" dirty="0"/>
              <a:t>Wat wil ik vragen?</a:t>
            </a:r>
            <a:r>
              <a:rPr lang="nl-NL" dirty="0"/>
              <a:t> (2)</a:t>
            </a:r>
          </a:p>
          <a:p>
            <a:r>
              <a:rPr lang="nl-NL" altLang="nl-NL" dirty="0"/>
              <a:t>Wie informeert de zorgvrager en wanneer?</a:t>
            </a:r>
          </a:p>
          <a:p>
            <a:r>
              <a:rPr lang="nl-NL" altLang="nl-NL" dirty="0"/>
              <a:t>Wanneer moeten de klachten van de zorgvrager minder zijn? </a:t>
            </a:r>
          </a:p>
          <a:p>
            <a:r>
              <a:rPr lang="nl-NL" altLang="nl-NL" dirty="0"/>
              <a:t>Wat doe ik als klachten van de zorgvrager erger worden?</a:t>
            </a:r>
          </a:p>
          <a:p>
            <a:r>
              <a:rPr lang="nl-NL" altLang="nl-NL" dirty="0"/>
              <a:t>Wordt beleid in dossier genoteerd en door wie?</a:t>
            </a:r>
          </a:p>
          <a:p>
            <a:r>
              <a:rPr lang="nl-NL" altLang="nl-NL" dirty="0"/>
              <a:t>Zijn er zorghandelingen die gestopt kunnen worden?</a:t>
            </a:r>
          </a:p>
          <a:p>
            <a:endParaRPr lang="nl-NL" dirty="0"/>
          </a:p>
        </p:txBody>
      </p:sp>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r="35171" b="64506"/>
          <a:stretch/>
        </p:blipFill>
        <p:spPr>
          <a:xfrm>
            <a:off x="334547" y="201025"/>
            <a:ext cx="1915639" cy="839057"/>
          </a:xfrm>
          <a:prstGeom prst="rect">
            <a:avLst/>
          </a:prstGeom>
        </p:spPr>
      </p:pic>
    </p:spTree>
    <p:extLst>
      <p:ext uri="{BB962C8B-B14F-4D97-AF65-F5344CB8AC3E}">
        <p14:creationId xmlns:p14="http://schemas.microsoft.com/office/powerpoint/2010/main" val="16168108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75" y="1817977"/>
            <a:ext cx="2484146" cy="1987317"/>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1964" y="1814714"/>
            <a:ext cx="2484146" cy="1987317"/>
          </a:xfrm>
          <a:prstGeom prst="rect">
            <a:avLst/>
          </a:prstGeom>
        </p:spPr>
      </p:pic>
      <p:sp>
        <p:nvSpPr>
          <p:cNvPr id="2" name="Titel 1"/>
          <p:cNvSpPr>
            <a:spLocks noGrp="1"/>
          </p:cNvSpPr>
          <p:nvPr>
            <p:ph type="title"/>
          </p:nvPr>
        </p:nvSpPr>
        <p:spPr/>
        <p:txBody>
          <a:bodyPr/>
          <a:lstStyle/>
          <a:p>
            <a:r>
              <a:rPr lang="nl-NL" b="1" dirty="0"/>
              <a:t>Aan de slag</a:t>
            </a:r>
          </a:p>
        </p:txBody>
      </p:sp>
    </p:spTree>
    <p:extLst>
      <p:ext uri="{BB962C8B-B14F-4D97-AF65-F5344CB8AC3E}">
        <p14:creationId xmlns:p14="http://schemas.microsoft.com/office/powerpoint/2010/main" val="30586218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Jouw mening</a:t>
            </a:r>
            <a:endParaRPr lang="nl-NL" dirty="0"/>
          </a:p>
        </p:txBody>
      </p:sp>
      <p:sp>
        <p:nvSpPr>
          <p:cNvPr id="3" name="Tijdelijke aanduiding voor inhoud 2"/>
          <p:cNvSpPr>
            <a:spLocks noGrp="1"/>
          </p:cNvSpPr>
          <p:nvPr>
            <p:ph idx="1"/>
          </p:nvPr>
        </p:nvSpPr>
        <p:spPr/>
        <p:txBody>
          <a:bodyPr/>
          <a:lstStyle/>
          <a:p>
            <a:endParaRPr lang="nl-NL"/>
          </a:p>
          <a:p>
            <a:r>
              <a:rPr lang="nl-NL"/>
              <a:t>Wat is volgens jou het effect van het werken met het materiaal?</a:t>
            </a: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4467" y="3235502"/>
            <a:ext cx="5011137" cy="3885641"/>
          </a:xfrm>
          <a:prstGeom prst="rect">
            <a:avLst/>
          </a:prstGeom>
        </p:spPr>
      </p:pic>
    </p:spTree>
    <p:extLst>
      <p:ext uri="{BB962C8B-B14F-4D97-AF65-F5344CB8AC3E}">
        <p14:creationId xmlns:p14="http://schemas.microsoft.com/office/powerpoint/2010/main" val="28005408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Doelstellingen</a:t>
            </a:r>
            <a:endParaRPr lang="nl-NL" dirty="0"/>
          </a:p>
        </p:txBody>
      </p:sp>
      <p:sp>
        <p:nvSpPr>
          <p:cNvPr id="3" name="Tijdelijke aanduiding voor inhoud 2"/>
          <p:cNvSpPr>
            <a:spLocks noGrp="1"/>
          </p:cNvSpPr>
          <p:nvPr>
            <p:ph idx="1"/>
          </p:nvPr>
        </p:nvSpPr>
        <p:spPr/>
        <p:txBody>
          <a:bodyPr/>
          <a:lstStyle/>
          <a:p>
            <a:r>
              <a:rPr lang="nl-NL" altLang="nl-NL" dirty="0"/>
              <a:t>Signaleren en monitoren van klachten en problemen van zorgvragers (en naasten)</a:t>
            </a:r>
          </a:p>
          <a:p>
            <a:r>
              <a:rPr lang="nl-NL" altLang="nl-NL" dirty="0"/>
              <a:t>Verwoorden van deze zorgproblemen in overlegsituaties met verpleegkundigen of artsen</a:t>
            </a:r>
          </a:p>
          <a:p>
            <a:r>
              <a:rPr lang="nl-NL" altLang="nl-NL" dirty="0"/>
              <a:t>Deskundigheidsbevordering van de zorgverlener (o.a. kennis van symptomen en behandeling)</a:t>
            </a:r>
          </a:p>
          <a:p>
            <a:r>
              <a:rPr lang="nl-NL" altLang="nl-NL" dirty="0"/>
              <a:t>Systematisch en gestructureerd plannen van de zorg met richtlijnen en checklijsten</a:t>
            </a:r>
          </a:p>
          <a:p>
            <a:r>
              <a:rPr lang="nl-NL" altLang="nl-NL" dirty="0"/>
              <a:t>Bevordering van de samenwerking met andere disciplines</a:t>
            </a:r>
          </a:p>
        </p:txBody>
      </p:sp>
    </p:spTree>
    <p:extLst>
      <p:ext uri="{BB962C8B-B14F-4D97-AF65-F5344CB8AC3E}">
        <p14:creationId xmlns:p14="http://schemas.microsoft.com/office/powerpoint/2010/main" val="24295933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Aan de slag</a:t>
            </a:r>
            <a:endParaRPr lang="nl-NL" dirty="0"/>
          </a:p>
        </p:txBody>
      </p:sp>
      <p:sp>
        <p:nvSpPr>
          <p:cNvPr id="3" name="Tijdelijke aanduiding voor inhoud 2"/>
          <p:cNvSpPr>
            <a:spLocks noGrp="1"/>
          </p:cNvSpPr>
          <p:nvPr>
            <p:ph idx="1"/>
          </p:nvPr>
        </p:nvSpPr>
        <p:spPr/>
        <p:txBody>
          <a:bodyPr/>
          <a:lstStyle/>
          <a:p>
            <a:pPr lvl="2"/>
            <a:r>
              <a:rPr lang="nl-NL" altLang="nl-NL" dirty="0"/>
              <a:t>De set Signalering in de palliatieve fase helpt bij:</a:t>
            </a:r>
          </a:p>
          <a:p>
            <a:r>
              <a:rPr lang="nl-NL" altLang="nl-NL" dirty="0"/>
              <a:t>het goed in kaart brengen van zorgproblemen</a:t>
            </a:r>
          </a:p>
          <a:p>
            <a:r>
              <a:rPr lang="nl-NL" altLang="nl-NL" dirty="0"/>
              <a:t>de voorbereiding van het overleg </a:t>
            </a:r>
          </a:p>
          <a:p>
            <a:endParaRPr lang="nl-NL" altLang="nl-NL" dirty="0"/>
          </a:p>
          <a:p>
            <a:pPr lvl="2"/>
            <a:r>
              <a:rPr lang="nl-NL" altLang="nl-NL" dirty="0"/>
              <a:t>Met als doel een zo goed mogelijke kwaliteit van leven voor de zorgvrager in de palliatieve fase </a:t>
            </a:r>
          </a:p>
          <a:p>
            <a:endParaRPr lang="nl-NL" altLang="nl-NL" dirty="0"/>
          </a:p>
          <a:p>
            <a:pPr lvl="2"/>
            <a:r>
              <a:rPr lang="nl-NL" altLang="nl-NL" dirty="0"/>
              <a:t>Dit geldt ook voor mensen zonder zelfregie: het zwaartepunt voor de informatiebron ligt anders</a:t>
            </a:r>
          </a:p>
          <a:p>
            <a:endParaRPr lang="nl-NL" altLang="nl-NL" dirty="0"/>
          </a:p>
          <a:p>
            <a:endParaRPr lang="nl-NL" dirty="0"/>
          </a:p>
        </p:txBody>
      </p:sp>
    </p:spTree>
    <p:extLst>
      <p:ext uri="{BB962C8B-B14F-4D97-AF65-F5344CB8AC3E}">
        <p14:creationId xmlns:p14="http://schemas.microsoft.com/office/powerpoint/2010/main" val="3764742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noChangeArrowheads="1"/>
          </p:cNvSpPr>
          <p:nvPr>
            <p:ph type="title" idx="4294967295"/>
          </p:nvPr>
        </p:nvSpPr>
        <p:spPr>
          <a:xfrm>
            <a:off x="0" y="0"/>
            <a:ext cx="7772400" cy="1163638"/>
          </a:xfrm>
        </p:spPr>
        <p:txBody>
          <a:bodyPr/>
          <a:lstStyle/>
          <a:p>
            <a:pPr eaLnBrk="1" hangingPunct="1"/>
            <a:r>
              <a:rPr lang="nl-NL" altLang="nl-NL" sz="3000"/>
              <a:t>Wat willen bereiken als team vandaag?</a:t>
            </a:r>
          </a:p>
        </p:txBody>
      </p:sp>
      <p:sp>
        <p:nvSpPr>
          <p:cNvPr id="10243" name="Tijdelijke aanduiding voor inhoud 2"/>
          <p:cNvSpPr>
            <a:spLocks noGrp="1" noChangeArrowheads="1"/>
          </p:cNvSpPr>
          <p:nvPr>
            <p:ph idx="4294967295"/>
          </p:nvPr>
        </p:nvSpPr>
        <p:spPr>
          <a:xfrm>
            <a:off x="292100" y="1473200"/>
            <a:ext cx="7704138" cy="4614863"/>
          </a:xfrm>
        </p:spPr>
        <p:txBody>
          <a:bodyPr/>
          <a:lstStyle/>
          <a:p>
            <a:pPr marL="457200" indent="-457200" eaLnBrk="1" hangingPunct="1">
              <a:buFont typeface="Arial" charset="0"/>
              <a:buAutoNum type="arabicParenR"/>
            </a:pPr>
            <a:endParaRPr lang="nl-NL" altLang="nl-NL" sz="2500"/>
          </a:p>
          <a:p>
            <a:pPr marL="457200" indent="-457200" eaLnBrk="1" hangingPunct="1">
              <a:buFont typeface="Arial" charset="0"/>
              <a:buAutoNum type="arabicParenR"/>
            </a:pPr>
            <a:r>
              <a:rPr lang="en-US" altLang="nl-NL" sz="2500"/>
              <a:t>Wat is palliatieve zorg?</a:t>
            </a:r>
            <a:endParaRPr lang="nl-NL" altLang="nl-NL" sz="2500"/>
          </a:p>
          <a:p>
            <a:pPr marL="457200" indent="-457200" eaLnBrk="1" hangingPunct="1">
              <a:buFont typeface="Arial" charset="0"/>
              <a:buAutoNum type="arabicParenR"/>
            </a:pPr>
            <a:r>
              <a:rPr lang="nl-NL" altLang="nl-NL" sz="2500"/>
              <a:t>Weten wanneer en hoe de set ingezet kan worden.</a:t>
            </a:r>
          </a:p>
          <a:p>
            <a:pPr marL="457200" indent="-457200" eaLnBrk="1" hangingPunct="1">
              <a:buFont typeface="Arial" charset="0"/>
              <a:buAutoNum type="arabicParenR"/>
            </a:pPr>
            <a:r>
              <a:rPr lang="nl-NL" altLang="nl-NL" sz="2500"/>
              <a:t>Werkblad signalering in de palliatieve zorg kunnen toepassen.</a:t>
            </a:r>
          </a:p>
          <a:p>
            <a:pPr marL="457200" indent="-457200" eaLnBrk="1" hangingPunct="1">
              <a:buFont typeface="Arial" charset="0"/>
              <a:buAutoNum type="arabicParenR"/>
            </a:pPr>
            <a:r>
              <a:rPr lang="nl-NL" altLang="nl-NL" sz="2500"/>
              <a:t>Signaleringskaarten kunnen toepassen in de praktijk.</a:t>
            </a:r>
          </a:p>
          <a:p>
            <a:pPr marL="457200" indent="-457200" eaLnBrk="1" hangingPunct="1">
              <a:buFont typeface="Arial" charset="0"/>
              <a:buAutoNum type="arabicParenR"/>
            </a:pPr>
            <a:r>
              <a:rPr lang="nl-NL" altLang="nl-NL" sz="2500"/>
              <a:t>Achtergrond informatie van signalering in de palliatieve fase kunnen vinden.</a:t>
            </a:r>
          </a:p>
          <a:p>
            <a:pPr marL="457200" indent="-457200" eaLnBrk="1" hangingPunct="1">
              <a:buFont typeface="Arial" charset="0"/>
              <a:buAutoNum type="arabicParenR"/>
            </a:pPr>
            <a:endParaRPr lang="nl-NL" altLang="nl-NL" sz="900"/>
          </a:p>
          <a:p>
            <a:pPr marL="457200" indent="-457200" eaLnBrk="1" hangingPunct="1">
              <a:buFont typeface="Arial" charset="0"/>
              <a:buNone/>
            </a:pPr>
            <a:r>
              <a:rPr lang="nl-NL" altLang="nl-NL" sz="2500"/>
              <a:t>Afsluiting; afspraken over vervolg</a:t>
            </a:r>
          </a:p>
          <a:p>
            <a:pPr marL="457200" indent="-457200" eaLnBrk="1" hangingPunct="1">
              <a:buFont typeface="Times" pitchFamily="18" charset="0"/>
              <a:buNone/>
            </a:pPr>
            <a:endParaRPr lang="nl-NL" altLang="nl-NL"/>
          </a:p>
        </p:txBody>
      </p:sp>
    </p:spTree>
    <p:extLst>
      <p:ext uri="{BB962C8B-B14F-4D97-AF65-F5344CB8AC3E}">
        <p14:creationId xmlns:p14="http://schemas.microsoft.com/office/powerpoint/2010/main" val="1171931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Veel gestelde vragen</a:t>
            </a:r>
          </a:p>
        </p:txBody>
      </p:sp>
      <p:sp>
        <p:nvSpPr>
          <p:cNvPr id="3" name="Tijdelijke aanduiding voor inhoud 2"/>
          <p:cNvSpPr>
            <a:spLocks noGrp="1"/>
          </p:cNvSpPr>
          <p:nvPr>
            <p:ph idx="1"/>
          </p:nvPr>
        </p:nvSpPr>
        <p:spPr/>
        <p:txBody>
          <a:bodyPr/>
          <a:lstStyle/>
          <a:p>
            <a:pPr>
              <a:defRPr/>
            </a:pPr>
            <a:r>
              <a:rPr lang="nl-NL" dirty="0"/>
              <a:t>Hoe verhoudt het zich ten opzichte van de normen van verantwoorde zorg en het </a:t>
            </a:r>
            <a:r>
              <a:rPr lang="nl-NL" dirty="0" err="1"/>
              <a:t>zorgleefplan</a:t>
            </a:r>
            <a:r>
              <a:rPr lang="nl-NL" dirty="0"/>
              <a:t>?</a:t>
            </a:r>
          </a:p>
          <a:p>
            <a:pPr>
              <a:defRPr/>
            </a:pPr>
            <a:r>
              <a:rPr lang="nl-NL" dirty="0"/>
              <a:t>Hoe gebruik ik het werkblok en bewaar ik de papieren?</a:t>
            </a:r>
          </a:p>
          <a:p>
            <a:pPr>
              <a:defRPr/>
            </a:pPr>
            <a:endParaRPr lang="nl-NL" dirty="0"/>
          </a:p>
          <a:p>
            <a:pPr marL="0" indent="0">
              <a:buNone/>
            </a:pPr>
            <a:endParaRPr lang="nl-NL" dirty="0"/>
          </a:p>
        </p:txBody>
      </p:sp>
    </p:spTree>
    <p:extLst>
      <p:ext uri="{BB962C8B-B14F-4D97-AF65-F5344CB8AC3E}">
        <p14:creationId xmlns:p14="http://schemas.microsoft.com/office/powerpoint/2010/main" val="38734792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Terugblik naar vragen uit het eerste uur</a:t>
            </a:r>
          </a:p>
        </p:txBody>
      </p:sp>
      <p:sp>
        <p:nvSpPr>
          <p:cNvPr id="3" name="Tijdelijke aanduiding voor inhoud 2"/>
          <p:cNvSpPr>
            <a:spLocks noGrp="1"/>
          </p:cNvSpPr>
          <p:nvPr>
            <p:ph idx="1"/>
          </p:nvPr>
        </p:nvSpPr>
        <p:spPr/>
        <p:txBody>
          <a:bodyPr/>
          <a:lstStyle/>
          <a:p>
            <a:r>
              <a:rPr lang="nl-NL" dirty="0"/>
              <a:t>Heeft iedereen antwoord op zijn vragen die hij/zij vooraf heeft geformuleerd?</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4467" y="3235502"/>
            <a:ext cx="5011137" cy="3885641"/>
          </a:xfrm>
          <a:prstGeom prst="rect">
            <a:avLst/>
          </a:prstGeom>
        </p:spPr>
      </p:pic>
    </p:spTree>
    <p:extLst>
      <p:ext uri="{BB962C8B-B14F-4D97-AF65-F5344CB8AC3E}">
        <p14:creationId xmlns:p14="http://schemas.microsoft.com/office/powerpoint/2010/main" val="8059696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a:t>Bestellen via IKNL-shop (www.iknl.nl)</a:t>
            </a:r>
          </a:p>
        </p:txBody>
      </p:sp>
      <p:sp>
        <p:nvSpPr>
          <p:cNvPr id="8" name="Tijdelijke aanduiding voor inhoud 2"/>
          <p:cNvSpPr txBox="1">
            <a:spLocks/>
          </p:cNvSpPr>
          <p:nvPr/>
        </p:nvSpPr>
        <p:spPr bwMode="auto">
          <a:xfrm>
            <a:off x="325296" y="5846826"/>
            <a:ext cx="9245424" cy="901561"/>
          </a:xfrm>
          <a:prstGeom prst="rect">
            <a:avLst/>
          </a:prstGeom>
          <a:noFill/>
          <a:ln w="9525">
            <a:noFill/>
            <a:miter lim="800000"/>
            <a:headEnd/>
            <a:tailEnd/>
          </a:ln>
          <a:effectLst/>
        </p:spPr>
        <p:txBody>
          <a:bodyPr vert="horz" wrap="square" lIns="72000" tIns="0" rIns="0" bIns="0" numCol="1" anchor="t" anchorCtr="0" compatLnSpc="1">
            <a:prstTxWarp prst="textNoShape">
              <a:avLst/>
            </a:prstTxWarp>
          </a:bodyPr>
          <a:lstStyle>
            <a:lvl1pPr marL="144000" indent="-180000" algn="l" rtl="0" eaLnBrk="1" fontAlgn="base" hangingPunct="1">
              <a:lnSpc>
                <a:spcPts val="3500"/>
              </a:lnSpc>
              <a:spcBef>
                <a:spcPct val="0"/>
              </a:spcBef>
              <a:spcAft>
                <a:spcPct val="0"/>
              </a:spcAft>
              <a:buFont typeface="Arial" charset="0"/>
              <a:buChar char="•"/>
              <a:defRPr sz="2400" b="0">
                <a:solidFill>
                  <a:srgbClr val="000000"/>
                </a:solidFill>
                <a:latin typeface="+mn-lt"/>
                <a:ea typeface="+mn-ea"/>
                <a:cs typeface="+mn-cs"/>
              </a:defRPr>
            </a:lvl1pPr>
            <a:lvl2pPr marL="423863" indent="-252000" algn="l" rtl="0" eaLnBrk="1" fontAlgn="base" hangingPunct="1">
              <a:lnSpc>
                <a:spcPts val="3500"/>
              </a:lnSpc>
              <a:spcBef>
                <a:spcPct val="0"/>
              </a:spcBef>
              <a:spcAft>
                <a:spcPct val="0"/>
              </a:spcAft>
              <a:buSzPct val="100000"/>
              <a:buFont typeface="Arial" panose="020B0604020202020204" pitchFamily="34" charset="0"/>
              <a:buChar char="-"/>
              <a:defRPr sz="2400" b="0">
                <a:solidFill>
                  <a:srgbClr val="000000"/>
                </a:solidFill>
                <a:latin typeface="+mn-lt"/>
              </a:defRPr>
            </a:lvl2pPr>
            <a:lvl3pPr marL="179388" indent="0" algn="l" rtl="0" eaLnBrk="1" fontAlgn="base" hangingPunct="1">
              <a:lnSpc>
                <a:spcPts val="3500"/>
              </a:lnSpc>
              <a:spcBef>
                <a:spcPct val="0"/>
              </a:spcBef>
              <a:spcAft>
                <a:spcPct val="0"/>
              </a:spcAft>
              <a:buFontTx/>
              <a:buNone/>
              <a:defRPr sz="2400" b="0" baseline="0">
                <a:solidFill>
                  <a:srgbClr val="000000"/>
                </a:solidFill>
                <a:latin typeface="+mn-lt"/>
              </a:defRPr>
            </a:lvl3pPr>
            <a:lvl4pPr marL="180000" indent="0" algn="l" rtl="0" eaLnBrk="1" fontAlgn="base" hangingPunct="1">
              <a:lnSpc>
                <a:spcPts val="3500"/>
              </a:lnSpc>
              <a:spcBef>
                <a:spcPct val="0"/>
              </a:spcBef>
              <a:spcAft>
                <a:spcPct val="0"/>
              </a:spcAft>
              <a:buFontTx/>
              <a:buNone/>
              <a:defRPr sz="2400" b="0">
                <a:solidFill>
                  <a:srgbClr val="000000"/>
                </a:solidFill>
                <a:latin typeface="+mn-lt"/>
              </a:defRPr>
            </a:lvl4pPr>
            <a:lvl5pPr marL="180000" indent="0" algn="l" rtl="0" eaLnBrk="1" fontAlgn="base" hangingPunct="1">
              <a:lnSpc>
                <a:spcPts val="3500"/>
              </a:lnSpc>
              <a:spcBef>
                <a:spcPct val="0"/>
              </a:spcBef>
              <a:spcAft>
                <a:spcPct val="0"/>
              </a:spcAft>
              <a:buFontTx/>
              <a:buNone/>
              <a:defRPr sz="2400" b="0">
                <a:solidFill>
                  <a:srgbClr val="000000"/>
                </a:solidFill>
                <a:latin typeface="+mn-lt"/>
              </a:defRPr>
            </a:lvl5pPr>
            <a:lvl6pPr marL="14366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6pPr>
            <a:lvl7pPr marL="18938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7pPr>
            <a:lvl8pPr marL="23510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8pPr>
            <a:lvl9pPr marL="28082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9pPr>
          </a:lstStyle>
          <a:p>
            <a:r>
              <a:rPr lang="nl-NL" altLang="nl-NL" kern="0" dirty="0"/>
              <a:t>meer informatie is te vinden op palliaweb.nl</a:t>
            </a:r>
            <a:br>
              <a:rPr lang="nl-NL" altLang="nl-NL" kern="0" dirty="0"/>
            </a:br>
            <a:r>
              <a:rPr lang="nl-NL" altLang="nl-NL" sz="1800" kern="0" dirty="0">
                <a:solidFill>
                  <a:srgbClr val="006D8C"/>
                </a:solidFill>
              </a:rPr>
              <a:t>https://palliaweb.nl/projecten/goed-voorbeeld-methodiek-signalering-in-de-palliat</a:t>
            </a:r>
            <a:endParaRPr lang="nl-NL" kern="0" dirty="0">
              <a:solidFill>
                <a:srgbClr val="006D8C"/>
              </a:solidFill>
            </a:endParaRPr>
          </a:p>
        </p:txBody>
      </p:sp>
      <p:pic>
        <p:nvPicPr>
          <p:cNvPr id="5" name="Afbeelding 4">
            <a:extLst>
              <a:ext uri="{FF2B5EF4-FFF2-40B4-BE49-F238E27FC236}">
                <a16:creationId xmlns:a16="http://schemas.microsoft.com/office/drawing/2014/main" id="{734CB14E-611C-4B1C-9E38-D7C1867E62D9}"/>
              </a:ext>
            </a:extLst>
          </p:cNvPr>
          <p:cNvPicPr>
            <a:picLocks noChangeAspect="1"/>
          </p:cNvPicPr>
          <p:nvPr/>
        </p:nvPicPr>
        <p:blipFill>
          <a:blip r:embed="rId2"/>
          <a:stretch>
            <a:fillRect/>
          </a:stretch>
        </p:blipFill>
        <p:spPr>
          <a:xfrm>
            <a:off x="578929" y="1579626"/>
            <a:ext cx="6181725" cy="4267200"/>
          </a:xfrm>
          <a:prstGeom prst="rect">
            <a:avLst/>
          </a:prstGeom>
        </p:spPr>
      </p:pic>
    </p:spTree>
    <p:extLst>
      <p:ext uri="{BB962C8B-B14F-4D97-AF65-F5344CB8AC3E}">
        <p14:creationId xmlns:p14="http://schemas.microsoft.com/office/powerpoint/2010/main" val="37161695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Voorbereiding terugkomdag</a:t>
            </a:r>
            <a:endParaRPr lang="nl-NL" dirty="0"/>
          </a:p>
        </p:txBody>
      </p:sp>
      <p:sp>
        <p:nvSpPr>
          <p:cNvPr id="3" name="Tijdelijke aanduiding voor inhoud 2"/>
          <p:cNvSpPr>
            <a:spLocks noGrp="1"/>
          </p:cNvSpPr>
          <p:nvPr>
            <p:ph idx="1"/>
          </p:nvPr>
        </p:nvSpPr>
        <p:spPr>
          <a:xfrm>
            <a:off x="292822" y="1625879"/>
            <a:ext cx="8114908" cy="4462463"/>
          </a:xfrm>
        </p:spPr>
        <p:txBody>
          <a:bodyPr/>
          <a:lstStyle/>
          <a:p>
            <a:pPr lvl="2"/>
            <a:r>
              <a:rPr lang="en-US" altLang="nl-NL" b="1" dirty="0" err="1"/>
              <a:t>Opdracht</a:t>
            </a:r>
            <a:r>
              <a:rPr lang="en-US" altLang="nl-NL" b="1" dirty="0"/>
              <a:t> 1: </a:t>
            </a:r>
            <a:r>
              <a:rPr lang="en-US" altLang="nl-NL" dirty="0"/>
              <a:t>Pas de </a:t>
            </a:r>
            <a:r>
              <a:rPr lang="en-US" altLang="nl-NL" dirty="0" err="1"/>
              <a:t>signaleringsmethodiek</a:t>
            </a:r>
            <a:r>
              <a:rPr lang="en-US" altLang="nl-NL" dirty="0"/>
              <a:t> toe </a:t>
            </a:r>
            <a:r>
              <a:rPr lang="en-US" altLang="nl-NL" dirty="0" err="1"/>
              <a:t>bij</a:t>
            </a:r>
            <a:r>
              <a:rPr lang="en-US" altLang="nl-NL" dirty="0"/>
              <a:t> </a:t>
            </a:r>
            <a:r>
              <a:rPr lang="en-US" altLang="nl-NL" dirty="0" err="1"/>
              <a:t>minimaal</a:t>
            </a:r>
            <a:r>
              <a:rPr lang="en-US" altLang="nl-NL" dirty="0"/>
              <a:t> </a:t>
            </a:r>
            <a:r>
              <a:rPr lang="en-US" altLang="nl-NL" dirty="0" err="1"/>
              <a:t>één</a:t>
            </a:r>
            <a:r>
              <a:rPr lang="en-US" altLang="nl-NL" dirty="0"/>
              <a:t> </a:t>
            </a:r>
            <a:r>
              <a:rPr lang="en-US" altLang="nl-NL" dirty="0" err="1"/>
              <a:t>zorgvrager</a:t>
            </a:r>
            <a:r>
              <a:rPr lang="en-US" altLang="nl-NL" dirty="0"/>
              <a:t> </a:t>
            </a:r>
            <a:r>
              <a:rPr lang="en-US" altLang="nl-NL" dirty="0" err="1"/>
              <a:t>en</a:t>
            </a:r>
            <a:r>
              <a:rPr lang="en-US" altLang="nl-NL" dirty="0"/>
              <a:t> </a:t>
            </a:r>
            <a:r>
              <a:rPr lang="en-US" altLang="nl-NL" dirty="0" err="1"/>
              <a:t>vul</a:t>
            </a:r>
            <a:r>
              <a:rPr lang="en-US" altLang="nl-NL" dirty="0"/>
              <a:t> </a:t>
            </a:r>
            <a:r>
              <a:rPr lang="en-US" altLang="nl-NL" dirty="0" err="1"/>
              <a:t>tijdens</a:t>
            </a:r>
            <a:r>
              <a:rPr lang="en-US" altLang="nl-NL" dirty="0"/>
              <a:t> het </a:t>
            </a:r>
            <a:r>
              <a:rPr lang="en-US" altLang="nl-NL" dirty="0" err="1"/>
              <a:t>gesprek</a:t>
            </a:r>
            <a:r>
              <a:rPr lang="en-US" altLang="nl-NL" dirty="0"/>
              <a:t> het </a:t>
            </a:r>
            <a:r>
              <a:rPr lang="en-US" altLang="nl-NL" dirty="0" err="1"/>
              <a:t>werkblad</a:t>
            </a:r>
            <a:r>
              <a:rPr lang="en-US" altLang="nl-NL" dirty="0"/>
              <a:t> in. </a:t>
            </a:r>
            <a:r>
              <a:rPr lang="en-US" altLang="nl-NL" dirty="0" err="1"/>
              <a:t>Mocht</a:t>
            </a:r>
            <a:r>
              <a:rPr lang="en-US" altLang="nl-NL" dirty="0"/>
              <a:t> je </a:t>
            </a:r>
            <a:r>
              <a:rPr lang="en-US" altLang="nl-NL" dirty="0" err="1"/>
              <a:t>geen</a:t>
            </a:r>
            <a:r>
              <a:rPr lang="en-US" altLang="nl-NL" dirty="0"/>
              <a:t> </a:t>
            </a:r>
            <a:r>
              <a:rPr lang="en-US" altLang="nl-NL" dirty="0" err="1"/>
              <a:t>zorgvrager</a:t>
            </a:r>
            <a:r>
              <a:rPr lang="en-US" altLang="nl-NL" dirty="0"/>
              <a:t> </a:t>
            </a:r>
            <a:r>
              <a:rPr lang="en-US" altLang="nl-NL" dirty="0" err="1"/>
              <a:t>treffen</a:t>
            </a:r>
            <a:r>
              <a:rPr lang="en-US" altLang="nl-NL" dirty="0"/>
              <a:t> in de </a:t>
            </a:r>
            <a:r>
              <a:rPr lang="en-US" altLang="nl-NL" dirty="0" err="1"/>
              <a:t>palliatieve</a:t>
            </a:r>
            <a:r>
              <a:rPr lang="en-US" altLang="nl-NL" dirty="0"/>
              <a:t> </a:t>
            </a:r>
            <a:r>
              <a:rPr lang="en-US" altLang="nl-NL" dirty="0" err="1"/>
              <a:t>fase</a:t>
            </a:r>
            <a:r>
              <a:rPr lang="en-US" altLang="nl-NL" dirty="0"/>
              <a:t>, </a:t>
            </a:r>
            <a:r>
              <a:rPr lang="en-US" altLang="nl-NL" dirty="0" err="1"/>
              <a:t>vul</a:t>
            </a:r>
            <a:r>
              <a:rPr lang="en-US" altLang="nl-NL" dirty="0"/>
              <a:t> </a:t>
            </a:r>
            <a:r>
              <a:rPr lang="en-US" altLang="nl-NL" dirty="0" err="1"/>
              <a:t>dan</a:t>
            </a:r>
            <a:r>
              <a:rPr lang="en-US" altLang="nl-NL" dirty="0"/>
              <a:t> de casus van </a:t>
            </a:r>
            <a:r>
              <a:rPr lang="en-US" altLang="nl-NL" dirty="0" err="1"/>
              <a:t>mevrouw</a:t>
            </a:r>
            <a:r>
              <a:rPr lang="en-US" altLang="nl-NL" dirty="0"/>
              <a:t> Bakker of </a:t>
            </a:r>
            <a:r>
              <a:rPr lang="en-US" altLang="nl-NL" dirty="0" err="1"/>
              <a:t>mevrouw</a:t>
            </a:r>
            <a:r>
              <a:rPr lang="en-US" altLang="nl-NL" dirty="0"/>
              <a:t> Van </a:t>
            </a:r>
            <a:r>
              <a:rPr lang="en-US" altLang="nl-NL" dirty="0" err="1"/>
              <a:t>Dongen</a:t>
            </a:r>
            <a:r>
              <a:rPr lang="en-US" altLang="nl-NL" dirty="0"/>
              <a:t> in op het </a:t>
            </a:r>
            <a:r>
              <a:rPr lang="en-US" altLang="nl-NL" dirty="0" err="1"/>
              <a:t>werkblad</a:t>
            </a:r>
            <a:r>
              <a:rPr lang="en-US" altLang="nl-NL" dirty="0"/>
              <a:t>. </a:t>
            </a:r>
            <a:r>
              <a:rPr lang="en-US" altLang="nl-NL" dirty="0" err="1"/>
              <a:t>Deze</a:t>
            </a:r>
            <a:r>
              <a:rPr lang="en-US" altLang="nl-NL" dirty="0"/>
              <a:t> </a:t>
            </a:r>
            <a:r>
              <a:rPr lang="en-US" altLang="nl-NL" dirty="0" err="1"/>
              <a:t>staan</a:t>
            </a:r>
            <a:r>
              <a:rPr lang="en-US" altLang="nl-NL" dirty="0"/>
              <a:t> in de </a:t>
            </a:r>
            <a:r>
              <a:rPr lang="en-US" altLang="nl-NL" dirty="0" err="1"/>
              <a:t>lesmodule</a:t>
            </a:r>
            <a:r>
              <a:rPr lang="en-US" altLang="nl-NL" dirty="0"/>
              <a:t>.</a:t>
            </a:r>
          </a:p>
          <a:p>
            <a:pPr lvl="2"/>
            <a:r>
              <a:rPr lang="en-US" altLang="nl-NL" b="1" dirty="0" err="1"/>
              <a:t>Opdracht</a:t>
            </a:r>
            <a:r>
              <a:rPr lang="en-US" altLang="nl-NL" b="1" dirty="0"/>
              <a:t> 2: </a:t>
            </a:r>
            <a:r>
              <a:rPr lang="nl-NL" dirty="0"/>
              <a:t>Neem je ingevulde werkblad mee en eventuele vragen naar aanleiding van je gesprek. Tijdens de terugkombijeenkomst zullen we enkele casussen bespreken en antwoorden zoeken op de vragen.</a:t>
            </a:r>
          </a:p>
        </p:txBody>
      </p:sp>
    </p:spTree>
    <p:extLst>
      <p:ext uri="{BB962C8B-B14F-4D97-AF65-F5344CB8AC3E}">
        <p14:creationId xmlns:p14="http://schemas.microsoft.com/office/powerpoint/2010/main" val="2214487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Wel thuis,</a:t>
            </a:r>
          </a:p>
        </p:txBody>
      </p:sp>
      <p:sp>
        <p:nvSpPr>
          <p:cNvPr id="3" name="Tijdelijke aanduiding voor inhoud 2"/>
          <p:cNvSpPr>
            <a:spLocks noGrp="1"/>
          </p:cNvSpPr>
          <p:nvPr>
            <p:ph idx="1"/>
          </p:nvPr>
        </p:nvSpPr>
        <p:spPr>
          <a:xfrm>
            <a:off x="292822" y="1625879"/>
            <a:ext cx="4136674" cy="4462463"/>
          </a:xfrm>
        </p:spPr>
        <p:txBody>
          <a:bodyPr/>
          <a:lstStyle/>
          <a:p>
            <a:pPr lvl="2"/>
            <a:r>
              <a:rPr lang="en-US" altLang="nl-NL" dirty="0" err="1"/>
              <a:t>Mijn</a:t>
            </a:r>
            <a:r>
              <a:rPr lang="en-US" altLang="nl-NL" dirty="0"/>
              <a:t> </a:t>
            </a:r>
            <a:r>
              <a:rPr lang="en-US" altLang="nl-NL" dirty="0" err="1"/>
              <a:t>vader</a:t>
            </a:r>
            <a:r>
              <a:rPr lang="en-US" altLang="nl-NL" dirty="0"/>
              <a:t> had </a:t>
            </a:r>
            <a:r>
              <a:rPr lang="en-US" altLang="nl-NL" dirty="0" err="1"/>
              <a:t>een</a:t>
            </a:r>
            <a:r>
              <a:rPr lang="en-US" altLang="nl-NL" dirty="0"/>
              <a:t> </a:t>
            </a:r>
            <a:r>
              <a:rPr lang="en-US" altLang="nl-NL" dirty="0" err="1"/>
              <a:t>uur</a:t>
            </a:r>
            <a:r>
              <a:rPr lang="en-US" altLang="nl-NL" dirty="0"/>
              <a:t> </a:t>
            </a:r>
            <a:r>
              <a:rPr lang="en-US" altLang="nl-NL" dirty="0" err="1"/>
              <a:t>lang</a:t>
            </a:r>
            <a:r>
              <a:rPr lang="en-US" altLang="nl-NL" dirty="0"/>
              <a:t> </a:t>
            </a:r>
            <a:r>
              <a:rPr lang="en-US" altLang="nl-NL" dirty="0" err="1"/>
              <a:t>zitten</a:t>
            </a:r>
            <a:r>
              <a:rPr lang="en-US" altLang="nl-NL" dirty="0"/>
              <a:t> </a:t>
            </a:r>
            <a:r>
              <a:rPr lang="en-US" altLang="nl-NL" dirty="0" err="1"/>
              <a:t>zwijgen</a:t>
            </a:r>
            <a:r>
              <a:rPr lang="en-US" altLang="nl-NL" dirty="0"/>
              <a:t> </a:t>
            </a:r>
            <a:r>
              <a:rPr lang="en-US" altLang="nl-NL" dirty="0" err="1"/>
              <a:t>bij</a:t>
            </a:r>
            <a:r>
              <a:rPr lang="en-US" altLang="nl-NL" dirty="0"/>
              <a:t> </a:t>
            </a:r>
            <a:r>
              <a:rPr lang="en-US" altLang="nl-NL" dirty="0" err="1"/>
              <a:t>mijn</a:t>
            </a:r>
            <a:r>
              <a:rPr lang="en-US" altLang="nl-NL" dirty="0"/>
              <a:t> bed.</a:t>
            </a:r>
          </a:p>
          <a:p>
            <a:pPr lvl="2"/>
            <a:r>
              <a:rPr lang="en-US" altLang="nl-NL" dirty="0" err="1"/>
              <a:t>Toen</a:t>
            </a:r>
            <a:r>
              <a:rPr lang="en-US" altLang="nl-NL" dirty="0"/>
              <a:t> </a:t>
            </a:r>
            <a:r>
              <a:rPr lang="en-US" altLang="nl-NL" dirty="0" err="1"/>
              <a:t>hij</a:t>
            </a:r>
            <a:r>
              <a:rPr lang="en-US" altLang="nl-NL" dirty="0"/>
              <a:t> </a:t>
            </a:r>
            <a:r>
              <a:rPr lang="en-US" altLang="nl-NL" dirty="0" err="1"/>
              <a:t>zijn</a:t>
            </a:r>
            <a:r>
              <a:rPr lang="en-US" altLang="nl-NL" dirty="0"/>
              <a:t> hoed had </a:t>
            </a:r>
            <a:r>
              <a:rPr lang="en-US" altLang="nl-NL" dirty="0" err="1"/>
              <a:t>opgezet</a:t>
            </a:r>
            <a:r>
              <a:rPr lang="en-US" altLang="nl-NL" dirty="0"/>
              <a:t> </a:t>
            </a:r>
            <a:r>
              <a:rPr lang="en-US" altLang="nl-NL" dirty="0" err="1"/>
              <a:t>zei</a:t>
            </a:r>
            <a:r>
              <a:rPr lang="en-US" altLang="nl-NL" dirty="0"/>
              <a:t> </a:t>
            </a:r>
            <a:r>
              <a:rPr lang="en-US" altLang="nl-NL" dirty="0" err="1"/>
              <a:t>ik</a:t>
            </a:r>
            <a:r>
              <a:rPr lang="en-US" altLang="nl-NL" dirty="0"/>
              <a:t>; ‘</a:t>
            </a:r>
            <a:r>
              <a:rPr lang="en-US" altLang="nl-NL" dirty="0" err="1"/>
              <a:t>Nou</a:t>
            </a:r>
            <a:r>
              <a:rPr lang="en-US" altLang="nl-NL" dirty="0"/>
              <a:t>, </a:t>
            </a:r>
            <a:r>
              <a:rPr lang="en-US" altLang="nl-NL" dirty="0" err="1"/>
              <a:t>dit</a:t>
            </a:r>
            <a:r>
              <a:rPr lang="en-US" altLang="nl-NL" dirty="0"/>
              <a:t> </a:t>
            </a:r>
            <a:r>
              <a:rPr lang="en-US" altLang="nl-NL" dirty="0" err="1"/>
              <a:t>gesprek</a:t>
            </a:r>
            <a:r>
              <a:rPr lang="en-US" altLang="nl-NL" dirty="0"/>
              <a:t> is </a:t>
            </a:r>
            <a:r>
              <a:rPr lang="en-US" altLang="nl-NL" dirty="0" err="1"/>
              <a:t>makkelijk</a:t>
            </a:r>
            <a:r>
              <a:rPr lang="en-US" altLang="nl-NL" dirty="0"/>
              <a:t> </a:t>
            </a:r>
            <a:r>
              <a:rPr lang="en-US" altLang="nl-NL" dirty="0" err="1"/>
              <a:t>te</a:t>
            </a:r>
            <a:r>
              <a:rPr lang="en-US" altLang="nl-NL" dirty="0"/>
              <a:t> </a:t>
            </a:r>
            <a:r>
              <a:rPr lang="en-US" altLang="nl-NL" dirty="0" err="1"/>
              <a:t>resumeren</a:t>
            </a:r>
            <a:r>
              <a:rPr lang="en-US" altLang="nl-NL" dirty="0"/>
              <a:t>.’ ‘Nee.’, </a:t>
            </a:r>
            <a:r>
              <a:rPr lang="en-US" altLang="nl-NL" dirty="0" err="1"/>
              <a:t>zei</a:t>
            </a:r>
            <a:r>
              <a:rPr lang="en-US" altLang="nl-NL" dirty="0"/>
              <a:t> </a:t>
            </a:r>
            <a:r>
              <a:rPr lang="en-US" altLang="nl-NL" dirty="0" err="1"/>
              <a:t>hij</a:t>
            </a:r>
            <a:r>
              <a:rPr lang="en-US" altLang="nl-NL" dirty="0"/>
              <a:t>. ‘Nee, </a:t>
            </a:r>
            <a:r>
              <a:rPr lang="en-US" altLang="nl-NL" dirty="0" err="1"/>
              <a:t>toch</a:t>
            </a:r>
            <a:r>
              <a:rPr lang="en-US" altLang="nl-NL" dirty="0"/>
              <a:t> </a:t>
            </a:r>
            <a:r>
              <a:rPr lang="en-US" altLang="nl-NL" dirty="0" err="1"/>
              <a:t>niet</a:t>
            </a:r>
            <a:r>
              <a:rPr lang="en-US" altLang="nl-NL" dirty="0"/>
              <a:t>, je </a:t>
            </a:r>
            <a:r>
              <a:rPr lang="en-US" altLang="nl-NL" dirty="0" err="1"/>
              <a:t>moet</a:t>
            </a:r>
            <a:r>
              <a:rPr lang="en-US" altLang="nl-NL" dirty="0"/>
              <a:t> het maar </a:t>
            </a:r>
            <a:r>
              <a:rPr lang="en-US" altLang="nl-NL" dirty="0" err="1"/>
              <a:t>eens</a:t>
            </a:r>
            <a:r>
              <a:rPr lang="en-US" altLang="nl-NL" dirty="0"/>
              <a:t> </a:t>
            </a:r>
            <a:r>
              <a:rPr lang="en-US" altLang="nl-NL" dirty="0" err="1"/>
              <a:t>proberen</a:t>
            </a:r>
            <a:r>
              <a:rPr lang="en-US" altLang="nl-NL" dirty="0"/>
              <a:t>.’</a:t>
            </a:r>
          </a:p>
          <a:p>
            <a:endParaRPr lang="en-US" altLang="nl-NL" dirty="0"/>
          </a:p>
          <a:p>
            <a:pPr lvl="2"/>
            <a:r>
              <a:rPr lang="en-US" altLang="nl-NL" sz="2000" i="1" dirty="0"/>
              <a:t>Judith Herzberg</a:t>
            </a:r>
            <a:endParaRPr lang="nl-NL" altLang="nl-NL" sz="2000" i="1" dirty="0"/>
          </a:p>
          <a:p>
            <a:endParaRPr lang="nl-NL" dirty="0"/>
          </a:p>
        </p:txBody>
      </p:sp>
      <p:pic>
        <p:nvPicPr>
          <p:cNvPr id="4" name="Picture 2" descr="http://www.cobra.be/polopoly_fs/1.1137395%21image/2116534723.jpg_gen/derivatives/landscape670/2116534723.jpg"/>
          <p:cNvPicPr>
            <a:picLocks noGrp="1"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572000" y="1670870"/>
            <a:ext cx="3598224" cy="1969968"/>
          </a:xfrm>
          <a:prstGeom prst="roundRect">
            <a:avLst>
              <a:gd name="adj" fmla="val 12211"/>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28701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4641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p:cNvSpPr>
            <a:spLocks noGrp="1"/>
          </p:cNvSpPr>
          <p:nvPr>
            <p:ph type="body" sz="quarter" idx="10"/>
          </p:nvPr>
        </p:nvSpPr>
        <p:spPr/>
        <p:txBody>
          <a:bodyPr/>
          <a:lstStyle/>
          <a:p>
            <a:endParaRPr lang="nl-NL" dirty="0"/>
          </a:p>
        </p:txBody>
      </p:sp>
      <p:sp>
        <p:nvSpPr>
          <p:cNvPr id="12" name="Titel 6"/>
          <p:cNvSpPr>
            <a:spLocks noGrp="1"/>
          </p:cNvSpPr>
          <p:nvPr>
            <p:ph type="ctrTitle"/>
          </p:nvPr>
        </p:nvSpPr>
        <p:spPr>
          <a:xfrm>
            <a:off x="466724" y="1434389"/>
            <a:ext cx="7524000" cy="1035050"/>
          </a:xfrm>
        </p:spPr>
        <p:txBody>
          <a:bodyPr/>
          <a:lstStyle/>
          <a:p>
            <a:r>
              <a:rPr lang="nl-NL" dirty="0"/>
              <a:t>Signalering in de palliatieve fase</a:t>
            </a:r>
          </a:p>
        </p:txBody>
      </p:sp>
      <p:sp>
        <p:nvSpPr>
          <p:cNvPr id="13" name="Ondertitel 7"/>
          <p:cNvSpPr>
            <a:spLocks noGrp="1"/>
          </p:cNvSpPr>
          <p:nvPr>
            <p:ph type="subTitle" idx="1"/>
          </p:nvPr>
        </p:nvSpPr>
        <p:spPr>
          <a:xfrm>
            <a:off x="498763" y="2707574"/>
            <a:ext cx="7411801" cy="721426"/>
          </a:xfrm>
        </p:spPr>
        <p:txBody>
          <a:bodyPr/>
          <a:lstStyle/>
          <a:p>
            <a:r>
              <a:rPr lang="nl-NL" dirty="0"/>
              <a:t>Terugkomdag naam instelling</a:t>
            </a:r>
          </a:p>
        </p:txBody>
      </p:sp>
      <p:pic>
        <p:nvPicPr>
          <p:cNvPr id="15" name="Picture 5"/>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rot="380159">
            <a:off x="3972995" y="3484306"/>
            <a:ext cx="5350937" cy="4039750"/>
          </a:xfrm>
          <a:prstGeom prst="roundRect">
            <a:avLst>
              <a:gd name="adj" fmla="val 8594"/>
            </a:avLst>
          </a:prstGeom>
          <a:solidFill>
            <a:srgbClr val="FFFFFF">
              <a:shade val="85000"/>
            </a:srgbClr>
          </a:solidFill>
          <a:ln w="9525">
            <a:noFill/>
            <a:miter lim="800000"/>
            <a:headEnd/>
            <a:tailEnd/>
          </a:ln>
          <a:effectLst/>
        </p:spPr>
      </p:pic>
    </p:spTree>
    <p:extLst>
      <p:ext uri="{BB962C8B-B14F-4D97-AF65-F5344CB8AC3E}">
        <p14:creationId xmlns:p14="http://schemas.microsoft.com/office/powerpoint/2010/main" val="16177226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Programma </a:t>
            </a:r>
            <a:endParaRPr lang="nl-NL" dirty="0"/>
          </a:p>
        </p:txBody>
      </p:sp>
      <p:sp>
        <p:nvSpPr>
          <p:cNvPr id="3" name="Tijdelijke aanduiding voor inhoud 2"/>
          <p:cNvSpPr>
            <a:spLocks noGrp="1"/>
          </p:cNvSpPr>
          <p:nvPr>
            <p:ph idx="1"/>
          </p:nvPr>
        </p:nvSpPr>
        <p:spPr/>
        <p:txBody>
          <a:bodyPr/>
          <a:lstStyle/>
          <a:p>
            <a:pPr lvl="0"/>
            <a:r>
              <a:rPr lang="nl-NL" dirty="0"/>
              <a:t>kort bespreken ervaringen</a:t>
            </a:r>
          </a:p>
          <a:p>
            <a:pPr lvl="0"/>
            <a:r>
              <a:rPr lang="nl-NL" dirty="0"/>
              <a:t>praktijkcasussen bespreken</a:t>
            </a:r>
          </a:p>
          <a:p>
            <a:pPr lvl="0"/>
            <a:r>
              <a:rPr lang="nl-NL" dirty="0"/>
              <a:t>casus mevrouw Bakker of mevrouw Van Dongen doorlopen (indien nodig)</a:t>
            </a:r>
          </a:p>
          <a:p>
            <a:pPr lvl="0"/>
            <a:r>
              <a:rPr lang="nl-NL" dirty="0"/>
              <a:t>evaluatie en afsluiting </a:t>
            </a:r>
          </a:p>
        </p:txBody>
      </p:sp>
    </p:spTree>
    <p:extLst>
      <p:ext uri="{BB962C8B-B14F-4D97-AF65-F5344CB8AC3E}">
        <p14:creationId xmlns:p14="http://schemas.microsoft.com/office/powerpoint/2010/main" val="42844032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Ervaringen</a:t>
            </a:r>
          </a:p>
        </p:txBody>
      </p:sp>
      <p:sp>
        <p:nvSpPr>
          <p:cNvPr id="3" name="Tijdelijke aanduiding voor inhoud 2"/>
          <p:cNvSpPr>
            <a:spLocks noGrp="1"/>
          </p:cNvSpPr>
          <p:nvPr>
            <p:ph idx="1"/>
          </p:nvPr>
        </p:nvSpPr>
        <p:spPr/>
        <p:txBody>
          <a:bodyPr/>
          <a:lstStyle/>
          <a:p>
            <a:r>
              <a:rPr lang="nl-NL" dirty="0"/>
              <a:t>Wie hebben er een gesprek gevoerd en de set hierbij toegepast?</a:t>
            </a:r>
          </a:p>
          <a:p>
            <a:pPr lvl="1"/>
            <a:r>
              <a:rPr lang="nl-NL" dirty="0"/>
              <a:t>Wat ging er goed?</a:t>
            </a:r>
          </a:p>
          <a:p>
            <a:pPr lvl="1"/>
            <a:r>
              <a:rPr lang="nl-NL" dirty="0"/>
              <a:t>Wat kon er beter?</a:t>
            </a:r>
          </a:p>
          <a:p>
            <a:r>
              <a:rPr lang="nl-NL" dirty="0"/>
              <a:t>Waarom is het niet gelukt de signaleringsmethodiek toe te passen?</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9486" y="3751158"/>
            <a:ext cx="4346118" cy="3369985"/>
          </a:xfrm>
          <a:prstGeom prst="rect">
            <a:avLst/>
          </a:prstGeom>
        </p:spPr>
      </p:pic>
    </p:spTree>
    <p:extLst>
      <p:ext uri="{BB962C8B-B14F-4D97-AF65-F5344CB8AC3E}">
        <p14:creationId xmlns:p14="http://schemas.microsoft.com/office/powerpoint/2010/main" val="31186841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a:t>Praktijkcasus</a:t>
            </a:r>
            <a:endParaRPr lang="nl-NL" dirty="0"/>
          </a:p>
        </p:txBody>
      </p:sp>
      <p:sp>
        <p:nvSpPr>
          <p:cNvPr id="4" name="Tijdelijke aanduiding voor inhoud 3"/>
          <p:cNvSpPr>
            <a:spLocks noGrp="1"/>
          </p:cNvSpPr>
          <p:nvPr>
            <p:ph idx="1"/>
          </p:nvPr>
        </p:nvSpPr>
        <p:spPr/>
        <p:txBody>
          <a:bodyPr/>
          <a:lstStyle/>
          <a:p>
            <a:r>
              <a:rPr lang="nl-NL" dirty="0"/>
              <a:t>korte introductie casus</a:t>
            </a:r>
          </a:p>
          <a:p>
            <a:r>
              <a:rPr lang="nl-NL" dirty="0"/>
              <a:t>werkblad doorlopen</a:t>
            </a:r>
          </a:p>
          <a:p>
            <a:endParaRPr lang="nl-NL" dirty="0"/>
          </a:p>
          <a:p>
            <a:endParaRPr lang="nl-NL" altLang="nl-NL" dirty="0"/>
          </a:p>
          <a:p>
            <a:endParaRPr lang="en-GB" dirty="0"/>
          </a:p>
          <a:p>
            <a:endParaRPr lang="nl-NL"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98" t="1925" r="1579" b="2194"/>
          <a:stretch/>
        </p:blipFill>
        <p:spPr bwMode="auto">
          <a:xfrm>
            <a:off x="3582692" y="2531956"/>
            <a:ext cx="4426294" cy="31070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18" t="1986" r="1423" b="2174"/>
          <a:stretch/>
        </p:blipFill>
        <p:spPr bwMode="auto">
          <a:xfrm>
            <a:off x="786572" y="3120081"/>
            <a:ext cx="4289908" cy="30020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2431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noChangeArrowheads="1"/>
          </p:cNvSpPr>
          <p:nvPr>
            <p:ph type="title" idx="4294967295"/>
          </p:nvPr>
        </p:nvSpPr>
        <p:spPr>
          <a:xfrm>
            <a:off x="684213" y="692150"/>
            <a:ext cx="7772400" cy="411163"/>
          </a:xfrm>
        </p:spPr>
        <p:txBody>
          <a:bodyPr/>
          <a:lstStyle/>
          <a:p>
            <a:pPr eaLnBrk="1" hangingPunct="1"/>
            <a:r>
              <a:rPr lang="en-US" altLang="nl-NL" b="1"/>
              <a:t>Wat is palliatieve zorg?</a:t>
            </a:r>
            <a:endParaRPr lang="nl-NL" altLang="nl-NL" b="1"/>
          </a:p>
        </p:txBody>
      </p:sp>
      <p:pic>
        <p:nvPicPr>
          <p:cNvPr id="3" name="Tijdelijke aanduiding voor inhoud 2">
            <a:hlinkClick r:id="rId3"/>
            <a:extLst>
              <a:ext uri="{FF2B5EF4-FFF2-40B4-BE49-F238E27FC236}">
                <a16:creationId xmlns:a16="http://schemas.microsoft.com/office/drawing/2014/main" id="{53873DE7-2787-4FD1-8DAE-30459F7BF0AE}"/>
              </a:ext>
            </a:extLst>
          </p:cNvPr>
          <p:cNvPicPr>
            <a:picLocks noGrp="1" noChangeAspect="1"/>
          </p:cNvPicPr>
          <p:nvPr>
            <p:ph idx="4294967295"/>
          </p:nvPr>
        </p:nvPicPr>
        <p:blipFill>
          <a:blip r:embed="rId4"/>
          <a:stretch>
            <a:fillRect/>
          </a:stretch>
        </p:blipFill>
        <p:spPr>
          <a:xfrm>
            <a:off x="2398904" y="2552701"/>
            <a:ext cx="4199125" cy="2516866"/>
          </a:xfrm>
          <a:prstGeom prst="rect">
            <a:avLst/>
          </a:prstGeom>
        </p:spPr>
      </p:pic>
    </p:spTree>
    <p:extLst>
      <p:ext uri="{BB962C8B-B14F-4D97-AF65-F5344CB8AC3E}">
        <p14:creationId xmlns:p14="http://schemas.microsoft.com/office/powerpoint/2010/main" val="40876133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471343" y="261940"/>
            <a:ext cx="6074930" cy="755650"/>
          </a:xfrm>
        </p:spPr>
        <p:txBody>
          <a:bodyPr/>
          <a:lstStyle/>
          <a:p>
            <a:r>
              <a:rPr lang="nl-NL" b="1" dirty="0"/>
              <a:t>Aan de slag</a:t>
            </a: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01" y="1802013"/>
            <a:ext cx="3038044" cy="2430435"/>
          </a:xfrm>
          <a:prstGeom prst="rect">
            <a:avLst/>
          </a:prstGeom>
        </p:spPr>
      </p:pic>
    </p:spTree>
    <p:extLst>
      <p:ext uri="{BB962C8B-B14F-4D97-AF65-F5344CB8AC3E}">
        <p14:creationId xmlns:p14="http://schemas.microsoft.com/office/powerpoint/2010/main" val="14158252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 de slag</a:t>
            </a:r>
          </a:p>
        </p:txBody>
      </p:sp>
      <p:sp>
        <p:nvSpPr>
          <p:cNvPr id="3" name="Tijdelijke aanduiding voor inhoud 2"/>
          <p:cNvSpPr>
            <a:spLocks noGrp="1"/>
          </p:cNvSpPr>
          <p:nvPr>
            <p:ph idx="1"/>
          </p:nvPr>
        </p:nvSpPr>
        <p:spPr/>
        <p:txBody>
          <a:bodyPr/>
          <a:lstStyle/>
          <a:p>
            <a:pPr marL="0" indent="0">
              <a:buNone/>
            </a:pPr>
            <a:r>
              <a:rPr lang="nl-NL" dirty="0"/>
              <a:t>Observatie: Wat…</a:t>
            </a:r>
          </a:p>
          <a:p>
            <a:pPr marL="342900" indent="-342900"/>
            <a:r>
              <a:rPr lang="nl-NL" dirty="0"/>
              <a:t>geeft de zorgvrager aan</a:t>
            </a:r>
          </a:p>
          <a:p>
            <a:pPr marL="622763" lvl="1" indent="-342900"/>
            <a:r>
              <a:rPr lang="nl-NL" dirty="0"/>
              <a:t>verbaal</a:t>
            </a:r>
          </a:p>
          <a:p>
            <a:pPr marL="622763" lvl="1" indent="-342900"/>
            <a:r>
              <a:rPr lang="nl-NL" dirty="0"/>
              <a:t>non verbaal</a:t>
            </a:r>
          </a:p>
          <a:p>
            <a:pPr marL="342900" indent="-342900"/>
            <a:r>
              <a:rPr lang="nl-NL" dirty="0"/>
              <a:t>merken naasten op</a:t>
            </a:r>
          </a:p>
          <a:p>
            <a:pPr marL="342900" indent="-342900"/>
            <a:r>
              <a:rPr lang="nl-NL" dirty="0"/>
              <a:t>merk ik op:</a:t>
            </a:r>
          </a:p>
          <a:p>
            <a:pPr marL="622763" lvl="1" indent="-342900"/>
            <a:r>
              <a:rPr lang="nl-NL" dirty="0"/>
              <a:t>veranderd gedrag</a:t>
            </a:r>
          </a:p>
          <a:p>
            <a:pPr marL="622763" lvl="1" indent="-342900"/>
            <a:r>
              <a:rPr lang="nl-NL" dirty="0"/>
              <a:t>lichamelijke veranderingen</a:t>
            </a:r>
          </a:p>
          <a:p>
            <a:pPr marL="342900" indent="-342900"/>
            <a:r>
              <a:rPr lang="nl-NL" dirty="0"/>
              <a:t>merken mijn collega’s op</a:t>
            </a:r>
          </a:p>
          <a:p>
            <a:pPr marL="0" indent="0">
              <a:buNone/>
            </a:pPr>
            <a:endParaRPr lang="nl-NL" dirty="0"/>
          </a:p>
        </p:txBody>
      </p:sp>
    </p:spTree>
    <p:extLst>
      <p:ext uri="{BB962C8B-B14F-4D97-AF65-F5344CB8AC3E}">
        <p14:creationId xmlns:p14="http://schemas.microsoft.com/office/powerpoint/2010/main" val="11709866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423425" y="1752600"/>
            <a:ext cx="7372350" cy="461665"/>
          </a:xfrm>
          <a:prstGeom prst="rect">
            <a:avLst/>
          </a:prstGeom>
          <a:noFill/>
        </p:spPr>
        <p:txBody>
          <a:bodyPr wrap="square" rtlCol="0">
            <a:spAutoFit/>
          </a:bodyPr>
          <a:lstStyle/>
          <a:p>
            <a:r>
              <a:rPr lang="nl-NL" sz="2400" dirty="0">
                <a:solidFill>
                  <a:srgbClr val="000000"/>
                </a:solidFill>
              </a:rPr>
              <a:t>Welk zorgprobleem geeft de </a:t>
            </a:r>
            <a:r>
              <a:rPr lang="nl-NL" sz="2400" b="1" dirty="0">
                <a:solidFill>
                  <a:srgbClr val="000000"/>
                </a:solidFill>
              </a:rPr>
              <a:t>meeste</a:t>
            </a:r>
            <a:r>
              <a:rPr lang="nl-NL" sz="2400" dirty="0">
                <a:solidFill>
                  <a:srgbClr val="000000"/>
                </a:solidFill>
              </a:rPr>
              <a:t> last?</a:t>
            </a:r>
          </a:p>
        </p:txBody>
      </p:sp>
      <p:pic>
        <p:nvPicPr>
          <p:cNvPr id="7" name="Afbeelding 6"/>
          <p:cNvPicPr>
            <a:picLocks noChangeAspect="1"/>
          </p:cNvPicPr>
          <p:nvPr/>
        </p:nvPicPr>
        <p:blipFill rotWithShape="1">
          <a:blip r:embed="rId3">
            <a:extLst>
              <a:ext uri="{28A0092B-C50C-407E-A947-70E740481C1C}">
                <a14:useLocalDpi xmlns:a14="http://schemas.microsoft.com/office/drawing/2010/main" val="0"/>
              </a:ext>
            </a:extLst>
          </a:blip>
          <a:srcRect t="4034" r="30980" b="67626"/>
          <a:stretch/>
        </p:blipFill>
        <p:spPr>
          <a:xfrm>
            <a:off x="423425" y="327563"/>
            <a:ext cx="2096836" cy="688769"/>
          </a:xfrm>
          <a:prstGeom prst="rect">
            <a:avLst/>
          </a:prstGeom>
        </p:spPr>
      </p:pic>
      <p:pic>
        <p:nvPicPr>
          <p:cNvPr id="8" name="Afbeelding 7"/>
          <p:cNvPicPr>
            <a:picLocks noChangeAspect="1"/>
          </p:cNvPicPr>
          <p:nvPr/>
        </p:nvPicPr>
        <p:blipFill rotWithShape="1">
          <a:blip r:embed="rId4" cstate="print">
            <a:extLst>
              <a:ext uri="{28A0092B-C50C-407E-A947-70E740481C1C}">
                <a14:useLocalDpi xmlns:a14="http://schemas.microsoft.com/office/drawing/2010/main" val="0"/>
              </a:ext>
            </a:extLst>
          </a:blip>
          <a:srcRect r="23851"/>
          <a:stretch/>
        </p:blipFill>
        <p:spPr>
          <a:xfrm>
            <a:off x="269050" y="2445189"/>
            <a:ext cx="5870495" cy="3857895"/>
          </a:xfrm>
          <a:prstGeom prst="rect">
            <a:avLst/>
          </a:prstGeom>
        </p:spPr>
      </p:pic>
    </p:spTree>
    <p:extLst>
      <p:ext uri="{BB962C8B-B14F-4D97-AF65-F5344CB8AC3E}">
        <p14:creationId xmlns:p14="http://schemas.microsoft.com/office/powerpoint/2010/main" val="31682462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title"/>
          </p:nvPr>
        </p:nvSpPr>
        <p:spPr>
          <a:xfrm>
            <a:off x="471343" y="261940"/>
            <a:ext cx="6074930" cy="755650"/>
          </a:xfrm>
        </p:spPr>
        <p:txBody>
          <a:bodyPr/>
          <a:lstStyle/>
          <a:p>
            <a:r>
              <a:rPr lang="nl-NL" b="1" dirty="0"/>
              <a:t>Aan de slag</a:t>
            </a:r>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01" y="1844765"/>
            <a:ext cx="2954917" cy="2363934"/>
          </a:xfrm>
          <a:prstGeom prst="rect">
            <a:avLst/>
          </a:prstGeom>
        </p:spPr>
      </p:pic>
      <p:sp>
        <p:nvSpPr>
          <p:cNvPr id="10" name="Tijdelijke aanduiding voor inhoud 3"/>
          <p:cNvSpPr>
            <a:spLocks noGrp="1"/>
          </p:cNvSpPr>
          <p:nvPr>
            <p:ph idx="1"/>
          </p:nvPr>
        </p:nvSpPr>
        <p:spPr>
          <a:xfrm>
            <a:off x="292822" y="4583875"/>
            <a:ext cx="7704000" cy="1504467"/>
          </a:xfrm>
        </p:spPr>
        <p:txBody>
          <a:bodyPr/>
          <a:lstStyle/>
          <a:p>
            <a:r>
              <a:rPr lang="nl-NL" dirty="0"/>
              <a:t>verzamel belangrijke aanvullende gegevens met de signaleringskaarten</a:t>
            </a:r>
          </a:p>
          <a:p>
            <a:endParaRPr lang="nl-NL" dirty="0"/>
          </a:p>
          <a:p>
            <a:endParaRPr lang="nl-NL" altLang="nl-NL" dirty="0"/>
          </a:p>
          <a:p>
            <a:endParaRPr lang="en-GB" dirty="0"/>
          </a:p>
          <a:p>
            <a:endParaRPr lang="nl-NL" dirty="0"/>
          </a:p>
        </p:txBody>
      </p:sp>
    </p:spTree>
    <p:extLst>
      <p:ext uri="{BB962C8B-B14F-4D97-AF65-F5344CB8AC3E}">
        <p14:creationId xmlns:p14="http://schemas.microsoft.com/office/powerpoint/2010/main" val="10275542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 de slag</a:t>
            </a:r>
          </a:p>
        </p:txBody>
      </p:sp>
      <p:sp>
        <p:nvSpPr>
          <p:cNvPr id="3" name="Tijdelijke aanduiding voor inhoud 2"/>
          <p:cNvSpPr>
            <a:spLocks noGrp="1"/>
          </p:cNvSpPr>
          <p:nvPr>
            <p:ph idx="1"/>
          </p:nvPr>
        </p:nvSpPr>
        <p:spPr/>
        <p:txBody>
          <a:bodyPr/>
          <a:lstStyle/>
          <a:p>
            <a:pPr marL="0" indent="0">
              <a:buNone/>
            </a:pPr>
            <a:r>
              <a:rPr lang="nl-NL" altLang="nl-NL" dirty="0"/>
              <a:t>Onderzoek het zorgprobleem</a:t>
            </a:r>
          </a:p>
          <a:p>
            <a:pPr marL="0" indent="0">
              <a:buNone/>
            </a:pPr>
            <a:endParaRPr lang="nl-NL" altLang="nl-NL" dirty="0"/>
          </a:p>
          <a:p>
            <a:r>
              <a:rPr lang="nl-NL" altLang="nl-NL" dirty="0"/>
              <a:t>Verzamel extra informatie over:</a:t>
            </a:r>
          </a:p>
          <a:p>
            <a:pPr lvl="1"/>
            <a:r>
              <a:rPr lang="nl-NL" altLang="nl-NL" dirty="0"/>
              <a:t>het welbevinden van de zorgvrager</a:t>
            </a:r>
          </a:p>
          <a:p>
            <a:pPr lvl="1"/>
            <a:r>
              <a:rPr lang="nl-NL" altLang="nl-NL" dirty="0"/>
              <a:t>klachten en verschijnselen</a:t>
            </a:r>
          </a:p>
          <a:p>
            <a:pPr marL="171863" lvl="1" indent="0">
              <a:buNone/>
            </a:pPr>
            <a:endParaRPr lang="nl-NL" altLang="nl-NL" dirty="0"/>
          </a:p>
          <a:p>
            <a:r>
              <a:rPr lang="en-US" altLang="nl-NL" dirty="0"/>
              <a:t>Is </a:t>
            </a:r>
            <a:r>
              <a:rPr lang="en-US" altLang="nl-NL" dirty="0" err="1"/>
              <a:t>er</a:t>
            </a:r>
            <a:r>
              <a:rPr lang="en-US" altLang="nl-NL" dirty="0"/>
              <a:t> </a:t>
            </a:r>
            <a:r>
              <a:rPr lang="en-US" altLang="nl-NL" dirty="0" err="1"/>
              <a:t>een</a:t>
            </a:r>
            <a:r>
              <a:rPr lang="en-US" altLang="nl-NL" dirty="0"/>
              <a:t> </a:t>
            </a:r>
            <a:r>
              <a:rPr lang="en-US" altLang="nl-NL" dirty="0" err="1"/>
              <a:t>meetinstrument</a:t>
            </a:r>
            <a:r>
              <a:rPr lang="en-US" altLang="nl-NL" dirty="0"/>
              <a:t> </a:t>
            </a:r>
            <a:r>
              <a:rPr lang="en-US" altLang="nl-NL" dirty="0" err="1"/>
              <a:t>voor</a:t>
            </a:r>
            <a:r>
              <a:rPr lang="en-US" altLang="nl-NL" dirty="0"/>
              <a:t> </a:t>
            </a:r>
            <a:r>
              <a:rPr lang="en-US" altLang="nl-NL" dirty="0" err="1"/>
              <a:t>dit</a:t>
            </a:r>
            <a:r>
              <a:rPr lang="en-US" altLang="nl-NL" dirty="0"/>
              <a:t> </a:t>
            </a:r>
            <a:r>
              <a:rPr lang="en-US" altLang="nl-NL" dirty="0" err="1"/>
              <a:t>zorgprobleem</a:t>
            </a:r>
            <a:r>
              <a:rPr lang="en-US" altLang="nl-NL" dirty="0"/>
              <a:t>?</a:t>
            </a:r>
          </a:p>
          <a:p>
            <a:endParaRPr lang="en-US" altLang="nl-NL" dirty="0"/>
          </a:p>
          <a:p>
            <a:r>
              <a:rPr lang="en-US" altLang="nl-NL" dirty="0" err="1"/>
              <a:t>Gebruik</a:t>
            </a:r>
            <a:r>
              <a:rPr lang="en-US" altLang="nl-NL" dirty="0"/>
              <a:t> de </a:t>
            </a:r>
            <a:r>
              <a:rPr lang="en-US" altLang="nl-NL" dirty="0" err="1"/>
              <a:t>achtergrondinformatie</a:t>
            </a:r>
            <a:r>
              <a:rPr lang="en-US" altLang="nl-NL" dirty="0"/>
              <a:t> </a:t>
            </a:r>
            <a:r>
              <a:rPr lang="en-US" altLang="nl-NL" dirty="0" err="1"/>
              <a:t>voor</a:t>
            </a:r>
            <a:r>
              <a:rPr lang="en-US" altLang="nl-NL" dirty="0"/>
              <a:t> </a:t>
            </a:r>
            <a:r>
              <a:rPr lang="en-US" altLang="nl-NL" dirty="0" err="1"/>
              <a:t>verdieping</a:t>
            </a:r>
            <a:endParaRPr lang="en-US" altLang="nl-NL" dirty="0"/>
          </a:p>
        </p:txBody>
      </p:sp>
    </p:spTree>
    <p:extLst>
      <p:ext uri="{BB962C8B-B14F-4D97-AF65-F5344CB8AC3E}">
        <p14:creationId xmlns:p14="http://schemas.microsoft.com/office/powerpoint/2010/main" val="5966058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a:spLocks noGrp="1"/>
          </p:cNvSpPr>
          <p:nvPr>
            <p:ph idx="1"/>
          </p:nvPr>
        </p:nvSpPr>
        <p:spPr>
          <a:xfrm>
            <a:off x="292822" y="1625879"/>
            <a:ext cx="7704000" cy="4462463"/>
          </a:xfrm>
        </p:spPr>
        <p:txBody>
          <a:bodyPr/>
          <a:lstStyle/>
          <a:p>
            <a:pPr lvl="2"/>
            <a:r>
              <a:rPr lang="nl-NL" altLang="nl-NL" dirty="0"/>
              <a:t>Controleer of je met de gevonden informatie het zorgprobleem kunt benoemen:</a:t>
            </a:r>
          </a:p>
          <a:p>
            <a:r>
              <a:rPr lang="nl-NL" altLang="nl-NL" dirty="0"/>
              <a:t>zorgvrager heeft de meeste last van…</a:t>
            </a:r>
          </a:p>
          <a:p>
            <a:r>
              <a:rPr lang="nl-NL" altLang="nl-NL" dirty="0"/>
              <a:t>het probleem is er sinds…</a:t>
            </a:r>
          </a:p>
          <a:p>
            <a:r>
              <a:rPr lang="nl-NL" altLang="nl-NL" dirty="0"/>
              <a:t>zorgprobleem wordt erger of minder erg door…</a:t>
            </a:r>
          </a:p>
          <a:p>
            <a:endParaRPr lang="nl-NL" dirty="0"/>
          </a:p>
        </p:txBody>
      </p:sp>
      <p:pic>
        <p:nvPicPr>
          <p:cNvPr id="7" name="Afbeelding 6"/>
          <p:cNvPicPr>
            <a:picLocks noChangeAspect="1"/>
          </p:cNvPicPr>
          <p:nvPr/>
        </p:nvPicPr>
        <p:blipFill rotWithShape="1">
          <a:blip r:embed="rId2">
            <a:extLst>
              <a:ext uri="{28A0092B-C50C-407E-A947-70E740481C1C}">
                <a14:useLocalDpi xmlns:a14="http://schemas.microsoft.com/office/drawing/2010/main" val="0"/>
              </a:ext>
            </a:extLst>
          </a:blip>
          <a:srcRect r="34160" b="68525"/>
          <a:stretch/>
        </p:blipFill>
        <p:spPr>
          <a:xfrm>
            <a:off x="423425" y="272276"/>
            <a:ext cx="1945515" cy="744056"/>
          </a:xfrm>
          <a:prstGeom prst="rect">
            <a:avLst/>
          </a:prstGeom>
        </p:spPr>
      </p:pic>
    </p:spTree>
    <p:extLst>
      <p:ext uri="{BB962C8B-B14F-4D97-AF65-F5344CB8AC3E}">
        <p14:creationId xmlns:p14="http://schemas.microsoft.com/office/powerpoint/2010/main" val="40199685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01" y="1844766"/>
            <a:ext cx="2954917" cy="2363934"/>
          </a:xfrm>
          <a:prstGeom prst="rect">
            <a:avLst/>
          </a:prstGeom>
        </p:spPr>
      </p:pic>
      <p:sp>
        <p:nvSpPr>
          <p:cNvPr id="8" name="Titel 1"/>
          <p:cNvSpPr>
            <a:spLocks noGrp="1"/>
          </p:cNvSpPr>
          <p:nvPr>
            <p:ph type="title"/>
          </p:nvPr>
        </p:nvSpPr>
        <p:spPr>
          <a:xfrm>
            <a:off x="471343" y="261940"/>
            <a:ext cx="6074930" cy="755650"/>
          </a:xfrm>
        </p:spPr>
        <p:txBody>
          <a:bodyPr/>
          <a:lstStyle/>
          <a:p>
            <a:r>
              <a:rPr lang="nl-NL" b="1" dirty="0"/>
              <a:t>Aan de slag</a:t>
            </a:r>
          </a:p>
        </p:txBody>
      </p:sp>
      <p:sp>
        <p:nvSpPr>
          <p:cNvPr id="9" name="Tijdelijke aanduiding voor inhoud 2"/>
          <p:cNvSpPr>
            <a:spLocks noGrp="1"/>
          </p:cNvSpPr>
          <p:nvPr>
            <p:ph idx="1"/>
          </p:nvPr>
        </p:nvSpPr>
        <p:spPr>
          <a:xfrm>
            <a:off x="292822" y="4285863"/>
            <a:ext cx="7704000" cy="1753848"/>
          </a:xfrm>
        </p:spPr>
        <p:txBody>
          <a:bodyPr/>
          <a:lstStyle/>
          <a:p>
            <a:r>
              <a:rPr lang="nl-NL" altLang="nl-NL" dirty="0"/>
              <a:t>wat wil ik bereiken? </a:t>
            </a:r>
          </a:p>
          <a:p>
            <a:r>
              <a:rPr lang="nl-NL" altLang="nl-NL" dirty="0"/>
              <a:t>met wie?</a:t>
            </a:r>
          </a:p>
          <a:p>
            <a:r>
              <a:rPr lang="nl-NL" altLang="nl-NL" dirty="0"/>
              <a:t>wat wil ik vragen?</a:t>
            </a:r>
          </a:p>
          <a:p>
            <a:endParaRPr lang="nl-NL" dirty="0"/>
          </a:p>
        </p:txBody>
      </p:sp>
    </p:spTree>
    <p:extLst>
      <p:ext uri="{BB962C8B-B14F-4D97-AF65-F5344CB8AC3E}">
        <p14:creationId xmlns:p14="http://schemas.microsoft.com/office/powerpoint/2010/main" val="25765997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 de slag</a:t>
            </a:r>
          </a:p>
        </p:txBody>
      </p:sp>
      <p:sp>
        <p:nvSpPr>
          <p:cNvPr id="3" name="Tijdelijke aanduiding voor inhoud 2"/>
          <p:cNvSpPr>
            <a:spLocks noGrp="1"/>
          </p:cNvSpPr>
          <p:nvPr>
            <p:ph idx="1"/>
          </p:nvPr>
        </p:nvSpPr>
        <p:spPr/>
        <p:txBody>
          <a:bodyPr/>
          <a:lstStyle/>
          <a:p>
            <a:pPr marL="0" indent="0">
              <a:buNone/>
            </a:pPr>
            <a:r>
              <a:rPr lang="nl-NL" dirty="0"/>
              <a:t>Overleg: Wat wil ik bereiken?</a:t>
            </a:r>
          </a:p>
          <a:p>
            <a:r>
              <a:rPr lang="nl-NL" altLang="nl-NL" dirty="0"/>
              <a:t>mijn zorgen over de situatie, verzamelde observaties en gegevens delen</a:t>
            </a:r>
          </a:p>
          <a:p>
            <a:r>
              <a:rPr lang="nl-NL" altLang="nl-NL" dirty="0"/>
              <a:t>een bezoek van arts of verpleegkundige aan de zorgvrager</a:t>
            </a:r>
          </a:p>
          <a:p>
            <a:r>
              <a:rPr lang="nl-NL" altLang="nl-NL" dirty="0"/>
              <a:t>aanpassing beleid en zorg</a:t>
            </a:r>
          </a:p>
          <a:p>
            <a:r>
              <a:rPr lang="nl-NL" altLang="nl-NL" dirty="0"/>
              <a:t>meer informatie voor zorgvrager of naasten</a:t>
            </a:r>
          </a:p>
          <a:p>
            <a:endParaRPr lang="nl-NL" altLang="nl-NL" dirty="0"/>
          </a:p>
          <a:p>
            <a:pPr marL="0" indent="0">
              <a:buNone/>
            </a:pPr>
            <a:endParaRPr lang="nl-NL" dirty="0"/>
          </a:p>
        </p:txBody>
      </p:sp>
    </p:spTree>
    <p:extLst>
      <p:ext uri="{BB962C8B-B14F-4D97-AF65-F5344CB8AC3E}">
        <p14:creationId xmlns:p14="http://schemas.microsoft.com/office/powerpoint/2010/main" val="23747039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 de slag</a:t>
            </a:r>
          </a:p>
        </p:txBody>
      </p:sp>
      <p:sp>
        <p:nvSpPr>
          <p:cNvPr id="3" name="Tijdelijke aanduiding voor inhoud 2"/>
          <p:cNvSpPr>
            <a:spLocks noGrp="1"/>
          </p:cNvSpPr>
          <p:nvPr>
            <p:ph idx="1"/>
          </p:nvPr>
        </p:nvSpPr>
        <p:spPr/>
        <p:txBody>
          <a:bodyPr/>
          <a:lstStyle/>
          <a:p>
            <a:pPr marL="0" indent="0">
              <a:buNone/>
            </a:pPr>
            <a:r>
              <a:rPr lang="nl-NL" dirty="0"/>
              <a:t>Overleg met wie?</a:t>
            </a:r>
          </a:p>
          <a:p>
            <a:r>
              <a:rPr lang="nl-NL" altLang="nl-NL" dirty="0"/>
              <a:t>EVV</a:t>
            </a:r>
          </a:p>
          <a:p>
            <a:r>
              <a:rPr lang="nl-NL" altLang="nl-NL" dirty="0"/>
              <a:t>Verpleegkundige</a:t>
            </a:r>
          </a:p>
          <a:p>
            <a:r>
              <a:rPr lang="nl-NL" altLang="nl-NL" dirty="0"/>
              <a:t>Arts</a:t>
            </a:r>
          </a:p>
          <a:p>
            <a:r>
              <a:rPr lang="nl-NL" altLang="nl-NL" dirty="0"/>
              <a:t>Overige …</a:t>
            </a:r>
          </a:p>
          <a:p>
            <a:pPr marL="0" indent="0">
              <a:buNone/>
            </a:pPr>
            <a:endParaRPr lang="nl-NL" altLang="nl-NL" dirty="0"/>
          </a:p>
          <a:p>
            <a:pPr lvl="1" indent="0" algn="ctr">
              <a:buNone/>
            </a:pPr>
            <a:r>
              <a:rPr lang="nl-NL" altLang="nl-NL" dirty="0"/>
              <a:t>Houd steeds in de gaten of beleid en zorg bij de zorgvrager passen!  </a:t>
            </a:r>
          </a:p>
          <a:p>
            <a:pPr marL="0" indent="0">
              <a:buNone/>
            </a:pPr>
            <a:endParaRPr lang="nl-NL" dirty="0"/>
          </a:p>
        </p:txBody>
      </p:sp>
    </p:spTree>
    <p:extLst>
      <p:ext uri="{BB962C8B-B14F-4D97-AF65-F5344CB8AC3E}">
        <p14:creationId xmlns:p14="http://schemas.microsoft.com/office/powerpoint/2010/main" val="194620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 de slag</a:t>
            </a:r>
          </a:p>
        </p:txBody>
      </p:sp>
      <p:sp>
        <p:nvSpPr>
          <p:cNvPr id="3" name="Tijdelijke aanduiding voor inhoud 2"/>
          <p:cNvSpPr>
            <a:spLocks noGrp="1"/>
          </p:cNvSpPr>
          <p:nvPr>
            <p:ph idx="1"/>
          </p:nvPr>
        </p:nvSpPr>
        <p:spPr/>
        <p:txBody>
          <a:bodyPr/>
          <a:lstStyle/>
          <a:p>
            <a:pPr marL="0" indent="0">
              <a:buNone/>
            </a:pPr>
            <a:r>
              <a:rPr lang="nl-NL" dirty="0"/>
              <a:t>Overleg: wat wil ik vragen? (1)</a:t>
            </a:r>
          </a:p>
          <a:p>
            <a:r>
              <a:rPr lang="nl-NL" altLang="nl-NL" dirty="0"/>
              <a:t>Welk beleid en behandeling wordt er afgesproken?</a:t>
            </a:r>
          </a:p>
          <a:p>
            <a:r>
              <a:rPr lang="nl-NL" altLang="nl-NL" dirty="0"/>
              <a:t>Is het doel de oorzaak van het probleem te behandelen of wordt alleen geprobeerd het probleem (de last) te verminderen?</a:t>
            </a:r>
          </a:p>
          <a:p>
            <a:r>
              <a:rPr lang="nl-NL" altLang="nl-NL" dirty="0"/>
              <a:t>Wat is hier praktisch voor nodig?</a:t>
            </a:r>
          </a:p>
          <a:p>
            <a:r>
              <a:rPr lang="nl-NL" altLang="nl-NL" dirty="0"/>
              <a:t>Wie gaat dit regelen?</a:t>
            </a:r>
          </a:p>
          <a:p>
            <a:pPr marL="0" indent="0">
              <a:buNone/>
            </a:pPr>
            <a:endParaRPr lang="nl-NL" dirty="0"/>
          </a:p>
        </p:txBody>
      </p:sp>
    </p:spTree>
    <p:extLst>
      <p:ext uri="{BB962C8B-B14F-4D97-AF65-F5344CB8AC3E}">
        <p14:creationId xmlns:p14="http://schemas.microsoft.com/office/powerpoint/2010/main" val="3615168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64B5A079-3B2D-477F-9CBE-69474042C3F1}"/>
              </a:ext>
            </a:extLst>
          </p:cNvPr>
          <p:cNvSpPr/>
          <p:nvPr/>
        </p:nvSpPr>
        <p:spPr>
          <a:xfrm>
            <a:off x="597408" y="1918359"/>
            <a:ext cx="7876032" cy="4431983"/>
          </a:xfrm>
          <a:prstGeom prst="rect">
            <a:avLst/>
          </a:prstGeom>
        </p:spPr>
        <p:txBody>
          <a:bodyPr wrap="square">
            <a:spAutoFit/>
          </a:bodyPr>
          <a:lstStyle/>
          <a:p>
            <a:r>
              <a:rPr lang="nl-NL" sz="2400" dirty="0">
                <a:solidFill>
                  <a:srgbClr val="000000"/>
                </a:solidFill>
                <a:latin typeface="Arial" panose="020B0604020202020204" pitchFamily="34" charset="0"/>
              </a:rPr>
              <a:t>Palliatieve zorg is zorg die de </a:t>
            </a:r>
            <a:r>
              <a:rPr lang="nl-NL" sz="2400" dirty="0">
                <a:solidFill>
                  <a:srgbClr val="0070C0"/>
                </a:solidFill>
                <a:latin typeface="Arial" panose="020B0604020202020204" pitchFamily="34" charset="0"/>
              </a:rPr>
              <a:t>kwaliteit van het leven </a:t>
            </a:r>
            <a:r>
              <a:rPr lang="nl-NL" sz="2400" dirty="0">
                <a:solidFill>
                  <a:srgbClr val="000000"/>
                </a:solidFill>
                <a:latin typeface="Arial" panose="020B0604020202020204" pitchFamily="34" charset="0"/>
              </a:rPr>
              <a:t>verbetert van </a:t>
            </a:r>
            <a:r>
              <a:rPr lang="nl-NL" sz="2400" dirty="0">
                <a:solidFill>
                  <a:srgbClr val="0070C0"/>
                </a:solidFill>
                <a:latin typeface="Arial" panose="020B0604020202020204" pitchFamily="34" charset="0"/>
              </a:rPr>
              <a:t>patiënten en hun naasten</a:t>
            </a:r>
            <a:r>
              <a:rPr lang="nl-NL" sz="2400" dirty="0">
                <a:solidFill>
                  <a:srgbClr val="000000"/>
                </a:solidFill>
                <a:latin typeface="Arial" panose="020B0604020202020204" pitchFamily="34" charset="0"/>
              </a:rPr>
              <a:t> die te maken hebben met een </a:t>
            </a:r>
            <a:r>
              <a:rPr lang="nl-NL" sz="2400" dirty="0">
                <a:solidFill>
                  <a:srgbClr val="0070C0"/>
                </a:solidFill>
                <a:latin typeface="Arial" panose="020B0604020202020204" pitchFamily="34" charset="0"/>
              </a:rPr>
              <a:t>levensbedreigende aandoening </a:t>
            </a:r>
            <a:r>
              <a:rPr lang="nl-NL" sz="2400" dirty="0">
                <a:solidFill>
                  <a:srgbClr val="000000"/>
                </a:solidFill>
                <a:latin typeface="Arial" panose="020B0604020202020204" pitchFamily="34" charset="0"/>
              </a:rPr>
              <a:t>of </a:t>
            </a:r>
            <a:r>
              <a:rPr lang="nl-NL" sz="2400" dirty="0">
                <a:solidFill>
                  <a:srgbClr val="0070C0"/>
                </a:solidFill>
                <a:latin typeface="Arial" panose="020B0604020202020204" pitchFamily="34" charset="0"/>
              </a:rPr>
              <a:t>kwetsbaarheid</a:t>
            </a:r>
            <a:r>
              <a:rPr lang="nl-NL" sz="2400" dirty="0">
                <a:solidFill>
                  <a:srgbClr val="000000"/>
                </a:solidFill>
                <a:latin typeface="Arial" panose="020B0604020202020204" pitchFamily="34" charset="0"/>
              </a:rPr>
              <a:t>, door het voorkomen en verlichten van lijden, door middel van </a:t>
            </a:r>
            <a:r>
              <a:rPr lang="nl-NL" sz="2400" dirty="0">
                <a:solidFill>
                  <a:srgbClr val="0070C0"/>
                </a:solidFill>
                <a:latin typeface="Arial" panose="020B0604020202020204" pitchFamily="34" charset="0"/>
              </a:rPr>
              <a:t>vroegtijdige signalering </a:t>
            </a:r>
            <a:r>
              <a:rPr lang="nl-NL" sz="2400" dirty="0">
                <a:solidFill>
                  <a:srgbClr val="000000"/>
                </a:solidFill>
                <a:latin typeface="Arial" panose="020B0604020202020204" pitchFamily="34" charset="0"/>
              </a:rPr>
              <a:t>en zorgvuldige beoordeling en behandeling van problemen van </a:t>
            </a:r>
            <a:r>
              <a:rPr lang="nl-NL" sz="2400" dirty="0">
                <a:solidFill>
                  <a:srgbClr val="0070C0"/>
                </a:solidFill>
                <a:latin typeface="Arial" panose="020B0604020202020204" pitchFamily="34" charset="0"/>
              </a:rPr>
              <a:t>fysieke, psychische, sociale en spirituele aard</a:t>
            </a:r>
            <a:r>
              <a:rPr lang="nl-NL" sz="2400" dirty="0">
                <a:solidFill>
                  <a:srgbClr val="000000"/>
                </a:solidFill>
                <a:latin typeface="Arial" panose="020B0604020202020204" pitchFamily="34" charset="0"/>
              </a:rPr>
              <a:t>. Gedurende het beloop van de ziekte of kwetsbaarheid heeft palliatieve zorg oog voor het </a:t>
            </a:r>
            <a:r>
              <a:rPr lang="nl-NL" sz="2400" dirty="0">
                <a:solidFill>
                  <a:srgbClr val="0070C0"/>
                </a:solidFill>
                <a:latin typeface="Arial" panose="020B0604020202020204" pitchFamily="34" charset="0"/>
              </a:rPr>
              <a:t>behoud van autonomie</a:t>
            </a:r>
            <a:r>
              <a:rPr lang="nl-NL" sz="2400" dirty="0">
                <a:solidFill>
                  <a:srgbClr val="000000"/>
                </a:solidFill>
                <a:latin typeface="Arial" panose="020B0604020202020204" pitchFamily="34" charset="0"/>
              </a:rPr>
              <a:t>, toegang tot </a:t>
            </a:r>
            <a:r>
              <a:rPr lang="nl-NL" sz="2400" dirty="0">
                <a:solidFill>
                  <a:srgbClr val="0070C0"/>
                </a:solidFill>
                <a:latin typeface="Arial" panose="020B0604020202020204" pitchFamily="34" charset="0"/>
              </a:rPr>
              <a:t>informatie</a:t>
            </a:r>
            <a:r>
              <a:rPr lang="nl-NL" sz="2400" dirty="0">
                <a:solidFill>
                  <a:srgbClr val="000000"/>
                </a:solidFill>
                <a:latin typeface="Arial" panose="020B0604020202020204" pitchFamily="34" charset="0"/>
              </a:rPr>
              <a:t> en </a:t>
            </a:r>
            <a:r>
              <a:rPr lang="nl-NL" sz="2400" dirty="0">
                <a:solidFill>
                  <a:srgbClr val="0070C0"/>
                </a:solidFill>
                <a:latin typeface="Arial" panose="020B0604020202020204" pitchFamily="34" charset="0"/>
              </a:rPr>
              <a:t>keuzemogelijkheden </a:t>
            </a:r>
          </a:p>
          <a:p>
            <a:r>
              <a:rPr lang="nl-NL" sz="1000" dirty="0">
                <a:solidFill>
                  <a:srgbClr val="000000"/>
                </a:solidFill>
                <a:latin typeface="Arial" panose="020B0604020202020204" pitchFamily="34" charset="0"/>
              </a:rPr>
              <a:t>(gemodificeerd WHO 2002)</a:t>
            </a:r>
            <a:r>
              <a:rPr lang="nl-NL" sz="1000" dirty="0">
                <a:solidFill>
                  <a:srgbClr val="0070C0"/>
                </a:solidFill>
                <a:latin typeface="Arial" panose="020B0604020202020204" pitchFamily="34" charset="0"/>
              </a:rPr>
              <a:t>  </a:t>
            </a:r>
            <a:r>
              <a:rPr lang="nl-NL" sz="1000" u="sng" dirty="0">
                <a:solidFill>
                  <a:srgbClr val="006D8C"/>
                </a:solidFill>
                <a:latin typeface="Arial" panose="020B0604020202020204" pitchFamily="34" charset="0"/>
                <a:hlinkClick r:id="rId2"/>
              </a:rPr>
              <a:t>bron: kwaliteitskader palliatieve zorg Nederland (2017)</a:t>
            </a:r>
            <a:endParaRPr lang="nl-NL" sz="1000" dirty="0"/>
          </a:p>
        </p:txBody>
      </p:sp>
      <p:sp>
        <p:nvSpPr>
          <p:cNvPr id="3" name="Tekstvak 2">
            <a:extLst>
              <a:ext uri="{FF2B5EF4-FFF2-40B4-BE49-F238E27FC236}">
                <a16:creationId xmlns:a16="http://schemas.microsoft.com/office/drawing/2014/main" id="{B7B79306-F505-4709-9C65-7AAF7257796B}"/>
              </a:ext>
            </a:extLst>
          </p:cNvPr>
          <p:cNvSpPr txBox="1"/>
          <p:nvPr/>
        </p:nvSpPr>
        <p:spPr>
          <a:xfrm>
            <a:off x="597408" y="633984"/>
            <a:ext cx="5084064" cy="461665"/>
          </a:xfrm>
          <a:prstGeom prst="rect">
            <a:avLst/>
          </a:prstGeom>
          <a:noFill/>
        </p:spPr>
        <p:txBody>
          <a:bodyPr wrap="square" rtlCol="0">
            <a:spAutoFit/>
          </a:bodyPr>
          <a:lstStyle/>
          <a:p>
            <a:r>
              <a:rPr lang="nl-NL" sz="2400" dirty="0">
                <a:solidFill>
                  <a:srgbClr val="0070C0"/>
                </a:solidFill>
                <a:latin typeface="Arial" panose="020B0604020202020204" pitchFamily="34" charset="0"/>
              </a:rPr>
              <a:t>Definitie palliatieve zorg</a:t>
            </a:r>
          </a:p>
        </p:txBody>
      </p:sp>
    </p:spTree>
    <p:extLst>
      <p:ext uri="{BB962C8B-B14F-4D97-AF65-F5344CB8AC3E}">
        <p14:creationId xmlns:p14="http://schemas.microsoft.com/office/powerpoint/2010/main" val="23864552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 de slag</a:t>
            </a:r>
          </a:p>
        </p:txBody>
      </p:sp>
      <p:sp>
        <p:nvSpPr>
          <p:cNvPr id="3" name="Tijdelijke aanduiding voor inhoud 2"/>
          <p:cNvSpPr>
            <a:spLocks noGrp="1"/>
          </p:cNvSpPr>
          <p:nvPr>
            <p:ph idx="1"/>
          </p:nvPr>
        </p:nvSpPr>
        <p:spPr/>
        <p:txBody>
          <a:bodyPr/>
          <a:lstStyle/>
          <a:p>
            <a:pPr marL="0" indent="0">
              <a:buNone/>
            </a:pPr>
            <a:r>
              <a:rPr lang="nl-NL" dirty="0"/>
              <a:t>Overleg: wat wil ik vragen? (2)</a:t>
            </a:r>
          </a:p>
          <a:p>
            <a:r>
              <a:rPr lang="nl-NL" altLang="nl-NL" dirty="0"/>
              <a:t>Wie informeert de zorgvrager en wanneer?</a:t>
            </a:r>
          </a:p>
          <a:p>
            <a:r>
              <a:rPr lang="nl-NL" altLang="nl-NL" dirty="0"/>
              <a:t>Wanneer moeten de klachten van de zorgvrager minder zijn? </a:t>
            </a:r>
          </a:p>
          <a:p>
            <a:r>
              <a:rPr lang="nl-NL" altLang="nl-NL" dirty="0"/>
              <a:t>Wat doe ik als klachten van de zorgvrager erger worden?</a:t>
            </a:r>
          </a:p>
          <a:p>
            <a:r>
              <a:rPr lang="nl-NL" altLang="nl-NL" dirty="0"/>
              <a:t>Wordt beleid in dossier genoteerd en door wie?</a:t>
            </a:r>
          </a:p>
          <a:p>
            <a:r>
              <a:rPr lang="nl-NL" altLang="nl-NL" dirty="0"/>
              <a:t>Zijn er zorghandelingen die gestopt kunnen worden?</a:t>
            </a:r>
          </a:p>
          <a:p>
            <a:pPr marL="0" indent="0">
              <a:buNone/>
            </a:pPr>
            <a:endParaRPr lang="nl-NL" dirty="0"/>
          </a:p>
        </p:txBody>
      </p:sp>
    </p:spTree>
    <p:extLst>
      <p:ext uri="{BB962C8B-B14F-4D97-AF65-F5344CB8AC3E}">
        <p14:creationId xmlns:p14="http://schemas.microsoft.com/office/powerpoint/2010/main" val="617701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75" y="1817977"/>
            <a:ext cx="2484146" cy="1987317"/>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1964" y="1814714"/>
            <a:ext cx="2484146" cy="1987317"/>
          </a:xfrm>
          <a:prstGeom prst="rect">
            <a:avLst/>
          </a:prstGeom>
        </p:spPr>
      </p:pic>
      <p:sp>
        <p:nvSpPr>
          <p:cNvPr id="7" name="Titel 1"/>
          <p:cNvSpPr>
            <a:spLocks noGrp="1"/>
          </p:cNvSpPr>
          <p:nvPr>
            <p:ph type="title"/>
          </p:nvPr>
        </p:nvSpPr>
        <p:spPr>
          <a:xfrm>
            <a:off x="471343" y="261940"/>
            <a:ext cx="6074930" cy="755650"/>
          </a:xfrm>
        </p:spPr>
        <p:txBody>
          <a:bodyPr/>
          <a:lstStyle/>
          <a:p>
            <a:r>
              <a:rPr lang="nl-NL" b="1" dirty="0"/>
              <a:t>Aan de slag</a:t>
            </a:r>
          </a:p>
        </p:txBody>
      </p:sp>
    </p:spTree>
    <p:extLst>
      <p:ext uri="{BB962C8B-B14F-4D97-AF65-F5344CB8AC3E}">
        <p14:creationId xmlns:p14="http://schemas.microsoft.com/office/powerpoint/2010/main" val="1889434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b="1" dirty="0"/>
              <a:t>Aan de slag: </a:t>
            </a:r>
            <a:r>
              <a:rPr lang="nl-NL" dirty="0"/>
              <a:t>casus mevrouw van Dongen</a:t>
            </a:r>
          </a:p>
        </p:txBody>
      </p:sp>
      <p:sp>
        <p:nvSpPr>
          <p:cNvPr id="4" name="Tijdelijke aanduiding voor inhoud 3"/>
          <p:cNvSpPr>
            <a:spLocks noGrp="1"/>
          </p:cNvSpPr>
          <p:nvPr>
            <p:ph idx="1"/>
          </p:nvPr>
        </p:nvSpPr>
        <p:spPr/>
        <p:txBody>
          <a:bodyPr/>
          <a:lstStyle/>
          <a:p>
            <a:r>
              <a:rPr lang="nl-NL" dirty="0"/>
              <a:t>casus mevrouw Alberts</a:t>
            </a:r>
          </a:p>
          <a:p>
            <a:endParaRPr lang="nl-NL" dirty="0"/>
          </a:p>
          <a:p>
            <a:endParaRPr lang="nl-NL" altLang="nl-NL" dirty="0"/>
          </a:p>
          <a:p>
            <a:endParaRPr lang="en-GB" dirty="0"/>
          </a:p>
          <a:p>
            <a:endParaRPr lang="nl-NL" dirty="0"/>
          </a:p>
        </p:txBody>
      </p:sp>
      <p:pic>
        <p:nvPicPr>
          <p:cNvPr id="7" name="Afbeelding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21419453">
            <a:off x="-764506" y="1449294"/>
            <a:ext cx="9602402" cy="7031069"/>
          </a:xfrm>
          <a:prstGeom prst="roundRect">
            <a:avLst>
              <a:gd name="adj" fmla="val 11756"/>
            </a:avLst>
          </a:prstGeom>
          <a:solidFill>
            <a:srgbClr val="FFFFFF">
              <a:shade val="85000"/>
            </a:srgbClr>
          </a:solidFill>
          <a:ln>
            <a:noFill/>
          </a:ln>
          <a:effectLst/>
        </p:spPr>
      </p:pic>
    </p:spTree>
    <p:extLst>
      <p:ext uri="{BB962C8B-B14F-4D97-AF65-F5344CB8AC3E}">
        <p14:creationId xmlns:p14="http://schemas.microsoft.com/office/powerpoint/2010/main" val="38448049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Aan de slag</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01" y="1802013"/>
            <a:ext cx="3038044" cy="2430435"/>
          </a:xfrm>
          <a:prstGeom prst="rect">
            <a:avLst/>
          </a:prstGeom>
        </p:spPr>
      </p:pic>
    </p:spTree>
    <p:extLst>
      <p:ext uri="{BB962C8B-B14F-4D97-AF65-F5344CB8AC3E}">
        <p14:creationId xmlns:p14="http://schemas.microsoft.com/office/powerpoint/2010/main" val="20240192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Antwoorden vraag B</a:t>
            </a:r>
          </a:p>
        </p:txBody>
      </p:sp>
      <p:graphicFrame>
        <p:nvGraphicFramePr>
          <p:cNvPr id="4" name="Tijdelijke aanduiding voor inhoud 3"/>
          <p:cNvGraphicFramePr>
            <a:graphicFrameLocks noGrp="1"/>
          </p:cNvGraphicFramePr>
          <p:nvPr>
            <p:ph idx="1"/>
          </p:nvPr>
        </p:nvGraphicFramePr>
        <p:xfrm>
          <a:off x="803723" y="1244526"/>
          <a:ext cx="7556506" cy="5255768"/>
        </p:xfrm>
        <a:graphic>
          <a:graphicData uri="http://schemas.openxmlformats.org/drawingml/2006/table">
            <a:tbl>
              <a:tblPr firstRow="1" firstCol="1" bandRow="1">
                <a:tableStyleId>{5C22544A-7EE6-4342-B048-85BDC9FD1C3A}</a:tableStyleId>
              </a:tblPr>
              <a:tblGrid>
                <a:gridCol w="3778253">
                  <a:extLst>
                    <a:ext uri="{9D8B030D-6E8A-4147-A177-3AD203B41FA5}">
                      <a16:colId xmlns:a16="http://schemas.microsoft.com/office/drawing/2014/main" val="20000"/>
                    </a:ext>
                  </a:extLst>
                </a:gridCol>
                <a:gridCol w="3778253">
                  <a:extLst>
                    <a:ext uri="{9D8B030D-6E8A-4147-A177-3AD203B41FA5}">
                      <a16:colId xmlns:a16="http://schemas.microsoft.com/office/drawing/2014/main" val="20001"/>
                    </a:ext>
                  </a:extLst>
                </a:gridCol>
              </a:tblGrid>
              <a:tr h="258611">
                <a:tc>
                  <a:txBody>
                    <a:bodyPr/>
                    <a:lstStyle/>
                    <a:p>
                      <a:pPr>
                        <a:lnSpc>
                          <a:spcPct val="115000"/>
                        </a:lnSpc>
                        <a:spcAft>
                          <a:spcPts val="0"/>
                        </a:spcAft>
                      </a:pPr>
                      <a:r>
                        <a:rPr lang="nl-NL" sz="1800">
                          <a:effectLst/>
                        </a:rPr>
                        <a:t>Antwoord 1a</a:t>
                      </a:r>
                      <a:endParaRPr lang="nl-NL" sz="1800">
                        <a:effectLst/>
                        <a:latin typeface="Arial"/>
                        <a:ea typeface="Times New Roman"/>
                        <a:cs typeface="Maiandra GD"/>
                      </a:endParaRPr>
                    </a:p>
                  </a:txBody>
                  <a:tcPr marL="0" marR="0" marT="0" marB="0"/>
                </a:tc>
                <a:tc>
                  <a:txBody>
                    <a:bodyPr/>
                    <a:lstStyle/>
                    <a:p>
                      <a:pPr>
                        <a:lnSpc>
                          <a:spcPct val="115000"/>
                        </a:lnSpc>
                        <a:spcAft>
                          <a:spcPts val="0"/>
                        </a:spcAft>
                      </a:pPr>
                      <a:r>
                        <a:rPr lang="nl-NL" sz="1800">
                          <a:effectLst/>
                        </a:rPr>
                        <a:t>Naam op werkblad</a:t>
                      </a:r>
                      <a:endParaRPr lang="nl-NL" sz="1800">
                        <a:effectLst/>
                        <a:latin typeface="Arial"/>
                        <a:ea typeface="Times New Roman"/>
                        <a:cs typeface="Maiandra GD"/>
                      </a:endParaRPr>
                    </a:p>
                  </a:txBody>
                  <a:tcPr marL="0" marR="0" marT="0" marB="0"/>
                </a:tc>
                <a:extLst>
                  <a:ext uri="{0D108BD9-81ED-4DB2-BD59-A6C34878D82A}">
                    <a16:rowId xmlns:a16="http://schemas.microsoft.com/office/drawing/2014/main" val="10000"/>
                  </a:ext>
                </a:extLst>
              </a:tr>
              <a:tr h="1955062">
                <a:tc>
                  <a:txBody>
                    <a:bodyPr/>
                    <a:lstStyle/>
                    <a:p>
                      <a:pPr>
                        <a:lnSpc>
                          <a:spcPct val="115000"/>
                        </a:lnSpc>
                        <a:spcAft>
                          <a:spcPts val="0"/>
                        </a:spcAft>
                      </a:pPr>
                      <a:r>
                        <a:rPr lang="nl-NL" sz="1800" dirty="0">
                          <a:effectLst/>
                        </a:rPr>
                        <a:t>Mevrouw heeft minder intake</a:t>
                      </a:r>
                      <a:endParaRPr lang="nl-NL" sz="1800" dirty="0">
                        <a:effectLst/>
                        <a:latin typeface="Arial"/>
                        <a:ea typeface="Times New Roman"/>
                        <a:cs typeface="Maiandra GD"/>
                      </a:endParaRPr>
                    </a:p>
                  </a:txBody>
                  <a:tcPr marL="0" marR="0" marT="0" marB="0"/>
                </a:tc>
                <a:tc>
                  <a:txBody>
                    <a:bodyPr/>
                    <a:lstStyle/>
                    <a:p>
                      <a:pPr>
                        <a:lnSpc>
                          <a:spcPct val="115000"/>
                        </a:lnSpc>
                        <a:spcAft>
                          <a:spcPts val="0"/>
                        </a:spcAft>
                      </a:pPr>
                      <a:r>
                        <a:rPr lang="nl-NL" sz="1800">
                          <a:effectLst/>
                        </a:rPr>
                        <a:t>-gebrek aan eetlust (op werkblad gewichtsverlies en gebrek aan eetlust)</a:t>
                      </a:r>
                    </a:p>
                    <a:p>
                      <a:pPr>
                        <a:lnSpc>
                          <a:spcPct val="115000"/>
                        </a:lnSpc>
                        <a:spcAft>
                          <a:spcPts val="0"/>
                        </a:spcAft>
                      </a:pPr>
                      <a:r>
                        <a:rPr lang="nl-NL" sz="1800">
                          <a:effectLst/>
                        </a:rPr>
                        <a:t> </a:t>
                      </a:r>
                    </a:p>
                    <a:p>
                      <a:pPr>
                        <a:lnSpc>
                          <a:spcPct val="115000"/>
                        </a:lnSpc>
                        <a:spcAft>
                          <a:spcPts val="0"/>
                        </a:spcAft>
                      </a:pPr>
                      <a:r>
                        <a:rPr lang="nl-NL" sz="1800">
                          <a:effectLst/>
                        </a:rPr>
                        <a:t>- problemen met eten en drinken (aanvulling dementie) (op werkblad anders, nl./ bij herdruk werkblad wordt dit een nieuw te kiezen item)</a:t>
                      </a:r>
                    </a:p>
                    <a:p>
                      <a:pPr>
                        <a:lnSpc>
                          <a:spcPct val="115000"/>
                        </a:lnSpc>
                        <a:spcAft>
                          <a:spcPts val="0"/>
                        </a:spcAft>
                      </a:pPr>
                      <a:r>
                        <a:rPr lang="nl-NL" sz="1800">
                          <a:effectLst/>
                        </a:rPr>
                        <a:t> </a:t>
                      </a:r>
                      <a:endParaRPr lang="nl-NL" sz="1800">
                        <a:effectLst/>
                        <a:latin typeface="Arial"/>
                        <a:ea typeface="Times New Roman"/>
                        <a:cs typeface="Maiandra GD"/>
                      </a:endParaRPr>
                    </a:p>
                  </a:txBody>
                  <a:tcPr marL="0" marR="0" marT="0" marB="0"/>
                </a:tc>
                <a:extLst>
                  <a:ext uri="{0D108BD9-81ED-4DB2-BD59-A6C34878D82A}">
                    <a16:rowId xmlns:a16="http://schemas.microsoft.com/office/drawing/2014/main" val="10001"/>
                  </a:ext>
                </a:extLst>
              </a:tr>
              <a:tr h="258611">
                <a:tc>
                  <a:txBody>
                    <a:bodyPr/>
                    <a:lstStyle/>
                    <a:p>
                      <a:pPr>
                        <a:lnSpc>
                          <a:spcPct val="115000"/>
                        </a:lnSpc>
                        <a:spcAft>
                          <a:spcPts val="0"/>
                        </a:spcAft>
                      </a:pPr>
                      <a:r>
                        <a:rPr lang="nl-NL" sz="1800">
                          <a:effectLst/>
                        </a:rPr>
                        <a:t>Zij heeft pijn tijdens de zorg</a:t>
                      </a:r>
                      <a:endParaRPr lang="nl-NL" sz="1800">
                        <a:effectLst/>
                        <a:latin typeface="Arial"/>
                        <a:ea typeface="Times New Roman"/>
                        <a:cs typeface="Maiandra GD"/>
                      </a:endParaRPr>
                    </a:p>
                  </a:txBody>
                  <a:tcPr marL="0" marR="0" marT="0" marB="0"/>
                </a:tc>
                <a:tc>
                  <a:txBody>
                    <a:bodyPr/>
                    <a:lstStyle/>
                    <a:p>
                      <a:pPr>
                        <a:lnSpc>
                          <a:spcPct val="115000"/>
                        </a:lnSpc>
                        <a:spcAft>
                          <a:spcPts val="0"/>
                        </a:spcAft>
                      </a:pPr>
                      <a:r>
                        <a:rPr lang="nl-NL" sz="1800">
                          <a:effectLst/>
                        </a:rPr>
                        <a:t>pijn</a:t>
                      </a:r>
                      <a:endParaRPr lang="nl-NL" sz="1800">
                        <a:effectLst/>
                        <a:latin typeface="Arial"/>
                        <a:ea typeface="Times New Roman"/>
                        <a:cs typeface="Maiandra GD"/>
                      </a:endParaRPr>
                    </a:p>
                  </a:txBody>
                  <a:tcPr marL="0" marR="0" marT="0" marB="0"/>
                </a:tc>
                <a:extLst>
                  <a:ext uri="{0D108BD9-81ED-4DB2-BD59-A6C34878D82A}">
                    <a16:rowId xmlns:a16="http://schemas.microsoft.com/office/drawing/2014/main" val="10002"/>
                  </a:ext>
                </a:extLst>
              </a:tr>
              <a:tr h="1389579">
                <a:tc>
                  <a:txBody>
                    <a:bodyPr/>
                    <a:lstStyle/>
                    <a:p>
                      <a:pPr>
                        <a:lnSpc>
                          <a:spcPct val="115000"/>
                        </a:lnSpc>
                        <a:spcAft>
                          <a:spcPts val="0"/>
                        </a:spcAft>
                      </a:pPr>
                      <a:r>
                        <a:rPr lang="nl-NL" sz="1800">
                          <a:effectLst/>
                        </a:rPr>
                        <a:t>Mevrouw is toenemend onrustig als zij in haar stoel zit</a:t>
                      </a:r>
                    </a:p>
                    <a:p>
                      <a:pPr>
                        <a:lnSpc>
                          <a:spcPct val="115000"/>
                        </a:lnSpc>
                        <a:spcAft>
                          <a:spcPts val="0"/>
                        </a:spcAft>
                      </a:pPr>
                      <a:r>
                        <a:rPr lang="nl-NL" sz="1800">
                          <a:effectLst/>
                        </a:rPr>
                        <a:t> </a:t>
                      </a:r>
                    </a:p>
                    <a:p>
                      <a:pPr>
                        <a:lnSpc>
                          <a:spcPct val="115000"/>
                        </a:lnSpc>
                        <a:spcAft>
                          <a:spcPts val="0"/>
                        </a:spcAft>
                      </a:pPr>
                      <a:r>
                        <a:rPr lang="nl-NL" sz="1800">
                          <a:effectLst/>
                        </a:rPr>
                        <a:t>Mevrouw wil niet op haar bed liggen en roept als zij niemand ziet.</a:t>
                      </a:r>
                      <a:endParaRPr lang="nl-NL" sz="1800">
                        <a:effectLst/>
                        <a:latin typeface="Arial"/>
                        <a:ea typeface="Times New Roman"/>
                        <a:cs typeface="Maiandra GD"/>
                      </a:endParaRPr>
                    </a:p>
                  </a:txBody>
                  <a:tcPr marL="0" marR="0" marT="0" marB="0"/>
                </a:tc>
                <a:tc>
                  <a:txBody>
                    <a:bodyPr/>
                    <a:lstStyle/>
                    <a:p>
                      <a:pPr>
                        <a:lnSpc>
                          <a:spcPct val="115000"/>
                        </a:lnSpc>
                        <a:spcAft>
                          <a:spcPts val="0"/>
                        </a:spcAft>
                      </a:pPr>
                      <a:r>
                        <a:rPr lang="nl-NL" sz="1800" dirty="0">
                          <a:effectLst/>
                        </a:rPr>
                        <a:t>Delier</a:t>
                      </a:r>
                    </a:p>
                    <a:p>
                      <a:pPr>
                        <a:lnSpc>
                          <a:spcPct val="115000"/>
                        </a:lnSpc>
                        <a:spcAft>
                          <a:spcPts val="0"/>
                        </a:spcAft>
                      </a:pPr>
                      <a:r>
                        <a:rPr lang="nl-NL" sz="1800" dirty="0">
                          <a:effectLst/>
                        </a:rPr>
                        <a:t> </a:t>
                      </a:r>
                    </a:p>
                    <a:p>
                      <a:pPr>
                        <a:lnSpc>
                          <a:spcPct val="115000"/>
                        </a:lnSpc>
                        <a:spcAft>
                          <a:spcPts val="0"/>
                        </a:spcAft>
                      </a:pPr>
                      <a:r>
                        <a:rPr lang="nl-NL" sz="1800" dirty="0">
                          <a:effectLst/>
                        </a:rPr>
                        <a:t>onbegrepen gedrag (op werkblad anders, nl. / bij herdruk werkblad wordt dit een nieuw te kiezen item)</a:t>
                      </a:r>
                    </a:p>
                    <a:p>
                      <a:pPr>
                        <a:lnSpc>
                          <a:spcPct val="115000"/>
                        </a:lnSpc>
                        <a:spcAft>
                          <a:spcPts val="0"/>
                        </a:spcAft>
                      </a:pPr>
                      <a:r>
                        <a:rPr lang="nl-NL" sz="1800" dirty="0">
                          <a:effectLst/>
                        </a:rPr>
                        <a:t> </a:t>
                      </a:r>
                      <a:endParaRPr lang="nl-NL" sz="1800" dirty="0">
                        <a:effectLst/>
                        <a:latin typeface="Arial"/>
                        <a:ea typeface="Times New Roman"/>
                        <a:cs typeface="Maiandra GD"/>
                      </a:endParaRPr>
                    </a:p>
                  </a:txBody>
                  <a:tcPr marL="0" marR="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959226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Antwoord vraag c</a:t>
            </a:r>
          </a:p>
        </p:txBody>
      </p:sp>
      <p:sp>
        <p:nvSpPr>
          <p:cNvPr id="3" name="Tijdelijke aanduiding voor inhoud 2"/>
          <p:cNvSpPr>
            <a:spLocks noGrp="1"/>
          </p:cNvSpPr>
          <p:nvPr>
            <p:ph idx="1"/>
          </p:nvPr>
        </p:nvSpPr>
        <p:spPr/>
        <p:txBody>
          <a:bodyPr/>
          <a:lstStyle/>
          <a:p>
            <a:r>
              <a:rPr lang="nl-NL" dirty="0"/>
              <a:t>nee</a:t>
            </a:r>
          </a:p>
        </p:txBody>
      </p:sp>
    </p:spTree>
    <p:extLst>
      <p:ext uri="{BB962C8B-B14F-4D97-AF65-F5344CB8AC3E}">
        <p14:creationId xmlns:p14="http://schemas.microsoft.com/office/powerpoint/2010/main" val="278078300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Antwoord vraag D</a:t>
            </a:r>
          </a:p>
        </p:txBody>
      </p:sp>
      <p:sp>
        <p:nvSpPr>
          <p:cNvPr id="3" name="Tijdelijke aanduiding voor inhoud 2"/>
          <p:cNvSpPr>
            <a:spLocks noGrp="1"/>
          </p:cNvSpPr>
          <p:nvPr>
            <p:ph idx="1"/>
          </p:nvPr>
        </p:nvSpPr>
        <p:spPr/>
        <p:txBody>
          <a:bodyPr/>
          <a:lstStyle/>
          <a:p>
            <a:r>
              <a:rPr lang="nl-NL" i="1" dirty="0"/>
              <a:t>Nee, er zijn verschillende problemen, daarom is het belangrijk naasten en collega’s hierbij te betrekken en gezamenlijk te kijken welk probleem aan te pakken.</a:t>
            </a:r>
            <a:endParaRPr lang="nl-NL" dirty="0"/>
          </a:p>
          <a:p>
            <a:endParaRPr lang="nl-NL" dirty="0"/>
          </a:p>
        </p:txBody>
      </p:sp>
    </p:spTree>
    <p:extLst>
      <p:ext uri="{BB962C8B-B14F-4D97-AF65-F5344CB8AC3E}">
        <p14:creationId xmlns:p14="http://schemas.microsoft.com/office/powerpoint/2010/main" val="4508979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Antwoord vraag E</a:t>
            </a:r>
          </a:p>
        </p:txBody>
      </p:sp>
      <p:sp>
        <p:nvSpPr>
          <p:cNvPr id="3" name="Tijdelijke aanduiding voor inhoud 2"/>
          <p:cNvSpPr>
            <a:spLocks noGrp="1"/>
          </p:cNvSpPr>
          <p:nvPr>
            <p:ph idx="1"/>
          </p:nvPr>
        </p:nvSpPr>
        <p:spPr/>
        <p:txBody>
          <a:bodyPr/>
          <a:lstStyle/>
          <a:p>
            <a:r>
              <a:rPr lang="nl-NL" i="1" dirty="0"/>
              <a:t>Onrust en niet alleen willen zijn. Zij vinden dat ze nu niet comfortabel is</a:t>
            </a:r>
            <a:endParaRPr lang="nl-NL" dirty="0"/>
          </a:p>
          <a:p>
            <a:pPr marL="0" indent="0">
              <a:buNone/>
            </a:pPr>
            <a:endParaRPr lang="nl-NL" dirty="0"/>
          </a:p>
        </p:txBody>
      </p:sp>
    </p:spTree>
    <p:extLst>
      <p:ext uri="{BB962C8B-B14F-4D97-AF65-F5344CB8AC3E}">
        <p14:creationId xmlns:p14="http://schemas.microsoft.com/office/powerpoint/2010/main" val="11575156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 de slag – start werkblad</a:t>
            </a:r>
          </a:p>
        </p:txBody>
      </p:sp>
      <p:sp>
        <p:nvSpPr>
          <p:cNvPr id="3" name="Tijdelijke aanduiding voor inhoud 2"/>
          <p:cNvSpPr>
            <a:spLocks noGrp="1"/>
          </p:cNvSpPr>
          <p:nvPr>
            <p:ph idx="1"/>
          </p:nvPr>
        </p:nvSpPr>
        <p:spPr/>
        <p:txBody>
          <a:bodyPr/>
          <a:lstStyle/>
          <a:p>
            <a:pPr lvl="1">
              <a:buNone/>
            </a:pPr>
            <a:r>
              <a:rPr lang="nl-NL" sz="2000" b="1" dirty="0"/>
              <a:t>Naam verzorgende</a:t>
            </a:r>
          </a:p>
          <a:p>
            <a:pPr lvl="1">
              <a:buNone/>
            </a:pPr>
            <a:r>
              <a:rPr lang="nl-NL" sz="2000" b="1" dirty="0"/>
              <a:t>Datum</a:t>
            </a:r>
            <a:endParaRPr lang="nl-NL" sz="2000" dirty="0"/>
          </a:p>
          <a:p>
            <a:pPr lvl="1">
              <a:buNone/>
            </a:pPr>
            <a:r>
              <a:rPr lang="nl-NL" sz="2000" b="1" dirty="0"/>
              <a:t>Naam zorgvrager</a:t>
            </a:r>
          </a:p>
          <a:p>
            <a:pPr lvl="1">
              <a:buNone/>
            </a:pPr>
            <a:r>
              <a:rPr lang="nl-NL" sz="2000" b="1" dirty="0"/>
              <a:t>Geboortedatum</a:t>
            </a:r>
            <a:endParaRPr lang="nl-NL" sz="2000" dirty="0"/>
          </a:p>
          <a:p>
            <a:pPr lvl="1">
              <a:buNone/>
            </a:pPr>
            <a:r>
              <a:rPr lang="nl-NL" sz="2000" b="1" dirty="0"/>
              <a:t>Welk(e)  ziekte(s) heeft de zorgvrager?</a:t>
            </a:r>
            <a:endParaRPr lang="nl-NL" sz="2000" dirty="0"/>
          </a:p>
          <a:p>
            <a:pPr lvl="1">
              <a:buNone/>
            </a:pPr>
            <a:r>
              <a:rPr lang="nl-NL" sz="2000" b="1" dirty="0"/>
              <a:t>Is er iets bekend over de levensverwachting van de zorgvrager?</a:t>
            </a:r>
            <a:endParaRPr lang="nl-NL" sz="2000" dirty="0"/>
          </a:p>
          <a:p>
            <a:pPr lvl="1">
              <a:buNone/>
            </a:pPr>
            <a:r>
              <a:rPr lang="nl-NL" sz="2000" dirty="0"/>
              <a:t>O nee             O ja,          dagen/weken/maanden </a:t>
            </a:r>
          </a:p>
          <a:p>
            <a:pPr lvl="1">
              <a:buNone/>
            </a:pPr>
            <a:r>
              <a:rPr lang="nl-NL" sz="2000" dirty="0"/>
              <a:t>(streep door wat niet van toepassing is)</a:t>
            </a:r>
          </a:p>
          <a:p>
            <a:pPr marL="0" indent="0">
              <a:buNone/>
            </a:pPr>
            <a:endParaRPr lang="nl-NL" sz="2000" dirty="0"/>
          </a:p>
        </p:txBody>
      </p:sp>
    </p:spTree>
    <p:extLst>
      <p:ext uri="{BB962C8B-B14F-4D97-AF65-F5344CB8AC3E}">
        <p14:creationId xmlns:p14="http://schemas.microsoft.com/office/powerpoint/2010/main" val="32336259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 de slag – start werkblad</a:t>
            </a:r>
          </a:p>
        </p:txBody>
      </p:sp>
      <p:sp>
        <p:nvSpPr>
          <p:cNvPr id="3" name="Tijdelijke aanduiding voor inhoud 2"/>
          <p:cNvSpPr>
            <a:spLocks noGrp="1"/>
          </p:cNvSpPr>
          <p:nvPr>
            <p:ph idx="1"/>
          </p:nvPr>
        </p:nvSpPr>
        <p:spPr/>
        <p:txBody>
          <a:bodyPr/>
          <a:lstStyle/>
          <a:p>
            <a:pPr lvl="1">
              <a:buNone/>
            </a:pPr>
            <a:r>
              <a:rPr lang="nl-NL" sz="2000" b="1" dirty="0"/>
              <a:t>Naam verzorgende    </a:t>
            </a:r>
            <a:r>
              <a:rPr lang="nl-NL" sz="2000" b="1" dirty="0">
                <a:solidFill>
                  <a:srgbClr val="006D8C"/>
                </a:solidFill>
              </a:rPr>
              <a:t>……………</a:t>
            </a:r>
          </a:p>
          <a:p>
            <a:pPr lvl="1">
              <a:buNone/>
            </a:pPr>
            <a:r>
              <a:rPr lang="nl-NL" sz="2000" b="1" dirty="0"/>
              <a:t>Datum		</a:t>
            </a:r>
            <a:r>
              <a:rPr lang="nl-NL" sz="2000" b="1" dirty="0">
                <a:solidFill>
                  <a:srgbClr val="006D8C"/>
                </a:solidFill>
              </a:rPr>
              <a:t>……………</a:t>
            </a:r>
            <a:endParaRPr lang="nl-NL" sz="2000" dirty="0">
              <a:solidFill>
                <a:srgbClr val="006D8C"/>
              </a:solidFill>
            </a:endParaRPr>
          </a:p>
          <a:p>
            <a:pPr lvl="1">
              <a:buNone/>
            </a:pPr>
            <a:r>
              <a:rPr lang="nl-NL" sz="2000" b="1" dirty="0"/>
              <a:t>Naam zorgvrager       </a:t>
            </a:r>
            <a:r>
              <a:rPr lang="nl-NL" sz="2000" b="1" dirty="0">
                <a:solidFill>
                  <a:srgbClr val="006D8C"/>
                </a:solidFill>
              </a:rPr>
              <a:t>Mw. </a:t>
            </a:r>
            <a:r>
              <a:rPr lang="nl-NL" sz="2000" dirty="0">
                <a:solidFill>
                  <a:srgbClr val="006D8C"/>
                </a:solidFill>
              </a:rPr>
              <a:t>Van Dongen</a:t>
            </a:r>
          </a:p>
          <a:p>
            <a:pPr lvl="1">
              <a:buNone/>
            </a:pPr>
            <a:r>
              <a:rPr lang="nl-NL" sz="2000" b="1" dirty="0"/>
              <a:t>Geboortedatum	</a:t>
            </a:r>
            <a:r>
              <a:rPr lang="nl-NL" sz="2000" b="1" dirty="0">
                <a:solidFill>
                  <a:srgbClr val="006D8C"/>
                </a:solidFill>
              </a:rPr>
              <a:t>89 jaar</a:t>
            </a:r>
            <a:endParaRPr lang="nl-NL" sz="2000" dirty="0">
              <a:solidFill>
                <a:srgbClr val="006D8C"/>
              </a:solidFill>
            </a:endParaRPr>
          </a:p>
          <a:p>
            <a:pPr lvl="1">
              <a:buNone/>
            </a:pPr>
            <a:r>
              <a:rPr lang="nl-NL" sz="2000" b="1" dirty="0"/>
              <a:t>Welk(e)  ziekte(s) heeft de zorgvrager?</a:t>
            </a:r>
          </a:p>
          <a:p>
            <a:pPr lvl="1">
              <a:buNone/>
            </a:pPr>
            <a:r>
              <a:rPr lang="nl-NL" sz="2000" b="1" dirty="0">
                <a:solidFill>
                  <a:srgbClr val="006D8C"/>
                </a:solidFill>
              </a:rPr>
              <a:t>Alzheimer </a:t>
            </a:r>
            <a:r>
              <a:rPr lang="nl-NL" sz="2000" b="1" dirty="0" err="1">
                <a:solidFill>
                  <a:srgbClr val="006D8C"/>
                </a:solidFill>
              </a:rPr>
              <a:t>Demenite</a:t>
            </a:r>
            <a:r>
              <a:rPr lang="nl-NL" sz="2000" b="1" dirty="0">
                <a:solidFill>
                  <a:srgbClr val="006D8C"/>
                </a:solidFill>
              </a:rPr>
              <a:t>, </a:t>
            </a:r>
            <a:r>
              <a:rPr lang="nl-NL" sz="2000" b="1" dirty="0" err="1">
                <a:solidFill>
                  <a:srgbClr val="006D8C"/>
                </a:solidFill>
              </a:rPr>
              <a:t>harfalen</a:t>
            </a:r>
            <a:r>
              <a:rPr lang="nl-NL" sz="2000" b="1" dirty="0">
                <a:solidFill>
                  <a:srgbClr val="006D8C"/>
                </a:solidFill>
              </a:rPr>
              <a:t> en verminderde nierfunctie</a:t>
            </a:r>
          </a:p>
          <a:p>
            <a:pPr lvl="1">
              <a:buNone/>
            </a:pPr>
            <a:r>
              <a:rPr lang="nl-NL" sz="2000" b="1" dirty="0"/>
              <a:t>Is er iets bekend over de levensverwachting van de zorgvrager?</a:t>
            </a:r>
            <a:endParaRPr lang="nl-NL" sz="2000" dirty="0"/>
          </a:p>
          <a:p>
            <a:pPr lvl="1">
              <a:buNone/>
            </a:pPr>
            <a:r>
              <a:rPr lang="nl-NL" sz="2000" b="1" dirty="0">
                <a:solidFill>
                  <a:srgbClr val="006D8C"/>
                </a:solidFill>
              </a:rPr>
              <a:t>O nee             </a:t>
            </a:r>
            <a:r>
              <a:rPr lang="nl-NL" sz="2000" strike="sngStrike" dirty="0">
                <a:solidFill>
                  <a:srgbClr val="006D8C"/>
                </a:solidFill>
              </a:rPr>
              <a:t>O ja,          dagen/weken/maanden </a:t>
            </a:r>
          </a:p>
          <a:p>
            <a:pPr lvl="1">
              <a:buNone/>
            </a:pPr>
            <a:r>
              <a:rPr lang="nl-NL" sz="2000" dirty="0"/>
              <a:t>(streep door wat niet van toepassing is)</a:t>
            </a:r>
          </a:p>
          <a:p>
            <a:pPr marL="0" indent="0">
              <a:buNone/>
            </a:pPr>
            <a:endParaRPr lang="nl-NL" sz="2000" dirty="0"/>
          </a:p>
        </p:txBody>
      </p:sp>
    </p:spTree>
    <p:extLst>
      <p:ext uri="{BB962C8B-B14F-4D97-AF65-F5344CB8AC3E}">
        <p14:creationId xmlns:p14="http://schemas.microsoft.com/office/powerpoint/2010/main" val="4067921646"/>
      </p:ext>
    </p:extLst>
  </p:cSld>
  <p:clrMapOvr>
    <a:masterClrMapping/>
  </p:clrMapOvr>
</p:sld>
</file>

<file path=ppt/theme/theme1.xml><?xml version="1.0" encoding="utf-8"?>
<a:theme xmlns:a="http://schemas.openxmlformats.org/drawingml/2006/main" name="Presentatie IKNL">
  <a:themeElements>
    <a:clrScheme name="Kleurenschema IKNL">
      <a:dk1>
        <a:srgbClr val="11B5E9"/>
      </a:dk1>
      <a:lt1>
        <a:srgbClr val="BAEAF9"/>
      </a:lt1>
      <a:dk2>
        <a:srgbClr val="FFFFFF"/>
      </a:dk2>
      <a:lt2>
        <a:srgbClr val="000000"/>
      </a:lt2>
      <a:accent1>
        <a:srgbClr val="767676"/>
      </a:accent1>
      <a:accent2>
        <a:srgbClr val="BABABA"/>
      </a:accent2>
      <a:accent3>
        <a:srgbClr val="66A7BA"/>
      </a:accent3>
      <a:accent4>
        <a:srgbClr val="B2D3DC"/>
      </a:accent4>
      <a:accent5>
        <a:srgbClr val="D90071"/>
      </a:accent5>
      <a:accent6>
        <a:srgbClr val="E784B2"/>
      </a:accent6>
      <a:hlink>
        <a:srgbClr val="006D8C"/>
      </a:hlink>
      <a:folHlink>
        <a:srgbClr val="41C4ED"/>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767676"/>
        </a:dk1>
        <a:lt1>
          <a:srgbClr val="FFFFFF"/>
        </a:lt1>
        <a:dk2>
          <a:srgbClr val="11B5E9"/>
        </a:dk2>
        <a:lt2>
          <a:srgbClr val="000000"/>
        </a:lt2>
        <a:accent1>
          <a:srgbClr val="BAEAF9"/>
        </a:accent1>
        <a:accent2>
          <a:srgbClr val="BABABA"/>
        </a:accent2>
        <a:accent3>
          <a:srgbClr val="AAD7F2"/>
        </a:accent3>
        <a:accent4>
          <a:srgbClr val="DADADA"/>
        </a:accent4>
        <a:accent5>
          <a:srgbClr val="D9F3FB"/>
        </a:accent5>
        <a:accent6>
          <a:srgbClr val="A8A8A8"/>
        </a:accent6>
        <a:hlink>
          <a:srgbClr val="66A7BA"/>
        </a:hlink>
        <a:folHlink>
          <a:srgbClr val="B2D3D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A910A1202E9D74CBCECA18CC41FDC7E" ma:contentTypeVersion="3" ma:contentTypeDescription="Een nieuw document maken." ma:contentTypeScope="" ma:versionID="82d20ebc6286e350c57206dc11fe1fc2">
  <xsd:schema xmlns:xsd="http://www.w3.org/2001/XMLSchema" xmlns:xs="http://www.w3.org/2001/XMLSchema" xmlns:p="http://schemas.microsoft.com/office/2006/metadata/properties" xmlns:ns2="fb42a648-ef01-4236-90d1-103c31eaf06d" targetNamespace="http://schemas.microsoft.com/office/2006/metadata/properties" ma:root="true" ma:fieldsID="e2c8072936aba47e867aeff44e92caa5" ns2:_="">
    <xsd:import namespace="fb42a648-ef01-4236-90d1-103c31eaf06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42a648-ef01-4236-90d1-103c31eaf0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7"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594430-4F05-4082-BDEA-1B5448A2150D}">
  <ds:schemaRefs>
    <ds:schemaRef ds:uri="http://purl.org/dc/elements/1.1/"/>
    <ds:schemaRef ds:uri="http://schemas.microsoft.com/office/2006/metadata/properties"/>
    <ds:schemaRef ds:uri="fb42a648-ef01-4236-90d1-103c31eaf06d"/>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A241D2B0-2DAB-4032-87FD-03218C829A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42a648-ef01-4236-90d1-103c31eaf0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32200A-79B7-4F96-99E2-81A33572AD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Presentatie IKNL</Template>
  <TotalTime>1163</TotalTime>
  <Words>9734</Words>
  <Application>Microsoft Office PowerPoint</Application>
  <PresentationFormat>Diavoorstelling (4:3)</PresentationFormat>
  <Paragraphs>1118</Paragraphs>
  <Slides>161</Slides>
  <Notes>103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161</vt:i4>
      </vt:variant>
    </vt:vector>
  </HeadingPairs>
  <TitlesOfParts>
    <vt:vector size="165" baseType="lpstr">
      <vt:lpstr>Arial</vt:lpstr>
      <vt:lpstr>Calibri</vt:lpstr>
      <vt:lpstr>Times</vt:lpstr>
      <vt:lpstr>Presentatie IKNL</vt:lpstr>
      <vt:lpstr>Disclaimer</vt:lpstr>
      <vt:lpstr>Signalering in de palliatieve fase</vt:lpstr>
      <vt:lpstr>Programma </vt:lpstr>
      <vt:lpstr>Kennismaking en verwachtingen </vt:lpstr>
      <vt:lpstr>Kennismaking en verwachtingen</vt:lpstr>
      <vt:lpstr>Vragen over palliatieve zorg</vt:lpstr>
      <vt:lpstr>Wat willen bereiken als team vandaag?</vt:lpstr>
      <vt:lpstr>Wat is palliatieve zorg?</vt:lpstr>
      <vt:lpstr>PowerPoint-presentatie</vt:lpstr>
      <vt:lpstr>Spectrum van de palliatieve zorg</vt:lpstr>
      <vt:lpstr>PowerPoint-presentatie</vt:lpstr>
      <vt:lpstr>Herkennen van palliatieve cliënt</vt:lpstr>
      <vt:lpstr>Signalering in de palliatieve fase</vt:lpstr>
      <vt:lpstr>Waarom de set?</vt:lpstr>
      <vt:lpstr>Inleiding signalering in de palliatieve fase</vt:lpstr>
      <vt:lpstr>Aansluiting en afstemming</vt:lpstr>
      <vt:lpstr>Inleiding signalering in de palliatieve fase</vt:lpstr>
      <vt:lpstr>Voorbereidingsopdracht 1</vt:lpstr>
      <vt:lpstr>Voorbereidingsopdracht 2</vt:lpstr>
      <vt:lpstr>Filmpje </vt:lpstr>
      <vt:lpstr>Inleiding signalering in de palliatieve fase</vt:lpstr>
      <vt:lpstr>Inleiding signalering in de palliatieve fase</vt:lpstr>
      <vt:lpstr>Vervolg</vt:lpstr>
      <vt:lpstr>Uitkomsten 0-meting</vt:lpstr>
      <vt:lpstr>Inleiding signalering in de palliatieve fase</vt:lpstr>
      <vt:lpstr>Methodiek en praktijkervaring</vt:lpstr>
      <vt:lpstr>PowerPoint-presentatie</vt:lpstr>
      <vt:lpstr>Aan de slag</vt:lpstr>
      <vt:lpstr>Aan de slag: casus mevrouw Alberts</vt:lpstr>
      <vt:lpstr>Aan de slag – start werkblad</vt:lpstr>
      <vt:lpstr>Aan de slag – start werkblad</vt:lpstr>
      <vt:lpstr>Aan de slag</vt:lpstr>
      <vt:lpstr>PowerPoint-presentatie</vt:lpstr>
      <vt:lpstr>PowerPoint-presentatie</vt:lpstr>
      <vt:lpstr>PowerPoint-presentatie</vt:lpstr>
      <vt:lpstr>Aan de slag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Aan de slag</vt:lpstr>
      <vt:lpstr>PowerPoint-presentatie</vt:lpstr>
      <vt:lpstr>PowerPoint-presentatie</vt:lpstr>
      <vt:lpstr>PowerPoint-presentatie</vt:lpstr>
      <vt:lpstr>PowerPoint-presentatie</vt:lpstr>
      <vt:lpstr>Aan de slag</vt:lpstr>
      <vt:lpstr>Jouw mening</vt:lpstr>
      <vt:lpstr>Doelstellingen</vt:lpstr>
      <vt:lpstr>Aan de slag</vt:lpstr>
      <vt:lpstr>Veel gestelde vragen</vt:lpstr>
      <vt:lpstr>Terugblik naar vragen uit het eerste uur</vt:lpstr>
      <vt:lpstr>Bestellen via IKNL-shop (www.iknl.nl)</vt:lpstr>
      <vt:lpstr>Voorbereiding terugkomdag</vt:lpstr>
      <vt:lpstr>Wel thuis,</vt:lpstr>
      <vt:lpstr>PowerPoint-presentatie</vt:lpstr>
      <vt:lpstr>Signalering in de palliatieve fase</vt:lpstr>
      <vt:lpstr>Programma </vt:lpstr>
      <vt:lpstr>Ervaringen</vt:lpstr>
      <vt:lpstr>Praktijkcasus</vt:lpstr>
      <vt:lpstr>Aan de slag</vt:lpstr>
      <vt:lpstr>Aan de slag</vt:lpstr>
      <vt:lpstr>PowerPoint-presentatie</vt:lpstr>
      <vt:lpstr>Aan de slag</vt:lpstr>
      <vt:lpstr>Aan de slag</vt:lpstr>
      <vt:lpstr>PowerPoint-presentatie</vt:lpstr>
      <vt:lpstr>Aan de slag</vt:lpstr>
      <vt:lpstr>Aan de slag</vt:lpstr>
      <vt:lpstr>Aan de slag</vt:lpstr>
      <vt:lpstr>Aan de slag</vt:lpstr>
      <vt:lpstr>Aan de slag</vt:lpstr>
      <vt:lpstr>Aan de slag</vt:lpstr>
      <vt:lpstr>Aan de slag: casus mevrouw van Dongen</vt:lpstr>
      <vt:lpstr>Aan de slag</vt:lpstr>
      <vt:lpstr>Antwoorden vraag B</vt:lpstr>
      <vt:lpstr>Antwoord vraag c</vt:lpstr>
      <vt:lpstr>Antwoord vraag D</vt:lpstr>
      <vt:lpstr>Antwoord vraag E</vt:lpstr>
      <vt:lpstr>Aan de slag – start werkblad</vt:lpstr>
      <vt:lpstr>Aan de slag – start werkblad</vt:lpstr>
      <vt:lpstr>PowerPoint-presentatie</vt:lpstr>
      <vt:lpstr>PowerPoint-presentatie</vt:lpstr>
      <vt:lpstr>PowerPoint-presentatie</vt:lpstr>
      <vt:lpstr>Aan de slag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Conclusies die je kan trekken uit de casus</vt:lpstr>
      <vt:lpstr>Aan de slag</vt:lpstr>
      <vt:lpstr>PowerPoint-presentatie</vt:lpstr>
      <vt:lpstr>PowerPoint-presentatie</vt:lpstr>
      <vt:lpstr>PowerPoint-presentatie</vt:lpstr>
      <vt:lpstr>PowerPoint-presentatie</vt:lpstr>
      <vt:lpstr>Aan de slag</vt:lpstr>
      <vt:lpstr>Jouw mening</vt:lpstr>
      <vt:lpstr>Doelstellingen</vt:lpstr>
      <vt:lpstr>Aan de slag</vt:lpstr>
      <vt:lpstr>Veel gestelde vragen</vt:lpstr>
      <vt:lpstr>Terugblik naar vragen uit het eerste uur</vt:lpstr>
      <vt:lpstr>Bestellen via IKNL-shop</vt:lpstr>
      <vt:lpstr>Voorbereiding terugkomdag</vt:lpstr>
      <vt:lpstr>Wel thuis,</vt:lpstr>
      <vt:lpstr>PowerPoint-presentatie</vt:lpstr>
      <vt:lpstr>Signalering in de palliatieve fase</vt:lpstr>
      <vt:lpstr>Programma </vt:lpstr>
      <vt:lpstr>Ervaringen</vt:lpstr>
      <vt:lpstr>Praktijkcasus</vt:lpstr>
      <vt:lpstr>Aan de slag</vt:lpstr>
      <vt:lpstr>Aan de slag</vt:lpstr>
      <vt:lpstr>PowerPoint-presentatie</vt:lpstr>
      <vt:lpstr>Aan de slag</vt:lpstr>
      <vt:lpstr>Aan de slag</vt:lpstr>
      <vt:lpstr>PowerPoint-presentatie</vt:lpstr>
      <vt:lpstr>Aan de slag</vt:lpstr>
      <vt:lpstr>Aan de slag</vt:lpstr>
      <vt:lpstr>Aan de slag</vt:lpstr>
      <vt:lpstr>Aan de slag</vt:lpstr>
      <vt:lpstr>Aan de slag</vt:lpstr>
      <vt:lpstr>Aan de slag</vt:lpstr>
      <vt:lpstr>Bestellen via IKNL-shop</vt:lpstr>
      <vt:lpstr>PowerPoint-presentatie</vt:lpstr>
    </vt:vector>
  </TitlesOfParts>
  <Company>IKNL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Signalering in de palliatieve fase</dc:title>
  <dc:creator>Marieke Giesen</dc:creator>
  <cp:keywords>workshop</cp:keywords>
  <dc:description>sjabloonversie 3.1 - 8 oktober 2014_x000d_
Lay-out: Weijsters &amp; Kooij_x000d_
Sjablonen: www.joulesunlimited.nl</dc:description>
  <cp:lastModifiedBy>Anke van de Vegte</cp:lastModifiedBy>
  <cp:revision>107</cp:revision>
  <dcterms:created xsi:type="dcterms:W3CDTF">2015-08-20T12:45:15Z</dcterms:created>
  <dcterms:modified xsi:type="dcterms:W3CDTF">2021-09-28T08:55:13Z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0x0101005A910A1202E9D74CBCECA18CC41FDC7E</vt:lpwstr>
  </property>
  <property fmtid="{D5CDD505-2E9C-101B-9397-08002B2CF9AE}" pid="3" name="TaxKeyword">
    <vt:lpwstr>8;#workshop|bc2cef94-be31-480a-b996-8495837a9cb2</vt:lpwstr>
  </property>
  <property fmtid="{D5CDD505-2E9C-101B-9397-08002B2CF9AE}" pid="4" name="Order">
    <vt:r8>36900</vt:r8>
  </property>
  <property fmtid="{D5CDD505-2E9C-101B-9397-08002B2CF9AE}" pid="5" name="TemplateUrl">
    <vt:lpwstr/>
  </property>
  <property fmtid="{D5CDD505-2E9C-101B-9397-08002B2CF9AE}" pid="6" name="_CopySource">
    <vt:lpwstr>http://werken.iknl.nl/sites/IKNL-25112013093357/Teamdocumenten/Workshop SPF  dagdeel 1.pptx</vt:lpwstr>
  </property>
  <property fmtid="{D5CDD505-2E9C-101B-9397-08002B2CF9AE}" pid="7" name="xd_ProgID">
    <vt:lpwstr/>
  </property>
  <property fmtid="{D5CDD505-2E9C-101B-9397-08002B2CF9AE}" pid="8" name="AuthorIds_UIVersion_512">
    <vt:lpwstr>50</vt:lpwstr>
  </property>
  <property fmtid="{D5CDD505-2E9C-101B-9397-08002B2CF9AE}" pid="9" name="AuthorIds_UIVersion_1024">
    <vt:lpwstr>50</vt:lpwstr>
  </property>
</Properties>
</file>