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595" r:id="rId5"/>
    <p:sldId id="612" r:id="rId6"/>
    <p:sldId id="613" r:id="rId7"/>
    <p:sldId id="620" r:id="rId8"/>
    <p:sldId id="615" r:id="rId9"/>
    <p:sldId id="621" r:id="rId10"/>
    <p:sldId id="597" r:id="rId11"/>
    <p:sldId id="602" r:id="rId12"/>
    <p:sldId id="603" r:id="rId13"/>
    <p:sldId id="604" r:id="rId14"/>
    <p:sldId id="605" r:id="rId15"/>
    <p:sldId id="606" r:id="rId16"/>
    <p:sldId id="607" r:id="rId17"/>
    <p:sldId id="619" r:id="rId18"/>
    <p:sldId id="609" r:id="rId19"/>
    <p:sldId id="622" r:id="rId20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">
          <p15:clr>
            <a:srgbClr val="A4A3A4"/>
          </p15:clr>
        </p15:guide>
        <p15:guide id="2" orient="horz" pos="4122">
          <p15:clr>
            <a:srgbClr val="A4A3A4"/>
          </p15:clr>
        </p15:guide>
        <p15:guide id="3" orient="horz" pos="178">
          <p15:clr>
            <a:srgbClr val="A4A3A4"/>
          </p15:clr>
        </p15:guide>
        <p15:guide id="4" orient="horz" pos="538">
          <p15:clr>
            <a:srgbClr val="A4A3A4"/>
          </p15:clr>
        </p15:guide>
        <p15:guide id="5" orient="horz" pos="1620">
          <p15:clr>
            <a:srgbClr val="A4A3A4"/>
          </p15:clr>
        </p15:guide>
        <p15:guide id="6" orient="horz" pos="3009">
          <p15:clr>
            <a:srgbClr val="A4A3A4"/>
          </p15:clr>
        </p15:guide>
        <p15:guide id="7" orient="horz" pos="2350">
          <p15:clr>
            <a:srgbClr val="A4A3A4"/>
          </p15:clr>
        </p15:guide>
        <p15:guide id="8" pos="358">
          <p15:clr>
            <a:srgbClr val="A4A3A4"/>
          </p15:clr>
        </p15:guide>
        <p15:guide id="9" pos="5227">
          <p15:clr>
            <a:srgbClr val="A4A3A4"/>
          </p15:clr>
        </p15:guide>
        <p15:guide id="10" pos="631">
          <p15:clr>
            <a:srgbClr val="A4A3A4"/>
          </p15:clr>
        </p15:guide>
        <p15:guide id="11" pos="1542">
          <p15:clr>
            <a:srgbClr val="A4A3A4"/>
          </p15:clr>
        </p15:guide>
        <p15:guide id="12" pos="3681">
          <p15:clr>
            <a:srgbClr val="A4A3A4"/>
          </p15:clr>
        </p15:guide>
        <p15:guide id="13" pos="2052">
          <p15:clr>
            <a:srgbClr val="A4A3A4"/>
          </p15:clr>
        </p15:guide>
        <p15:guide id="14" pos="535">
          <p15:clr>
            <a:srgbClr val="A4A3A4"/>
          </p15:clr>
        </p15:guide>
        <p15:guide id="15" pos="2356">
          <p15:clr>
            <a:srgbClr val="A4A3A4"/>
          </p15:clr>
        </p15:guide>
        <p15:guide id="16" pos="5577">
          <p15:clr>
            <a:srgbClr val="A4A3A4"/>
          </p15:clr>
        </p15:guide>
        <p15:guide id="17" pos="947">
          <p15:clr>
            <a:srgbClr val="A4A3A4"/>
          </p15:clr>
        </p15:guide>
        <p15:guide id="18" pos="4687">
          <p15:clr>
            <a:srgbClr val="A4A3A4"/>
          </p15:clr>
        </p15:guide>
        <p15:guide id="19" pos="44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BEA388-2EF0-763A-D8D3-6289AE72FEFE}" name="Schoonderwoerd-Bosmans, M. (DOO)" initials="MS" userId="S::m.schoonderwoerd-bosmans@lumc.nl::d4d9ceab-29ce-4a49-836f-9777ffa4220d" providerId="AD"/>
  <p188:author id="{F9B302F1-6D7B-9401-DC39-856935C97D32}" name="Cindy Broekhuijsen" initials="CB" userId="1b7f58327ab12b62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66"/>
    <a:srgbClr val="05827A"/>
    <a:srgbClr val="007CC2"/>
    <a:srgbClr val="111166"/>
    <a:srgbClr val="468CBF"/>
    <a:srgbClr val="40BAD2"/>
    <a:srgbClr val="003C7D"/>
    <a:srgbClr val="7FBDE0"/>
    <a:srgbClr val="EE751B"/>
    <a:srgbClr val="C0E2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Stijl, gemiddeld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8FB837D-C827-4EFA-A057-4D05807E0F7C}" styleName="Stijl, thema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8" autoAdjust="0"/>
    <p:restoredTop sz="93447" autoAdjust="0"/>
  </p:normalViewPr>
  <p:slideViewPr>
    <p:cSldViewPr snapToGrid="0" snapToObjects="1" showGuides="1">
      <p:cViewPr varScale="1">
        <p:scale>
          <a:sx n="104" d="100"/>
          <a:sy n="104" d="100"/>
        </p:scale>
        <p:origin x="1572" y="108"/>
      </p:cViewPr>
      <p:guideLst>
        <p:guide orient="horz" pos="235"/>
        <p:guide orient="horz" pos="4122"/>
        <p:guide orient="horz" pos="178"/>
        <p:guide orient="horz" pos="538"/>
        <p:guide orient="horz" pos="1620"/>
        <p:guide orient="horz" pos="3009"/>
        <p:guide orient="horz" pos="2350"/>
        <p:guide pos="358"/>
        <p:guide pos="5227"/>
        <p:guide pos="631"/>
        <p:guide pos="1542"/>
        <p:guide pos="3681"/>
        <p:guide pos="2052"/>
        <p:guide pos="535"/>
        <p:guide pos="2356"/>
        <p:guide pos="5577"/>
        <p:guide pos="947"/>
        <p:guide pos="4687"/>
        <p:guide pos="44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BCDE7E-EBAB-40A7-83A4-5902411E445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515A69-7E24-4BF4-A0E5-E3FD921DAD95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800" b="1" dirty="0" err="1"/>
            <a:t>Zie</a:t>
          </a:r>
          <a:r>
            <a:rPr lang="en-US" sz="2800" b="1" dirty="0"/>
            <a:t> </a:t>
          </a:r>
          <a:r>
            <a:rPr lang="en-US" sz="2800" b="1" dirty="0" err="1"/>
            <a:t>mij</a:t>
          </a:r>
          <a:endParaRPr lang="en-US" sz="2800" b="1" dirty="0"/>
        </a:p>
      </dgm:t>
    </dgm:pt>
    <dgm:pt modelId="{F975914A-3F97-41E1-8F62-1CE20C268DE2}" type="parTrans" cxnId="{15A0B7D5-E520-4F67-9E32-9790710F339F}">
      <dgm:prSet/>
      <dgm:spPr/>
      <dgm:t>
        <a:bodyPr/>
        <a:lstStyle/>
        <a:p>
          <a:endParaRPr lang="en-US"/>
        </a:p>
      </dgm:t>
    </dgm:pt>
    <dgm:pt modelId="{D55D8CF0-53B6-4480-A2F1-AC5CC76D18A5}" type="sibTrans" cxnId="{15A0B7D5-E520-4F67-9E32-9790710F339F}">
      <dgm:prSet/>
      <dgm:spPr/>
      <dgm:t>
        <a:bodyPr/>
        <a:lstStyle/>
        <a:p>
          <a:endParaRPr lang="en-US"/>
        </a:p>
      </dgm:t>
    </dgm:pt>
    <dgm:pt modelId="{434D3F27-8A12-4125-82BB-7D403C1FEA27}">
      <dgm:prSet phldrT="[Text]"/>
      <dgm:spPr>
        <a:solidFill>
          <a:schemeClr val="bg1">
            <a:lumMod val="95000"/>
            <a:alpha val="90000"/>
          </a:schemeClr>
        </a:solidFill>
        <a:ln>
          <a:solidFill>
            <a:schemeClr val="bg2">
              <a:alpha val="90000"/>
            </a:schemeClr>
          </a:solidFill>
        </a:ln>
      </dgm:spPr>
      <dgm:t>
        <a:bodyPr/>
        <a:lstStyle/>
        <a:p>
          <a:r>
            <a:rPr lang="en-US" sz="1400" dirty="0" err="1"/>
            <a:t>Empathie</a:t>
          </a:r>
          <a:r>
            <a:rPr lang="en-US" sz="1400" dirty="0"/>
            <a:t> en </a:t>
          </a:r>
          <a:r>
            <a:rPr lang="en-US" sz="1400" dirty="0" err="1"/>
            <a:t>luisteren</a:t>
          </a:r>
          <a:endParaRPr lang="en-US" sz="1400" dirty="0"/>
        </a:p>
      </dgm:t>
    </dgm:pt>
    <dgm:pt modelId="{385F329F-B243-48A5-9B7F-9E97E3E2E86A}" type="parTrans" cxnId="{9D257523-8FAF-4BF9-B42A-56046B3C8F26}">
      <dgm:prSet/>
      <dgm:spPr/>
      <dgm:t>
        <a:bodyPr/>
        <a:lstStyle/>
        <a:p>
          <a:endParaRPr lang="en-US"/>
        </a:p>
      </dgm:t>
    </dgm:pt>
    <dgm:pt modelId="{1A77F024-A3C9-428A-B5CF-256657F0C2FA}" type="sibTrans" cxnId="{9D257523-8FAF-4BF9-B42A-56046B3C8F26}">
      <dgm:prSet/>
      <dgm:spPr/>
      <dgm:t>
        <a:bodyPr/>
        <a:lstStyle/>
        <a:p>
          <a:endParaRPr lang="en-US"/>
        </a:p>
      </dgm:t>
    </dgm:pt>
    <dgm:pt modelId="{211C4BD4-1FBC-4272-BEA3-F7DC8FB6AA62}">
      <dgm:prSet phldrT="[Text]" custT="1"/>
      <dgm:spPr/>
      <dgm:t>
        <a:bodyPr/>
        <a:lstStyle/>
        <a:p>
          <a:r>
            <a:rPr lang="en-US" sz="2800" b="1" dirty="0" err="1"/>
            <a:t>Vertrouwen</a:t>
          </a:r>
          <a:r>
            <a:rPr lang="en-US" sz="2800" b="1" dirty="0"/>
            <a:t> </a:t>
          </a:r>
          <a:br>
            <a:rPr lang="en-US" sz="2800" b="1" dirty="0"/>
          </a:br>
          <a:r>
            <a:rPr lang="en-US" sz="2800" b="1" dirty="0"/>
            <a:t>in de </a:t>
          </a:r>
          <a:r>
            <a:rPr lang="en-US" sz="2800" b="1" dirty="0" err="1"/>
            <a:t>zorg</a:t>
          </a:r>
          <a:endParaRPr lang="en-US" sz="2800" b="1" dirty="0"/>
        </a:p>
      </dgm:t>
    </dgm:pt>
    <dgm:pt modelId="{813A8757-816B-49A0-8E78-47FE888DF665}" type="parTrans" cxnId="{C162EC28-7B34-431E-9BA8-74F06AACE4B6}">
      <dgm:prSet/>
      <dgm:spPr/>
      <dgm:t>
        <a:bodyPr/>
        <a:lstStyle/>
        <a:p>
          <a:endParaRPr lang="en-US"/>
        </a:p>
      </dgm:t>
    </dgm:pt>
    <dgm:pt modelId="{5CB6504B-1E93-42CE-8E8A-A6B6A08B9FCA}" type="sibTrans" cxnId="{C162EC28-7B34-431E-9BA8-74F06AACE4B6}">
      <dgm:prSet/>
      <dgm:spPr/>
      <dgm:t>
        <a:bodyPr/>
        <a:lstStyle/>
        <a:p>
          <a:endParaRPr lang="en-US"/>
        </a:p>
      </dgm:t>
    </dgm:pt>
    <dgm:pt modelId="{DF97C169-F3BF-4780-901F-C6917D8E780D}">
      <dgm:prSet phldrT="[Text]" custT="1"/>
      <dgm:spPr>
        <a:solidFill>
          <a:schemeClr val="bg1">
            <a:lumMod val="95000"/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r>
            <a:rPr lang="en-US" sz="1400" dirty="0" err="1"/>
            <a:t>Laagdrempelig</a:t>
          </a:r>
          <a:r>
            <a:rPr lang="en-US" sz="1400" dirty="0"/>
            <a:t> contact met </a:t>
          </a:r>
          <a:r>
            <a:rPr lang="en-US" sz="1400" dirty="0" err="1"/>
            <a:t>zorgverleners</a:t>
          </a:r>
          <a:endParaRPr lang="en-US" sz="1400" dirty="0"/>
        </a:p>
      </dgm:t>
    </dgm:pt>
    <dgm:pt modelId="{6B92A86D-5139-46CD-8912-C74ABE09F3AF}" type="parTrans" cxnId="{A346ED51-3BB1-4DBA-B18E-D9BD92AAB5F7}">
      <dgm:prSet/>
      <dgm:spPr/>
      <dgm:t>
        <a:bodyPr/>
        <a:lstStyle/>
        <a:p>
          <a:endParaRPr lang="en-US"/>
        </a:p>
      </dgm:t>
    </dgm:pt>
    <dgm:pt modelId="{370A2B89-67CE-4DE0-A83E-74FBB7D4DB4D}" type="sibTrans" cxnId="{A346ED51-3BB1-4DBA-B18E-D9BD92AAB5F7}">
      <dgm:prSet/>
      <dgm:spPr/>
      <dgm:t>
        <a:bodyPr/>
        <a:lstStyle/>
        <a:p>
          <a:endParaRPr lang="en-US"/>
        </a:p>
      </dgm:t>
    </dgm:pt>
    <dgm:pt modelId="{AC518FBF-4D68-420E-897D-F4820F3CBE60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800" b="1" dirty="0" err="1"/>
            <a:t>Houvast</a:t>
          </a:r>
          <a:r>
            <a:rPr lang="en-US" sz="2800" b="1" dirty="0"/>
            <a:t> </a:t>
          </a:r>
        </a:p>
        <a:p>
          <a:r>
            <a:rPr lang="en-US" sz="2800" b="1" dirty="0" err="1"/>
            <a:t>ervaren</a:t>
          </a:r>
          <a:endParaRPr lang="en-US" sz="2800" b="1" dirty="0"/>
        </a:p>
      </dgm:t>
    </dgm:pt>
    <dgm:pt modelId="{5F195FBC-A32A-48BE-8C11-D3062BE18AB6}" type="parTrans" cxnId="{7C5F0B40-C0D5-4853-A4EC-685F4679BA91}">
      <dgm:prSet/>
      <dgm:spPr/>
      <dgm:t>
        <a:bodyPr/>
        <a:lstStyle/>
        <a:p>
          <a:endParaRPr lang="en-US"/>
        </a:p>
      </dgm:t>
    </dgm:pt>
    <dgm:pt modelId="{A7E16B15-1A89-4803-BDD5-878E060568EE}" type="sibTrans" cxnId="{7C5F0B40-C0D5-4853-A4EC-685F4679BA91}">
      <dgm:prSet/>
      <dgm:spPr/>
      <dgm:t>
        <a:bodyPr/>
        <a:lstStyle/>
        <a:p>
          <a:endParaRPr lang="en-US"/>
        </a:p>
      </dgm:t>
    </dgm:pt>
    <dgm:pt modelId="{45C0695F-D1DE-4345-963A-29E76B16E39A}">
      <dgm:prSet phldrT="[Text]" custT="1"/>
      <dgm:spPr>
        <a:solidFill>
          <a:schemeClr val="bg1">
            <a:lumMod val="95000"/>
            <a:alpha val="90000"/>
          </a:schemeClr>
        </a:solidFill>
        <a:ln>
          <a:solidFill>
            <a:schemeClr val="accent2">
              <a:alpha val="90000"/>
            </a:schemeClr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dirty="0"/>
            <a:t>Vast </a:t>
          </a:r>
          <a:r>
            <a:rPr lang="en-US" sz="1400" dirty="0" err="1"/>
            <a:t>aanspreekpunt</a:t>
          </a:r>
          <a:r>
            <a:rPr lang="en-US" sz="1400" dirty="0"/>
            <a:t> </a:t>
          </a:r>
        </a:p>
      </dgm:t>
    </dgm:pt>
    <dgm:pt modelId="{9585E680-C6D2-4260-B013-6C73D7F9CA7D}" type="parTrans" cxnId="{F7BB535A-A734-4C15-8553-6E0B650FDC0F}">
      <dgm:prSet/>
      <dgm:spPr/>
      <dgm:t>
        <a:bodyPr/>
        <a:lstStyle/>
        <a:p>
          <a:endParaRPr lang="en-US"/>
        </a:p>
      </dgm:t>
    </dgm:pt>
    <dgm:pt modelId="{E8E63076-F5F6-435D-801C-31A1C8C615A2}" type="sibTrans" cxnId="{F7BB535A-A734-4C15-8553-6E0B650FDC0F}">
      <dgm:prSet/>
      <dgm:spPr/>
      <dgm:t>
        <a:bodyPr/>
        <a:lstStyle/>
        <a:p>
          <a:endParaRPr lang="en-US"/>
        </a:p>
      </dgm:t>
    </dgm:pt>
    <dgm:pt modelId="{33FDE813-BD74-4E01-96AD-2CCBD0C9E744}">
      <dgm:prSet phldrT="[Text]" custT="1"/>
      <dgm:spPr>
        <a:solidFill>
          <a:schemeClr val="bg1">
            <a:lumMod val="95000"/>
            <a:alpha val="90000"/>
          </a:schemeClr>
        </a:solidFill>
        <a:ln>
          <a:solidFill>
            <a:schemeClr val="accent2">
              <a:alpha val="90000"/>
            </a:schemeClr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dirty="0" err="1"/>
            <a:t>Proactieve</a:t>
          </a:r>
          <a:r>
            <a:rPr lang="en-US" sz="1400" dirty="0"/>
            <a:t> </a:t>
          </a:r>
          <a:r>
            <a:rPr lang="en-US" sz="1400" dirty="0" err="1"/>
            <a:t>zorgverleners</a:t>
          </a:r>
          <a:endParaRPr lang="en-US" sz="1400" dirty="0"/>
        </a:p>
      </dgm:t>
    </dgm:pt>
    <dgm:pt modelId="{7C758841-3DC1-4D45-BCC5-A96AEAC71213}" type="parTrans" cxnId="{5F91170D-E783-4935-80EF-D0F0C0FE5CC3}">
      <dgm:prSet/>
      <dgm:spPr/>
      <dgm:t>
        <a:bodyPr/>
        <a:lstStyle/>
        <a:p>
          <a:endParaRPr lang="en-US"/>
        </a:p>
      </dgm:t>
    </dgm:pt>
    <dgm:pt modelId="{1272A795-57A8-4B46-8EF7-7405E3B34972}" type="sibTrans" cxnId="{5F91170D-E783-4935-80EF-D0F0C0FE5CC3}">
      <dgm:prSet/>
      <dgm:spPr/>
      <dgm:t>
        <a:bodyPr/>
        <a:lstStyle/>
        <a:p>
          <a:endParaRPr lang="en-US"/>
        </a:p>
      </dgm:t>
    </dgm:pt>
    <dgm:pt modelId="{CEE69A2D-91E4-42BA-BC23-44EBFD17D634}">
      <dgm:prSet phldrT="[Text]" custT="1"/>
      <dgm:spPr>
        <a:solidFill>
          <a:schemeClr val="bg1">
            <a:lumMod val="95000"/>
            <a:alpha val="90000"/>
          </a:schemeClr>
        </a:solidFill>
        <a:ln>
          <a:solidFill>
            <a:schemeClr val="bg2">
              <a:alpha val="90000"/>
            </a:schemeClr>
          </a:solidFill>
        </a:ln>
      </dgm:spPr>
      <dgm:t>
        <a:bodyPr/>
        <a:lstStyle/>
        <a:p>
          <a:r>
            <a:rPr lang="en-US" sz="1400" dirty="0" err="1"/>
            <a:t>Informatie</a:t>
          </a:r>
          <a:r>
            <a:rPr lang="en-US" sz="1400" dirty="0"/>
            <a:t> </a:t>
          </a:r>
          <a:endParaRPr lang="en-US" sz="1100" dirty="0"/>
        </a:p>
      </dgm:t>
    </dgm:pt>
    <dgm:pt modelId="{425BA26E-9BD7-4CBB-9B95-B3ACAD055D02}" type="parTrans" cxnId="{5A4B30C5-FB17-41C2-AE36-BADDC81AAA64}">
      <dgm:prSet/>
      <dgm:spPr/>
      <dgm:t>
        <a:bodyPr/>
        <a:lstStyle/>
        <a:p>
          <a:endParaRPr lang="en-US"/>
        </a:p>
      </dgm:t>
    </dgm:pt>
    <dgm:pt modelId="{AC3A591F-AD45-4EC8-860E-B6773A1BBD1E}" type="sibTrans" cxnId="{5A4B30C5-FB17-41C2-AE36-BADDC81AAA64}">
      <dgm:prSet/>
      <dgm:spPr/>
      <dgm:t>
        <a:bodyPr/>
        <a:lstStyle/>
        <a:p>
          <a:endParaRPr lang="en-US"/>
        </a:p>
      </dgm:t>
    </dgm:pt>
    <dgm:pt modelId="{D31B2A55-1DF9-4D85-8818-6A5C11BD2209}">
      <dgm:prSet phldrT="[Text]" custT="1"/>
      <dgm:spPr>
        <a:solidFill>
          <a:schemeClr val="bg1">
            <a:lumMod val="95000"/>
            <a:alpha val="90000"/>
          </a:schemeClr>
        </a:solidFill>
        <a:ln>
          <a:solidFill>
            <a:schemeClr val="bg2">
              <a:alpha val="90000"/>
            </a:schemeClr>
          </a:solidFill>
        </a:ln>
      </dgm:spPr>
      <dgm:t>
        <a:bodyPr/>
        <a:lstStyle/>
        <a:p>
          <a:r>
            <a:rPr lang="en-US" sz="1400" dirty="0" err="1"/>
            <a:t>Erkenning</a:t>
          </a:r>
          <a:r>
            <a:rPr lang="en-US" sz="1400" dirty="0"/>
            <a:t> </a:t>
          </a:r>
          <a:r>
            <a:rPr lang="en-US" sz="1400" dirty="0" err="1"/>
            <a:t>als</a:t>
          </a:r>
          <a:r>
            <a:rPr lang="en-US" sz="1400" dirty="0"/>
            <a:t>  </a:t>
          </a:r>
          <a:r>
            <a:rPr lang="en-US" sz="1400" dirty="0" err="1"/>
            <a:t>samenwerkingspartner</a:t>
          </a:r>
          <a:r>
            <a:rPr lang="en-US" sz="1400" dirty="0"/>
            <a:t> in de </a:t>
          </a:r>
          <a:r>
            <a:rPr lang="en-US" sz="1400" dirty="0" err="1"/>
            <a:t>zorg</a:t>
          </a:r>
          <a:endParaRPr lang="en-US" sz="1400" dirty="0"/>
        </a:p>
      </dgm:t>
    </dgm:pt>
    <dgm:pt modelId="{65D76461-0A4D-4D27-BAC3-FF797685979D}" type="parTrans" cxnId="{7ED3F4C6-C2E7-47BF-A81F-A418215A7BBD}">
      <dgm:prSet/>
      <dgm:spPr/>
      <dgm:t>
        <a:bodyPr/>
        <a:lstStyle/>
        <a:p>
          <a:endParaRPr lang="en-US"/>
        </a:p>
      </dgm:t>
    </dgm:pt>
    <dgm:pt modelId="{E1E4AC3E-6114-4F98-8CFE-FB0FA8FC3C60}" type="sibTrans" cxnId="{7ED3F4C6-C2E7-47BF-A81F-A418215A7BBD}">
      <dgm:prSet/>
      <dgm:spPr/>
      <dgm:t>
        <a:bodyPr/>
        <a:lstStyle/>
        <a:p>
          <a:endParaRPr lang="en-US"/>
        </a:p>
      </dgm:t>
    </dgm:pt>
    <dgm:pt modelId="{6CE7243C-6C77-4508-90CB-CD01B2FFF3C7}">
      <dgm:prSet phldrT="[Text]"/>
      <dgm:spPr>
        <a:solidFill>
          <a:schemeClr val="bg1">
            <a:lumMod val="95000"/>
            <a:alpha val="90000"/>
          </a:schemeClr>
        </a:solidFill>
        <a:ln>
          <a:solidFill>
            <a:schemeClr val="accent2">
              <a:alpha val="90000"/>
            </a:schemeClr>
          </a:solidFill>
        </a:ln>
      </dgm:spPr>
      <dgm:t>
        <a:bodyPr/>
        <a:lstStyle/>
        <a:p>
          <a:endParaRPr lang="en-US" sz="1000" dirty="0"/>
        </a:p>
      </dgm:t>
    </dgm:pt>
    <dgm:pt modelId="{D889E5B3-6F5F-4EF8-9629-5F930F91BDA2}" type="parTrans" cxnId="{0A97A275-5950-4787-8469-4EB918E7ED98}">
      <dgm:prSet/>
      <dgm:spPr/>
      <dgm:t>
        <a:bodyPr/>
        <a:lstStyle/>
        <a:p>
          <a:endParaRPr lang="en-US"/>
        </a:p>
      </dgm:t>
    </dgm:pt>
    <dgm:pt modelId="{45FA26CB-6482-4A86-B0D4-26E92C5A177E}" type="sibTrans" cxnId="{0A97A275-5950-4787-8469-4EB918E7ED98}">
      <dgm:prSet/>
      <dgm:spPr/>
      <dgm:t>
        <a:bodyPr/>
        <a:lstStyle/>
        <a:p>
          <a:endParaRPr lang="en-US"/>
        </a:p>
      </dgm:t>
    </dgm:pt>
    <dgm:pt modelId="{BB48F80E-3C67-427D-80BA-5D97C4AFDDF4}">
      <dgm:prSet phldrT="[Text]" custT="1"/>
      <dgm:spPr>
        <a:solidFill>
          <a:schemeClr val="bg1">
            <a:lumMod val="95000"/>
            <a:alpha val="90000"/>
          </a:schemeClr>
        </a:solidFill>
        <a:ln>
          <a:solidFill>
            <a:schemeClr val="accent2">
              <a:alpha val="90000"/>
            </a:schemeClr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dirty="0" err="1"/>
            <a:t>Vragen</a:t>
          </a:r>
          <a:r>
            <a:rPr lang="en-US" sz="1400" dirty="0"/>
            <a:t> </a:t>
          </a:r>
          <a:r>
            <a:rPr lang="en-US" sz="1400" dirty="0" err="1"/>
            <a:t>kunnen</a:t>
          </a:r>
          <a:r>
            <a:rPr lang="en-US" sz="1400" dirty="0"/>
            <a:t> </a:t>
          </a:r>
          <a:r>
            <a:rPr lang="en-US" sz="1400" dirty="0" err="1"/>
            <a:t>stellen</a:t>
          </a:r>
          <a:r>
            <a:rPr lang="en-US" sz="1400" dirty="0"/>
            <a:t> of </a:t>
          </a:r>
          <a:r>
            <a:rPr lang="en-US" sz="1400" dirty="0" err="1"/>
            <a:t>doorverwijzing</a:t>
          </a:r>
          <a:endParaRPr lang="en-US" sz="1400" dirty="0"/>
        </a:p>
      </dgm:t>
    </dgm:pt>
    <dgm:pt modelId="{B6FE60B4-F59F-41ED-A33A-0BEA703B19FA}" type="parTrans" cxnId="{C11DD131-461E-4EBC-BF8F-B810A8829282}">
      <dgm:prSet/>
      <dgm:spPr/>
      <dgm:t>
        <a:bodyPr/>
        <a:lstStyle/>
        <a:p>
          <a:endParaRPr lang="en-US"/>
        </a:p>
      </dgm:t>
    </dgm:pt>
    <dgm:pt modelId="{7DFB18FB-1515-487B-ABAE-A94B241DF3DA}" type="sibTrans" cxnId="{C11DD131-461E-4EBC-BF8F-B810A8829282}">
      <dgm:prSet/>
      <dgm:spPr/>
      <dgm:t>
        <a:bodyPr/>
        <a:lstStyle/>
        <a:p>
          <a:endParaRPr lang="en-US"/>
        </a:p>
      </dgm:t>
    </dgm:pt>
    <dgm:pt modelId="{032F2D61-6D40-45B5-800C-E322E6BEDE85}">
      <dgm:prSet phldrT="[Text]" custT="1"/>
      <dgm:spPr>
        <a:solidFill>
          <a:schemeClr val="bg1">
            <a:lumMod val="95000"/>
            <a:alpha val="90000"/>
          </a:schemeClr>
        </a:solidFill>
        <a:ln>
          <a:solidFill>
            <a:schemeClr val="bg2">
              <a:alpha val="90000"/>
            </a:schemeClr>
          </a:solidFill>
        </a:ln>
      </dgm:spPr>
      <dgm:t>
        <a:bodyPr/>
        <a:lstStyle/>
        <a:p>
          <a:r>
            <a:rPr lang="en-US" sz="1400" dirty="0" err="1"/>
            <a:t>Balans</a:t>
          </a:r>
          <a:r>
            <a:rPr lang="en-US" sz="1400" dirty="0"/>
            <a:t> </a:t>
          </a:r>
          <a:r>
            <a:rPr lang="en-US" sz="1400" dirty="0" err="1"/>
            <a:t>naaste</a:t>
          </a:r>
          <a:r>
            <a:rPr lang="en-US" sz="1400" dirty="0"/>
            <a:t> en </a:t>
          </a:r>
          <a:r>
            <a:rPr lang="en-US" sz="1400" dirty="0" err="1"/>
            <a:t>samenwerkingsspartner</a:t>
          </a:r>
          <a:r>
            <a:rPr lang="en-US" sz="1400" dirty="0"/>
            <a:t> in de </a:t>
          </a:r>
          <a:r>
            <a:rPr lang="en-US" sz="1400" dirty="0" err="1"/>
            <a:t>zorg</a:t>
          </a:r>
          <a:endParaRPr lang="en-US" sz="1400" dirty="0"/>
        </a:p>
      </dgm:t>
    </dgm:pt>
    <dgm:pt modelId="{0F6D025F-A3B5-4806-9D4E-0CEB5D882E3F}" type="parTrans" cxnId="{7520F0E0-3AA1-41E9-B5CA-2AE07130F63F}">
      <dgm:prSet/>
      <dgm:spPr/>
      <dgm:t>
        <a:bodyPr/>
        <a:lstStyle/>
        <a:p>
          <a:endParaRPr lang="en-US"/>
        </a:p>
      </dgm:t>
    </dgm:pt>
    <dgm:pt modelId="{B8075C85-F160-4D39-ADDE-5541ED08AEC6}" type="sibTrans" cxnId="{7520F0E0-3AA1-41E9-B5CA-2AE07130F63F}">
      <dgm:prSet/>
      <dgm:spPr/>
      <dgm:t>
        <a:bodyPr/>
        <a:lstStyle/>
        <a:p>
          <a:endParaRPr lang="en-US"/>
        </a:p>
      </dgm:t>
    </dgm:pt>
    <dgm:pt modelId="{3478E2F6-5082-40E0-BC43-2F4D92309F1C}">
      <dgm:prSet phldrT="[Text]" custT="1"/>
      <dgm:spPr>
        <a:solidFill>
          <a:schemeClr val="bg1">
            <a:lumMod val="95000"/>
            <a:alpha val="90000"/>
          </a:schemeClr>
        </a:solidFill>
        <a:ln>
          <a:solidFill>
            <a:schemeClr val="bg2">
              <a:alpha val="90000"/>
            </a:schemeClr>
          </a:solidFill>
        </a:ln>
      </dgm:spPr>
      <dgm:t>
        <a:bodyPr/>
        <a:lstStyle/>
        <a:p>
          <a:r>
            <a:rPr lang="en-US" sz="1400" dirty="0"/>
            <a:t>Contact/ </a:t>
          </a:r>
          <a:r>
            <a:rPr lang="en-US" sz="1400" dirty="0" err="1"/>
            <a:t>zorg</a:t>
          </a:r>
          <a:r>
            <a:rPr lang="en-US" sz="1400" dirty="0"/>
            <a:t> </a:t>
          </a:r>
          <a:r>
            <a:rPr lang="en-US" sz="1400" dirty="0" err="1"/>
            <a:t>na</a:t>
          </a:r>
          <a:r>
            <a:rPr lang="en-US" sz="1400" dirty="0"/>
            <a:t> </a:t>
          </a:r>
          <a:r>
            <a:rPr lang="en-US" sz="1400" dirty="0" err="1"/>
            <a:t>overlijden</a:t>
          </a:r>
          <a:r>
            <a:rPr lang="en-US" sz="1400" dirty="0"/>
            <a:t> </a:t>
          </a:r>
          <a:r>
            <a:rPr lang="en-US" sz="1400" dirty="0" err="1"/>
            <a:t>patiënt</a:t>
          </a:r>
          <a:endParaRPr lang="en-US" sz="1400" dirty="0"/>
        </a:p>
      </dgm:t>
    </dgm:pt>
    <dgm:pt modelId="{F4A3C71A-9C42-427C-858F-BCDF0C2DD1B7}" type="parTrans" cxnId="{8572F642-81AF-4A89-8508-A2920CE73552}">
      <dgm:prSet/>
      <dgm:spPr/>
      <dgm:t>
        <a:bodyPr/>
        <a:lstStyle/>
        <a:p>
          <a:endParaRPr lang="nl-NL"/>
        </a:p>
      </dgm:t>
    </dgm:pt>
    <dgm:pt modelId="{BED4005F-ECDC-40C8-A971-B043CDAD8FD2}" type="sibTrans" cxnId="{8572F642-81AF-4A89-8508-A2920CE73552}">
      <dgm:prSet/>
      <dgm:spPr/>
      <dgm:t>
        <a:bodyPr/>
        <a:lstStyle/>
        <a:p>
          <a:endParaRPr lang="nl-NL"/>
        </a:p>
      </dgm:t>
    </dgm:pt>
    <dgm:pt modelId="{4F681B3C-EC09-4D1A-A214-2694191835F4}">
      <dgm:prSet phldrT="[Text]" custT="1"/>
      <dgm:spPr>
        <a:solidFill>
          <a:schemeClr val="bg1">
            <a:lumMod val="95000"/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r>
            <a:rPr lang="en-US" sz="1400" dirty="0" err="1"/>
            <a:t>Afspraken</a:t>
          </a:r>
          <a:r>
            <a:rPr lang="en-US" sz="1400" dirty="0"/>
            <a:t> </a:t>
          </a:r>
          <a:r>
            <a:rPr lang="en-US" sz="1400" dirty="0" err="1"/>
            <a:t>nakomen</a:t>
          </a:r>
          <a:r>
            <a:rPr lang="en-US" sz="1400" dirty="0"/>
            <a:t> en </a:t>
          </a:r>
          <a:r>
            <a:rPr lang="en-US" sz="1400" dirty="0" err="1"/>
            <a:t>goede</a:t>
          </a:r>
          <a:r>
            <a:rPr lang="en-US" sz="1400" dirty="0"/>
            <a:t> </a:t>
          </a:r>
          <a:r>
            <a:rPr lang="en-US" sz="1400" dirty="0" err="1"/>
            <a:t>overdracht</a:t>
          </a:r>
          <a:endParaRPr lang="en-US" sz="1400" dirty="0"/>
        </a:p>
      </dgm:t>
    </dgm:pt>
    <dgm:pt modelId="{3ED152F0-7B96-4234-BBF8-C6EC9DF2BD39}" type="parTrans" cxnId="{DAB9FAF6-9FB4-44CD-A9FF-B6A9085B73E4}">
      <dgm:prSet/>
      <dgm:spPr/>
      <dgm:t>
        <a:bodyPr/>
        <a:lstStyle/>
        <a:p>
          <a:endParaRPr lang="en-NL"/>
        </a:p>
      </dgm:t>
    </dgm:pt>
    <dgm:pt modelId="{D9C4D1C7-5675-4C89-A4EA-901DA3670B91}" type="sibTrans" cxnId="{DAB9FAF6-9FB4-44CD-A9FF-B6A9085B73E4}">
      <dgm:prSet/>
      <dgm:spPr/>
      <dgm:t>
        <a:bodyPr/>
        <a:lstStyle/>
        <a:p>
          <a:endParaRPr lang="en-NL"/>
        </a:p>
      </dgm:t>
    </dgm:pt>
    <dgm:pt modelId="{DA3B9751-C83A-4561-938D-AA74614830A8}">
      <dgm:prSet phldrT="[Text]" custT="1"/>
      <dgm:spPr>
        <a:solidFill>
          <a:schemeClr val="bg1">
            <a:lumMod val="95000"/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r>
            <a:rPr lang="en-US" sz="1400" dirty="0" err="1"/>
            <a:t>Unieke</a:t>
          </a:r>
          <a:r>
            <a:rPr lang="en-US" sz="1400" dirty="0"/>
            <a:t> </a:t>
          </a:r>
          <a:r>
            <a:rPr lang="en-US" sz="1400" dirty="0" err="1"/>
            <a:t>behoeften</a:t>
          </a:r>
          <a:r>
            <a:rPr lang="en-US" sz="1400" dirty="0"/>
            <a:t> en </a:t>
          </a:r>
          <a:r>
            <a:rPr lang="en-US" sz="1400" dirty="0" err="1"/>
            <a:t>wensen</a:t>
          </a:r>
          <a:r>
            <a:rPr lang="en-US" sz="1400" dirty="0"/>
            <a:t> van de patient </a:t>
          </a:r>
          <a:r>
            <a:rPr lang="en-US" sz="1400" dirty="0" err="1"/>
            <a:t>centraal</a:t>
          </a:r>
          <a:endParaRPr lang="en-US" sz="1400" dirty="0"/>
        </a:p>
      </dgm:t>
    </dgm:pt>
    <dgm:pt modelId="{67CA5A17-F646-4B25-842D-622936E2D4C7}" type="parTrans" cxnId="{2F25A79F-FE79-4ECF-9B75-16B2ECD4CEEE}">
      <dgm:prSet/>
      <dgm:spPr/>
      <dgm:t>
        <a:bodyPr/>
        <a:lstStyle/>
        <a:p>
          <a:endParaRPr lang="en-NL"/>
        </a:p>
      </dgm:t>
    </dgm:pt>
    <dgm:pt modelId="{B336CCFC-DFDE-412F-A2A1-072F054ACDEA}" type="sibTrans" cxnId="{2F25A79F-FE79-4ECF-9B75-16B2ECD4CEEE}">
      <dgm:prSet/>
      <dgm:spPr/>
      <dgm:t>
        <a:bodyPr/>
        <a:lstStyle/>
        <a:p>
          <a:endParaRPr lang="en-NL"/>
        </a:p>
      </dgm:t>
    </dgm:pt>
    <dgm:pt modelId="{FAE28ACD-A6C7-4223-9FCF-756FBDB9DE8D}" type="pres">
      <dgm:prSet presAssocID="{2ABCDE7E-EBAB-40A7-83A4-5902411E445C}" presName="Name0" presStyleCnt="0">
        <dgm:presLayoutVars>
          <dgm:dir/>
          <dgm:animLvl val="lvl"/>
          <dgm:resizeHandles val="exact"/>
        </dgm:presLayoutVars>
      </dgm:prSet>
      <dgm:spPr/>
    </dgm:pt>
    <dgm:pt modelId="{620685DF-4BDE-4414-ABF6-9EC3CBF8C57C}" type="pres">
      <dgm:prSet presAssocID="{5A515A69-7E24-4BF4-A0E5-E3FD921DAD95}" presName="linNode" presStyleCnt="0"/>
      <dgm:spPr/>
    </dgm:pt>
    <dgm:pt modelId="{5FD5A430-C12B-44E3-A7E9-84F8C7888B32}" type="pres">
      <dgm:prSet presAssocID="{5A515A69-7E24-4BF4-A0E5-E3FD921DAD95}" presName="parentText" presStyleLbl="node1" presStyleIdx="0" presStyleCnt="3" custLinFactNeighborY="-151">
        <dgm:presLayoutVars>
          <dgm:chMax val="1"/>
          <dgm:bulletEnabled val="1"/>
        </dgm:presLayoutVars>
      </dgm:prSet>
      <dgm:spPr/>
    </dgm:pt>
    <dgm:pt modelId="{EF4F0630-D151-4F0E-98EE-BBBAE0922BAE}" type="pres">
      <dgm:prSet presAssocID="{5A515A69-7E24-4BF4-A0E5-E3FD921DAD95}" presName="descendantText" presStyleLbl="alignAccFollowNode1" presStyleIdx="0" presStyleCnt="3" custScaleX="99696" custScaleY="107644">
        <dgm:presLayoutVars>
          <dgm:bulletEnabled val="1"/>
        </dgm:presLayoutVars>
      </dgm:prSet>
      <dgm:spPr/>
    </dgm:pt>
    <dgm:pt modelId="{0B4CCD45-65D5-4642-92FA-31233DD3ED87}" type="pres">
      <dgm:prSet presAssocID="{D55D8CF0-53B6-4480-A2F1-AC5CC76D18A5}" presName="sp" presStyleCnt="0"/>
      <dgm:spPr/>
    </dgm:pt>
    <dgm:pt modelId="{21B84E40-E6AC-40BE-8E65-EB71AFB4649A}" type="pres">
      <dgm:prSet presAssocID="{211C4BD4-1FBC-4272-BEA3-F7DC8FB6AA62}" presName="linNode" presStyleCnt="0"/>
      <dgm:spPr/>
    </dgm:pt>
    <dgm:pt modelId="{50741332-B0B4-4EB9-B427-235E4C6A534F}" type="pres">
      <dgm:prSet presAssocID="{211C4BD4-1FBC-4272-BEA3-F7DC8FB6AA62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44F5DB7E-3BDB-4B14-A254-AF2D0DED0483}" type="pres">
      <dgm:prSet presAssocID="{211C4BD4-1FBC-4272-BEA3-F7DC8FB6AA62}" presName="descendantText" presStyleLbl="alignAccFollowNode1" presStyleIdx="1" presStyleCnt="3" custLinFactNeighborY="0">
        <dgm:presLayoutVars>
          <dgm:bulletEnabled val="1"/>
        </dgm:presLayoutVars>
      </dgm:prSet>
      <dgm:spPr/>
    </dgm:pt>
    <dgm:pt modelId="{63D5B496-C558-4C79-8D05-9697DFF28B39}" type="pres">
      <dgm:prSet presAssocID="{5CB6504B-1E93-42CE-8E8A-A6B6A08B9FCA}" presName="sp" presStyleCnt="0"/>
      <dgm:spPr/>
    </dgm:pt>
    <dgm:pt modelId="{8FC29D33-4DB3-4439-84DD-7DA3B9B841FD}" type="pres">
      <dgm:prSet presAssocID="{AC518FBF-4D68-420E-897D-F4820F3CBE60}" presName="linNode" presStyleCnt="0"/>
      <dgm:spPr/>
    </dgm:pt>
    <dgm:pt modelId="{F471325F-AD1D-4B73-A27C-35B9AE816237}" type="pres">
      <dgm:prSet presAssocID="{AC518FBF-4D68-420E-897D-F4820F3CBE60}" presName="parentText" presStyleLbl="node1" presStyleIdx="2" presStyleCnt="3" custLinFactNeighborY="152">
        <dgm:presLayoutVars>
          <dgm:chMax val="1"/>
          <dgm:bulletEnabled val="1"/>
        </dgm:presLayoutVars>
      </dgm:prSet>
      <dgm:spPr/>
    </dgm:pt>
    <dgm:pt modelId="{153FCFCC-8B83-42B6-81B5-27CD5D0DD338}" type="pres">
      <dgm:prSet presAssocID="{AC518FBF-4D68-420E-897D-F4820F3CBE60}" presName="descendantText" presStyleLbl="alignAccFollowNode1" presStyleIdx="2" presStyleCnt="3" custLinFactNeighborX="696" custLinFactNeighborY="3177">
        <dgm:presLayoutVars>
          <dgm:bulletEnabled val="1"/>
        </dgm:presLayoutVars>
      </dgm:prSet>
      <dgm:spPr/>
    </dgm:pt>
  </dgm:ptLst>
  <dgm:cxnLst>
    <dgm:cxn modelId="{632DE502-02A1-4AE2-8062-6C1C024C2A80}" type="presOf" srcId="{2ABCDE7E-EBAB-40A7-83A4-5902411E445C}" destId="{FAE28ACD-A6C7-4223-9FCF-756FBDB9DE8D}" srcOrd="0" destOrd="0" presId="urn:microsoft.com/office/officeart/2005/8/layout/vList5"/>
    <dgm:cxn modelId="{5F91170D-E783-4935-80EF-D0F0C0FE5CC3}" srcId="{AC518FBF-4D68-420E-897D-F4820F3CBE60}" destId="{33FDE813-BD74-4E01-96AD-2CCBD0C9E744}" srcOrd="1" destOrd="0" parTransId="{7C758841-3DC1-4D45-BCC5-A96AEAC71213}" sibTransId="{1272A795-57A8-4B46-8EF7-7405E3B34972}"/>
    <dgm:cxn modelId="{D233AB0D-51FE-426F-904B-96B340C70219}" type="presOf" srcId="{5A515A69-7E24-4BF4-A0E5-E3FD921DAD95}" destId="{5FD5A430-C12B-44E3-A7E9-84F8C7888B32}" srcOrd="0" destOrd="0" presId="urn:microsoft.com/office/officeart/2005/8/layout/vList5"/>
    <dgm:cxn modelId="{6BC40A15-C266-4063-9704-5273AD0F8BA3}" type="presOf" srcId="{DF97C169-F3BF-4780-901F-C6917D8E780D}" destId="{44F5DB7E-3BDB-4B14-A254-AF2D0DED0483}" srcOrd="0" destOrd="0" presId="urn:microsoft.com/office/officeart/2005/8/layout/vList5"/>
    <dgm:cxn modelId="{9CA1D315-F206-4667-8FF5-0D54BA80CC7B}" type="presOf" srcId="{032F2D61-6D40-45B5-800C-E322E6BEDE85}" destId="{EF4F0630-D151-4F0E-98EE-BBBAE0922BAE}" srcOrd="0" destOrd="3" presId="urn:microsoft.com/office/officeart/2005/8/layout/vList5"/>
    <dgm:cxn modelId="{9D257523-8FAF-4BF9-B42A-56046B3C8F26}" srcId="{5A515A69-7E24-4BF4-A0E5-E3FD921DAD95}" destId="{434D3F27-8A12-4125-82BB-7D403C1FEA27}" srcOrd="0" destOrd="0" parTransId="{385F329F-B243-48A5-9B7F-9E97E3E2E86A}" sibTransId="{1A77F024-A3C9-428A-B5CF-256657F0C2FA}"/>
    <dgm:cxn modelId="{C162EC28-7B34-431E-9BA8-74F06AACE4B6}" srcId="{2ABCDE7E-EBAB-40A7-83A4-5902411E445C}" destId="{211C4BD4-1FBC-4272-BEA3-F7DC8FB6AA62}" srcOrd="1" destOrd="0" parTransId="{813A8757-816B-49A0-8E78-47FE888DF665}" sibTransId="{5CB6504B-1E93-42CE-8E8A-A6B6A08B9FCA}"/>
    <dgm:cxn modelId="{C11DD131-461E-4EBC-BF8F-B810A8829282}" srcId="{AC518FBF-4D68-420E-897D-F4820F3CBE60}" destId="{BB48F80E-3C67-427D-80BA-5D97C4AFDDF4}" srcOrd="2" destOrd="0" parTransId="{B6FE60B4-F59F-41ED-A33A-0BEA703B19FA}" sibTransId="{7DFB18FB-1515-487B-ABAE-A94B241DF3DA}"/>
    <dgm:cxn modelId="{9B147C3A-D0EB-4BB6-A882-CACB208E02AF}" type="presOf" srcId="{211C4BD4-1FBC-4272-BEA3-F7DC8FB6AA62}" destId="{50741332-B0B4-4EB9-B427-235E4C6A534F}" srcOrd="0" destOrd="0" presId="urn:microsoft.com/office/officeart/2005/8/layout/vList5"/>
    <dgm:cxn modelId="{7C5F0B40-C0D5-4853-A4EC-685F4679BA91}" srcId="{2ABCDE7E-EBAB-40A7-83A4-5902411E445C}" destId="{AC518FBF-4D68-420E-897D-F4820F3CBE60}" srcOrd="2" destOrd="0" parTransId="{5F195FBC-A32A-48BE-8C11-D3062BE18AB6}" sibTransId="{A7E16B15-1A89-4803-BDD5-878E060568EE}"/>
    <dgm:cxn modelId="{2D282E5C-A8CF-4DAC-8516-4FBEB4E883D4}" type="presOf" srcId="{434D3F27-8A12-4125-82BB-7D403C1FEA27}" destId="{EF4F0630-D151-4F0E-98EE-BBBAE0922BAE}" srcOrd="0" destOrd="0" presId="urn:microsoft.com/office/officeart/2005/8/layout/vList5"/>
    <dgm:cxn modelId="{8572F642-81AF-4A89-8508-A2920CE73552}" srcId="{5A515A69-7E24-4BF4-A0E5-E3FD921DAD95}" destId="{3478E2F6-5082-40E0-BC43-2F4D92309F1C}" srcOrd="4" destOrd="0" parTransId="{F4A3C71A-9C42-427C-858F-BCDF0C2DD1B7}" sibTransId="{BED4005F-ECDC-40C8-A971-B043CDAD8FD2}"/>
    <dgm:cxn modelId="{93856944-ADC7-4497-9CDE-AF6230E5FCE3}" type="presOf" srcId="{D31B2A55-1DF9-4D85-8818-6A5C11BD2209}" destId="{EF4F0630-D151-4F0E-98EE-BBBAE0922BAE}" srcOrd="0" destOrd="2" presId="urn:microsoft.com/office/officeart/2005/8/layout/vList5"/>
    <dgm:cxn modelId="{42EA724A-B3B9-4EED-9F84-9A7C56E21A20}" type="presOf" srcId="{CEE69A2D-91E4-42BA-BC23-44EBFD17D634}" destId="{EF4F0630-D151-4F0E-98EE-BBBAE0922BAE}" srcOrd="0" destOrd="1" presId="urn:microsoft.com/office/officeart/2005/8/layout/vList5"/>
    <dgm:cxn modelId="{6DF3436C-40E8-4051-A43D-4E6D15F80081}" type="presOf" srcId="{DA3B9751-C83A-4561-938D-AA74614830A8}" destId="{44F5DB7E-3BDB-4B14-A254-AF2D0DED0483}" srcOrd="0" destOrd="2" presId="urn:microsoft.com/office/officeart/2005/8/layout/vList5"/>
    <dgm:cxn modelId="{49A3406D-F96F-4E96-984F-C50ED49DBA0C}" type="presOf" srcId="{4F681B3C-EC09-4D1A-A214-2694191835F4}" destId="{44F5DB7E-3BDB-4B14-A254-AF2D0DED0483}" srcOrd="0" destOrd="1" presId="urn:microsoft.com/office/officeart/2005/8/layout/vList5"/>
    <dgm:cxn modelId="{A346ED51-3BB1-4DBA-B18E-D9BD92AAB5F7}" srcId="{211C4BD4-1FBC-4272-BEA3-F7DC8FB6AA62}" destId="{DF97C169-F3BF-4780-901F-C6917D8E780D}" srcOrd="0" destOrd="0" parTransId="{6B92A86D-5139-46CD-8912-C74ABE09F3AF}" sibTransId="{370A2B89-67CE-4DE0-A83E-74FBB7D4DB4D}"/>
    <dgm:cxn modelId="{50801155-8CBE-4BFB-BD27-01281AB764EF}" type="presOf" srcId="{3478E2F6-5082-40E0-BC43-2F4D92309F1C}" destId="{EF4F0630-D151-4F0E-98EE-BBBAE0922BAE}" srcOrd="0" destOrd="4" presId="urn:microsoft.com/office/officeart/2005/8/layout/vList5"/>
    <dgm:cxn modelId="{0A97A275-5950-4787-8469-4EB918E7ED98}" srcId="{AC518FBF-4D68-420E-897D-F4820F3CBE60}" destId="{6CE7243C-6C77-4508-90CB-CD01B2FFF3C7}" srcOrd="3" destOrd="0" parTransId="{D889E5B3-6F5F-4EF8-9629-5F930F91BDA2}" sibTransId="{45FA26CB-6482-4A86-B0D4-26E92C5A177E}"/>
    <dgm:cxn modelId="{F7BB535A-A734-4C15-8553-6E0B650FDC0F}" srcId="{AC518FBF-4D68-420E-897D-F4820F3CBE60}" destId="{45C0695F-D1DE-4345-963A-29E76B16E39A}" srcOrd="0" destOrd="0" parTransId="{9585E680-C6D2-4260-B013-6C73D7F9CA7D}" sibTransId="{E8E63076-F5F6-435D-801C-31A1C8C615A2}"/>
    <dgm:cxn modelId="{3119F58C-4502-495D-A99E-BFB938F627F4}" type="presOf" srcId="{BB48F80E-3C67-427D-80BA-5D97C4AFDDF4}" destId="{153FCFCC-8B83-42B6-81B5-27CD5D0DD338}" srcOrd="0" destOrd="2" presId="urn:microsoft.com/office/officeart/2005/8/layout/vList5"/>
    <dgm:cxn modelId="{2F25A79F-FE79-4ECF-9B75-16B2ECD4CEEE}" srcId="{211C4BD4-1FBC-4272-BEA3-F7DC8FB6AA62}" destId="{DA3B9751-C83A-4561-938D-AA74614830A8}" srcOrd="2" destOrd="0" parTransId="{67CA5A17-F646-4B25-842D-622936E2D4C7}" sibTransId="{B336CCFC-DFDE-412F-A2A1-072F054ACDEA}"/>
    <dgm:cxn modelId="{4E7BCAB0-4F03-428E-A516-448DEB000286}" type="presOf" srcId="{33FDE813-BD74-4E01-96AD-2CCBD0C9E744}" destId="{153FCFCC-8B83-42B6-81B5-27CD5D0DD338}" srcOrd="0" destOrd="1" presId="urn:microsoft.com/office/officeart/2005/8/layout/vList5"/>
    <dgm:cxn modelId="{9FB655B8-ECD7-41EF-B164-7D30F54C18C7}" type="presOf" srcId="{AC518FBF-4D68-420E-897D-F4820F3CBE60}" destId="{F471325F-AD1D-4B73-A27C-35B9AE816237}" srcOrd="0" destOrd="0" presId="urn:microsoft.com/office/officeart/2005/8/layout/vList5"/>
    <dgm:cxn modelId="{5A4B30C5-FB17-41C2-AE36-BADDC81AAA64}" srcId="{5A515A69-7E24-4BF4-A0E5-E3FD921DAD95}" destId="{CEE69A2D-91E4-42BA-BC23-44EBFD17D634}" srcOrd="1" destOrd="0" parTransId="{425BA26E-9BD7-4CBB-9B95-B3ACAD055D02}" sibTransId="{AC3A591F-AD45-4EC8-860E-B6773A1BBD1E}"/>
    <dgm:cxn modelId="{7ED3F4C6-C2E7-47BF-A81F-A418215A7BBD}" srcId="{5A515A69-7E24-4BF4-A0E5-E3FD921DAD95}" destId="{D31B2A55-1DF9-4D85-8818-6A5C11BD2209}" srcOrd="2" destOrd="0" parTransId="{65D76461-0A4D-4D27-BAC3-FF797685979D}" sibTransId="{E1E4AC3E-6114-4F98-8CFE-FB0FA8FC3C60}"/>
    <dgm:cxn modelId="{15A0B7D5-E520-4F67-9E32-9790710F339F}" srcId="{2ABCDE7E-EBAB-40A7-83A4-5902411E445C}" destId="{5A515A69-7E24-4BF4-A0E5-E3FD921DAD95}" srcOrd="0" destOrd="0" parTransId="{F975914A-3F97-41E1-8F62-1CE20C268DE2}" sibTransId="{D55D8CF0-53B6-4480-A2F1-AC5CC76D18A5}"/>
    <dgm:cxn modelId="{7520F0E0-3AA1-41E9-B5CA-2AE07130F63F}" srcId="{5A515A69-7E24-4BF4-A0E5-E3FD921DAD95}" destId="{032F2D61-6D40-45B5-800C-E322E6BEDE85}" srcOrd="3" destOrd="0" parTransId="{0F6D025F-A3B5-4806-9D4E-0CEB5D882E3F}" sibTransId="{B8075C85-F160-4D39-ADDE-5541ED08AEC6}"/>
    <dgm:cxn modelId="{0AC629EA-F2C4-47D2-BA07-CC479018851C}" type="presOf" srcId="{6CE7243C-6C77-4508-90CB-CD01B2FFF3C7}" destId="{153FCFCC-8B83-42B6-81B5-27CD5D0DD338}" srcOrd="0" destOrd="3" presId="urn:microsoft.com/office/officeart/2005/8/layout/vList5"/>
    <dgm:cxn modelId="{F61786ED-A37F-4367-93C4-08106D1D5FA8}" type="presOf" srcId="{45C0695F-D1DE-4345-963A-29E76B16E39A}" destId="{153FCFCC-8B83-42B6-81B5-27CD5D0DD338}" srcOrd="0" destOrd="0" presId="urn:microsoft.com/office/officeart/2005/8/layout/vList5"/>
    <dgm:cxn modelId="{DAB9FAF6-9FB4-44CD-A9FF-B6A9085B73E4}" srcId="{211C4BD4-1FBC-4272-BEA3-F7DC8FB6AA62}" destId="{4F681B3C-EC09-4D1A-A214-2694191835F4}" srcOrd="1" destOrd="0" parTransId="{3ED152F0-7B96-4234-BBF8-C6EC9DF2BD39}" sibTransId="{D9C4D1C7-5675-4C89-A4EA-901DA3670B91}"/>
    <dgm:cxn modelId="{6FC2685C-9BBB-46FA-AB71-3A9D9DC82D7C}" type="presParOf" srcId="{FAE28ACD-A6C7-4223-9FCF-756FBDB9DE8D}" destId="{620685DF-4BDE-4414-ABF6-9EC3CBF8C57C}" srcOrd="0" destOrd="0" presId="urn:microsoft.com/office/officeart/2005/8/layout/vList5"/>
    <dgm:cxn modelId="{E28747A2-7A41-40A9-9F3D-793EF1DA2916}" type="presParOf" srcId="{620685DF-4BDE-4414-ABF6-9EC3CBF8C57C}" destId="{5FD5A430-C12B-44E3-A7E9-84F8C7888B32}" srcOrd="0" destOrd="0" presId="urn:microsoft.com/office/officeart/2005/8/layout/vList5"/>
    <dgm:cxn modelId="{A555140D-E3D2-4E78-BF57-886FC2D1BDF9}" type="presParOf" srcId="{620685DF-4BDE-4414-ABF6-9EC3CBF8C57C}" destId="{EF4F0630-D151-4F0E-98EE-BBBAE0922BAE}" srcOrd="1" destOrd="0" presId="urn:microsoft.com/office/officeart/2005/8/layout/vList5"/>
    <dgm:cxn modelId="{650707D0-61D4-414B-BC2A-EE555E58BDD4}" type="presParOf" srcId="{FAE28ACD-A6C7-4223-9FCF-756FBDB9DE8D}" destId="{0B4CCD45-65D5-4642-92FA-31233DD3ED87}" srcOrd="1" destOrd="0" presId="urn:microsoft.com/office/officeart/2005/8/layout/vList5"/>
    <dgm:cxn modelId="{ED2EF768-64FC-4711-A6CB-AD1195411F3B}" type="presParOf" srcId="{FAE28ACD-A6C7-4223-9FCF-756FBDB9DE8D}" destId="{21B84E40-E6AC-40BE-8E65-EB71AFB4649A}" srcOrd="2" destOrd="0" presId="urn:microsoft.com/office/officeart/2005/8/layout/vList5"/>
    <dgm:cxn modelId="{71FC736F-C71E-457C-BB8B-CC3DA43ABD05}" type="presParOf" srcId="{21B84E40-E6AC-40BE-8E65-EB71AFB4649A}" destId="{50741332-B0B4-4EB9-B427-235E4C6A534F}" srcOrd="0" destOrd="0" presId="urn:microsoft.com/office/officeart/2005/8/layout/vList5"/>
    <dgm:cxn modelId="{C31E5491-E0A1-41EE-8C7B-132B9B91C69C}" type="presParOf" srcId="{21B84E40-E6AC-40BE-8E65-EB71AFB4649A}" destId="{44F5DB7E-3BDB-4B14-A254-AF2D0DED0483}" srcOrd="1" destOrd="0" presId="urn:microsoft.com/office/officeart/2005/8/layout/vList5"/>
    <dgm:cxn modelId="{B9853A24-2796-4726-A759-70E3F6D4D108}" type="presParOf" srcId="{FAE28ACD-A6C7-4223-9FCF-756FBDB9DE8D}" destId="{63D5B496-C558-4C79-8D05-9697DFF28B39}" srcOrd="3" destOrd="0" presId="urn:microsoft.com/office/officeart/2005/8/layout/vList5"/>
    <dgm:cxn modelId="{24CB4B69-B375-4BDB-B31B-16E9D77B6594}" type="presParOf" srcId="{FAE28ACD-A6C7-4223-9FCF-756FBDB9DE8D}" destId="{8FC29D33-4DB3-4439-84DD-7DA3B9B841FD}" srcOrd="4" destOrd="0" presId="urn:microsoft.com/office/officeart/2005/8/layout/vList5"/>
    <dgm:cxn modelId="{1EA5BDF8-B1EB-464F-9598-4554B10AA0DE}" type="presParOf" srcId="{8FC29D33-4DB3-4439-84DD-7DA3B9B841FD}" destId="{F471325F-AD1D-4B73-A27C-35B9AE816237}" srcOrd="0" destOrd="0" presId="urn:microsoft.com/office/officeart/2005/8/layout/vList5"/>
    <dgm:cxn modelId="{93524AFC-4474-4DC2-A191-6FDEF61AB3B9}" type="presParOf" srcId="{8FC29D33-4DB3-4439-84DD-7DA3B9B841FD}" destId="{153FCFCC-8B83-42B6-81B5-27CD5D0DD33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4F0630-D151-4F0E-98EE-BBBAE0922BAE}">
      <dsp:nvSpPr>
        <dsp:cNvPr id="0" name=""/>
        <dsp:cNvSpPr/>
      </dsp:nvSpPr>
      <dsp:spPr>
        <a:xfrm rot="5400000">
          <a:off x="4407433" y="-1667468"/>
          <a:ext cx="1160629" cy="4686785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bg2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Empathie</a:t>
          </a:r>
          <a:r>
            <a:rPr lang="en-US" sz="1400" kern="1200" dirty="0"/>
            <a:t> en </a:t>
          </a:r>
          <a:r>
            <a:rPr lang="en-US" sz="1400" kern="1200" dirty="0" err="1"/>
            <a:t>luisteren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Informatie</a:t>
          </a:r>
          <a:r>
            <a:rPr lang="en-US" sz="1400" kern="1200" dirty="0"/>
            <a:t> </a:t>
          </a:r>
          <a:endParaRPr lang="en-US" sz="11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Erkenning</a:t>
          </a:r>
          <a:r>
            <a:rPr lang="en-US" sz="1400" kern="1200" dirty="0"/>
            <a:t> </a:t>
          </a:r>
          <a:r>
            <a:rPr lang="en-US" sz="1400" kern="1200" dirty="0" err="1"/>
            <a:t>als</a:t>
          </a:r>
          <a:r>
            <a:rPr lang="en-US" sz="1400" kern="1200" dirty="0"/>
            <a:t>  </a:t>
          </a:r>
          <a:r>
            <a:rPr lang="en-US" sz="1400" kern="1200" dirty="0" err="1"/>
            <a:t>samenwerkingspartner</a:t>
          </a:r>
          <a:r>
            <a:rPr lang="en-US" sz="1400" kern="1200" dirty="0"/>
            <a:t> in de </a:t>
          </a:r>
          <a:r>
            <a:rPr lang="en-US" sz="1400" kern="1200" dirty="0" err="1"/>
            <a:t>zorg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Balans</a:t>
          </a:r>
          <a:r>
            <a:rPr lang="en-US" sz="1400" kern="1200" dirty="0"/>
            <a:t> </a:t>
          </a:r>
          <a:r>
            <a:rPr lang="en-US" sz="1400" kern="1200" dirty="0" err="1"/>
            <a:t>naaste</a:t>
          </a:r>
          <a:r>
            <a:rPr lang="en-US" sz="1400" kern="1200" dirty="0"/>
            <a:t> en </a:t>
          </a:r>
          <a:r>
            <a:rPr lang="en-US" sz="1400" kern="1200" dirty="0" err="1"/>
            <a:t>samenwerkingsspartner</a:t>
          </a:r>
          <a:r>
            <a:rPr lang="en-US" sz="1400" kern="1200" dirty="0"/>
            <a:t> in de </a:t>
          </a:r>
          <a:r>
            <a:rPr lang="en-US" sz="1400" kern="1200" dirty="0" err="1"/>
            <a:t>zorg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Contact/ </a:t>
          </a:r>
          <a:r>
            <a:rPr lang="en-US" sz="1400" kern="1200" dirty="0" err="1"/>
            <a:t>zorg</a:t>
          </a:r>
          <a:r>
            <a:rPr lang="en-US" sz="1400" kern="1200" dirty="0"/>
            <a:t> </a:t>
          </a:r>
          <a:r>
            <a:rPr lang="en-US" sz="1400" kern="1200" dirty="0" err="1"/>
            <a:t>na</a:t>
          </a:r>
          <a:r>
            <a:rPr lang="en-US" sz="1400" kern="1200" dirty="0"/>
            <a:t> </a:t>
          </a:r>
          <a:r>
            <a:rPr lang="en-US" sz="1400" kern="1200" dirty="0" err="1"/>
            <a:t>overlijden</a:t>
          </a:r>
          <a:r>
            <a:rPr lang="en-US" sz="1400" kern="1200" dirty="0"/>
            <a:t> </a:t>
          </a:r>
          <a:r>
            <a:rPr lang="en-US" sz="1400" kern="1200" dirty="0" err="1"/>
            <a:t>patiënt</a:t>
          </a:r>
          <a:endParaRPr lang="en-US" sz="1400" kern="1200" dirty="0"/>
        </a:p>
      </dsp:txBody>
      <dsp:txXfrm rot="-5400000">
        <a:off x="2644356" y="152266"/>
        <a:ext cx="4630128" cy="1047315"/>
      </dsp:txXfrm>
    </dsp:sp>
    <dsp:sp modelId="{5FD5A430-C12B-44E3-A7E9-84F8C7888B32}">
      <dsp:nvSpPr>
        <dsp:cNvPr id="0" name=""/>
        <dsp:cNvSpPr/>
      </dsp:nvSpPr>
      <dsp:spPr>
        <a:xfrm>
          <a:off x="0" y="6"/>
          <a:ext cx="2644355" cy="1347763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/>
            <a:t>Zie</a:t>
          </a:r>
          <a:r>
            <a:rPr lang="en-US" sz="2800" b="1" kern="1200" dirty="0"/>
            <a:t> </a:t>
          </a:r>
          <a:r>
            <a:rPr lang="en-US" sz="2800" b="1" kern="1200" dirty="0" err="1"/>
            <a:t>mij</a:t>
          </a:r>
          <a:endParaRPr lang="en-US" sz="2800" b="1" kern="1200" dirty="0"/>
        </a:p>
      </dsp:txBody>
      <dsp:txXfrm>
        <a:off x="65792" y="65798"/>
        <a:ext cx="2512771" cy="1216179"/>
      </dsp:txXfrm>
    </dsp:sp>
    <dsp:sp modelId="{44F5DB7E-3BDB-4B14-A254-AF2D0DED0483}">
      <dsp:nvSpPr>
        <dsp:cNvPr id="0" name=""/>
        <dsp:cNvSpPr/>
      </dsp:nvSpPr>
      <dsp:spPr>
        <a:xfrm rot="5400000">
          <a:off x="4455788" y="-259462"/>
          <a:ext cx="1078210" cy="4701076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Laagdrempelig</a:t>
          </a:r>
          <a:r>
            <a:rPr lang="en-US" sz="1400" kern="1200" dirty="0"/>
            <a:t> contact met </a:t>
          </a:r>
          <a:r>
            <a:rPr lang="en-US" sz="1400" kern="1200" dirty="0" err="1"/>
            <a:t>zorgverleners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Afspraken</a:t>
          </a:r>
          <a:r>
            <a:rPr lang="en-US" sz="1400" kern="1200" dirty="0"/>
            <a:t> </a:t>
          </a:r>
          <a:r>
            <a:rPr lang="en-US" sz="1400" kern="1200" dirty="0" err="1"/>
            <a:t>nakomen</a:t>
          </a:r>
          <a:r>
            <a:rPr lang="en-US" sz="1400" kern="1200" dirty="0"/>
            <a:t> en </a:t>
          </a:r>
          <a:r>
            <a:rPr lang="en-US" sz="1400" kern="1200" dirty="0" err="1"/>
            <a:t>goede</a:t>
          </a:r>
          <a:r>
            <a:rPr lang="en-US" sz="1400" kern="1200" dirty="0"/>
            <a:t> </a:t>
          </a:r>
          <a:r>
            <a:rPr lang="en-US" sz="1400" kern="1200" dirty="0" err="1"/>
            <a:t>overdracht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Unieke</a:t>
          </a:r>
          <a:r>
            <a:rPr lang="en-US" sz="1400" kern="1200" dirty="0"/>
            <a:t> </a:t>
          </a:r>
          <a:r>
            <a:rPr lang="en-US" sz="1400" kern="1200" dirty="0" err="1"/>
            <a:t>behoeften</a:t>
          </a:r>
          <a:r>
            <a:rPr lang="en-US" sz="1400" kern="1200" dirty="0"/>
            <a:t> en </a:t>
          </a:r>
          <a:r>
            <a:rPr lang="en-US" sz="1400" kern="1200" dirty="0" err="1"/>
            <a:t>wensen</a:t>
          </a:r>
          <a:r>
            <a:rPr lang="en-US" sz="1400" kern="1200" dirty="0"/>
            <a:t> van de patient </a:t>
          </a:r>
          <a:r>
            <a:rPr lang="en-US" sz="1400" kern="1200" dirty="0" err="1"/>
            <a:t>centraal</a:t>
          </a:r>
          <a:endParaRPr lang="en-US" sz="1400" kern="1200" dirty="0"/>
        </a:p>
      </dsp:txBody>
      <dsp:txXfrm rot="-5400000">
        <a:off x="2644355" y="1604605"/>
        <a:ext cx="4648442" cy="972942"/>
      </dsp:txXfrm>
    </dsp:sp>
    <dsp:sp modelId="{50741332-B0B4-4EB9-B427-235E4C6A534F}">
      <dsp:nvSpPr>
        <dsp:cNvPr id="0" name=""/>
        <dsp:cNvSpPr/>
      </dsp:nvSpPr>
      <dsp:spPr>
        <a:xfrm>
          <a:off x="0" y="1417193"/>
          <a:ext cx="2644355" cy="13477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/>
            <a:t>Vertrouwen</a:t>
          </a:r>
          <a:r>
            <a:rPr lang="en-US" sz="2800" b="1" kern="1200" dirty="0"/>
            <a:t> </a:t>
          </a:r>
          <a:br>
            <a:rPr lang="en-US" sz="2800" b="1" kern="1200" dirty="0"/>
          </a:br>
          <a:r>
            <a:rPr lang="en-US" sz="2800" b="1" kern="1200" dirty="0"/>
            <a:t>in de </a:t>
          </a:r>
          <a:r>
            <a:rPr lang="en-US" sz="2800" b="1" kern="1200" dirty="0" err="1"/>
            <a:t>zorg</a:t>
          </a:r>
          <a:endParaRPr lang="en-US" sz="2800" b="1" kern="1200" dirty="0"/>
        </a:p>
      </dsp:txBody>
      <dsp:txXfrm>
        <a:off x="65792" y="1482985"/>
        <a:ext cx="2512771" cy="1216179"/>
      </dsp:txXfrm>
    </dsp:sp>
    <dsp:sp modelId="{153FCFCC-8B83-42B6-81B5-27CD5D0DD338}">
      <dsp:nvSpPr>
        <dsp:cNvPr id="0" name=""/>
        <dsp:cNvSpPr/>
      </dsp:nvSpPr>
      <dsp:spPr>
        <a:xfrm rot="5400000">
          <a:off x="4455788" y="1189943"/>
          <a:ext cx="1078210" cy="4701076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accent2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/>
            <a:t>Vast </a:t>
          </a:r>
          <a:r>
            <a:rPr lang="en-US" sz="1400" kern="1200" dirty="0" err="1"/>
            <a:t>aanspreekpunt</a:t>
          </a:r>
          <a:r>
            <a:rPr lang="en-US" sz="1400" kern="1200" dirty="0"/>
            <a:t>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 err="1"/>
            <a:t>Proactieve</a:t>
          </a:r>
          <a:r>
            <a:rPr lang="en-US" sz="1400" kern="1200" dirty="0"/>
            <a:t> </a:t>
          </a:r>
          <a:r>
            <a:rPr lang="en-US" sz="1400" kern="1200" dirty="0" err="1"/>
            <a:t>zorgverleners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 err="1"/>
            <a:t>Vragen</a:t>
          </a:r>
          <a:r>
            <a:rPr lang="en-US" sz="1400" kern="1200" dirty="0"/>
            <a:t> </a:t>
          </a:r>
          <a:r>
            <a:rPr lang="en-US" sz="1400" kern="1200" dirty="0" err="1"/>
            <a:t>kunnen</a:t>
          </a:r>
          <a:r>
            <a:rPr lang="en-US" sz="1400" kern="1200" dirty="0"/>
            <a:t> </a:t>
          </a:r>
          <a:r>
            <a:rPr lang="en-US" sz="1400" kern="1200" dirty="0" err="1"/>
            <a:t>stellen</a:t>
          </a:r>
          <a:r>
            <a:rPr lang="en-US" sz="1400" kern="1200" dirty="0"/>
            <a:t> of </a:t>
          </a:r>
          <a:r>
            <a:rPr lang="en-US" sz="1400" kern="1200" dirty="0" err="1"/>
            <a:t>doorverwijzing</a:t>
          </a:r>
          <a:endParaRPr lang="en-US" sz="14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kern="1200" dirty="0"/>
        </a:p>
      </dsp:txBody>
      <dsp:txXfrm rot="-5400000">
        <a:off x="2644355" y="3054010"/>
        <a:ext cx="4648442" cy="972942"/>
      </dsp:txXfrm>
    </dsp:sp>
    <dsp:sp modelId="{F471325F-AD1D-4B73-A27C-35B9AE816237}">
      <dsp:nvSpPr>
        <dsp:cNvPr id="0" name=""/>
        <dsp:cNvSpPr/>
      </dsp:nvSpPr>
      <dsp:spPr>
        <a:xfrm>
          <a:off x="0" y="2834387"/>
          <a:ext cx="2644355" cy="1347763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/>
            <a:t>Houvast</a:t>
          </a:r>
          <a:r>
            <a:rPr lang="en-US" sz="2800" b="1" kern="1200" dirty="0"/>
            <a:t>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/>
            <a:t>ervaren</a:t>
          </a:r>
          <a:endParaRPr lang="en-US" sz="2800" b="1" kern="1200" dirty="0"/>
        </a:p>
      </dsp:txBody>
      <dsp:txXfrm>
        <a:off x="65792" y="2900179"/>
        <a:ext cx="2512771" cy="12161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8638" y="153988"/>
            <a:ext cx="2514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1588" y="153988"/>
            <a:ext cx="2514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28638" y="8382000"/>
            <a:ext cx="2514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1588" y="8382000"/>
            <a:ext cx="2514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E8C5BD47-55D6-1344-B91F-7C24D2E19559}" type="slidenum">
              <a:rPr lang="en-GB"/>
              <a:pPr/>
              <a:t>‹#›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3746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8638" y="0"/>
            <a:ext cx="2514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1588" y="0"/>
            <a:ext cx="2514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8638" y="8528050"/>
            <a:ext cx="2514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1588" y="8528050"/>
            <a:ext cx="2514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92BE362E-78BA-324A-8038-5482DADFDF7D}" type="slidenum">
              <a:rPr lang="en-GB"/>
              <a:pPr/>
              <a:t>‹#›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9512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alliaweb.nl/oog-voor-naasten/on2-traject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02900" lvl="2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Patiënten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 en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naasten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horen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 bij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elkaar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 (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én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zijn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verschillend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).</a:t>
            </a:r>
          </a:p>
          <a:p>
            <a:pPr marL="645750" marR="0" lvl="2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i="0" u="none" strike="noStrike" kern="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Laag gemiddeld emotioneel welzijn van naasten lager dan dat van patiënten tijdens de ziekteperiode (</a:t>
            </a:r>
            <a:r>
              <a:rPr kumimoji="0" lang="nl-NL" sz="1600" i="0" u="none" strike="noStrike" kern="0" cap="none" spc="0" normalizeH="0" baseline="0" noProof="0" dirty="0" err="1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eQuiPe</a:t>
            </a:r>
            <a:r>
              <a:rPr kumimoji="0" lang="nl-NL" sz="1600" i="0" u="none" strike="noStrike" kern="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 studie)</a:t>
            </a:r>
          </a:p>
          <a:p>
            <a:pPr marL="645750" marR="0" lvl="2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i="0" u="none" strike="noStrike" kern="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Aandacht helpt naasten bij verwerking van het (aanstaand) verlies van een dierbare, vanaf het moment dat duidelijk is dat iemand niet meer beter wordt tot na het overlijden (nazorg)</a:t>
            </a:r>
          </a:p>
          <a:p>
            <a:pPr marL="645750" marR="0" lvl="2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i="0" u="none" strike="noStrike" kern="0" cap="none" spc="0" normalizeH="0" baseline="0" noProof="0" dirty="0" err="1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Patienten</a:t>
            </a:r>
            <a:r>
              <a:rPr kumimoji="0" lang="nl-NL" sz="1600" i="0" u="none" strike="noStrike" kern="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 voelen zich vaak beter en worden rustiger als ze weten dat hun dierbaren goed ondersteund worden. </a:t>
            </a:r>
          </a:p>
          <a:p>
            <a:pPr marL="645750" marR="0" lvl="2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i="0" u="none" strike="noStrike" kern="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Het kwaliteitskader palliatieve zorg , maar ook de WHO (2002) noemen zorg voor naasten als onlosmakelijk deel van palliatieve zorg. </a:t>
            </a:r>
          </a:p>
          <a:p>
            <a:pPr marL="645750" marR="0" lvl="2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600" b="0" i="0" u="none" strike="noStrike" kern="0" cap="none" spc="0" normalizeH="0" baseline="0" noProof="0" dirty="0">
              <a:ln>
                <a:noFill/>
              </a:ln>
              <a:solidFill>
                <a:srgbClr val="003C66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702900" lvl="2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3C66"/>
              </a:solidFill>
              <a:effectLst/>
              <a:uLnTx/>
              <a:uFillTx/>
              <a:latin typeface="Calibri"/>
            </a:endParaRPr>
          </a:p>
          <a:p>
            <a:pPr lvl="1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3C66"/>
              </a:solidFill>
              <a:effectLst/>
              <a:uLnTx/>
              <a:uFillTx/>
              <a:latin typeface="Calibri"/>
            </a:endParaRPr>
          </a:p>
          <a:p>
            <a:pPr marL="702900" lvl="2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Aandacht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 voor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naasten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helpt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 hen om te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gaan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 met het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verlies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 van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een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geliefd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persoon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.</a:t>
            </a:r>
            <a:endParaRPr lang="en-US" sz="1600" kern="0" noProof="0" dirty="0">
              <a:solidFill>
                <a:srgbClr val="003C66"/>
              </a:solidFill>
              <a:latin typeface="Calibri"/>
            </a:endParaRPr>
          </a:p>
          <a:p>
            <a:pPr marL="702900" lvl="2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kumimoji="0" lang="en-US" sz="1600" i="0" u="none" strike="noStrike" kern="0" cap="none" spc="0" normalizeH="0" baseline="0" dirty="0">
              <a:ln>
                <a:noFill/>
              </a:ln>
              <a:solidFill>
                <a:srgbClr val="003C66"/>
              </a:solidFill>
              <a:effectLst/>
              <a:uLnTx/>
              <a:uFillTx/>
              <a:latin typeface="Calibri"/>
            </a:endParaRPr>
          </a:p>
          <a:p>
            <a:pPr marL="702900" lvl="2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Het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helpt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patiënten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als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 er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ook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goed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 voor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hun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naasten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wordt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gezorgd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. </a:t>
            </a:r>
          </a:p>
          <a:p>
            <a:pPr lvl="1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3C66"/>
              </a:solidFill>
              <a:effectLst/>
              <a:uLnTx/>
              <a:uFillTx/>
              <a:latin typeface="Calibri"/>
            </a:endParaRPr>
          </a:p>
          <a:p>
            <a:pPr marL="702900" lvl="2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Zorg voor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naasten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hoort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 bij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goede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palliatieve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zorg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. Ook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ná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 het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overlijden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 </a:t>
            </a:r>
            <a:b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</a:b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van de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patiënt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E362E-78BA-324A-8038-5482DADFDF7D}" type="slidenum">
              <a:rPr lang="en-GB" smtClean="0"/>
              <a:pPr/>
              <a:t>2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268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Vraag</a:t>
            </a:r>
            <a:r>
              <a:rPr lang="en-US" dirty="0"/>
              <a:t> de </a:t>
            </a:r>
            <a:r>
              <a:rPr lang="en-US" dirty="0" err="1"/>
              <a:t>deelnemers</a:t>
            </a:r>
            <a:r>
              <a:rPr lang="en-US" dirty="0"/>
              <a:t> de </a:t>
            </a:r>
            <a:r>
              <a:rPr lang="en-US" dirty="0" err="1"/>
              <a:t>behoefte</a:t>
            </a:r>
            <a:r>
              <a:rPr lang="en-US" dirty="0"/>
              <a:t> te </a:t>
            </a:r>
            <a:r>
              <a:rPr lang="en-US" dirty="0" err="1"/>
              <a:t>kiezen</a:t>
            </a:r>
            <a:r>
              <a:rPr lang="en-US" dirty="0"/>
              <a:t> </a:t>
            </a:r>
            <a:r>
              <a:rPr lang="en-US" dirty="0" err="1"/>
              <a:t>waarvan</a:t>
            </a:r>
            <a:r>
              <a:rPr lang="en-US" dirty="0"/>
              <a:t> </a:t>
            </a:r>
            <a:r>
              <a:rPr lang="en-US" dirty="0" err="1"/>
              <a:t>zij</a:t>
            </a:r>
            <a:r>
              <a:rPr lang="en-US" dirty="0"/>
              <a:t> </a:t>
            </a:r>
            <a:r>
              <a:rPr lang="en-US" dirty="0" err="1"/>
              <a:t>vinden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die in </a:t>
            </a:r>
            <a:r>
              <a:rPr lang="en-US" dirty="0" err="1"/>
              <a:t>hun</a:t>
            </a:r>
            <a:r>
              <a:rPr lang="en-US" dirty="0"/>
              <a:t> </a:t>
            </a:r>
            <a:r>
              <a:rPr lang="en-US" dirty="0" err="1"/>
              <a:t>organisatie</a:t>
            </a:r>
            <a:r>
              <a:rPr lang="en-US" dirty="0"/>
              <a:t> of team </a:t>
            </a:r>
            <a:r>
              <a:rPr lang="en-US" dirty="0" err="1"/>
              <a:t>onvoldoende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bod </a:t>
            </a:r>
            <a:r>
              <a:rPr lang="en-US" dirty="0" err="1"/>
              <a:t>komt</a:t>
            </a:r>
            <a:r>
              <a:rPr lang="en-US" dirty="0"/>
              <a:t>. </a:t>
            </a:r>
            <a:r>
              <a:rPr lang="en-US" dirty="0" err="1"/>
              <a:t>Daarna</a:t>
            </a:r>
            <a:r>
              <a:rPr lang="en-US" dirty="0"/>
              <a:t> </a:t>
            </a:r>
            <a:r>
              <a:rPr lang="en-US" dirty="0" err="1"/>
              <a:t>kunnen</a:t>
            </a:r>
            <a:r>
              <a:rPr lang="en-US" dirty="0"/>
              <a:t> ze in twee of </a:t>
            </a:r>
            <a:r>
              <a:rPr lang="en-US" dirty="0" err="1"/>
              <a:t>drietallen</a:t>
            </a:r>
            <a:r>
              <a:rPr lang="en-US" dirty="0"/>
              <a:t> met </a:t>
            </a:r>
            <a:r>
              <a:rPr lang="en-US" dirty="0" err="1"/>
              <a:t>elkaar</a:t>
            </a:r>
            <a:r>
              <a:rPr lang="en-US" dirty="0"/>
              <a:t> </a:t>
            </a:r>
            <a:r>
              <a:rPr lang="en-US" dirty="0" err="1"/>
              <a:t>hierover</a:t>
            </a:r>
            <a:r>
              <a:rPr lang="en-US" dirty="0"/>
              <a:t> in </a:t>
            </a:r>
            <a:r>
              <a:rPr lang="en-US" dirty="0" err="1"/>
              <a:t>gesprek</a:t>
            </a:r>
            <a:r>
              <a:rPr lang="en-US" dirty="0"/>
              <a:t>. Wat is de </a:t>
            </a:r>
            <a:r>
              <a:rPr lang="en-US" dirty="0" err="1"/>
              <a:t>situatie</a:t>
            </a:r>
            <a:r>
              <a:rPr lang="en-US" dirty="0"/>
              <a:t> en </a:t>
            </a:r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stap</a:t>
            </a:r>
            <a:r>
              <a:rPr lang="en-US" dirty="0"/>
              <a:t> </a:t>
            </a:r>
            <a:r>
              <a:rPr lang="en-US" dirty="0" err="1"/>
              <a:t>zou</a:t>
            </a:r>
            <a:r>
              <a:rPr lang="en-US" dirty="0"/>
              <a:t> de </a:t>
            </a:r>
            <a:r>
              <a:rPr lang="en-US" dirty="0" err="1"/>
              <a:t>organisatie</a:t>
            </a:r>
            <a:r>
              <a:rPr lang="en-US" dirty="0"/>
              <a:t>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nemen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E362E-78BA-324A-8038-5482DADFDF7D}" type="slidenum">
              <a:rPr lang="en-GB" smtClean="0"/>
              <a:pPr/>
              <a:t>12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839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 basis van de Reis van de </a:t>
            </a:r>
            <a:r>
              <a:rPr lang="en-US" dirty="0" err="1"/>
              <a:t>Naaste</a:t>
            </a:r>
            <a:r>
              <a:rPr lang="en-US" dirty="0"/>
              <a:t> workshop heft </a:t>
            </a:r>
            <a:r>
              <a:rPr lang="en-US" dirty="0" err="1"/>
              <a:t>een</a:t>
            </a:r>
            <a:r>
              <a:rPr lang="en-US" dirty="0"/>
              <a:t> van de </a:t>
            </a:r>
            <a:r>
              <a:rPr lang="en-US" dirty="0" err="1"/>
              <a:t>deelnemende</a:t>
            </a:r>
            <a:r>
              <a:rPr lang="en-US" dirty="0"/>
              <a:t> </a:t>
            </a:r>
            <a:r>
              <a:rPr lang="en-US" dirty="0" err="1"/>
              <a:t>organisaties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het </a:t>
            </a:r>
            <a:r>
              <a:rPr lang="en-US" dirty="0" err="1"/>
              <a:t>implementatietraject</a:t>
            </a:r>
            <a:r>
              <a:rPr lang="en-US" dirty="0"/>
              <a:t> de </a:t>
            </a:r>
            <a:r>
              <a:rPr lang="en-US" dirty="0" err="1"/>
              <a:t>volgende</a:t>
            </a:r>
            <a:r>
              <a:rPr lang="en-US" dirty="0"/>
              <a:t> </a:t>
            </a:r>
            <a:r>
              <a:rPr lang="en-US" dirty="0" err="1"/>
              <a:t>doelen</a:t>
            </a:r>
            <a:r>
              <a:rPr lang="en-US" dirty="0"/>
              <a:t> </a:t>
            </a:r>
            <a:r>
              <a:rPr lang="en-US" dirty="0" err="1"/>
              <a:t>opgenomen</a:t>
            </a:r>
            <a:r>
              <a:rPr lang="en-US" dirty="0"/>
              <a:t> in </a:t>
            </a:r>
            <a:r>
              <a:rPr lang="en-US" dirty="0" err="1"/>
              <a:t>hun</a:t>
            </a:r>
            <a:r>
              <a:rPr lang="en-US" dirty="0"/>
              <a:t> </a:t>
            </a:r>
            <a:r>
              <a:rPr lang="en-US" dirty="0" err="1"/>
              <a:t>actieplan</a:t>
            </a:r>
            <a:r>
              <a:rPr lang="en-US" dirty="0"/>
              <a:t>. Elke </a:t>
            </a:r>
            <a:r>
              <a:rPr lang="en-US" dirty="0" err="1"/>
              <a:t>organisatie</a:t>
            </a:r>
            <a:r>
              <a:rPr lang="en-US" dirty="0"/>
              <a:t> </a:t>
            </a:r>
            <a:r>
              <a:rPr lang="en-US" dirty="0" err="1"/>
              <a:t>maakt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maatwerk</a:t>
            </a:r>
            <a:r>
              <a:rPr lang="en-US" dirty="0"/>
              <a:t> plan </a:t>
            </a:r>
            <a:r>
              <a:rPr lang="en-US" dirty="0" err="1"/>
              <a:t>gebaseerd</a:t>
            </a:r>
            <a:r>
              <a:rPr lang="en-US" dirty="0"/>
              <a:t> op de eigen </a:t>
            </a:r>
            <a:r>
              <a:rPr lang="en-US" dirty="0" err="1"/>
              <a:t>behoeften</a:t>
            </a:r>
            <a:r>
              <a:rPr lang="en-US" dirty="0"/>
              <a:t> en </a:t>
            </a:r>
            <a:r>
              <a:rPr lang="en-US" dirty="0" err="1"/>
              <a:t>mogelijkheden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E362E-78BA-324A-8038-5482DADFDF7D}" type="slidenum">
              <a:rPr lang="en-GB" smtClean="0"/>
              <a:pPr/>
              <a:t>13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9019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Uit</a:t>
            </a:r>
            <a:r>
              <a:rPr lang="en-US" dirty="0"/>
              <a:t> de </a:t>
            </a:r>
            <a:r>
              <a:rPr lang="en-US" dirty="0" err="1"/>
              <a:t>focusgroep</a:t>
            </a:r>
            <a:r>
              <a:rPr lang="en-US" dirty="0"/>
              <a:t> </a:t>
            </a:r>
            <a:r>
              <a:rPr lang="en-US" dirty="0" err="1"/>
              <a:t>gesprekken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afloop</a:t>
            </a:r>
            <a:r>
              <a:rPr lang="en-US" dirty="0"/>
              <a:t> van het </a:t>
            </a:r>
            <a:r>
              <a:rPr lang="en-US" dirty="0" err="1"/>
              <a:t>implementatietraject</a:t>
            </a:r>
            <a:r>
              <a:rPr lang="en-US" dirty="0"/>
              <a:t> </a:t>
            </a:r>
            <a:r>
              <a:rPr lang="en-US" dirty="0" err="1"/>
              <a:t>kwam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voren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de </a:t>
            </a:r>
            <a:r>
              <a:rPr lang="en-US" dirty="0" err="1"/>
              <a:t>organisaties</a:t>
            </a:r>
            <a:r>
              <a:rPr lang="en-US" dirty="0"/>
              <a:t> </a:t>
            </a:r>
            <a:r>
              <a:rPr lang="en-US" dirty="0" err="1"/>
              <a:t>baat</a:t>
            </a:r>
            <a:r>
              <a:rPr lang="en-US" dirty="0"/>
              <a:t> </a:t>
            </a:r>
            <a:r>
              <a:rPr lang="en-US" dirty="0" err="1"/>
              <a:t>hadden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het </a:t>
            </a:r>
            <a:r>
              <a:rPr lang="en-US" dirty="0" err="1"/>
              <a:t>uitvoeren</a:t>
            </a:r>
            <a:r>
              <a:rPr lang="en-US" dirty="0"/>
              <a:t> van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traject</a:t>
            </a:r>
            <a:r>
              <a:rPr lang="en-US" dirty="0"/>
              <a:t>. </a:t>
            </a:r>
            <a:r>
              <a:rPr lang="en-US" dirty="0" err="1"/>
              <a:t>Toename</a:t>
            </a:r>
            <a:r>
              <a:rPr lang="en-US" dirty="0"/>
              <a:t> op </a:t>
            </a:r>
            <a:r>
              <a:rPr lang="en-US" dirty="0" err="1"/>
              <a:t>bovengenoemde</a:t>
            </a:r>
            <a:r>
              <a:rPr lang="en-US" dirty="0"/>
              <a:t> 5 </a:t>
            </a:r>
            <a:r>
              <a:rPr lang="en-US" dirty="0" err="1"/>
              <a:t>punten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E362E-78BA-324A-8038-5482DADFDF7D}" type="slidenum">
              <a:rPr lang="en-GB" smtClean="0"/>
              <a:pPr/>
              <a:t>14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286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 </a:t>
            </a:r>
            <a:r>
              <a:rPr lang="en-US" dirty="0" err="1"/>
              <a:t>palliaweb</a:t>
            </a:r>
            <a:r>
              <a:rPr lang="en-US" dirty="0"/>
              <a:t> </a:t>
            </a:r>
            <a:r>
              <a:rPr lang="en-US" dirty="0" err="1"/>
              <a:t>staat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stroomschema</a:t>
            </a:r>
            <a:r>
              <a:rPr lang="en-US" dirty="0"/>
              <a:t> met de </a:t>
            </a:r>
            <a:r>
              <a:rPr lang="en-US" dirty="0" err="1"/>
              <a:t>mogelijkheden</a:t>
            </a:r>
            <a:r>
              <a:rPr lang="en-US" dirty="0"/>
              <a:t> om met de tool </a:t>
            </a:r>
            <a:r>
              <a:rPr lang="en-US" dirty="0" err="1"/>
              <a:t>aan</a:t>
            </a:r>
            <a:r>
              <a:rPr lang="en-US" dirty="0"/>
              <a:t> de slag te </a:t>
            </a:r>
            <a:r>
              <a:rPr lang="en-US" dirty="0" err="1"/>
              <a:t>gaan</a:t>
            </a:r>
            <a:r>
              <a:rPr lang="en-US" dirty="0"/>
              <a:t>.  Je </a:t>
            </a:r>
            <a:r>
              <a:rPr lang="en-US" dirty="0" err="1"/>
              <a:t>kan</a:t>
            </a:r>
            <a:r>
              <a:rPr lang="en-US" dirty="0"/>
              <a:t> op </a:t>
            </a:r>
            <a:r>
              <a:rPr lang="en-US" dirty="0" err="1"/>
              <a:t>individueel</a:t>
            </a:r>
            <a:r>
              <a:rPr lang="en-US" dirty="0"/>
              <a:t> </a:t>
            </a:r>
            <a:r>
              <a:rPr lang="en-US" dirty="0" err="1"/>
              <a:t>niveau</a:t>
            </a:r>
            <a:r>
              <a:rPr lang="en-US" dirty="0"/>
              <a:t> of met je hele team of </a:t>
            </a:r>
            <a:r>
              <a:rPr lang="en-US" dirty="0" err="1"/>
              <a:t>organisatie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de slag.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E362E-78BA-324A-8038-5482DADFDF7D}" type="slidenum">
              <a:rPr lang="en-GB" smtClean="0"/>
              <a:pPr/>
              <a:t>15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669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400" b="1" dirty="0">
                <a:solidFill>
                  <a:srgbClr val="003C66"/>
                </a:solidFill>
                <a:latin typeface="+mn-lt"/>
              </a:rPr>
              <a:t>Voldoening</a:t>
            </a:r>
            <a:r>
              <a:rPr lang="nl-NL" sz="1400" dirty="0">
                <a:solidFill>
                  <a:srgbClr val="003C66"/>
                </a:solidFill>
                <a:latin typeface="+mn-lt"/>
              </a:rPr>
              <a:t>: Jij kunt naasten daadwerkelijk helpen. Zorgverleners geven aan dat dit hen veel voldoening geeft. </a:t>
            </a:r>
          </a:p>
          <a:p>
            <a:r>
              <a:rPr lang="nl-NL" sz="1400" b="1" dirty="0">
                <a:solidFill>
                  <a:srgbClr val="003C66"/>
                </a:solidFill>
                <a:latin typeface="+mn-lt"/>
              </a:rPr>
              <a:t>Betere zorg voor jouw patiënt: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003C66"/>
                </a:solidFill>
                <a:latin typeface="+mn-lt"/>
              </a:rPr>
              <a:t>Je kunt belangrijke informatie krijgen over jouw patiënt. De naaste heeft ook vaak informatie over hoe de </a:t>
            </a:r>
            <a:r>
              <a:rPr lang="nl-NL" sz="1400" dirty="0" err="1">
                <a:solidFill>
                  <a:srgbClr val="003C66"/>
                </a:solidFill>
                <a:latin typeface="+mn-lt"/>
              </a:rPr>
              <a:t>patient</a:t>
            </a:r>
            <a:r>
              <a:rPr lang="nl-NL" sz="1400" dirty="0">
                <a:solidFill>
                  <a:srgbClr val="003C66"/>
                </a:solidFill>
                <a:latin typeface="+mn-lt"/>
              </a:rPr>
              <a:t> was voor de ziekte, wat de </a:t>
            </a:r>
            <a:r>
              <a:rPr lang="nl-NL" sz="1400" dirty="0" err="1">
                <a:solidFill>
                  <a:srgbClr val="003C66"/>
                </a:solidFill>
                <a:latin typeface="+mn-lt"/>
              </a:rPr>
              <a:t>patient</a:t>
            </a:r>
            <a:r>
              <a:rPr lang="nl-NL" sz="1400" dirty="0">
                <a:solidFill>
                  <a:srgbClr val="003C66"/>
                </a:solidFill>
                <a:latin typeface="+mn-lt"/>
              </a:rPr>
              <a:t> prettig vind, hoe hij/zij erbij zit op de momenten dat er geen arts of zorgverlener in de buurt is, etc. Patiënten houden zich regelmatig ‘groot’ in aanwezigheid van de zorgverlener.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003C66"/>
                </a:solidFill>
                <a:latin typeface="+mn-lt"/>
              </a:rPr>
              <a:t>Je krijgt een belangrijke steun erbij in de zorg voor je patiënt. Als je met elkaar goed afstemt en elkaar aanvult in de zorg, kan dit de patiënt ten goede komen.</a:t>
            </a:r>
          </a:p>
          <a:p>
            <a:r>
              <a:rPr lang="nl-NL" sz="1400" b="1" dirty="0">
                <a:solidFill>
                  <a:srgbClr val="003C66"/>
                </a:solidFill>
                <a:latin typeface="+mn-lt"/>
              </a:rPr>
              <a:t>Betere afsluiting na overlijden: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003C66"/>
                </a:solidFill>
                <a:latin typeface="+mn-lt"/>
              </a:rPr>
              <a:t>Je kunt  door nazorg het zorgtraject na overlijden van de patiënt beter afsluiten. Je reflecteert met elkaar op de afgelopen periode. Afscheid en </a:t>
            </a:r>
            <a:r>
              <a:rPr lang="nl-NL" sz="1400" dirty="0" err="1">
                <a:solidFill>
                  <a:srgbClr val="003C66"/>
                </a:solidFill>
                <a:latin typeface="+mn-lt"/>
              </a:rPr>
              <a:t>closure</a:t>
            </a:r>
            <a:r>
              <a:rPr lang="nl-NL" sz="1400" dirty="0">
                <a:solidFill>
                  <a:srgbClr val="003C66"/>
                </a:solidFill>
                <a:latin typeface="+mn-lt"/>
              </a:rPr>
              <a:t> ook voor jou.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003C66"/>
                </a:solidFill>
                <a:latin typeface="+mn-lt"/>
              </a:rPr>
              <a:t>Je krijgt feedback op de zorg die je hebt geleverd en kan dus waar nodig bijstellen of bevestiging krijgen van dat de geleverde zorg aansloot bij de behoeften.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E362E-78BA-324A-8038-5482DADFDF7D}" type="slidenum">
              <a:rPr lang="en-GB" smtClean="0"/>
              <a:pPr/>
              <a:t>3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8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B932B-CC61-1302-3B88-3037DC489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82BC19-3C26-CDAF-A085-D3439ED32D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6EEDB3-E823-D810-1765-B43791476E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drie</a:t>
            </a:r>
            <a:r>
              <a:rPr lang="en-US" dirty="0"/>
              <a:t> </a:t>
            </a:r>
            <a:r>
              <a:rPr lang="en-US" dirty="0" err="1"/>
              <a:t>hoofdlijnen</a:t>
            </a:r>
            <a:r>
              <a:rPr lang="en-US" dirty="0"/>
              <a:t> </a:t>
            </a:r>
            <a:r>
              <a:rPr lang="en-US" dirty="0" err="1"/>
              <a:t>komen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onderzoek</a:t>
            </a:r>
            <a:r>
              <a:rPr lang="en-US" dirty="0"/>
              <a:t> van Hoffstädt, Tam, Stoppelenburg </a:t>
            </a:r>
            <a:r>
              <a:rPr lang="en-US" dirty="0" err="1"/>
              <a:t>e.a.</a:t>
            </a:r>
            <a:r>
              <a:rPr lang="en-US" dirty="0"/>
              <a:t> </a:t>
            </a:r>
            <a:r>
              <a:rPr lang="en-US" dirty="0" err="1"/>
              <a:t>gepubliceerd</a:t>
            </a:r>
            <a:r>
              <a:rPr lang="en-US" dirty="0"/>
              <a:t> in BMJ supportive &amp;palliative care, volume 14, issue 4. </a:t>
            </a:r>
            <a:r>
              <a:rPr lang="en-US" dirty="0" err="1"/>
              <a:t>Gebaseerd</a:t>
            </a:r>
            <a:r>
              <a:rPr lang="en-US" dirty="0"/>
              <a:t> op interviews met 63 </a:t>
            </a:r>
            <a:r>
              <a:rPr lang="en-US" dirty="0" err="1"/>
              <a:t>naasten</a:t>
            </a:r>
            <a:r>
              <a:rPr lang="en-US" dirty="0"/>
              <a:t> van 65 </a:t>
            </a:r>
            <a:r>
              <a:rPr lang="en-US" dirty="0" err="1"/>
              <a:t>patienten</a:t>
            </a:r>
            <a:r>
              <a:rPr lang="en-US" dirty="0"/>
              <a:t> in de </a:t>
            </a:r>
            <a:r>
              <a:rPr lang="en-US" dirty="0" err="1"/>
              <a:t>periode</a:t>
            </a:r>
            <a:r>
              <a:rPr lang="en-US" dirty="0"/>
              <a:t> 2017-2022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5C87B8-856C-DE9E-5C9F-9404D2B9E7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E362E-78BA-324A-8038-5482DADFDF7D}" type="slidenum">
              <a:rPr lang="en-GB" smtClean="0"/>
              <a:pPr/>
              <a:t>4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417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 </a:t>
            </a:r>
            <a:r>
              <a:rPr lang="en-US" dirty="0" err="1"/>
              <a:t>maakt</a:t>
            </a:r>
            <a:r>
              <a:rPr lang="en-US" dirty="0"/>
              <a:t> al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verschil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je de </a:t>
            </a:r>
            <a:r>
              <a:rPr lang="en-US" dirty="0" err="1"/>
              <a:t>vragen</a:t>
            </a:r>
            <a:r>
              <a:rPr lang="en-US" dirty="0"/>
              <a:t> Hoe is het met </a:t>
            </a:r>
            <a:r>
              <a:rPr lang="en-US" dirty="0" err="1"/>
              <a:t>jou</a:t>
            </a:r>
            <a:r>
              <a:rPr lang="en-US" dirty="0"/>
              <a:t>? Wat </a:t>
            </a:r>
            <a:r>
              <a:rPr lang="en-US" dirty="0" err="1"/>
              <a:t>heb</a:t>
            </a:r>
            <a:r>
              <a:rPr lang="en-US" dirty="0"/>
              <a:t> je </a:t>
            </a:r>
            <a:r>
              <a:rPr lang="en-US" dirty="0" err="1"/>
              <a:t>nodig</a:t>
            </a:r>
            <a:r>
              <a:rPr lang="en-US" dirty="0"/>
              <a:t>? Wat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ik</a:t>
            </a:r>
            <a:r>
              <a:rPr lang="en-US" dirty="0"/>
              <a:t> voor je </a:t>
            </a:r>
            <a:r>
              <a:rPr lang="en-US" dirty="0" err="1"/>
              <a:t>doen</a:t>
            </a:r>
            <a:r>
              <a:rPr lang="en-US" dirty="0"/>
              <a:t>?  </a:t>
            </a:r>
            <a:r>
              <a:rPr lang="en-US" dirty="0" err="1"/>
              <a:t>Regelmatig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naasten</a:t>
            </a:r>
            <a:r>
              <a:rPr lang="en-US" dirty="0"/>
              <a:t> </a:t>
            </a:r>
            <a:r>
              <a:rPr lang="en-US" dirty="0" err="1"/>
              <a:t>stelt</a:t>
            </a:r>
            <a:r>
              <a:rPr lang="en-US" dirty="0"/>
              <a:t>. </a:t>
            </a:r>
          </a:p>
          <a:p>
            <a:r>
              <a:rPr lang="en-US" dirty="0"/>
              <a:t>Op </a:t>
            </a:r>
            <a:r>
              <a:rPr lang="en-US" dirty="0" err="1"/>
              <a:t>palliaweb</a:t>
            </a:r>
            <a:r>
              <a:rPr lang="en-US" dirty="0"/>
              <a:t> </a:t>
            </a:r>
            <a:r>
              <a:rPr lang="en-US" dirty="0" err="1"/>
              <a:t>staat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volledige</a:t>
            </a:r>
            <a:r>
              <a:rPr lang="en-US" dirty="0"/>
              <a:t> tool met </a:t>
            </a:r>
            <a:r>
              <a:rPr lang="en-US" dirty="0" err="1"/>
              <a:t>handreikingen</a:t>
            </a:r>
            <a:r>
              <a:rPr lang="en-US" dirty="0"/>
              <a:t>, films, </a:t>
            </a:r>
            <a:r>
              <a:rPr lang="en-US" dirty="0" err="1"/>
              <a:t>vragenlijsten</a:t>
            </a:r>
            <a:r>
              <a:rPr lang="en-US" dirty="0"/>
              <a:t> etc. </a:t>
            </a:r>
            <a:r>
              <a:rPr lang="en-US" dirty="0" err="1"/>
              <a:t>Zie</a:t>
            </a:r>
            <a:r>
              <a:rPr lang="en-US" dirty="0"/>
              <a:t> https://palliaweb.nl/oog-voor-naasten Op de </a:t>
            </a:r>
            <a:r>
              <a:rPr lang="en-US" dirty="0" err="1"/>
              <a:t>dia</a:t>
            </a:r>
            <a:r>
              <a:rPr lang="en-US" dirty="0"/>
              <a:t> is de poster met basis tips voor </a:t>
            </a:r>
            <a:r>
              <a:rPr lang="en-US" dirty="0" err="1"/>
              <a:t>zorgverleners</a:t>
            </a:r>
            <a:r>
              <a:rPr lang="en-US" dirty="0"/>
              <a:t> en </a:t>
            </a:r>
            <a:r>
              <a:rPr lang="en-US" dirty="0" err="1"/>
              <a:t>vrijwilligers</a:t>
            </a:r>
            <a:r>
              <a:rPr lang="en-US" dirty="0"/>
              <a:t> </a:t>
            </a:r>
            <a:r>
              <a:rPr lang="en-US" dirty="0" err="1"/>
              <a:t>vermeld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E362E-78BA-324A-8038-5482DADFDF7D}" type="slidenum">
              <a:rPr lang="en-GB" smtClean="0"/>
              <a:pPr/>
              <a:t>5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95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Kort</a:t>
            </a:r>
            <a:r>
              <a:rPr lang="en-US" dirty="0"/>
              <a:t> </a:t>
            </a:r>
            <a:r>
              <a:rPr lang="en-US" dirty="0" err="1"/>
              <a:t>filmpje</a:t>
            </a:r>
            <a:r>
              <a:rPr lang="en-US" dirty="0"/>
              <a:t> van MantelzorgNL over wat de impact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voor de </a:t>
            </a:r>
            <a:r>
              <a:rPr lang="en-US" dirty="0" err="1"/>
              <a:t>naaste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E362E-78BA-324A-8038-5482DADFDF7D}" type="slidenum">
              <a:rPr lang="en-GB" smtClean="0"/>
              <a:pPr/>
              <a:t>7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266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Het SOFA-model helpt bij een goed samenspel en een duurzame samenwerking met mantelzorgers. Het model gaat uit van verschillende rollen die een mantelzorger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hebben</a:t>
            </a:r>
            <a:r>
              <a:rPr lang="en-US" dirty="0"/>
              <a:t> en wat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vraagt</a:t>
            </a:r>
            <a:r>
              <a:rPr lang="en-US" dirty="0"/>
              <a:t> van </a:t>
            </a:r>
            <a:r>
              <a:rPr lang="en-US" dirty="0" err="1"/>
              <a:t>zorgverleners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E362E-78BA-324A-8038-5482DADFDF7D}" type="slidenum">
              <a:rPr lang="en-GB" smtClean="0"/>
              <a:pPr/>
              <a:t>8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980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kort</a:t>
            </a:r>
            <a:r>
              <a:rPr lang="en-US" dirty="0"/>
              <a:t> </a:t>
            </a:r>
            <a:r>
              <a:rPr lang="en-US" dirty="0" err="1"/>
              <a:t>overzicht</a:t>
            </a:r>
            <a:r>
              <a:rPr lang="en-US" dirty="0"/>
              <a:t> van </a:t>
            </a:r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soorten</a:t>
            </a:r>
            <a:r>
              <a:rPr lang="en-US" dirty="0"/>
              <a:t> material </a:t>
            </a:r>
            <a:r>
              <a:rPr lang="en-US" dirty="0" err="1"/>
              <a:t>ontwikkeld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in de </a:t>
            </a:r>
            <a:r>
              <a:rPr lang="en-US" dirty="0" err="1"/>
              <a:t>Oog</a:t>
            </a:r>
            <a:r>
              <a:rPr lang="en-US" dirty="0"/>
              <a:t> voor </a:t>
            </a:r>
            <a:r>
              <a:rPr lang="en-US" dirty="0" err="1"/>
              <a:t>Naasten</a:t>
            </a:r>
            <a:r>
              <a:rPr lang="en-US" dirty="0"/>
              <a:t> en </a:t>
            </a:r>
            <a:r>
              <a:rPr lang="en-US" dirty="0" err="1"/>
              <a:t>Nabestaanden</a:t>
            </a:r>
            <a:r>
              <a:rPr lang="en-US" dirty="0"/>
              <a:t> </a:t>
            </a:r>
            <a:r>
              <a:rPr lang="en-US" dirty="0" err="1"/>
              <a:t>projecten</a:t>
            </a:r>
            <a:r>
              <a:rPr lang="en-US" dirty="0"/>
              <a:t> (2017-2024) </a:t>
            </a:r>
            <a:r>
              <a:rPr lang="en-US" dirty="0" err="1"/>
              <a:t>gebaseerd</a:t>
            </a:r>
            <a:r>
              <a:rPr lang="en-US" dirty="0"/>
              <a:t> op het </a:t>
            </a:r>
            <a:r>
              <a:rPr lang="en-US" dirty="0" err="1"/>
              <a:t>onderzoek</a:t>
            </a:r>
            <a:r>
              <a:rPr lang="en-US" dirty="0"/>
              <a:t> </a:t>
            </a:r>
            <a:r>
              <a:rPr lang="en-US" dirty="0" err="1"/>
              <a:t>onder</a:t>
            </a:r>
            <a:r>
              <a:rPr lang="en-US" dirty="0"/>
              <a:t> </a:t>
            </a:r>
            <a:r>
              <a:rPr lang="en-US" dirty="0" err="1"/>
              <a:t>naasten</a:t>
            </a:r>
            <a:r>
              <a:rPr lang="en-US" dirty="0"/>
              <a:t> en </a:t>
            </a:r>
            <a:r>
              <a:rPr lang="en-US" dirty="0" err="1"/>
              <a:t>zorgverleners</a:t>
            </a:r>
            <a:r>
              <a:rPr lang="en-US" dirty="0"/>
              <a:t>. Alle materialmen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vrij</a:t>
            </a:r>
            <a:r>
              <a:rPr lang="en-US" dirty="0"/>
              <a:t> </a:t>
            </a:r>
            <a:r>
              <a:rPr lang="en-US" dirty="0" err="1"/>
              <a:t>toegankelijk</a:t>
            </a:r>
            <a:r>
              <a:rPr lang="en-US" dirty="0"/>
              <a:t> op de website van </a:t>
            </a:r>
            <a:r>
              <a:rPr lang="en-US" dirty="0" err="1"/>
              <a:t>Oog</a:t>
            </a:r>
            <a:r>
              <a:rPr lang="en-US" dirty="0"/>
              <a:t> voor </a:t>
            </a:r>
            <a:r>
              <a:rPr lang="en-US" dirty="0" err="1"/>
              <a:t>naasten</a:t>
            </a:r>
            <a:r>
              <a:rPr lang="en-US" dirty="0"/>
              <a:t> en </a:t>
            </a:r>
            <a:r>
              <a:rPr lang="en-US" dirty="0" err="1"/>
              <a:t>nabestaanden</a:t>
            </a:r>
            <a:r>
              <a:rPr lang="en-US" dirty="0"/>
              <a:t>. https://palliaweb.nl/oog-voor-naasten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E362E-78BA-324A-8038-5482DADFDF7D}" type="slidenum">
              <a:rPr lang="en-GB" smtClean="0"/>
              <a:pPr/>
              <a:t>9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276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hlinkClick r:id="rId3"/>
              </a:rPr>
              <a:t>ON2 Traject - Oog voor Naasten en Nabestaanden</a:t>
            </a:r>
            <a:endParaRPr lang="nl-NL" dirty="0"/>
          </a:p>
          <a:p>
            <a:r>
              <a:rPr lang="nl-NL" dirty="0"/>
              <a:t>Met de ontwikkelde </a:t>
            </a:r>
            <a:r>
              <a:rPr lang="nl-NL" dirty="0" err="1"/>
              <a:t>toolkit</a:t>
            </a:r>
            <a:r>
              <a:rPr lang="nl-NL" dirty="0"/>
              <a:t> zijn 19 zorgorganisaties in heel Nederland aan de slag gegaan. Met goede resultaten. Het traject bestond uit de volgende 6 stappen. Stap 3 daarin cruciaal&gt;&gt; zie volgende dia.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E362E-78BA-324A-8038-5482DADFDF7D}" type="slidenum">
              <a:rPr lang="en-GB" smtClean="0"/>
              <a:pPr/>
              <a:t>10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299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de workshop die </a:t>
            </a:r>
            <a:r>
              <a:rPr lang="en-US" dirty="0" err="1"/>
              <a:t>elke</a:t>
            </a:r>
            <a:r>
              <a:rPr lang="en-US" dirty="0"/>
              <a:t> </a:t>
            </a:r>
            <a:r>
              <a:rPr lang="en-US" dirty="0" err="1"/>
              <a:t>organisatie</a:t>
            </a:r>
            <a:r>
              <a:rPr lang="en-US" dirty="0"/>
              <a:t> </a:t>
            </a:r>
            <a:r>
              <a:rPr lang="en-US" dirty="0" err="1"/>
              <a:t>zelf</a:t>
            </a:r>
            <a:r>
              <a:rPr lang="en-US" dirty="0"/>
              <a:t> </a:t>
            </a:r>
            <a:r>
              <a:rPr lang="en-US" dirty="0" err="1"/>
              <a:t>uitvoert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de hand van </a:t>
            </a:r>
            <a:r>
              <a:rPr lang="en-US" dirty="0" err="1"/>
              <a:t>activiteiten</a:t>
            </a:r>
            <a:r>
              <a:rPr lang="en-US" dirty="0"/>
              <a:t> en </a:t>
            </a:r>
            <a:r>
              <a:rPr lang="en-US" dirty="0" err="1"/>
              <a:t>behoeftenkaartjes</a:t>
            </a:r>
            <a:r>
              <a:rPr lang="en-US" dirty="0"/>
              <a:t>. Kan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afdeling</a:t>
            </a:r>
            <a:r>
              <a:rPr lang="en-US" dirty="0"/>
              <a:t> of </a:t>
            </a:r>
            <a:r>
              <a:rPr lang="en-US" dirty="0" err="1"/>
              <a:t>organisatie</a:t>
            </a:r>
            <a:r>
              <a:rPr lang="en-US" dirty="0"/>
              <a:t> </a:t>
            </a:r>
            <a:r>
              <a:rPr lang="en-US" dirty="0" err="1"/>
              <a:t>inzichtelijk</a:t>
            </a:r>
            <a:r>
              <a:rPr lang="en-US" dirty="0"/>
              <a:t> </a:t>
            </a:r>
            <a:r>
              <a:rPr lang="en-US" dirty="0" err="1"/>
              <a:t>maken</a:t>
            </a:r>
            <a:r>
              <a:rPr lang="en-US" dirty="0"/>
              <a:t> en </a:t>
            </a:r>
            <a:r>
              <a:rPr lang="en-US" dirty="0" err="1"/>
              <a:t>bediscussieren</a:t>
            </a:r>
            <a:r>
              <a:rPr lang="en-US" dirty="0"/>
              <a:t> wat er op </a:t>
            </a:r>
            <a:r>
              <a:rPr lang="en-US" dirty="0" err="1"/>
              <a:t>dit</a:t>
            </a:r>
            <a:r>
              <a:rPr lang="en-US" dirty="0"/>
              <a:t> moment voor </a:t>
            </a:r>
            <a:r>
              <a:rPr lang="en-US" dirty="0" err="1"/>
              <a:t>naasten</a:t>
            </a:r>
            <a:r>
              <a:rPr lang="en-US" dirty="0"/>
              <a:t> </a:t>
            </a:r>
            <a:r>
              <a:rPr lang="en-US" dirty="0" err="1"/>
              <a:t>gedaan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 en </a:t>
            </a:r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behoeften</a:t>
            </a:r>
            <a:r>
              <a:rPr lang="en-US" dirty="0"/>
              <a:t> van </a:t>
            </a:r>
            <a:r>
              <a:rPr lang="en-US" dirty="0" err="1"/>
              <a:t>naasten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belangrijk</a:t>
            </a:r>
            <a:r>
              <a:rPr lang="en-US" dirty="0"/>
              <a:t> </a:t>
            </a:r>
            <a:r>
              <a:rPr lang="en-US" dirty="0" err="1"/>
              <a:t>gezien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. De </a:t>
            </a:r>
            <a:r>
              <a:rPr lang="en-US" dirty="0" err="1"/>
              <a:t>behoeftenkaartjes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gebaseerd</a:t>
            </a:r>
            <a:r>
              <a:rPr lang="en-US" dirty="0"/>
              <a:t> op het ON2 </a:t>
            </a:r>
            <a:r>
              <a:rPr lang="en-US" dirty="0" err="1"/>
              <a:t>onderzoek</a:t>
            </a:r>
            <a:r>
              <a:rPr lang="en-US" dirty="0"/>
              <a:t>. </a:t>
            </a:r>
            <a:r>
              <a:rPr lang="en-US" dirty="0" err="1"/>
              <a:t>Samen</a:t>
            </a:r>
            <a:r>
              <a:rPr lang="en-US" dirty="0"/>
              <a:t> </a:t>
            </a:r>
            <a:r>
              <a:rPr lang="en-US" dirty="0" err="1"/>
              <a:t>stelt</a:t>
            </a:r>
            <a:r>
              <a:rPr lang="en-US" dirty="0"/>
              <a:t> het team vast </a:t>
            </a:r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belangrijke</a:t>
            </a:r>
            <a:r>
              <a:rPr lang="en-US" dirty="0"/>
              <a:t> </a:t>
            </a:r>
            <a:r>
              <a:rPr lang="en-US" dirty="0" err="1"/>
              <a:t>behoeften</a:t>
            </a:r>
            <a:r>
              <a:rPr lang="en-US" dirty="0"/>
              <a:t> (max 3)  van </a:t>
            </a:r>
            <a:r>
              <a:rPr lang="en-US" dirty="0" err="1"/>
              <a:t>naasten</a:t>
            </a:r>
            <a:r>
              <a:rPr lang="en-US" dirty="0"/>
              <a:t> </a:t>
            </a:r>
            <a:r>
              <a:rPr lang="en-US" dirty="0" err="1"/>
              <a:t>onvoldoende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bod </a:t>
            </a:r>
            <a:r>
              <a:rPr lang="en-US" dirty="0" err="1"/>
              <a:t>komen</a:t>
            </a:r>
            <a:r>
              <a:rPr lang="en-US" dirty="0"/>
              <a:t> in de </a:t>
            </a:r>
            <a:r>
              <a:rPr lang="en-US" dirty="0" err="1"/>
              <a:t>organisatie</a:t>
            </a:r>
            <a:r>
              <a:rPr lang="en-US" dirty="0"/>
              <a:t> en </a:t>
            </a:r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actie</a:t>
            </a:r>
            <a:r>
              <a:rPr lang="en-US" dirty="0"/>
              <a:t> </a:t>
            </a:r>
            <a:r>
              <a:rPr lang="en-US" dirty="0" err="1"/>
              <a:t>hierop</a:t>
            </a:r>
            <a:r>
              <a:rPr lang="en-US" dirty="0"/>
              <a:t> </a:t>
            </a:r>
            <a:r>
              <a:rPr lang="en-US" dirty="0" err="1"/>
              <a:t>mogelijk</a:t>
            </a:r>
            <a:r>
              <a:rPr lang="en-US" dirty="0"/>
              <a:t> </a:t>
            </a:r>
            <a:r>
              <a:rPr lang="en-US" dirty="0" err="1"/>
              <a:t>genomen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E362E-78BA-324A-8038-5482DADFDF7D}" type="slidenum">
              <a:rPr lang="en-GB" smtClean="0"/>
              <a:pPr/>
              <a:t>11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303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indel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couple of people sitting on a rock&#10;&#10;AI-generated content may be incorrect.">
            <a:extLst>
              <a:ext uri="{FF2B5EF4-FFF2-40B4-BE49-F238E27FC236}">
                <a16:creationId xmlns:a16="http://schemas.microsoft.com/office/drawing/2014/main" id="{9C50E1BF-24B0-674B-769A-7E4925BC17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6174" y="1403115"/>
            <a:ext cx="6862553" cy="5458159"/>
          </a:xfrm>
          <a:prstGeom prst="rect">
            <a:avLst/>
          </a:prstGeom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04925" y="2780928"/>
            <a:ext cx="4527551" cy="34789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noProof="0" dirty="0"/>
              <a:t>Subtitel</a:t>
            </a:r>
            <a:endParaRPr lang="en-GB" noProof="0" dirty="0"/>
          </a:p>
        </p:txBody>
      </p:sp>
      <p:sp>
        <p:nvSpPr>
          <p:cNvPr id="3" name="Rechthoek 2"/>
          <p:cNvSpPr/>
          <p:nvPr userDrawn="1"/>
        </p:nvSpPr>
        <p:spPr bwMode="auto">
          <a:xfrm>
            <a:off x="1146174" y="994772"/>
            <a:ext cx="7997825" cy="1152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2388" y="1431450"/>
            <a:ext cx="7821570" cy="114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108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24" name="Rectangle 3"/>
          <p:cNvSpPr>
            <a:spLocks noGrp="1" noChangeArrowheads="1"/>
          </p:cNvSpPr>
          <p:nvPr>
            <p:ph idx="10" hasCustomPrompt="1"/>
          </p:nvPr>
        </p:nvSpPr>
        <p:spPr bwMode="auto">
          <a:xfrm>
            <a:off x="1304925" y="4433456"/>
            <a:ext cx="4530829" cy="41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2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3" name="Rectangle 3"/>
          <p:cNvSpPr>
            <a:spLocks noGrp="1" noChangeArrowheads="1"/>
          </p:cNvSpPr>
          <p:nvPr>
            <p:ph idx="11" hasCustomPrompt="1"/>
          </p:nvPr>
        </p:nvSpPr>
        <p:spPr bwMode="auto">
          <a:xfrm>
            <a:off x="1304925" y="4849092"/>
            <a:ext cx="4545117" cy="41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  <a:lvl2pPr marL="0" indent="0">
              <a:buFontTx/>
              <a:buNone/>
              <a:defRPr sz="1600"/>
            </a:lvl2pPr>
            <a:lvl3pPr marL="860425" indent="0">
              <a:buFontTx/>
              <a:buNone/>
              <a:defRPr/>
            </a:lvl3pPr>
            <a:lvl4pPr marL="1236662" indent="0">
              <a:buFontTx/>
              <a:buNone/>
              <a:defRPr/>
            </a:lvl4pPr>
            <a:lvl5pPr marL="1717675" indent="0">
              <a:buFontTx/>
              <a:buNone/>
              <a:defRPr/>
            </a:lvl5pPr>
          </a:lstStyle>
          <a:p>
            <a:pPr lvl="0"/>
            <a:r>
              <a:rPr lang="nl-NL" dirty="0"/>
              <a:t>Naam afdeling</a:t>
            </a:r>
            <a:endParaRPr lang="en-GB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idx="12" hasCustomPrompt="1"/>
          </p:nvPr>
        </p:nvSpPr>
        <p:spPr bwMode="auto">
          <a:xfrm>
            <a:off x="1304924" y="5264727"/>
            <a:ext cx="4527551" cy="41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1800" b="0" i="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Plaats</a:t>
            </a:r>
            <a:endParaRPr lang="en-GB" dirty="0"/>
          </a:p>
        </p:txBody>
      </p:sp>
      <p:sp>
        <p:nvSpPr>
          <p:cNvPr id="26" name="Tijdelijke aanduiding voor afbeelding 2"/>
          <p:cNvSpPr>
            <a:spLocks noGrp="1"/>
          </p:cNvSpPr>
          <p:nvPr>
            <p:ph type="pic" idx="14"/>
          </p:nvPr>
        </p:nvSpPr>
        <p:spPr>
          <a:xfrm>
            <a:off x="5969102" y="2583652"/>
            <a:ext cx="2880000" cy="2880000"/>
          </a:xfrm>
        </p:spPr>
        <p:txBody>
          <a:bodyPr/>
          <a:lstStyle>
            <a:lvl1pPr marL="0" indent="0">
              <a:buNone/>
              <a:defRPr sz="800">
                <a:solidFill>
                  <a:schemeClr val="accent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7" name="Rechthoek 16"/>
          <p:cNvSpPr/>
          <p:nvPr userDrawn="1"/>
        </p:nvSpPr>
        <p:spPr bwMode="auto">
          <a:xfrm>
            <a:off x="-2" y="2130151"/>
            <a:ext cx="1146175" cy="11520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8" y="0"/>
            <a:ext cx="6524625" cy="85407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EB06E4-70A4-3E46-AF81-8CDC63B37A10}" type="datetime5">
              <a:rPr lang="nl-NL" smtClean="0"/>
              <a:t>5-jan-26</a:t>
            </a:fld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8D43D-7D33-2F43-82C4-C7C0902068A2}" type="slidenum">
              <a:rPr lang="en-GB"/>
              <a:pPr/>
              <a:t>‹#›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Insert &gt; 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235125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9FF0E8-6C15-D048-9A3A-D4A9C8DC64CC}" type="datetime5">
              <a:rPr lang="nl-NL" smtClean="0"/>
              <a:t>5-jan-26</a:t>
            </a:fld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1B39C-8919-CF47-A161-B6BA50FD6A18}" type="slidenum">
              <a:rPr lang="en-GB"/>
              <a:pPr/>
              <a:t>‹#›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Insert &gt; 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711589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7" y="0"/>
            <a:ext cx="6524815" cy="854075"/>
          </a:xfrm>
        </p:spPr>
        <p:txBody>
          <a:bodyPr/>
          <a:lstStyle>
            <a:lvl1pPr algn="l">
              <a:defRPr sz="2400" b="1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66737" y="1135064"/>
            <a:ext cx="3008313" cy="511867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872B92-4883-474E-958A-9DB578D384BE}" type="datetime5">
              <a:rPr lang="nl-NL" smtClean="0"/>
              <a:t>5-jan-26</a:t>
            </a:fld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FAB8F7-6B6F-2642-9729-040657DB08FE}" type="slidenum">
              <a:rPr lang="en-GB"/>
              <a:pPr/>
              <a:t>‹#›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Insert &gt; Header &amp; footer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idx="13"/>
          </p:nvPr>
        </p:nvSpPr>
        <p:spPr bwMode="auto">
          <a:xfrm>
            <a:off x="3740150" y="1144588"/>
            <a:ext cx="5123557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  <a:lvl2pPr marL="0">
              <a:defRPr/>
            </a:lvl2pPr>
            <a:lvl3pPr marL="360000">
              <a:defRPr/>
            </a:lvl3pPr>
            <a:lvl4pPr marL="720000">
              <a:defRPr/>
            </a:lvl4pPr>
            <a:lvl5pPr marL="1080000"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9434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4059" y="0"/>
            <a:ext cx="6507303" cy="854075"/>
          </a:xfrm>
        </p:spPr>
        <p:txBody>
          <a:bodyPr/>
          <a:lstStyle>
            <a:lvl1pPr algn="l">
              <a:defRPr sz="2400" b="1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66738" y="1144587"/>
            <a:ext cx="5040000" cy="511333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849938" y="1144588"/>
            <a:ext cx="3003550" cy="128963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140301-1ABD-C44C-8687-D2657292E608}" type="datetime5">
              <a:rPr lang="nl-NL" smtClean="0"/>
              <a:t>5-jan-26</a:t>
            </a:fld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0F4D9-DA5F-9846-8B97-D321E78C63B0}" type="slidenum">
              <a:rPr lang="en-GB"/>
              <a:pPr/>
              <a:t>‹#›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Insert &gt; 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1451580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 bwMode="auto">
          <a:xfrm>
            <a:off x="-2" y="1672955"/>
            <a:ext cx="1146175" cy="11520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9" name="Rechthoek 18"/>
          <p:cNvSpPr/>
          <p:nvPr userDrawn="1"/>
        </p:nvSpPr>
        <p:spPr bwMode="auto">
          <a:xfrm>
            <a:off x="1146174" y="517245"/>
            <a:ext cx="7997825" cy="11557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030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ind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 bwMode="auto">
          <a:xfrm>
            <a:off x="-2" y="1672955"/>
            <a:ext cx="1146175" cy="11520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9" name="Rechthoek 18"/>
          <p:cNvSpPr/>
          <p:nvPr userDrawn="1"/>
        </p:nvSpPr>
        <p:spPr bwMode="auto">
          <a:xfrm>
            <a:off x="1146174" y="517245"/>
            <a:ext cx="7997825" cy="1155700"/>
          </a:xfrm>
          <a:prstGeom prst="rect">
            <a:avLst/>
          </a:prstGeom>
          <a:solidFill>
            <a:srgbClr val="007CC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668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indeling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6738" y="0"/>
            <a:ext cx="6524625" cy="854075"/>
          </a:xfrm>
        </p:spPr>
        <p:txBody>
          <a:bodyPr/>
          <a:lstStyle>
            <a:lvl1pPr>
              <a:defRPr cap="all"/>
            </a:lvl1pPr>
          </a:lstStyle>
          <a:p>
            <a:r>
              <a:rPr lang="nl-NL" dirty="0"/>
              <a:t>HOOFDSTUK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8B3D-0B57-9A4E-BE76-1A14097B95D1}" type="datetime5">
              <a:rPr lang="nl-NL" smtClean="0"/>
              <a:t>5-jan-26</a:t>
            </a:fld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Insert &gt; Header &amp; footer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4"/>
          </p:nvPr>
        </p:nvSpPr>
        <p:spPr>
          <a:xfrm>
            <a:off x="5969102" y="2583652"/>
            <a:ext cx="2880000" cy="2880000"/>
          </a:xfrm>
        </p:spPr>
        <p:txBody>
          <a:bodyPr/>
          <a:lstStyle>
            <a:lvl1pPr marL="0" indent="0">
              <a:buNone/>
              <a:defRPr sz="800">
                <a:solidFill>
                  <a:schemeClr val="accent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5"/>
          </p:nvPr>
        </p:nvSpPr>
        <p:spPr>
          <a:xfrm>
            <a:off x="566738" y="2583652"/>
            <a:ext cx="5283200" cy="3674274"/>
          </a:xfrm>
        </p:spPr>
        <p:txBody>
          <a:bodyPr/>
          <a:lstStyle>
            <a:lvl1pPr>
              <a:lnSpc>
                <a:spcPct val="100000"/>
              </a:lnSpc>
              <a:defRPr sz="54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03565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ofdstuk indeling met log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6738" y="0"/>
            <a:ext cx="6524625" cy="854075"/>
          </a:xfrm>
        </p:spPr>
        <p:txBody>
          <a:bodyPr/>
          <a:lstStyle>
            <a:lvl1pPr>
              <a:defRPr cap="all"/>
            </a:lvl1pPr>
          </a:lstStyle>
          <a:p>
            <a:r>
              <a:rPr lang="nl-NL" dirty="0"/>
              <a:t>HOOFDSTUK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8B3D-0B57-9A4E-BE76-1A14097B95D1}" type="datetime5">
              <a:rPr lang="nl-NL" smtClean="0"/>
              <a:t>5-jan-26</a:t>
            </a:fld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Insert &gt; Header &amp; footer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4"/>
          </p:nvPr>
        </p:nvSpPr>
        <p:spPr>
          <a:xfrm>
            <a:off x="5969102" y="2583652"/>
            <a:ext cx="2880000" cy="2880000"/>
          </a:xfrm>
        </p:spPr>
        <p:txBody>
          <a:bodyPr/>
          <a:lstStyle>
            <a:lvl1pPr marL="0" indent="0">
              <a:buNone/>
              <a:defRPr sz="800">
                <a:solidFill>
                  <a:schemeClr val="accent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5"/>
          </p:nvPr>
        </p:nvSpPr>
        <p:spPr>
          <a:xfrm>
            <a:off x="566738" y="2583652"/>
            <a:ext cx="5283200" cy="3674274"/>
          </a:xfrm>
        </p:spPr>
        <p:txBody>
          <a:bodyPr/>
          <a:lstStyle>
            <a:lvl1pPr>
              <a:lnSpc>
                <a:spcPct val="100000"/>
              </a:lnSpc>
              <a:defRPr sz="54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9" name="Afbeelding 8" descr="logo lumc_BLOKJES_PPT_20 mm NL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452" y="281518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5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8" y="0"/>
            <a:ext cx="6524625" cy="85407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66738" y="1144588"/>
            <a:ext cx="8291512" cy="5113338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50000" y="6553200"/>
            <a:ext cx="2508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E4DFC4CA-C18C-1948-860B-AB40FEDD7F72}" type="datetime5">
              <a:rPr lang="nl-NL" smtClean="0"/>
              <a:t>5-jan-26</a:t>
            </a:fld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6738" y="6553200"/>
            <a:ext cx="54239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306AC46-015F-6E44-B83A-36E79AEF535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Insert &gt; 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590306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8" y="0"/>
            <a:ext cx="6524625" cy="85407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66738" y="1144588"/>
            <a:ext cx="8291512" cy="5113338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50000" y="6553200"/>
            <a:ext cx="2508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E4DFC4CA-C18C-1948-860B-AB40FEDD7F72}" type="datetime5">
              <a:rPr lang="nl-NL" smtClean="0"/>
              <a:t>5-jan-26</a:t>
            </a:fld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6738" y="6553200"/>
            <a:ext cx="54239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306AC46-015F-6E44-B83A-36E79AEF535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Insert &gt; Header &amp; footer</a:t>
            </a:r>
          </a:p>
        </p:txBody>
      </p:sp>
      <p:pic>
        <p:nvPicPr>
          <p:cNvPr id="8" name="Afbeelding 7" descr="logo lumc_BLOKJES_PPT_20 mm NL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452" y="281518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471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p 1 regel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2"/>
          <p:cNvSpPr>
            <a:spLocks noGrp="1"/>
          </p:cNvSpPr>
          <p:nvPr>
            <p:ph idx="1"/>
          </p:nvPr>
        </p:nvSpPr>
        <p:spPr>
          <a:xfrm>
            <a:off x="566738" y="760413"/>
            <a:ext cx="8291512" cy="5497513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8" y="0"/>
            <a:ext cx="6524625" cy="50164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0" name="Rechthoek 9"/>
          <p:cNvSpPr/>
          <p:nvPr userDrawn="1"/>
        </p:nvSpPr>
        <p:spPr bwMode="auto">
          <a:xfrm>
            <a:off x="0" y="6527800"/>
            <a:ext cx="9144000" cy="330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653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onder voett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Rechthoek 5"/>
          <p:cNvSpPr/>
          <p:nvPr userDrawn="1"/>
        </p:nvSpPr>
        <p:spPr bwMode="auto">
          <a:xfrm>
            <a:off x="0" y="6527800"/>
            <a:ext cx="9144000" cy="330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566738" y="1144587"/>
            <a:ext cx="8291512" cy="5373687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0354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8" y="0"/>
            <a:ext cx="6524625" cy="85407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789AEB-F5B2-2B4F-AD30-EF01FA8B389C}" type="datetime5">
              <a:rPr lang="nl-NL" smtClean="0"/>
              <a:t>5-jan-26</a:t>
            </a:fld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22A6F-56DC-804D-B355-6A0ECE94EB36}" type="slidenum">
              <a:rPr lang="en-GB"/>
              <a:pPr/>
              <a:t>‹#›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66738" y="1144588"/>
            <a:ext cx="4003675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  <a:lvl2pPr marL="0">
              <a:defRPr/>
            </a:lvl2pPr>
            <a:lvl3pPr marL="360000">
              <a:defRPr/>
            </a:lvl3pPr>
            <a:lvl4pPr marL="720000">
              <a:defRPr/>
            </a:lvl4pPr>
            <a:lvl5pPr marL="1080000"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idx="13"/>
          </p:nvPr>
        </p:nvSpPr>
        <p:spPr bwMode="auto">
          <a:xfrm>
            <a:off x="4860032" y="1144588"/>
            <a:ext cx="4003675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  <a:lvl2pPr marL="0">
              <a:defRPr/>
            </a:lvl2pPr>
            <a:lvl3pPr marL="360000">
              <a:defRPr/>
            </a:lvl3pPr>
            <a:lvl4pPr marL="720000">
              <a:defRPr/>
            </a:lvl4pPr>
            <a:lvl5pPr marL="1080000"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Insert &gt; 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414318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66738" y="1135063"/>
            <a:ext cx="4003675" cy="846453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66737" y="2174875"/>
            <a:ext cx="4003676" cy="40830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852988" y="1135063"/>
            <a:ext cx="4004630" cy="846453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852988" y="2174875"/>
            <a:ext cx="4004630" cy="40830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53FD3B-2B7D-144E-9AC0-88F78F99774E}" type="datetime5">
              <a:rPr lang="nl-NL" smtClean="0"/>
              <a:t>5-jan-26</a:t>
            </a:fld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47059-C838-D544-AA3A-A342CC408355}" type="slidenum">
              <a:rPr lang="en-GB"/>
              <a:pPr/>
              <a:t>‹#›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7" y="0"/>
            <a:ext cx="6558531" cy="854075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Insert &gt; 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1235032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 userDrawn="1"/>
        </p:nvSpPr>
        <p:spPr bwMode="auto">
          <a:xfrm>
            <a:off x="8002588" y="6553200"/>
            <a:ext cx="114141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1" name="Rechthoek 10"/>
          <p:cNvSpPr/>
          <p:nvPr userDrawn="1"/>
        </p:nvSpPr>
        <p:spPr bwMode="auto">
          <a:xfrm>
            <a:off x="1143000" y="6553200"/>
            <a:ext cx="6859588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2" name="Rechthoek 11"/>
          <p:cNvSpPr/>
          <p:nvPr userDrawn="1"/>
        </p:nvSpPr>
        <p:spPr bwMode="auto">
          <a:xfrm>
            <a:off x="0" y="6553200"/>
            <a:ext cx="1143000" cy="3048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3" name="Rechthoek 12"/>
          <p:cNvSpPr/>
          <p:nvPr userDrawn="1"/>
        </p:nvSpPr>
        <p:spPr bwMode="auto">
          <a:xfrm>
            <a:off x="6861176" y="6553200"/>
            <a:ext cx="1141412" cy="3048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144588"/>
            <a:ext cx="8291512" cy="511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2588" y="6553200"/>
            <a:ext cx="8556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B306D303-CE7D-9244-B277-A262BA939E07}" type="datetime5">
              <a:rPr lang="nl-NL" smtClean="0"/>
              <a:t>5-jan-26</a:t>
            </a:fld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9857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Insert &gt; Header &amp; footer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6738" y="6553200"/>
            <a:ext cx="54239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306AC46-015F-6E44-B83A-36E79AEF535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6738" y="0"/>
            <a:ext cx="65246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72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  <a:endParaRPr lang="en-GB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4" r:id="rId3"/>
    <p:sldLayoutId id="2147483650" r:id="rId4"/>
    <p:sldLayoutId id="2147483663" r:id="rId5"/>
    <p:sldLayoutId id="2147483662" r:id="rId6"/>
    <p:sldLayoutId id="214748366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65" r:id="rId15"/>
  </p:sldLayoutIdLst>
  <p:hf hdr="0"/>
  <p:txStyles>
    <p:titleStyle>
      <a:lvl1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400" b="1" i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2pPr>
      <a:lvl3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3pPr>
      <a:lvl4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4pPr>
      <a:lvl5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5pPr>
      <a:lvl6pPr marL="4572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6pPr>
      <a:lvl7pPr marL="9144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0" indent="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FontTx/>
        <a:buNone/>
        <a:defRPr sz="2000">
          <a:solidFill>
            <a:schemeClr val="accent6"/>
          </a:solidFill>
          <a:latin typeface="+mn-lt"/>
          <a:ea typeface="+mn-ea"/>
          <a:cs typeface="+mn-cs"/>
        </a:defRPr>
      </a:lvl1pPr>
      <a:lvl2pPr marL="0" indent="-187325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accent6"/>
          </a:solidFill>
          <a:latin typeface="+mn-lt"/>
          <a:ea typeface="+mn-ea"/>
        </a:defRPr>
      </a:lvl2pPr>
      <a:lvl3pPr marL="360000" indent="-18573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accent6"/>
          </a:solidFill>
          <a:latin typeface="+mn-lt"/>
          <a:ea typeface="+mn-ea"/>
        </a:defRPr>
      </a:lvl3pPr>
      <a:lvl4pPr marL="720000" indent="-195263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 sz="1800">
          <a:solidFill>
            <a:schemeClr val="accent6"/>
          </a:solidFill>
          <a:latin typeface="+mn-lt"/>
          <a:ea typeface="+mn-ea"/>
        </a:defRPr>
      </a:lvl4pPr>
      <a:lvl5pPr marL="1080000" indent="-1920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 sz="1800">
          <a:solidFill>
            <a:schemeClr val="accent6"/>
          </a:solidFill>
          <a:latin typeface="+mn-lt"/>
          <a:ea typeface="+mn-ea"/>
        </a:defRPr>
      </a:lvl5pPr>
      <a:lvl6pPr marL="2366963" indent="-1920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bg2"/>
          </a:solidFill>
          <a:latin typeface="+mn-lt"/>
          <a:ea typeface="+mn-ea"/>
        </a:defRPr>
      </a:lvl6pPr>
      <a:lvl7pPr marL="2824163" indent="-1920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bg2"/>
          </a:solidFill>
          <a:latin typeface="+mn-lt"/>
          <a:ea typeface="+mn-ea"/>
        </a:defRPr>
      </a:lvl7pPr>
      <a:lvl8pPr marL="3281363" indent="-1920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bg2"/>
          </a:solidFill>
          <a:latin typeface="+mn-lt"/>
          <a:ea typeface="+mn-ea"/>
        </a:defRPr>
      </a:lvl8pPr>
      <a:lvl9pPr marL="3738563" indent="-1920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s://palliaweb.nl/oog-voor-naasten/on2-traject" TargetMode="External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6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8.png"/><Relationship Id="rId4" Type="http://schemas.openxmlformats.org/officeDocument/2006/relationships/image" Target="../media/image23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7.emf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7.emf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7.emf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7.emf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8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9.png"/><Relationship Id="rId4" Type="http://schemas.openxmlformats.org/officeDocument/2006/relationships/diagramData" Target="../diagrams/data1.xml"/><Relationship Id="rId9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7.emf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7.emf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vimeo.com/38171762" TargetMode="External"/><Relationship Id="rId5" Type="http://schemas.openxmlformats.org/officeDocument/2006/relationships/hyperlink" Target="http://www.invoormantelzorg.nl/Site_IVM/documenten/werkboek-invoormantelzorg.pdf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15.jpe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7.emf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2">
            <a:extLst>
              <a:ext uri="{FF2B5EF4-FFF2-40B4-BE49-F238E27FC236}">
                <a16:creationId xmlns:a16="http://schemas.microsoft.com/office/drawing/2014/main" id="{E2374567-8869-DB7B-BB96-70B15CB693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21" b="15378"/>
          <a:stretch/>
        </p:blipFill>
        <p:spPr>
          <a:xfrm>
            <a:off x="-14802" y="260626"/>
            <a:ext cx="4703644" cy="1349546"/>
          </a:xfrm>
          <a:prstGeom prst="rect">
            <a:avLst/>
          </a:prstGeom>
        </p:spPr>
      </p:pic>
      <p:pic>
        <p:nvPicPr>
          <p:cNvPr id="9" name="Afbeelding 11" descr="logo lumc_Fedra_PPT_20 mm NL.pdf">
            <a:extLst>
              <a:ext uri="{FF2B5EF4-FFF2-40B4-BE49-F238E27FC236}">
                <a16:creationId xmlns:a16="http://schemas.microsoft.com/office/drawing/2014/main" id="{977466C3-94AC-CDA5-85C3-48973AD50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662" y="620928"/>
            <a:ext cx="1287642" cy="323328"/>
          </a:xfrm>
          <a:prstGeom prst="rect">
            <a:avLst/>
          </a:prstGeom>
        </p:spPr>
      </p:pic>
      <p:pic>
        <p:nvPicPr>
          <p:cNvPr id="10" name="Picture 6" descr="Zorgevaluatie Nederland">
            <a:extLst>
              <a:ext uri="{FF2B5EF4-FFF2-40B4-BE49-F238E27FC236}">
                <a16:creationId xmlns:a16="http://schemas.microsoft.com/office/drawing/2014/main" id="{CFF295A6-C824-4180-897C-2143F9C0D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946" y="651408"/>
            <a:ext cx="1084284" cy="2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C812BA-8968-2BB5-DEE0-4140AE0126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2803" y="221624"/>
            <a:ext cx="1391554" cy="71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12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FC70E8-3F5B-0DD4-9F54-CD2270CEB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2">
            <a:extLst>
              <a:ext uri="{FF2B5EF4-FFF2-40B4-BE49-F238E27FC236}">
                <a16:creationId xmlns:a16="http://schemas.microsoft.com/office/drawing/2014/main" id="{D22A040B-B933-7E0D-A5C9-C8E2436F9B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321" b="15378"/>
          <a:stretch/>
        </p:blipFill>
        <p:spPr>
          <a:xfrm>
            <a:off x="1" y="139148"/>
            <a:ext cx="3533418" cy="101379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CAF1A97-1015-8F96-BCC4-B904A376C596}"/>
              </a:ext>
            </a:extLst>
          </p:cNvPr>
          <p:cNvSpPr/>
          <p:nvPr/>
        </p:nvSpPr>
        <p:spPr>
          <a:xfrm>
            <a:off x="7671201" y="6117772"/>
            <a:ext cx="1374745" cy="665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38EEF01F-DA7E-F472-3881-EE3A13000C60}"/>
              </a:ext>
            </a:extLst>
          </p:cNvPr>
          <p:cNvSpPr txBox="1">
            <a:spLocks/>
          </p:cNvSpPr>
          <p:nvPr/>
        </p:nvSpPr>
        <p:spPr bwMode="auto">
          <a:xfrm>
            <a:off x="2876837" y="508000"/>
            <a:ext cx="6258560" cy="1160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20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-187325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accent6"/>
                </a:solidFill>
                <a:latin typeface="+mn-lt"/>
                <a:ea typeface="+mn-ea"/>
              </a:defRPr>
            </a:lvl2pPr>
            <a:lvl3pPr marL="360000" indent="-18573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accent6"/>
                </a:solidFill>
                <a:latin typeface="+mn-lt"/>
                <a:ea typeface="+mn-ea"/>
              </a:defRPr>
            </a:lvl3pPr>
            <a:lvl4pPr marL="720000" indent="-19526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4pPr>
            <a:lvl5pPr marL="1080000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5pPr>
            <a:lvl6pPr marL="23669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8241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32813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7385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br>
              <a:rPr lang="nl-NL" sz="2800" dirty="0"/>
            </a:br>
            <a:r>
              <a:rPr lang="nl-NL" sz="2000" dirty="0">
                <a:hlinkClick r:id="rId4"/>
              </a:rPr>
              <a:t>ON2 Traject - Oog voor Naasten en Nabestaanden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ＭＳ Ｐゴシック" charset="0"/>
              <a:cs typeface="+mn-cs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1567A75-A18C-4C37-5984-97D36DC8A815}"/>
              </a:ext>
            </a:extLst>
          </p:cNvPr>
          <p:cNvSpPr txBox="1">
            <a:spLocks/>
          </p:cNvSpPr>
          <p:nvPr/>
        </p:nvSpPr>
        <p:spPr>
          <a:xfrm>
            <a:off x="1298386" y="1664483"/>
            <a:ext cx="7308892" cy="220909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20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0" indent="-187325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accent6"/>
                </a:solidFill>
                <a:latin typeface="+mn-lt"/>
                <a:ea typeface="+mn-ea"/>
              </a:defRPr>
            </a:lvl2pPr>
            <a:lvl3pPr marL="360000" indent="-18573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accent6"/>
                </a:solidFill>
                <a:latin typeface="+mn-lt"/>
                <a:ea typeface="+mn-ea"/>
              </a:defRPr>
            </a:lvl3pPr>
            <a:lvl4pPr marL="720000" indent="-19526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4pPr>
            <a:lvl5pPr marL="1080000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5pPr>
            <a:lvl6pPr marL="23669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8241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32813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7385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kern="0" dirty="0">
                <a:solidFill>
                  <a:schemeClr val="bg2"/>
                </a:solidFill>
              </a:rPr>
              <a:t>Verbetertraject in 19 zorgorganisaties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kern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kern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kern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B63AD1-6D88-C8C2-2BD6-BC13CC77C77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110" r="53142"/>
          <a:stretch/>
        </p:blipFill>
        <p:spPr>
          <a:xfrm>
            <a:off x="1127760" y="2195222"/>
            <a:ext cx="5899664" cy="23313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37FBC7-C1E5-4879-0D56-1C538E6D82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5377" y="4400254"/>
            <a:ext cx="6787591" cy="233138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45D7A0E-C522-A922-4592-74B8D76AB901}"/>
              </a:ext>
            </a:extLst>
          </p:cNvPr>
          <p:cNvGrpSpPr/>
          <p:nvPr/>
        </p:nvGrpSpPr>
        <p:grpSpPr>
          <a:xfrm>
            <a:off x="98054" y="5604244"/>
            <a:ext cx="1006108" cy="1151446"/>
            <a:chOff x="98054" y="5619484"/>
            <a:chExt cx="1006108" cy="1151446"/>
          </a:xfrm>
        </p:grpSpPr>
        <p:pic>
          <p:nvPicPr>
            <p:cNvPr id="9" name="Afbeelding 11" descr="logo lumc_Fedra_PPT_20 mm NL.pdf">
              <a:extLst>
                <a:ext uri="{FF2B5EF4-FFF2-40B4-BE49-F238E27FC236}">
                  <a16:creationId xmlns:a16="http://schemas.microsoft.com/office/drawing/2014/main" id="{3AFE70D6-DCD0-9FA9-20CA-9599FF27A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8054" y="6153539"/>
              <a:ext cx="1006108" cy="25263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E4959BF-7CE5-B593-78AC-E37A3399D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8122" y="5619484"/>
              <a:ext cx="702782" cy="361305"/>
            </a:xfrm>
            <a:prstGeom prst="rect">
              <a:avLst/>
            </a:prstGeom>
          </p:spPr>
        </p:pic>
        <p:pic>
          <p:nvPicPr>
            <p:cNvPr id="16" name="Picture 6" descr="Zorgevaluatie Nederland">
              <a:extLst>
                <a:ext uri="{FF2B5EF4-FFF2-40B4-BE49-F238E27FC236}">
                  <a16:creationId xmlns:a16="http://schemas.microsoft.com/office/drawing/2014/main" id="{BEF52B38-5B7F-3608-FD0B-C8C750E16A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907" y="6573247"/>
              <a:ext cx="847213" cy="197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C8BA3C3-1C73-164D-FAD2-05D3A6CC1B7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61808" y="6077903"/>
              <a:ext cx="245250" cy="0"/>
            </a:xfrm>
            <a:prstGeom prst="line">
              <a:avLst/>
            </a:prstGeom>
            <a:ln w="28575">
              <a:solidFill>
                <a:schemeClr val="bg2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8B0B875-D5A6-7A9F-F7E7-06247186856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61808" y="6481217"/>
              <a:ext cx="245250" cy="0"/>
            </a:xfrm>
            <a:prstGeom prst="line">
              <a:avLst/>
            </a:prstGeom>
            <a:ln w="28575">
              <a:solidFill>
                <a:schemeClr val="bg2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7780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4802A8-18DC-7C32-55F4-956CFBD0D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2">
            <a:extLst>
              <a:ext uri="{FF2B5EF4-FFF2-40B4-BE49-F238E27FC236}">
                <a16:creationId xmlns:a16="http://schemas.microsoft.com/office/drawing/2014/main" id="{D8DB78BB-295D-9EC1-492D-B28E79417A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321" b="15378"/>
          <a:stretch/>
        </p:blipFill>
        <p:spPr>
          <a:xfrm>
            <a:off x="1" y="139148"/>
            <a:ext cx="3533418" cy="101379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4ADE299-9805-2F68-7482-4BB5AB66187A}"/>
              </a:ext>
            </a:extLst>
          </p:cNvPr>
          <p:cNvSpPr/>
          <p:nvPr/>
        </p:nvSpPr>
        <p:spPr>
          <a:xfrm>
            <a:off x="7671201" y="6117772"/>
            <a:ext cx="1374745" cy="665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14837BBC-1FB5-7DF1-9B2E-83757DD78E94}"/>
              </a:ext>
            </a:extLst>
          </p:cNvPr>
          <p:cNvSpPr txBox="1">
            <a:spLocks/>
          </p:cNvSpPr>
          <p:nvPr/>
        </p:nvSpPr>
        <p:spPr bwMode="auto">
          <a:xfrm>
            <a:off x="2876837" y="907770"/>
            <a:ext cx="6258560" cy="75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20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-187325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accent6"/>
                </a:solidFill>
                <a:latin typeface="+mn-lt"/>
                <a:ea typeface="+mn-ea"/>
              </a:defRPr>
            </a:lvl2pPr>
            <a:lvl3pPr marL="360000" indent="-18573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accent6"/>
                </a:solidFill>
                <a:latin typeface="+mn-lt"/>
                <a:ea typeface="+mn-ea"/>
              </a:defRPr>
            </a:lvl3pPr>
            <a:lvl4pPr marL="720000" indent="-19526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4pPr>
            <a:lvl5pPr marL="1080000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5pPr>
            <a:lvl6pPr marL="23669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8241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32813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7385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Stap 3: De reis van de </a:t>
            </a:r>
            <a:r>
              <a:rPr lang="en-US" sz="2800" dirty="0" err="1"/>
              <a:t>naaste</a:t>
            </a:r>
            <a:r>
              <a:rPr lang="en-US" sz="2800" dirty="0"/>
              <a:t> workshop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ＭＳ Ｐゴシック" charset="0"/>
              <a:cs typeface="+mn-cs"/>
            </a:endParaRPr>
          </a:p>
        </p:txBody>
      </p:sp>
      <p:pic>
        <p:nvPicPr>
          <p:cNvPr id="2" name="Tijdelijke aanduiding voor inhoud 7">
            <a:extLst>
              <a:ext uri="{FF2B5EF4-FFF2-40B4-BE49-F238E27FC236}">
                <a16:creationId xmlns:a16="http://schemas.microsoft.com/office/drawing/2014/main" id="{FD7C4280-F482-B60C-DF89-19EA3996D4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689" y="2189204"/>
            <a:ext cx="3731075" cy="1963082"/>
          </a:xfrm>
          <a:prstGeom prst="rect">
            <a:avLst/>
          </a:prstGeom>
        </p:spPr>
      </p:pic>
      <p:pic>
        <p:nvPicPr>
          <p:cNvPr id="6" name="Afbeelding 8">
            <a:extLst>
              <a:ext uri="{FF2B5EF4-FFF2-40B4-BE49-F238E27FC236}">
                <a16:creationId xmlns:a16="http://schemas.microsoft.com/office/drawing/2014/main" id="{7F1755E3-161E-4531-365C-2F19F0AFF0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6345" y="2189204"/>
            <a:ext cx="2719052" cy="270076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B85F199D-7BCA-F5A7-88BC-EB873891043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8932"/>
          <a:stretch/>
        </p:blipFill>
        <p:spPr>
          <a:xfrm>
            <a:off x="4263405" y="4231835"/>
            <a:ext cx="2076436" cy="1702448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2D8FFD1C-5B5A-BF6A-2CB5-E270066A8815}"/>
              </a:ext>
            </a:extLst>
          </p:cNvPr>
          <p:cNvSpPr/>
          <p:nvPr/>
        </p:nvSpPr>
        <p:spPr bwMode="auto">
          <a:xfrm>
            <a:off x="4739375" y="2828913"/>
            <a:ext cx="1200999" cy="759175"/>
          </a:xfrm>
          <a:prstGeom prst="rightArrow">
            <a:avLst>
              <a:gd name="adj1" fmla="val 50000"/>
              <a:gd name="adj2" fmla="val 56691"/>
            </a:avLst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6D144CA-BB95-3B90-9814-A315F998560D}"/>
              </a:ext>
            </a:extLst>
          </p:cNvPr>
          <p:cNvGrpSpPr/>
          <p:nvPr/>
        </p:nvGrpSpPr>
        <p:grpSpPr>
          <a:xfrm>
            <a:off x="98054" y="5619484"/>
            <a:ext cx="1006108" cy="1151446"/>
            <a:chOff x="98054" y="5619484"/>
            <a:chExt cx="1006108" cy="1151446"/>
          </a:xfrm>
        </p:grpSpPr>
        <p:pic>
          <p:nvPicPr>
            <p:cNvPr id="5" name="Afbeelding 11" descr="logo lumc_Fedra_PPT_20 mm NL.pdf">
              <a:extLst>
                <a:ext uri="{FF2B5EF4-FFF2-40B4-BE49-F238E27FC236}">
                  <a16:creationId xmlns:a16="http://schemas.microsoft.com/office/drawing/2014/main" id="{D7619C21-E71C-EA7C-E5A1-C122265DDE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8054" y="6153539"/>
              <a:ext cx="1006108" cy="25263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801F478-B2C6-A862-228D-41C562810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8122" y="5619484"/>
              <a:ext cx="702782" cy="361305"/>
            </a:xfrm>
            <a:prstGeom prst="rect">
              <a:avLst/>
            </a:prstGeom>
          </p:spPr>
        </p:pic>
        <p:pic>
          <p:nvPicPr>
            <p:cNvPr id="9" name="Picture 6" descr="Zorgevaluatie Nederland">
              <a:extLst>
                <a:ext uri="{FF2B5EF4-FFF2-40B4-BE49-F238E27FC236}">
                  <a16:creationId xmlns:a16="http://schemas.microsoft.com/office/drawing/2014/main" id="{93BB971E-BBA4-EF87-55A1-D2167376DE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907" y="6573247"/>
              <a:ext cx="847213" cy="197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FB7FF86-91FA-BD40-9116-A517643A6AF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61808" y="6077903"/>
              <a:ext cx="245250" cy="0"/>
            </a:xfrm>
            <a:prstGeom prst="line">
              <a:avLst/>
            </a:prstGeom>
            <a:ln w="28575">
              <a:solidFill>
                <a:schemeClr val="bg2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DFD86BD-79E2-7F64-41CD-8C7C26624A6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61808" y="6481217"/>
              <a:ext cx="245250" cy="0"/>
            </a:xfrm>
            <a:prstGeom prst="line">
              <a:avLst/>
            </a:prstGeom>
            <a:ln w="28575">
              <a:solidFill>
                <a:schemeClr val="bg2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9231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E0B1BA-4D97-7BE1-E1C1-0A26CEEBD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2">
            <a:extLst>
              <a:ext uri="{FF2B5EF4-FFF2-40B4-BE49-F238E27FC236}">
                <a16:creationId xmlns:a16="http://schemas.microsoft.com/office/drawing/2014/main" id="{76A9F7E6-905F-0513-6CFA-B4E200BFC6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321" b="15378"/>
          <a:stretch/>
        </p:blipFill>
        <p:spPr>
          <a:xfrm>
            <a:off x="1" y="139148"/>
            <a:ext cx="3533418" cy="101379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26AB8E1-8549-363F-819D-4FCC1117DF60}"/>
              </a:ext>
            </a:extLst>
          </p:cNvPr>
          <p:cNvSpPr/>
          <p:nvPr/>
        </p:nvSpPr>
        <p:spPr>
          <a:xfrm>
            <a:off x="7671201" y="6117772"/>
            <a:ext cx="1374745" cy="665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BF75C677-E327-E20E-2475-4B9B7EC57A9E}"/>
              </a:ext>
            </a:extLst>
          </p:cNvPr>
          <p:cNvSpPr txBox="1">
            <a:spLocks/>
          </p:cNvSpPr>
          <p:nvPr/>
        </p:nvSpPr>
        <p:spPr bwMode="auto">
          <a:xfrm>
            <a:off x="2885440" y="765713"/>
            <a:ext cx="6258560" cy="75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20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-187325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accent6"/>
                </a:solidFill>
                <a:latin typeface="+mn-lt"/>
                <a:ea typeface="+mn-ea"/>
              </a:defRPr>
            </a:lvl2pPr>
            <a:lvl3pPr marL="360000" indent="-18573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accent6"/>
                </a:solidFill>
                <a:latin typeface="+mn-lt"/>
                <a:ea typeface="+mn-ea"/>
              </a:defRPr>
            </a:lvl3pPr>
            <a:lvl4pPr marL="720000" indent="-19526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4pPr>
            <a:lvl5pPr marL="1080000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5pPr>
            <a:lvl6pPr marL="23669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8241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32813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7385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De </a:t>
            </a:r>
            <a:r>
              <a:rPr lang="en-US" sz="2800" dirty="0" err="1"/>
              <a:t>behoeftenkaartjes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ＭＳ Ｐゴシック" charset="0"/>
              <a:cs typeface="+mn-cs"/>
            </a:endParaRPr>
          </a:p>
        </p:txBody>
      </p:sp>
      <p:pic>
        <p:nvPicPr>
          <p:cNvPr id="3" name="Afbeelding 7">
            <a:extLst>
              <a:ext uri="{FF2B5EF4-FFF2-40B4-BE49-F238E27FC236}">
                <a16:creationId xmlns:a16="http://schemas.microsoft.com/office/drawing/2014/main" id="{2A9D8B62-B0F5-5E4C-8B7D-86FC5528C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70620"/>
            <a:ext cx="2176461" cy="3231160"/>
          </a:xfrm>
          <a:prstGeom prst="rect">
            <a:avLst/>
          </a:prstGeom>
        </p:spPr>
      </p:pic>
      <p:pic>
        <p:nvPicPr>
          <p:cNvPr id="13" name="Afbeelding 8">
            <a:extLst>
              <a:ext uri="{FF2B5EF4-FFF2-40B4-BE49-F238E27FC236}">
                <a16:creationId xmlns:a16="http://schemas.microsoft.com/office/drawing/2014/main" id="{BF0DC44D-910F-4342-73D3-518381A2AD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8556" y="2270620"/>
            <a:ext cx="2188654" cy="3231160"/>
          </a:xfrm>
          <a:prstGeom prst="rect">
            <a:avLst/>
          </a:prstGeom>
        </p:spPr>
      </p:pic>
      <p:pic>
        <p:nvPicPr>
          <p:cNvPr id="14" name="Afbeelding 9">
            <a:extLst>
              <a:ext uri="{FF2B5EF4-FFF2-40B4-BE49-F238E27FC236}">
                <a16:creationId xmlns:a16="http://schemas.microsoft.com/office/drawing/2014/main" id="{A7079648-DA3F-D423-B32E-5C7F426853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0356" y="2270620"/>
            <a:ext cx="2192357" cy="3231160"/>
          </a:xfrm>
          <a:prstGeom prst="rect">
            <a:avLst/>
          </a:prstGeom>
        </p:spPr>
      </p:pic>
      <p:pic>
        <p:nvPicPr>
          <p:cNvPr id="16" name="Afbeelding 10">
            <a:extLst>
              <a:ext uri="{FF2B5EF4-FFF2-40B4-BE49-F238E27FC236}">
                <a16:creationId xmlns:a16="http://schemas.microsoft.com/office/drawing/2014/main" id="{F4FC4032-86DA-7F21-A220-E63D81DCD4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5219" y="2270620"/>
            <a:ext cx="2168199" cy="3231160"/>
          </a:xfrm>
          <a:prstGeom prst="rect">
            <a:avLst/>
          </a:prstGeom>
        </p:spPr>
      </p:pic>
      <p:sp>
        <p:nvSpPr>
          <p:cNvPr id="18" name="Tijdelijke aanduiding voor inhoud 2">
            <a:extLst>
              <a:ext uri="{FF2B5EF4-FFF2-40B4-BE49-F238E27FC236}">
                <a16:creationId xmlns:a16="http://schemas.microsoft.com/office/drawing/2014/main" id="{36107515-F930-E8B7-32D4-61737A395AB2}"/>
              </a:ext>
            </a:extLst>
          </p:cNvPr>
          <p:cNvSpPr txBox="1">
            <a:spLocks/>
          </p:cNvSpPr>
          <p:nvPr/>
        </p:nvSpPr>
        <p:spPr>
          <a:xfrm>
            <a:off x="983298" y="1387045"/>
            <a:ext cx="8291512" cy="51133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20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0" indent="-187325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accent6"/>
                </a:solidFill>
                <a:latin typeface="+mn-lt"/>
                <a:ea typeface="+mn-ea"/>
              </a:defRPr>
            </a:lvl2pPr>
            <a:lvl3pPr marL="360000" indent="-18573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accent6"/>
                </a:solidFill>
                <a:latin typeface="+mn-lt"/>
                <a:ea typeface="+mn-ea"/>
              </a:defRPr>
            </a:lvl3pPr>
            <a:lvl4pPr marL="720000" indent="-19526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4pPr>
            <a:lvl5pPr marL="1080000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5pPr>
            <a:lvl6pPr marL="23669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8241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32813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7385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algn="ctr"/>
            <a:endParaRPr lang="en-US" kern="0" dirty="0"/>
          </a:p>
          <a:p>
            <a:pPr algn="ctr"/>
            <a:r>
              <a:rPr lang="en-US" sz="1800" kern="0" dirty="0">
                <a:solidFill>
                  <a:schemeClr val="bg2"/>
                </a:solidFill>
              </a:rPr>
              <a:t>Welke </a:t>
            </a:r>
            <a:r>
              <a:rPr lang="en-US" sz="1800" kern="0" dirty="0" err="1">
                <a:solidFill>
                  <a:schemeClr val="bg2"/>
                </a:solidFill>
              </a:rPr>
              <a:t>belangrijke</a:t>
            </a:r>
            <a:r>
              <a:rPr lang="en-US" sz="1800" kern="0" dirty="0">
                <a:solidFill>
                  <a:schemeClr val="bg2"/>
                </a:solidFill>
              </a:rPr>
              <a:t> </a:t>
            </a:r>
            <a:r>
              <a:rPr lang="en-US" sz="1800" kern="0" dirty="0" err="1">
                <a:solidFill>
                  <a:schemeClr val="bg2"/>
                </a:solidFill>
              </a:rPr>
              <a:t>behoeften</a:t>
            </a:r>
            <a:r>
              <a:rPr lang="en-US" sz="1800" kern="0" dirty="0">
                <a:solidFill>
                  <a:schemeClr val="bg2"/>
                </a:solidFill>
              </a:rPr>
              <a:t> </a:t>
            </a:r>
            <a:r>
              <a:rPr lang="en-US" sz="1800" kern="0" dirty="0" err="1">
                <a:solidFill>
                  <a:schemeClr val="bg2"/>
                </a:solidFill>
              </a:rPr>
              <a:t>krijgen</a:t>
            </a:r>
            <a:r>
              <a:rPr lang="en-US" sz="1800" kern="0" dirty="0">
                <a:solidFill>
                  <a:schemeClr val="bg2"/>
                </a:solidFill>
              </a:rPr>
              <a:t> </a:t>
            </a:r>
            <a:r>
              <a:rPr lang="en-US" sz="1800" kern="0" dirty="0" err="1">
                <a:solidFill>
                  <a:schemeClr val="bg2"/>
                </a:solidFill>
              </a:rPr>
              <a:t>nog</a:t>
            </a:r>
            <a:r>
              <a:rPr lang="en-US" sz="1800" kern="0" dirty="0">
                <a:solidFill>
                  <a:schemeClr val="bg2"/>
                </a:solidFill>
              </a:rPr>
              <a:t> </a:t>
            </a:r>
            <a:r>
              <a:rPr lang="en-US" sz="1800" kern="0" dirty="0" err="1">
                <a:solidFill>
                  <a:schemeClr val="bg2"/>
                </a:solidFill>
              </a:rPr>
              <a:t>onvoldoende</a:t>
            </a:r>
            <a:r>
              <a:rPr lang="en-US" sz="1800" kern="0" dirty="0">
                <a:solidFill>
                  <a:schemeClr val="bg2"/>
                </a:solidFill>
              </a:rPr>
              <a:t> </a:t>
            </a:r>
            <a:r>
              <a:rPr lang="en-US" sz="1800" kern="0" dirty="0" err="1">
                <a:solidFill>
                  <a:schemeClr val="bg2"/>
                </a:solidFill>
              </a:rPr>
              <a:t>aandacht</a:t>
            </a:r>
            <a:r>
              <a:rPr lang="en-US" sz="1800" kern="0" dirty="0">
                <a:solidFill>
                  <a:schemeClr val="bg2"/>
                </a:solidFill>
              </a:rPr>
              <a:t>?</a:t>
            </a:r>
            <a:endParaRPr lang="nl-NL" sz="1800" kern="0" dirty="0">
              <a:solidFill>
                <a:schemeClr val="bg2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E0F87D7-AA86-1C17-13CF-04A6C39BA743}"/>
              </a:ext>
            </a:extLst>
          </p:cNvPr>
          <p:cNvGrpSpPr/>
          <p:nvPr/>
        </p:nvGrpSpPr>
        <p:grpSpPr>
          <a:xfrm>
            <a:off x="120268" y="6418202"/>
            <a:ext cx="2914004" cy="352583"/>
            <a:chOff x="120268" y="6418202"/>
            <a:chExt cx="2914004" cy="352583"/>
          </a:xfrm>
        </p:grpSpPr>
        <p:pic>
          <p:nvPicPr>
            <p:cNvPr id="5" name="Afbeelding 11" descr="logo lumc_Fedra_PPT_20 mm NL.pdf">
              <a:extLst>
                <a:ext uri="{FF2B5EF4-FFF2-40B4-BE49-F238E27FC236}">
                  <a16:creationId xmlns:a16="http://schemas.microsoft.com/office/drawing/2014/main" id="{FBCAE7BC-1E03-A7F3-EEC8-CFB43A5B4B6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19698" y="6491510"/>
              <a:ext cx="981820" cy="24653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91263B8-91DF-4A9D-6B76-60FCEE5B4FA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0268" y="6418202"/>
              <a:ext cx="685817" cy="352583"/>
            </a:xfrm>
            <a:prstGeom prst="rect">
              <a:avLst/>
            </a:prstGeom>
          </p:spPr>
        </p:pic>
        <p:pic>
          <p:nvPicPr>
            <p:cNvPr id="8" name="Picture 6" descr="Zorgevaluatie Nederland">
              <a:extLst>
                <a:ext uri="{FF2B5EF4-FFF2-40B4-BE49-F238E27FC236}">
                  <a16:creationId xmlns:a16="http://schemas.microsoft.com/office/drawing/2014/main" id="{5FA6BEBC-306C-03C5-2860-3856CC6913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7511" y="6509433"/>
              <a:ext cx="826761" cy="192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7003EBA-8B6E-1937-7DD2-83ADBCCDF97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19480" y="6505818"/>
              <a:ext cx="0" cy="232228"/>
            </a:xfrm>
            <a:prstGeom prst="line">
              <a:avLst/>
            </a:prstGeom>
            <a:ln w="28575">
              <a:solidFill>
                <a:schemeClr val="bg2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7B8AB95-33B6-5C7B-AE9F-F5605DCC716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92960" y="6509433"/>
              <a:ext cx="0" cy="232228"/>
            </a:xfrm>
            <a:prstGeom prst="line">
              <a:avLst/>
            </a:prstGeom>
            <a:ln w="28575">
              <a:solidFill>
                <a:schemeClr val="bg2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0877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72101-0E51-D1E3-BFAA-0D5D972AE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2">
            <a:extLst>
              <a:ext uri="{FF2B5EF4-FFF2-40B4-BE49-F238E27FC236}">
                <a16:creationId xmlns:a16="http://schemas.microsoft.com/office/drawing/2014/main" id="{DFA5F952-F135-40F4-12CF-24AD345656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321" b="15378"/>
          <a:stretch/>
        </p:blipFill>
        <p:spPr>
          <a:xfrm>
            <a:off x="1" y="139148"/>
            <a:ext cx="3533418" cy="101379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5520D2A-BC04-5A0A-6C9E-18E34B4A4164}"/>
              </a:ext>
            </a:extLst>
          </p:cNvPr>
          <p:cNvSpPr/>
          <p:nvPr/>
        </p:nvSpPr>
        <p:spPr>
          <a:xfrm>
            <a:off x="7671201" y="6117772"/>
            <a:ext cx="1374745" cy="665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F8CD38C6-66D2-628E-C335-263EC33B9FAB}"/>
              </a:ext>
            </a:extLst>
          </p:cNvPr>
          <p:cNvSpPr txBox="1">
            <a:spLocks/>
          </p:cNvSpPr>
          <p:nvPr/>
        </p:nvSpPr>
        <p:spPr bwMode="auto">
          <a:xfrm>
            <a:off x="2885440" y="725073"/>
            <a:ext cx="6258560" cy="75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20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-187325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accent6"/>
                </a:solidFill>
                <a:latin typeface="+mn-lt"/>
                <a:ea typeface="+mn-ea"/>
              </a:defRPr>
            </a:lvl2pPr>
            <a:lvl3pPr marL="360000" indent="-18573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accent6"/>
                </a:solidFill>
                <a:latin typeface="+mn-lt"/>
                <a:ea typeface="+mn-ea"/>
              </a:defRPr>
            </a:lvl3pPr>
            <a:lvl4pPr marL="720000" indent="-19526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4pPr>
            <a:lvl5pPr marL="1080000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5pPr>
            <a:lvl6pPr marL="23669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8241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32813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7385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/>
              <a:t>Voorbeeld</a:t>
            </a:r>
            <a:r>
              <a:rPr lang="en-US" sz="2800" dirty="0"/>
              <a:t> van </a:t>
            </a:r>
            <a:r>
              <a:rPr lang="en-US" sz="2800" dirty="0" err="1"/>
              <a:t>een</a:t>
            </a:r>
            <a:r>
              <a:rPr lang="en-US" sz="2800" dirty="0"/>
              <a:t> </a:t>
            </a:r>
            <a:r>
              <a:rPr lang="en-US" sz="2800" dirty="0" err="1"/>
              <a:t>actieplan</a:t>
            </a:r>
            <a:r>
              <a:rPr lang="en-US" sz="2800" dirty="0"/>
              <a:t>: </a:t>
            </a:r>
            <a:r>
              <a:rPr lang="en-US" sz="2800" dirty="0" err="1"/>
              <a:t>Verpleeghuis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ＭＳ Ｐゴシック" charset="0"/>
              <a:cs typeface="+mn-cs"/>
            </a:endParaRPr>
          </a:p>
        </p:txBody>
      </p:sp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E99057D4-77AA-EDD2-7CA6-C8F714B6C1BA}"/>
              </a:ext>
            </a:extLst>
          </p:cNvPr>
          <p:cNvSpPr txBox="1">
            <a:spLocks/>
          </p:cNvSpPr>
          <p:nvPr/>
        </p:nvSpPr>
        <p:spPr>
          <a:xfrm>
            <a:off x="1381283" y="1901819"/>
            <a:ext cx="7417277" cy="362582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20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0" indent="-187325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accent6"/>
                </a:solidFill>
                <a:latin typeface="+mn-lt"/>
                <a:ea typeface="+mn-ea"/>
              </a:defRPr>
            </a:lvl2pPr>
            <a:lvl3pPr marL="360000" indent="-18573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accent6"/>
                </a:solidFill>
                <a:latin typeface="+mn-lt"/>
                <a:ea typeface="+mn-ea"/>
              </a:defRPr>
            </a:lvl3pPr>
            <a:lvl4pPr marL="720000" indent="-19526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4pPr>
            <a:lvl5pPr marL="1080000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5pPr>
            <a:lvl6pPr marL="23669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8241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32813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7385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nl-NL" sz="1600" kern="0" dirty="0">
                <a:solidFill>
                  <a:schemeClr val="bg2"/>
                </a:solidFill>
              </a:rPr>
              <a:t>Er is </a:t>
            </a:r>
            <a:r>
              <a:rPr lang="nl-NL" sz="1600" b="1" kern="0" dirty="0">
                <a:solidFill>
                  <a:schemeClr val="bg2"/>
                </a:solidFill>
              </a:rPr>
              <a:t>duidelijk omschreven </a:t>
            </a:r>
            <a:r>
              <a:rPr lang="nl-NL" sz="1600" kern="0" dirty="0">
                <a:solidFill>
                  <a:schemeClr val="bg2"/>
                </a:solidFill>
              </a:rPr>
              <a:t>wat het proces van zorgverlening en voorlichten aan naasten inhoudt. </a:t>
            </a:r>
            <a:r>
              <a:rPr lang="nl-NL" sz="1100" kern="0" dirty="0">
                <a:solidFill>
                  <a:schemeClr val="bg2"/>
                </a:solidFill>
              </a:rPr>
              <a:t>Hierin staat ook omschreven wanneer iets plaatsvindt en wie hier verantwoordelijk voor is.</a:t>
            </a:r>
          </a:p>
          <a:p>
            <a:pPr marL="457200" indent="-457200">
              <a:buFont typeface="+mj-lt"/>
              <a:buAutoNum type="arabicPeriod"/>
            </a:pPr>
            <a:endParaRPr lang="nl-NL" sz="1100" kern="0" dirty="0">
              <a:solidFill>
                <a:schemeClr val="bg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sz="1600" kern="0" dirty="0">
                <a:solidFill>
                  <a:schemeClr val="bg2"/>
                </a:solidFill>
              </a:rPr>
              <a:t>Naasten krijgen oprechte </a:t>
            </a:r>
            <a:r>
              <a:rPr lang="nl-NL" sz="1600" b="1" kern="0" dirty="0">
                <a:solidFill>
                  <a:schemeClr val="bg2"/>
                </a:solidFill>
              </a:rPr>
              <a:t>aandacht en voorlichting </a:t>
            </a:r>
            <a:r>
              <a:rPr lang="nl-NL" sz="1600" kern="0" dirty="0">
                <a:solidFill>
                  <a:schemeClr val="bg2"/>
                </a:solidFill>
              </a:rPr>
              <a:t>d.m.v. gesprek en het uitdelen van foldermateriaal.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nl-NL" sz="1600" kern="0" dirty="0">
              <a:solidFill>
                <a:schemeClr val="bg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sz="1600" kern="0" dirty="0">
                <a:solidFill>
                  <a:schemeClr val="bg2"/>
                </a:solidFill>
              </a:rPr>
              <a:t>Er is goede </a:t>
            </a:r>
            <a:r>
              <a:rPr lang="nl-NL" sz="1600" b="1" kern="0" dirty="0">
                <a:solidFill>
                  <a:schemeClr val="bg2"/>
                </a:solidFill>
              </a:rPr>
              <a:t>nazorg</a:t>
            </a:r>
            <a:r>
              <a:rPr lang="nl-NL" sz="1600" kern="0" dirty="0">
                <a:solidFill>
                  <a:schemeClr val="bg2"/>
                </a:solidFill>
              </a:rPr>
              <a:t> voor de nabestaanden. </a:t>
            </a:r>
            <a:br>
              <a:rPr lang="nl-NL" sz="1600" kern="0" dirty="0">
                <a:solidFill>
                  <a:schemeClr val="bg2"/>
                </a:solidFill>
              </a:rPr>
            </a:br>
            <a:r>
              <a:rPr lang="nl-NL" sz="1600" kern="0" dirty="0">
                <a:solidFill>
                  <a:schemeClr val="bg2"/>
                </a:solidFill>
              </a:rPr>
              <a:t>De contactverzorgende/</a:t>
            </a:r>
            <a:r>
              <a:rPr lang="nl-NL" sz="1600" kern="0" dirty="0" err="1">
                <a:solidFill>
                  <a:schemeClr val="bg2"/>
                </a:solidFill>
              </a:rPr>
              <a:t>EVV’er</a:t>
            </a:r>
            <a:r>
              <a:rPr lang="nl-NL" sz="1600" kern="0" dirty="0">
                <a:solidFill>
                  <a:schemeClr val="bg2"/>
                </a:solidFill>
              </a:rPr>
              <a:t> voert twee tot vier weken na het overlijden een nazorggesprek met de nabestaanden. </a:t>
            </a:r>
          </a:p>
          <a:p>
            <a:pPr marL="457200" indent="-457200">
              <a:buFont typeface="+mj-lt"/>
              <a:buAutoNum type="arabicPeriod"/>
            </a:pPr>
            <a:endParaRPr lang="nl-NL" sz="1600" kern="0" dirty="0">
              <a:solidFill>
                <a:schemeClr val="bg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sz="1600" kern="0" dirty="0">
                <a:solidFill>
                  <a:schemeClr val="bg2"/>
                </a:solidFill>
              </a:rPr>
              <a:t>Er is </a:t>
            </a:r>
            <a:r>
              <a:rPr lang="nl-NL" sz="1600" b="1" kern="0" dirty="0">
                <a:solidFill>
                  <a:schemeClr val="bg2"/>
                </a:solidFill>
              </a:rPr>
              <a:t>aandacht voor de medewerkers </a:t>
            </a:r>
            <a:r>
              <a:rPr lang="nl-NL" sz="1600" kern="0" dirty="0">
                <a:solidFill>
                  <a:schemeClr val="bg2"/>
                </a:solidFill>
              </a:rPr>
              <a:t>zodat zij goede zorg kunnen verlenen aan de bewoner én diens naasten. </a:t>
            </a:r>
          </a:p>
          <a:p>
            <a:pPr marL="457200" indent="-457200">
              <a:buFont typeface="+mj-lt"/>
              <a:buAutoNum type="arabicPeriod"/>
            </a:pPr>
            <a:endParaRPr lang="nl-NL" sz="1600" kern="0" dirty="0"/>
          </a:p>
        </p:txBody>
      </p:sp>
      <p:pic>
        <p:nvPicPr>
          <p:cNvPr id="5" name="Afbeelding 7">
            <a:extLst>
              <a:ext uri="{FF2B5EF4-FFF2-40B4-BE49-F238E27FC236}">
                <a16:creationId xmlns:a16="http://schemas.microsoft.com/office/drawing/2014/main" id="{B3119BA2-2AF7-20B9-E5D9-4D89195A65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4029" y="5713412"/>
            <a:ext cx="1659972" cy="11562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05098E9-E89A-070B-DDC4-CA2116971AAA}"/>
              </a:ext>
            </a:extLst>
          </p:cNvPr>
          <p:cNvGrpSpPr/>
          <p:nvPr/>
        </p:nvGrpSpPr>
        <p:grpSpPr>
          <a:xfrm>
            <a:off x="120268" y="6418202"/>
            <a:ext cx="2914004" cy="352583"/>
            <a:chOff x="120268" y="6418202"/>
            <a:chExt cx="2914004" cy="352583"/>
          </a:xfrm>
        </p:grpSpPr>
        <p:pic>
          <p:nvPicPr>
            <p:cNvPr id="8" name="Afbeelding 11" descr="logo lumc_Fedra_PPT_20 mm NL.pdf">
              <a:extLst>
                <a:ext uri="{FF2B5EF4-FFF2-40B4-BE49-F238E27FC236}">
                  <a16:creationId xmlns:a16="http://schemas.microsoft.com/office/drawing/2014/main" id="{92D4AF9E-4939-2F5C-9E9A-D0CD6126AD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9698" y="6491510"/>
              <a:ext cx="981820" cy="24653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64DAE73-AF95-BA71-F4EC-67F9E88F87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0268" y="6418202"/>
              <a:ext cx="685817" cy="352583"/>
            </a:xfrm>
            <a:prstGeom prst="rect">
              <a:avLst/>
            </a:prstGeom>
          </p:spPr>
        </p:pic>
        <p:pic>
          <p:nvPicPr>
            <p:cNvPr id="12" name="Picture 6" descr="Zorgevaluatie Nederland">
              <a:extLst>
                <a:ext uri="{FF2B5EF4-FFF2-40B4-BE49-F238E27FC236}">
                  <a16:creationId xmlns:a16="http://schemas.microsoft.com/office/drawing/2014/main" id="{6692C164-C52B-39C0-0B3B-6EF1A0AA2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7511" y="6509433"/>
              <a:ext cx="826761" cy="192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AC3AD01-6DCA-D4D1-350F-5298A0E1C6E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19480" y="6505818"/>
              <a:ext cx="0" cy="232228"/>
            </a:xfrm>
            <a:prstGeom prst="line">
              <a:avLst/>
            </a:prstGeom>
            <a:ln w="28575">
              <a:solidFill>
                <a:schemeClr val="bg2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0FA21F1-D444-1BEF-7E9E-995EA0C4D5C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92960" y="6509433"/>
              <a:ext cx="0" cy="232228"/>
            </a:xfrm>
            <a:prstGeom prst="line">
              <a:avLst/>
            </a:prstGeom>
            <a:ln w="28575">
              <a:solidFill>
                <a:schemeClr val="bg2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58719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4A4A6-A8CF-DAA5-54AF-ECC4DA4DF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2">
            <a:extLst>
              <a:ext uri="{FF2B5EF4-FFF2-40B4-BE49-F238E27FC236}">
                <a16:creationId xmlns:a16="http://schemas.microsoft.com/office/drawing/2014/main" id="{700A3B1C-E67E-0C2D-400B-D3CAFB2DE4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321" b="15378"/>
          <a:stretch/>
        </p:blipFill>
        <p:spPr>
          <a:xfrm>
            <a:off x="1" y="144774"/>
            <a:ext cx="3533418" cy="101379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FCCDAB-1754-FC17-E82C-CAB9E10BFD38}"/>
              </a:ext>
            </a:extLst>
          </p:cNvPr>
          <p:cNvSpPr/>
          <p:nvPr/>
        </p:nvSpPr>
        <p:spPr>
          <a:xfrm>
            <a:off x="7671201" y="6117772"/>
            <a:ext cx="1374745" cy="665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4A2CB73E-7BE0-60F6-E550-D9388C92654F}"/>
              </a:ext>
            </a:extLst>
          </p:cNvPr>
          <p:cNvSpPr txBox="1">
            <a:spLocks/>
          </p:cNvSpPr>
          <p:nvPr/>
        </p:nvSpPr>
        <p:spPr bwMode="auto">
          <a:xfrm>
            <a:off x="2885441" y="869947"/>
            <a:ext cx="6258560" cy="75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20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-187325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accent6"/>
                </a:solidFill>
                <a:latin typeface="+mn-lt"/>
                <a:ea typeface="+mn-ea"/>
              </a:defRPr>
            </a:lvl2pPr>
            <a:lvl3pPr marL="360000" indent="-18573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accent6"/>
                </a:solidFill>
                <a:latin typeface="+mn-lt"/>
                <a:ea typeface="+mn-ea"/>
              </a:defRPr>
            </a:lvl3pPr>
            <a:lvl4pPr marL="720000" indent="-19526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4pPr>
            <a:lvl5pPr marL="1080000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5pPr>
            <a:lvl6pPr marL="23669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8241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32813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7385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Wat </a:t>
            </a:r>
            <a:r>
              <a:rPr lang="en-US" sz="2800" dirty="0" err="1"/>
              <a:t>levert</a:t>
            </a:r>
            <a:r>
              <a:rPr lang="en-US" sz="2800" dirty="0"/>
              <a:t> de ON2 </a:t>
            </a:r>
            <a:r>
              <a:rPr lang="en-US" sz="2800" dirty="0" err="1"/>
              <a:t>interventie</a:t>
            </a:r>
            <a:r>
              <a:rPr lang="en-US" sz="2800" dirty="0"/>
              <a:t> op?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ＭＳ Ｐゴシック" charset="0"/>
              <a:cs typeface="+mn-cs"/>
            </a:endParaRPr>
          </a:p>
        </p:txBody>
      </p:sp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FA2C3406-C8D4-5190-D7D3-5A453913F9B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2128" t="37598" r="8898" b="21691"/>
          <a:stretch/>
        </p:blipFill>
        <p:spPr>
          <a:xfrm>
            <a:off x="6822977" y="4357179"/>
            <a:ext cx="1968510" cy="23757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1B5DE9-1EF0-B66A-0177-700A048C9663}"/>
              </a:ext>
            </a:extLst>
          </p:cNvPr>
          <p:cNvSpPr txBox="1"/>
          <p:nvPr/>
        </p:nvSpPr>
        <p:spPr>
          <a:xfrm>
            <a:off x="1406634" y="1806117"/>
            <a:ext cx="6101082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800" b="1" dirty="0" err="1">
                <a:solidFill>
                  <a:schemeClr val="bg2"/>
                </a:solidFill>
                <a:latin typeface="+mn-lt"/>
              </a:rPr>
              <a:t>Toename</a:t>
            </a:r>
            <a:r>
              <a:rPr lang="en-GB" sz="1800" b="1" dirty="0">
                <a:solidFill>
                  <a:schemeClr val="bg2"/>
                </a:solidFill>
                <a:latin typeface="+mn-lt"/>
              </a:rPr>
              <a:t> …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 err="1">
                <a:solidFill>
                  <a:schemeClr val="bg2"/>
                </a:solidFill>
                <a:latin typeface="+mn-lt"/>
              </a:rPr>
              <a:t>bewustzijn</a:t>
            </a:r>
            <a:r>
              <a:rPr lang="en-GB" sz="1800" dirty="0">
                <a:solidFill>
                  <a:schemeClr val="bg2"/>
                </a:solidFill>
                <a:latin typeface="+mn-lt"/>
              </a:rPr>
              <a:t> voor </a:t>
            </a:r>
            <a:r>
              <a:rPr lang="en-GB" sz="1800" dirty="0" err="1">
                <a:solidFill>
                  <a:schemeClr val="bg2"/>
                </a:solidFill>
                <a:latin typeface="+mn-lt"/>
              </a:rPr>
              <a:t>naastenzorg</a:t>
            </a:r>
            <a:endParaRPr lang="en-GB" sz="1800" dirty="0">
              <a:solidFill>
                <a:schemeClr val="bg2"/>
              </a:solidFill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 err="1">
                <a:solidFill>
                  <a:schemeClr val="bg2"/>
                </a:solidFill>
                <a:latin typeface="+mn-lt"/>
              </a:rPr>
              <a:t>structuur</a:t>
            </a:r>
            <a:r>
              <a:rPr lang="en-GB" sz="1800" dirty="0">
                <a:solidFill>
                  <a:schemeClr val="bg2"/>
                </a:solidFill>
                <a:latin typeface="+mn-lt"/>
              </a:rPr>
              <a:t> in </a:t>
            </a:r>
            <a:r>
              <a:rPr lang="en-GB" sz="1800" dirty="0" err="1">
                <a:solidFill>
                  <a:schemeClr val="bg2"/>
                </a:solidFill>
                <a:latin typeface="+mn-lt"/>
              </a:rPr>
              <a:t>zorg</a:t>
            </a:r>
            <a:r>
              <a:rPr lang="en-GB" sz="1800" dirty="0">
                <a:solidFill>
                  <a:schemeClr val="bg2"/>
                </a:solidFill>
                <a:latin typeface="+mn-lt"/>
              </a:rPr>
              <a:t> voor </a:t>
            </a:r>
            <a:r>
              <a:rPr lang="en-GB" sz="1800" dirty="0" err="1">
                <a:solidFill>
                  <a:schemeClr val="bg2"/>
                </a:solidFill>
                <a:latin typeface="+mn-lt"/>
              </a:rPr>
              <a:t>naasten</a:t>
            </a:r>
            <a:endParaRPr lang="en-GB" sz="1800" dirty="0">
              <a:solidFill>
                <a:schemeClr val="bg2"/>
              </a:solidFill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 err="1">
                <a:solidFill>
                  <a:schemeClr val="bg2"/>
                </a:solidFill>
                <a:latin typeface="+mn-lt"/>
              </a:rPr>
              <a:t>gevoel</a:t>
            </a:r>
            <a:r>
              <a:rPr lang="en-GB" sz="1800" dirty="0">
                <a:solidFill>
                  <a:schemeClr val="bg2"/>
                </a:solidFill>
                <a:latin typeface="+mn-lt"/>
              </a:rPr>
              <a:t> van </a:t>
            </a:r>
            <a:r>
              <a:rPr lang="en-GB" sz="1800" dirty="0" err="1">
                <a:solidFill>
                  <a:schemeClr val="bg2"/>
                </a:solidFill>
                <a:latin typeface="+mn-lt"/>
              </a:rPr>
              <a:t>bekwaamheid</a:t>
            </a:r>
            <a:r>
              <a:rPr lang="en-GB" sz="1800" dirty="0">
                <a:solidFill>
                  <a:schemeClr val="bg2"/>
                </a:solidFill>
                <a:latin typeface="+mn-lt"/>
              </a:rPr>
              <a:t> bij </a:t>
            </a:r>
            <a:r>
              <a:rPr lang="en-GB" sz="1800" dirty="0" err="1">
                <a:solidFill>
                  <a:schemeClr val="bg2"/>
                </a:solidFill>
                <a:latin typeface="+mn-lt"/>
              </a:rPr>
              <a:t>zorgverleners</a:t>
            </a:r>
            <a:endParaRPr lang="en-GB" sz="1800" dirty="0">
              <a:solidFill>
                <a:schemeClr val="bg2"/>
              </a:solidFill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2"/>
                </a:solidFill>
                <a:latin typeface="+mn-lt"/>
              </a:rPr>
              <a:t>in </a:t>
            </a:r>
            <a:r>
              <a:rPr lang="en-GB" sz="1800" dirty="0" err="1">
                <a:solidFill>
                  <a:schemeClr val="bg2"/>
                </a:solidFill>
                <a:latin typeface="+mn-lt"/>
              </a:rPr>
              <a:t>samenwerking</a:t>
            </a:r>
            <a:r>
              <a:rPr lang="en-GB" sz="180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GB" sz="1800" dirty="0" err="1">
                <a:solidFill>
                  <a:schemeClr val="bg2"/>
                </a:solidFill>
                <a:latin typeface="+mn-lt"/>
              </a:rPr>
              <a:t>tussen</a:t>
            </a:r>
            <a:r>
              <a:rPr lang="en-GB" sz="180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GB" sz="1800" dirty="0" err="1">
                <a:solidFill>
                  <a:schemeClr val="bg2"/>
                </a:solidFill>
                <a:latin typeface="+mn-lt"/>
              </a:rPr>
              <a:t>naasten</a:t>
            </a:r>
            <a:r>
              <a:rPr lang="en-GB" sz="1800" dirty="0">
                <a:solidFill>
                  <a:schemeClr val="bg2"/>
                </a:solidFill>
                <a:latin typeface="+mn-lt"/>
              </a:rPr>
              <a:t> en </a:t>
            </a:r>
            <a:r>
              <a:rPr lang="en-GB" sz="1800" dirty="0" err="1">
                <a:solidFill>
                  <a:schemeClr val="bg2"/>
                </a:solidFill>
                <a:latin typeface="+mn-lt"/>
              </a:rPr>
              <a:t>zorgverleners</a:t>
            </a:r>
            <a:endParaRPr lang="en-GB" sz="1800" dirty="0">
              <a:solidFill>
                <a:schemeClr val="bg2"/>
              </a:solidFill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 err="1">
                <a:solidFill>
                  <a:schemeClr val="bg2"/>
                </a:solidFill>
                <a:latin typeface="+mn-lt"/>
              </a:rPr>
              <a:t>tevredenheid</a:t>
            </a:r>
            <a:r>
              <a:rPr lang="en-GB" sz="1800" dirty="0">
                <a:solidFill>
                  <a:schemeClr val="bg2"/>
                </a:solidFill>
                <a:latin typeface="+mn-lt"/>
              </a:rPr>
              <a:t> bij </a:t>
            </a:r>
            <a:r>
              <a:rPr lang="en-GB" sz="1800" dirty="0" err="1">
                <a:solidFill>
                  <a:schemeClr val="bg2"/>
                </a:solidFill>
                <a:latin typeface="+mn-lt"/>
              </a:rPr>
              <a:t>naasten</a:t>
            </a:r>
            <a:r>
              <a:rPr lang="en-GB" sz="1800" dirty="0">
                <a:solidFill>
                  <a:schemeClr val="bg2"/>
                </a:solidFill>
                <a:latin typeface="+mn-lt"/>
              </a:rPr>
              <a:t> over </a:t>
            </a:r>
            <a:r>
              <a:rPr lang="en-GB" sz="1800" dirty="0" err="1">
                <a:solidFill>
                  <a:schemeClr val="bg2"/>
                </a:solidFill>
                <a:latin typeface="+mn-lt"/>
              </a:rPr>
              <a:t>ontvangen</a:t>
            </a:r>
            <a:r>
              <a:rPr lang="en-GB" sz="180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GB" sz="1800" dirty="0" err="1">
                <a:solidFill>
                  <a:schemeClr val="bg2"/>
                </a:solidFill>
                <a:latin typeface="+mn-lt"/>
              </a:rPr>
              <a:t>zorg</a:t>
            </a:r>
            <a:r>
              <a:rPr lang="en-GB" sz="1800" dirty="0">
                <a:solidFill>
                  <a:schemeClr val="bg2"/>
                </a:solidFill>
                <a:latin typeface="+mn-lt"/>
              </a:rPr>
              <a:t> voor en </a:t>
            </a:r>
            <a:r>
              <a:rPr lang="en-GB" sz="1800" dirty="0" err="1">
                <a:solidFill>
                  <a:schemeClr val="bg2"/>
                </a:solidFill>
                <a:latin typeface="+mn-lt"/>
              </a:rPr>
              <a:t>na</a:t>
            </a:r>
            <a:r>
              <a:rPr lang="en-GB" sz="1800" dirty="0">
                <a:solidFill>
                  <a:schemeClr val="bg2"/>
                </a:solidFill>
                <a:latin typeface="+mn-lt"/>
              </a:rPr>
              <a:t> het </a:t>
            </a:r>
            <a:r>
              <a:rPr lang="en-GB" sz="1800" dirty="0" err="1">
                <a:solidFill>
                  <a:schemeClr val="bg2"/>
                </a:solidFill>
                <a:latin typeface="+mn-lt"/>
              </a:rPr>
              <a:t>overlijden</a:t>
            </a:r>
            <a:endParaRPr lang="en-GB" sz="1800" dirty="0">
              <a:solidFill>
                <a:schemeClr val="bg2"/>
              </a:solidFill>
              <a:latin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34DE4C5-FF66-B1D5-DAE3-60DB9C069C14}"/>
              </a:ext>
            </a:extLst>
          </p:cNvPr>
          <p:cNvGrpSpPr/>
          <p:nvPr/>
        </p:nvGrpSpPr>
        <p:grpSpPr>
          <a:xfrm>
            <a:off x="120268" y="6418202"/>
            <a:ext cx="2914004" cy="352583"/>
            <a:chOff x="120268" y="6418202"/>
            <a:chExt cx="2914004" cy="352583"/>
          </a:xfrm>
        </p:grpSpPr>
        <p:pic>
          <p:nvPicPr>
            <p:cNvPr id="5" name="Afbeelding 11" descr="logo lumc_Fedra_PPT_20 mm NL.pdf">
              <a:extLst>
                <a:ext uri="{FF2B5EF4-FFF2-40B4-BE49-F238E27FC236}">
                  <a16:creationId xmlns:a16="http://schemas.microsoft.com/office/drawing/2014/main" id="{C79111D4-55F0-E9D8-BD84-7E8275C11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9698" y="6491510"/>
              <a:ext cx="981820" cy="24653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201786F-E8DB-D0B0-DC51-75CE0D2A0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0268" y="6418202"/>
              <a:ext cx="685817" cy="352583"/>
            </a:xfrm>
            <a:prstGeom prst="rect">
              <a:avLst/>
            </a:prstGeom>
          </p:spPr>
        </p:pic>
        <p:pic>
          <p:nvPicPr>
            <p:cNvPr id="9" name="Picture 6" descr="Zorgevaluatie Nederland">
              <a:extLst>
                <a:ext uri="{FF2B5EF4-FFF2-40B4-BE49-F238E27FC236}">
                  <a16:creationId xmlns:a16="http://schemas.microsoft.com/office/drawing/2014/main" id="{C24F579A-80B3-D656-D58E-62FE135E51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7511" y="6509433"/>
              <a:ext cx="826761" cy="192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3F9E64-1FDB-DB7F-EDDD-ABB2CB59740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19480" y="6505818"/>
              <a:ext cx="0" cy="232228"/>
            </a:xfrm>
            <a:prstGeom prst="line">
              <a:avLst/>
            </a:prstGeom>
            <a:ln w="28575">
              <a:solidFill>
                <a:schemeClr val="bg2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6D915BD-0345-18FF-9377-8A40C463705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92960" y="6509433"/>
              <a:ext cx="0" cy="232228"/>
            </a:xfrm>
            <a:prstGeom prst="line">
              <a:avLst/>
            </a:prstGeom>
            <a:ln w="28575">
              <a:solidFill>
                <a:schemeClr val="bg2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35061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6202C2-72B7-9CC5-C8FE-8EA7E2637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2">
            <a:extLst>
              <a:ext uri="{FF2B5EF4-FFF2-40B4-BE49-F238E27FC236}">
                <a16:creationId xmlns:a16="http://schemas.microsoft.com/office/drawing/2014/main" id="{2A8DA887-57F2-9C46-6AA8-2D0E9011FA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321" b="15378"/>
          <a:stretch/>
        </p:blipFill>
        <p:spPr>
          <a:xfrm>
            <a:off x="1" y="139148"/>
            <a:ext cx="3533418" cy="1013791"/>
          </a:xfrm>
          <a:prstGeom prst="rect">
            <a:avLst/>
          </a:prstGeom>
        </p:spPr>
      </p:pic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36EB2B34-A281-020A-4024-DB2F2FE0F0B5}"/>
              </a:ext>
            </a:extLst>
          </p:cNvPr>
          <p:cNvSpPr txBox="1">
            <a:spLocks/>
          </p:cNvSpPr>
          <p:nvPr/>
        </p:nvSpPr>
        <p:spPr bwMode="auto">
          <a:xfrm>
            <a:off x="2885439" y="708288"/>
            <a:ext cx="6258560" cy="75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20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-187325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accent6"/>
                </a:solidFill>
                <a:latin typeface="+mn-lt"/>
                <a:ea typeface="+mn-ea"/>
              </a:defRPr>
            </a:lvl2pPr>
            <a:lvl3pPr marL="360000" indent="-18573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accent6"/>
                </a:solidFill>
                <a:latin typeface="+mn-lt"/>
                <a:ea typeface="+mn-ea"/>
              </a:defRPr>
            </a:lvl3pPr>
            <a:lvl4pPr marL="720000" indent="-19526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4pPr>
            <a:lvl5pPr marL="1080000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5pPr>
            <a:lvl6pPr marL="23669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8241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32813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7385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Interesse?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ＭＳ Ｐゴシック" charset="0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F2631A6-DA48-425B-70AB-F44DC12253D9}"/>
              </a:ext>
            </a:extLst>
          </p:cNvPr>
          <p:cNvGrpSpPr/>
          <p:nvPr/>
        </p:nvGrpSpPr>
        <p:grpSpPr>
          <a:xfrm>
            <a:off x="120268" y="6418202"/>
            <a:ext cx="2914004" cy="352583"/>
            <a:chOff x="120268" y="6418202"/>
            <a:chExt cx="2914004" cy="352583"/>
          </a:xfrm>
        </p:grpSpPr>
        <p:pic>
          <p:nvPicPr>
            <p:cNvPr id="6" name="Afbeelding 11" descr="logo lumc_Fedra_PPT_20 mm NL.pdf">
              <a:extLst>
                <a:ext uri="{FF2B5EF4-FFF2-40B4-BE49-F238E27FC236}">
                  <a16:creationId xmlns:a16="http://schemas.microsoft.com/office/drawing/2014/main" id="{AA7AEF4D-AE8A-3534-049C-85C02101B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9698" y="6491510"/>
              <a:ext cx="981820" cy="24653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B32CD66-6E1D-4D1B-A55D-8B4F356973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0268" y="6418202"/>
              <a:ext cx="685817" cy="352583"/>
            </a:xfrm>
            <a:prstGeom prst="rect">
              <a:avLst/>
            </a:prstGeom>
          </p:spPr>
        </p:pic>
        <p:pic>
          <p:nvPicPr>
            <p:cNvPr id="8" name="Picture 6" descr="Zorgevaluatie Nederland">
              <a:extLst>
                <a:ext uri="{FF2B5EF4-FFF2-40B4-BE49-F238E27FC236}">
                  <a16:creationId xmlns:a16="http://schemas.microsoft.com/office/drawing/2014/main" id="{45C311D9-D69C-73C7-02BB-7EB09E83BA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7511" y="6509433"/>
              <a:ext cx="826761" cy="192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0565EE9-0898-FAEF-7421-17E3748FEC0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19480" y="6505818"/>
              <a:ext cx="0" cy="232228"/>
            </a:xfrm>
            <a:prstGeom prst="line">
              <a:avLst/>
            </a:prstGeom>
            <a:ln w="28575">
              <a:solidFill>
                <a:schemeClr val="bg2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A654AC8-8D0B-6087-A1FA-846D7CC5C8D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92960" y="6509433"/>
              <a:ext cx="0" cy="232228"/>
            </a:xfrm>
            <a:prstGeom prst="line">
              <a:avLst/>
            </a:prstGeom>
            <a:ln w="28575">
              <a:solidFill>
                <a:schemeClr val="bg2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7840D0B-1D5E-9BEE-F1CF-475E4E7EBB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8476" y="1714884"/>
            <a:ext cx="3577025" cy="51431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E3B0296-C926-C3F9-9AD1-6B21FC83A0A2}"/>
              </a:ext>
            </a:extLst>
          </p:cNvPr>
          <p:cNvSpPr txBox="1"/>
          <p:nvPr/>
        </p:nvSpPr>
        <p:spPr>
          <a:xfrm>
            <a:off x="344578" y="4689518"/>
            <a:ext cx="33138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3C66"/>
                </a:solidFill>
              </a:rPr>
              <a:t>https://palliaweb.nl/getmedia/89b343a0-f002-483f-b7eb-2e6ffef075f8/Stroomschema-Propallia-v3.pdf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BEB360-611D-F689-C5B5-0430831E42D3}"/>
              </a:ext>
            </a:extLst>
          </p:cNvPr>
          <p:cNvSpPr txBox="1"/>
          <p:nvPr/>
        </p:nvSpPr>
        <p:spPr>
          <a:xfrm>
            <a:off x="137979" y="359489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3C66"/>
                </a:solidFill>
              </a:rPr>
              <a:t>https://palliaweb.nl/oog-voor-naasten</a:t>
            </a:r>
          </a:p>
        </p:txBody>
      </p:sp>
    </p:spTree>
    <p:extLst>
      <p:ext uri="{BB962C8B-B14F-4D97-AF65-F5344CB8AC3E}">
        <p14:creationId xmlns:p14="http://schemas.microsoft.com/office/powerpoint/2010/main" val="2526705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D5A12A-13DE-E252-DBA6-66EBA3FF34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A13EB6-96E5-6F8B-C9D1-FC441910B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997" y="1192911"/>
            <a:ext cx="7821570" cy="1144588"/>
          </a:xfrm>
        </p:spPr>
        <p:txBody>
          <a:bodyPr/>
          <a:lstStyle/>
          <a:p>
            <a:pPr algn="ctr"/>
            <a:r>
              <a:rPr lang="en-GB" sz="3600" dirty="0"/>
              <a:t>Bedankt!</a:t>
            </a:r>
            <a:endParaRPr lang="en-NL" sz="3600" dirty="0"/>
          </a:p>
        </p:txBody>
      </p:sp>
      <p:pic>
        <p:nvPicPr>
          <p:cNvPr id="2" name="Afbeelding 2">
            <a:extLst>
              <a:ext uri="{FF2B5EF4-FFF2-40B4-BE49-F238E27FC236}">
                <a16:creationId xmlns:a16="http://schemas.microsoft.com/office/drawing/2014/main" id="{766D54C9-3282-79F8-0B89-588BC87103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21" b="15378"/>
          <a:stretch/>
        </p:blipFill>
        <p:spPr>
          <a:xfrm>
            <a:off x="-14802" y="260626"/>
            <a:ext cx="4703644" cy="134954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C710753-05D1-711B-B153-1BE19017F095}"/>
              </a:ext>
            </a:extLst>
          </p:cNvPr>
          <p:cNvGrpSpPr/>
          <p:nvPr/>
        </p:nvGrpSpPr>
        <p:grpSpPr>
          <a:xfrm>
            <a:off x="8067337" y="5577816"/>
            <a:ext cx="1006108" cy="1151446"/>
            <a:chOff x="98054" y="5619484"/>
            <a:chExt cx="1006108" cy="1151446"/>
          </a:xfrm>
        </p:grpSpPr>
        <p:pic>
          <p:nvPicPr>
            <p:cNvPr id="5" name="Afbeelding 11" descr="logo lumc_Fedra_PPT_20 mm NL.pdf">
              <a:extLst>
                <a:ext uri="{FF2B5EF4-FFF2-40B4-BE49-F238E27FC236}">
                  <a16:creationId xmlns:a16="http://schemas.microsoft.com/office/drawing/2014/main" id="{EF7BB3E1-8872-4B30-A470-8AB4AFDAC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054" y="6153539"/>
              <a:ext cx="1006108" cy="25263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F945D5E-337A-12BD-7F7C-F86110F62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8122" y="5619484"/>
              <a:ext cx="702782" cy="361305"/>
            </a:xfrm>
            <a:prstGeom prst="rect">
              <a:avLst/>
            </a:prstGeom>
          </p:spPr>
        </p:pic>
        <p:pic>
          <p:nvPicPr>
            <p:cNvPr id="13" name="Picture 6" descr="Zorgevaluatie Nederland">
              <a:extLst>
                <a:ext uri="{FF2B5EF4-FFF2-40B4-BE49-F238E27FC236}">
                  <a16:creationId xmlns:a16="http://schemas.microsoft.com/office/drawing/2014/main" id="{9B90C55C-05E7-7CCB-8722-2214F8AD4A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907" y="6573247"/>
              <a:ext cx="847213" cy="197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499F92F-32C5-2F37-1EBC-FDC844CE07C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61808" y="6077903"/>
              <a:ext cx="245250" cy="0"/>
            </a:xfrm>
            <a:prstGeom prst="line">
              <a:avLst/>
            </a:prstGeom>
            <a:ln w="28575">
              <a:solidFill>
                <a:schemeClr val="bg2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D44B12A-A895-8C91-DEFF-DD37C9AF1B4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61808" y="6481217"/>
              <a:ext cx="245250" cy="0"/>
            </a:xfrm>
            <a:prstGeom prst="line">
              <a:avLst/>
            </a:prstGeom>
            <a:ln w="28575">
              <a:solidFill>
                <a:schemeClr val="bg2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4006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7A8228-23F0-C8D5-1652-0B46E7C52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2">
            <a:extLst>
              <a:ext uri="{FF2B5EF4-FFF2-40B4-BE49-F238E27FC236}">
                <a16:creationId xmlns:a16="http://schemas.microsoft.com/office/drawing/2014/main" id="{EB7000F1-72A6-20CF-17D8-B0DCE03005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321" b="15378"/>
          <a:stretch/>
        </p:blipFill>
        <p:spPr>
          <a:xfrm>
            <a:off x="1" y="139148"/>
            <a:ext cx="3533418" cy="1013791"/>
          </a:xfrm>
          <a:prstGeom prst="rect">
            <a:avLst/>
          </a:prstGeom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4D7C6989-4280-8D62-459B-534AAA26D59F}"/>
              </a:ext>
            </a:extLst>
          </p:cNvPr>
          <p:cNvSpPr txBox="1">
            <a:spLocks/>
          </p:cNvSpPr>
          <p:nvPr/>
        </p:nvSpPr>
        <p:spPr bwMode="auto">
          <a:xfrm>
            <a:off x="3167406" y="754231"/>
            <a:ext cx="3894237" cy="75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20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-187325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accent6"/>
                </a:solidFill>
                <a:latin typeface="+mn-lt"/>
                <a:ea typeface="+mn-ea"/>
              </a:defRPr>
            </a:lvl2pPr>
            <a:lvl3pPr marL="360000" indent="-18573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accent6"/>
                </a:solidFill>
                <a:latin typeface="+mn-lt"/>
                <a:ea typeface="+mn-ea"/>
              </a:defRPr>
            </a:lvl3pPr>
            <a:lvl4pPr marL="720000" indent="-19526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4pPr>
            <a:lvl5pPr marL="1080000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5pPr>
            <a:lvl6pPr marL="23669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8241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32813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7385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kern="0" dirty="0" err="1">
                <a:solidFill>
                  <a:srgbClr val="003C66"/>
                </a:solidFill>
                <a:latin typeface="Calibri"/>
              </a:rPr>
              <a:t>Waarom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AD0DE2-709C-B6D2-DAEE-73DA7E9F7396}"/>
              </a:ext>
            </a:extLst>
          </p:cNvPr>
          <p:cNvSpPr/>
          <p:nvPr/>
        </p:nvSpPr>
        <p:spPr>
          <a:xfrm>
            <a:off x="7671201" y="6117772"/>
            <a:ext cx="1374745" cy="665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CE6B647-F03C-29D7-7D47-304EE3739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6298" y="2184751"/>
            <a:ext cx="3359648" cy="22246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2647EB-930F-8A42-89D3-D40DE012FF93}"/>
              </a:ext>
            </a:extLst>
          </p:cNvPr>
          <p:cNvSpPr txBox="1"/>
          <p:nvPr/>
        </p:nvSpPr>
        <p:spPr>
          <a:xfrm>
            <a:off x="856773" y="2184751"/>
            <a:ext cx="4572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02900" lvl="2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Patiënten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 en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naasten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horen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bij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elkaar</a:t>
            </a:r>
            <a:b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</a:b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3C66"/>
              </a:solidFill>
              <a:effectLst/>
              <a:uLnTx/>
              <a:uFillTx/>
              <a:latin typeface="Calibri"/>
            </a:endParaRPr>
          </a:p>
          <a:p>
            <a:pPr marL="645750" lvl="2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kumimoji="0" lang="nl-NL" sz="1600" i="0" u="none" strike="noStrike" kern="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Gemiddeld emotioneel welzijn van naasten</a:t>
            </a:r>
            <a:r>
              <a:rPr lang="nl-NL" sz="1600" kern="0" dirty="0">
                <a:solidFill>
                  <a:srgbClr val="003C66"/>
                </a:solidFill>
                <a:latin typeface="Calibri"/>
              </a:rPr>
              <a:t> laag, zelfs lager dan van patiënt</a:t>
            </a:r>
            <a:r>
              <a:rPr kumimoji="0" lang="nl-NL" sz="1600" i="0" u="none" strike="noStrike" kern="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 (</a:t>
            </a:r>
            <a:r>
              <a:rPr kumimoji="0" lang="nl-NL" sz="1200" i="1" u="none" strike="noStrike" kern="0" cap="none" spc="0" normalizeH="0" baseline="0" noProof="0" dirty="0" err="1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eQuiPe</a:t>
            </a:r>
            <a:r>
              <a:rPr kumimoji="0" lang="nl-NL" sz="1200" i="1" u="none" strike="noStrike" kern="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 studie, 2019)</a:t>
            </a:r>
          </a:p>
          <a:p>
            <a:pPr lvl="1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3C66"/>
              </a:solidFill>
              <a:effectLst/>
              <a:uLnTx/>
              <a:uFillTx/>
              <a:latin typeface="Calibri"/>
            </a:endParaRPr>
          </a:p>
          <a:p>
            <a:pPr marL="702900" lvl="2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Aandacht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helpt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naasten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bij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verwerking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en-US" sz="1600" kern="0" dirty="0">
                <a:solidFill>
                  <a:srgbClr val="003C66"/>
                </a:solidFill>
                <a:latin typeface="Calibri"/>
              </a:rPr>
              <a:t>(</a:t>
            </a:r>
            <a:r>
              <a:rPr lang="en-US" sz="1600" kern="0" dirty="0" err="1">
                <a:solidFill>
                  <a:srgbClr val="003C66"/>
                </a:solidFill>
                <a:latin typeface="Calibri"/>
              </a:rPr>
              <a:t>aanstaand</a:t>
            </a:r>
            <a:r>
              <a:rPr lang="en-US" sz="1600" kern="0" dirty="0">
                <a:solidFill>
                  <a:srgbClr val="003C66"/>
                </a:solidFill>
                <a:latin typeface="Calibri"/>
              </a:rPr>
              <a:t>)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verlies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gedurende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 de hele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palliatieve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fase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. </a:t>
            </a:r>
            <a:endParaRPr lang="en-US" sz="1600" kern="0" noProof="0" dirty="0">
              <a:solidFill>
                <a:srgbClr val="003C66"/>
              </a:solidFill>
              <a:latin typeface="Calibri"/>
            </a:endParaRPr>
          </a:p>
          <a:p>
            <a:pPr marL="702900" lvl="2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kumimoji="0" lang="en-US" sz="1600" i="0" u="none" strike="noStrike" kern="0" cap="none" spc="0" normalizeH="0" baseline="0" dirty="0">
              <a:ln>
                <a:noFill/>
              </a:ln>
              <a:solidFill>
                <a:srgbClr val="003C66"/>
              </a:solidFill>
              <a:effectLst/>
              <a:uLnTx/>
              <a:uFillTx/>
              <a:latin typeface="Calibri"/>
            </a:endParaRPr>
          </a:p>
          <a:p>
            <a:pPr marL="702900" lvl="2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003C66"/>
                </a:solidFill>
                <a:latin typeface="Calibri"/>
              </a:rPr>
              <a:t>Goede </a:t>
            </a:r>
            <a:r>
              <a:rPr lang="en-US" sz="1600" kern="0" dirty="0" err="1">
                <a:solidFill>
                  <a:srgbClr val="003C66"/>
                </a:solidFill>
                <a:latin typeface="Calibri"/>
              </a:rPr>
              <a:t>zorg</a:t>
            </a:r>
            <a:r>
              <a:rPr lang="en-US" sz="1600" kern="0" dirty="0">
                <a:solidFill>
                  <a:srgbClr val="003C66"/>
                </a:solidFill>
                <a:latin typeface="Calibri"/>
              </a:rPr>
              <a:t> voor </a:t>
            </a:r>
            <a:r>
              <a:rPr lang="en-US" sz="1600" kern="0" dirty="0" err="1">
                <a:solidFill>
                  <a:srgbClr val="003C66"/>
                </a:solidFill>
                <a:latin typeface="Calibri"/>
              </a:rPr>
              <a:t>naasten</a:t>
            </a:r>
            <a:r>
              <a:rPr lang="en-US" sz="1600" kern="0" dirty="0">
                <a:solidFill>
                  <a:srgbClr val="003C66"/>
                </a:solidFill>
                <a:latin typeface="Calibri"/>
              </a:rPr>
              <a:t> </a:t>
            </a:r>
            <a:r>
              <a:rPr lang="en-US" sz="1600" kern="0" dirty="0" err="1">
                <a:solidFill>
                  <a:srgbClr val="003C66"/>
                </a:solidFill>
                <a:latin typeface="Calibri"/>
              </a:rPr>
              <a:t>helpt</a:t>
            </a:r>
            <a:r>
              <a:rPr lang="en-US" sz="1600" kern="0" dirty="0">
                <a:solidFill>
                  <a:srgbClr val="003C66"/>
                </a:solidFill>
                <a:latin typeface="Calibri"/>
              </a:rPr>
              <a:t> de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patiënten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3C66"/>
              </a:solidFill>
              <a:effectLst/>
              <a:uLnTx/>
              <a:uFillTx/>
              <a:latin typeface="Calibri"/>
            </a:endParaRPr>
          </a:p>
          <a:p>
            <a:pPr lvl="1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3C66"/>
              </a:solidFill>
              <a:effectLst/>
              <a:uLnTx/>
              <a:uFillTx/>
              <a:latin typeface="Calibri"/>
            </a:endParaRPr>
          </a:p>
          <a:p>
            <a:pPr marL="702900" lvl="2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Hoort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bij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goede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palliatieve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zorg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 in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elke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fase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. Ook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ná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 het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overlijden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 van de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patiënt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</a:rPr>
              <a:t>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7B29B9A-D776-31C7-022A-35DD672232C8}"/>
              </a:ext>
            </a:extLst>
          </p:cNvPr>
          <p:cNvGrpSpPr/>
          <p:nvPr/>
        </p:nvGrpSpPr>
        <p:grpSpPr>
          <a:xfrm>
            <a:off x="120268" y="6418202"/>
            <a:ext cx="2914004" cy="352583"/>
            <a:chOff x="120268" y="6418202"/>
            <a:chExt cx="2914004" cy="352583"/>
          </a:xfrm>
        </p:grpSpPr>
        <p:pic>
          <p:nvPicPr>
            <p:cNvPr id="12" name="Afbeelding 11" descr="logo lumc_Fedra_PPT_20 mm NL.pdf">
              <a:extLst>
                <a:ext uri="{FF2B5EF4-FFF2-40B4-BE49-F238E27FC236}">
                  <a16:creationId xmlns:a16="http://schemas.microsoft.com/office/drawing/2014/main" id="{72A3EA9F-8E91-849B-A88F-CED25BCA1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9698" y="6491510"/>
              <a:ext cx="981820" cy="24653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DDBA380-41E0-DFDC-2BB2-87269B5F0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0268" y="6418202"/>
              <a:ext cx="685817" cy="352583"/>
            </a:xfrm>
            <a:prstGeom prst="rect">
              <a:avLst/>
            </a:prstGeom>
          </p:spPr>
        </p:pic>
        <p:pic>
          <p:nvPicPr>
            <p:cNvPr id="1030" name="Picture 6" descr="Zorgevaluatie Nederland">
              <a:extLst>
                <a:ext uri="{FF2B5EF4-FFF2-40B4-BE49-F238E27FC236}">
                  <a16:creationId xmlns:a16="http://schemas.microsoft.com/office/drawing/2014/main" id="{B485B642-D598-A647-2C32-07F4B9031A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7511" y="6509433"/>
              <a:ext cx="826761" cy="192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1E646E1-B344-A103-E869-175E54DE953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19480" y="6505818"/>
              <a:ext cx="0" cy="232228"/>
            </a:xfrm>
            <a:prstGeom prst="line">
              <a:avLst/>
            </a:prstGeom>
            <a:ln w="28575">
              <a:solidFill>
                <a:schemeClr val="bg2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09FF485-EC1E-ED46-77A7-D1FBFB55565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92960" y="6509433"/>
              <a:ext cx="0" cy="232228"/>
            </a:xfrm>
            <a:prstGeom prst="line">
              <a:avLst/>
            </a:prstGeom>
            <a:ln w="28575">
              <a:solidFill>
                <a:schemeClr val="bg2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954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703FF-7DB3-C1FE-92FA-E0AAB3255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2">
            <a:extLst>
              <a:ext uri="{FF2B5EF4-FFF2-40B4-BE49-F238E27FC236}">
                <a16:creationId xmlns:a16="http://schemas.microsoft.com/office/drawing/2014/main" id="{52914205-45A3-BC4A-CB47-CAA4B4DFA9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321" b="15378"/>
          <a:stretch/>
        </p:blipFill>
        <p:spPr>
          <a:xfrm>
            <a:off x="1" y="139148"/>
            <a:ext cx="3533418" cy="1013791"/>
          </a:xfrm>
          <a:prstGeom prst="rect">
            <a:avLst/>
          </a:prstGeom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EE21CF47-3E81-5FE8-34FF-E297141C64E3}"/>
              </a:ext>
            </a:extLst>
          </p:cNvPr>
          <p:cNvSpPr txBox="1">
            <a:spLocks/>
          </p:cNvSpPr>
          <p:nvPr/>
        </p:nvSpPr>
        <p:spPr bwMode="auto">
          <a:xfrm>
            <a:off x="2982743" y="768968"/>
            <a:ext cx="6079975" cy="75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20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-187325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accent6"/>
                </a:solidFill>
                <a:latin typeface="+mn-lt"/>
                <a:ea typeface="+mn-ea"/>
              </a:defRPr>
            </a:lvl2pPr>
            <a:lvl3pPr marL="360000" indent="-18573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accent6"/>
                </a:solidFill>
                <a:latin typeface="+mn-lt"/>
                <a:ea typeface="+mn-ea"/>
              </a:defRPr>
            </a:lvl3pPr>
            <a:lvl4pPr marL="720000" indent="-19526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4pPr>
            <a:lvl5pPr marL="1080000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5pPr>
            <a:lvl6pPr marL="23669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8241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32813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7385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lvl="0" algn="ctr">
              <a:defRPr/>
            </a:pPr>
            <a:r>
              <a:rPr lang="en-US" sz="2800" dirty="0"/>
              <a:t> </a:t>
            </a:r>
            <a:r>
              <a:rPr lang="en-US" sz="4000" dirty="0">
                <a:solidFill>
                  <a:srgbClr val="003C66"/>
                </a:solidFill>
              </a:rPr>
              <a:t>En </a:t>
            </a:r>
            <a:r>
              <a:rPr lang="en-US" sz="4000" dirty="0" err="1">
                <a:solidFill>
                  <a:srgbClr val="003C66"/>
                </a:solidFill>
              </a:rPr>
              <a:t>waarom</a:t>
            </a:r>
            <a:r>
              <a:rPr lang="en-US" sz="4000" dirty="0">
                <a:solidFill>
                  <a:srgbClr val="003C66"/>
                </a:solidFill>
              </a:rPr>
              <a:t> </a:t>
            </a:r>
            <a:r>
              <a:rPr lang="en-US" sz="4000" dirty="0" err="1">
                <a:solidFill>
                  <a:srgbClr val="003C66"/>
                </a:solidFill>
              </a:rPr>
              <a:t>zou</a:t>
            </a:r>
            <a:r>
              <a:rPr lang="en-US" sz="4000" dirty="0">
                <a:solidFill>
                  <a:srgbClr val="003C66"/>
                </a:solidFill>
              </a:rPr>
              <a:t> </a:t>
            </a:r>
            <a:r>
              <a:rPr lang="en-US" sz="4000" dirty="0" err="1">
                <a:solidFill>
                  <a:srgbClr val="003C66"/>
                </a:solidFill>
              </a:rPr>
              <a:t>jíj</a:t>
            </a:r>
            <a:r>
              <a:rPr lang="en-US" sz="4000" dirty="0">
                <a:solidFill>
                  <a:srgbClr val="003C66"/>
                </a:solidFill>
              </a:rPr>
              <a:t> het </a:t>
            </a:r>
            <a:r>
              <a:rPr lang="en-US" sz="4000" dirty="0" err="1">
                <a:solidFill>
                  <a:srgbClr val="003C66"/>
                </a:solidFill>
              </a:rPr>
              <a:t>doen</a:t>
            </a:r>
            <a:r>
              <a:rPr lang="en-US" sz="4000" dirty="0">
                <a:solidFill>
                  <a:srgbClr val="003C66"/>
                </a:solidFill>
              </a:rPr>
              <a:t>?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3C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EF1A3B-EB92-43B0-0711-F05479CE4BCC}"/>
              </a:ext>
            </a:extLst>
          </p:cNvPr>
          <p:cNvSpPr/>
          <p:nvPr/>
        </p:nvSpPr>
        <p:spPr>
          <a:xfrm>
            <a:off x="7671201" y="6117772"/>
            <a:ext cx="1374745" cy="665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CE1BB2-92E9-9D4B-FD76-6F2674D08A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481873" y="4952178"/>
            <a:ext cx="3287310" cy="1789483"/>
          </a:xfrm>
          <a:prstGeom prst="rect">
            <a:avLst/>
          </a:prstGeom>
          <a:solidFill>
            <a:srgbClr val="05827A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D0C7C8-6882-0BBE-D596-3B5A11A4B52D}"/>
              </a:ext>
            </a:extLst>
          </p:cNvPr>
          <p:cNvSpPr txBox="1"/>
          <p:nvPr/>
        </p:nvSpPr>
        <p:spPr>
          <a:xfrm>
            <a:off x="5622607" y="5072146"/>
            <a:ext cx="300584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i="1" dirty="0">
                <a:solidFill>
                  <a:schemeClr val="bg1"/>
                </a:solidFill>
                <a:latin typeface="+mn-lt"/>
              </a:rPr>
              <a:t>“</a:t>
            </a:r>
            <a:r>
              <a:rPr lang="nl-NL" sz="1800" i="1" dirty="0">
                <a:solidFill>
                  <a:schemeClr val="bg1"/>
                </a:solidFill>
                <a:latin typeface="+mn-lt"/>
              </a:rPr>
              <a:t>Er zijn geen ‘lastige’ families als  je oog voor ze hebt</a:t>
            </a:r>
            <a:r>
              <a:rPr lang="nl-NL" sz="2000" i="1" dirty="0">
                <a:solidFill>
                  <a:schemeClr val="bg1"/>
                </a:solidFill>
                <a:latin typeface="+mn-lt"/>
              </a:rPr>
              <a:t>” </a:t>
            </a:r>
            <a:br>
              <a:rPr lang="en-GB" sz="2000" i="1" dirty="0">
                <a:solidFill>
                  <a:schemeClr val="bg1"/>
                </a:solidFill>
                <a:latin typeface="+mn-lt"/>
              </a:rPr>
            </a:br>
            <a:r>
              <a:rPr lang="en-GB" sz="1800" i="1" dirty="0">
                <a:solidFill>
                  <a:schemeClr val="bg1"/>
                </a:solidFill>
                <a:latin typeface="+mn-lt"/>
              </a:rPr>
              <a:t>    </a:t>
            </a:r>
            <a:br>
              <a:rPr lang="en-GB" sz="1800" dirty="0">
                <a:solidFill>
                  <a:schemeClr val="bg1"/>
                </a:solidFill>
                <a:latin typeface="+mn-lt"/>
              </a:rPr>
            </a:br>
            <a:r>
              <a:rPr lang="en-GB" sz="1800" dirty="0">
                <a:solidFill>
                  <a:schemeClr val="bg1"/>
                </a:solidFill>
                <a:latin typeface="+mn-lt"/>
              </a:rPr>
              <a:t>Arts- </a:t>
            </a:r>
            <a:r>
              <a:rPr lang="en-GB" sz="1800" dirty="0" err="1">
                <a:solidFill>
                  <a:schemeClr val="bg1"/>
                </a:solidFill>
                <a:latin typeface="+mn-lt"/>
              </a:rPr>
              <a:t>ziekenhuis</a:t>
            </a:r>
            <a:endParaRPr lang="en-NL" sz="18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F9E77EE-4A1A-B1BE-7CFE-3E3F2D078F74}"/>
              </a:ext>
            </a:extLst>
          </p:cNvPr>
          <p:cNvGrpSpPr/>
          <p:nvPr/>
        </p:nvGrpSpPr>
        <p:grpSpPr>
          <a:xfrm>
            <a:off x="120268" y="6418202"/>
            <a:ext cx="2914004" cy="352583"/>
            <a:chOff x="120268" y="6418202"/>
            <a:chExt cx="2914004" cy="352583"/>
          </a:xfrm>
        </p:grpSpPr>
        <p:pic>
          <p:nvPicPr>
            <p:cNvPr id="10" name="Afbeelding 11" descr="logo lumc_Fedra_PPT_20 mm NL.pdf">
              <a:extLst>
                <a:ext uri="{FF2B5EF4-FFF2-40B4-BE49-F238E27FC236}">
                  <a16:creationId xmlns:a16="http://schemas.microsoft.com/office/drawing/2014/main" id="{1FA3754C-1E38-D5DA-9AFE-3778C5B81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9698" y="6491510"/>
              <a:ext cx="981820" cy="24653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B7F9238-D8A5-486B-2D38-6E3B3D333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0268" y="6418202"/>
              <a:ext cx="685817" cy="352583"/>
            </a:xfrm>
            <a:prstGeom prst="rect">
              <a:avLst/>
            </a:prstGeom>
          </p:spPr>
        </p:pic>
        <p:pic>
          <p:nvPicPr>
            <p:cNvPr id="12" name="Picture 6" descr="Zorgevaluatie Nederland">
              <a:extLst>
                <a:ext uri="{FF2B5EF4-FFF2-40B4-BE49-F238E27FC236}">
                  <a16:creationId xmlns:a16="http://schemas.microsoft.com/office/drawing/2014/main" id="{1CFF6C28-483D-E9CA-F59D-FAC33D310B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7511" y="6509433"/>
              <a:ext cx="826761" cy="192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0F7A6DB-0FEE-3777-AA04-FAA7D4A6DFE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19480" y="6505818"/>
              <a:ext cx="0" cy="232228"/>
            </a:xfrm>
            <a:prstGeom prst="line">
              <a:avLst/>
            </a:prstGeom>
            <a:ln w="28575">
              <a:solidFill>
                <a:schemeClr val="bg2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DB3346A-FE09-9031-4EE7-A1BDD35A45C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92960" y="6509433"/>
              <a:ext cx="0" cy="232228"/>
            </a:xfrm>
            <a:prstGeom prst="line">
              <a:avLst/>
            </a:prstGeom>
            <a:ln w="28575">
              <a:solidFill>
                <a:schemeClr val="bg2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9C75EC7-A737-8A79-3D79-323A475D64A2}"/>
              </a:ext>
            </a:extLst>
          </p:cNvPr>
          <p:cNvSpPr txBox="1"/>
          <p:nvPr/>
        </p:nvSpPr>
        <p:spPr>
          <a:xfrm>
            <a:off x="1388060" y="1731352"/>
            <a:ext cx="7451887" cy="306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Voldoening en teamspirit</a:t>
            </a: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Jij kunt naasten daadwerkelijk helpen en met hen samenwerken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Betere zorg voor jouw patiënt: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 kunt belangrijke informatie krijgen over jouw patiënt</a:t>
            </a: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 krijgt een belangrijke steun erbij in de zorg voor je patiënt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Betere afsluiting na overlijden: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 kunt  door nazorg het zorgtraject na overlijden van de patiënt beter afsluiten. Afscheid en </a:t>
            </a:r>
            <a:r>
              <a:rPr kumimoji="0" lang="nl-N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closure</a:t>
            </a: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ook voor jou.</a:t>
            </a: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 krijgt feedback op de zorg die je hebt geleverd.</a:t>
            </a:r>
          </a:p>
        </p:txBody>
      </p:sp>
    </p:spTree>
    <p:extLst>
      <p:ext uri="{BB962C8B-B14F-4D97-AF65-F5344CB8AC3E}">
        <p14:creationId xmlns:p14="http://schemas.microsoft.com/office/powerpoint/2010/main" val="2536445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8F74E9-F610-90D2-86F8-BA0A62FDC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2">
            <a:extLst>
              <a:ext uri="{FF2B5EF4-FFF2-40B4-BE49-F238E27FC236}">
                <a16:creationId xmlns:a16="http://schemas.microsoft.com/office/drawing/2014/main" id="{F817B051-6A86-64F1-89C8-05F2C9E6FB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321" b="15378"/>
          <a:stretch/>
        </p:blipFill>
        <p:spPr>
          <a:xfrm>
            <a:off x="1" y="139148"/>
            <a:ext cx="3533418" cy="1013791"/>
          </a:xfrm>
          <a:prstGeom prst="rect">
            <a:avLst/>
          </a:prstGeom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96E53607-98ED-12A4-ADF3-D8E14339D037}"/>
              </a:ext>
            </a:extLst>
          </p:cNvPr>
          <p:cNvSpPr txBox="1">
            <a:spLocks/>
          </p:cNvSpPr>
          <p:nvPr/>
        </p:nvSpPr>
        <p:spPr bwMode="auto">
          <a:xfrm>
            <a:off x="3001423" y="646043"/>
            <a:ext cx="6142577" cy="75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20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-187325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accent6"/>
                </a:solidFill>
                <a:latin typeface="+mn-lt"/>
                <a:ea typeface="+mn-ea"/>
              </a:defRPr>
            </a:lvl2pPr>
            <a:lvl3pPr marL="360000" indent="-18573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accent6"/>
                </a:solidFill>
                <a:latin typeface="+mn-lt"/>
                <a:ea typeface="+mn-ea"/>
              </a:defRPr>
            </a:lvl3pPr>
            <a:lvl4pPr marL="720000" indent="-19526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4pPr>
            <a:lvl5pPr marL="1080000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5pPr>
            <a:lvl6pPr marL="23669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8241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32813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7385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lvl="0">
              <a:defRPr/>
            </a:pPr>
            <a:r>
              <a:rPr lang="nl-NL" sz="2800" dirty="0">
                <a:solidFill>
                  <a:srgbClr val="003C66"/>
                </a:solidFill>
              </a:rPr>
              <a:t>Wat hebben naasten en nabestaanden </a:t>
            </a:r>
          </a:p>
          <a:p>
            <a:pPr lvl="0">
              <a:defRPr/>
            </a:pPr>
            <a:r>
              <a:rPr lang="nl-NL" sz="2800" dirty="0">
                <a:solidFill>
                  <a:srgbClr val="003C66"/>
                </a:solidFill>
              </a:rPr>
              <a:t>van zorgverleners nodig?  </a:t>
            </a:r>
            <a:br>
              <a:rPr lang="nl-NL" dirty="0"/>
            </a:br>
            <a:r>
              <a:rPr lang="nl-NL" sz="700" dirty="0"/>
              <a:t> </a:t>
            </a:r>
            <a:endParaRPr lang="nl-NL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A2A4A5-8EE3-66AD-A8C5-52EBEA467B6F}"/>
              </a:ext>
            </a:extLst>
          </p:cNvPr>
          <p:cNvSpPr/>
          <p:nvPr/>
        </p:nvSpPr>
        <p:spPr>
          <a:xfrm>
            <a:off x="7671201" y="6117772"/>
            <a:ext cx="1374745" cy="665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F5458124-A646-2511-76AE-628232245B32}"/>
              </a:ext>
            </a:extLst>
          </p:cNvPr>
          <p:cNvGraphicFramePr/>
          <p:nvPr/>
        </p:nvGraphicFramePr>
        <p:xfrm>
          <a:off x="1392174" y="1865272"/>
          <a:ext cx="7345432" cy="4182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86A0ADBE-765D-4ED2-7FC0-0F19C03022A3}"/>
              </a:ext>
            </a:extLst>
          </p:cNvPr>
          <p:cNvGrpSpPr/>
          <p:nvPr/>
        </p:nvGrpSpPr>
        <p:grpSpPr>
          <a:xfrm>
            <a:off x="120268" y="6418202"/>
            <a:ext cx="2914004" cy="352583"/>
            <a:chOff x="120268" y="6418202"/>
            <a:chExt cx="2914004" cy="352583"/>
          </a:xfrm>
        </p:grpSpPr>
        <p:pic>
          <p:nvPicPr>
            <p:cNvPr id="9" name="Afbeelding 11" descr="logo lumc_Fedra_PPT_20 mm NL.pdf">
              <a:extLst>
                <a:ext uri="{FF2B5EF4-FFF2-40B4-BE49-F238E27FC236}">
                  <a16:creationId xmlns:a16="http://schemas.microsoft.com/office/drawing/2014/main" id="{4B541FD8-2361-52AB-07B8-3A1E00A7C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19698" y="6491510"/>
              <a:ext cx="981820" cy="24653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3B12F39-2F2C-F7AC-8093-6E7BEC723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20268" y="6418202"/>
              <a:ext cx="685817" cy="352583"/>
            </a:xfrm>
            <a:prstGeom prst="rect">
              <a:avLst/>
            </a:prstGeom>
          </p:spPr>
        </p:pic>
        <p:pic>
          <p:nvPicPr>
            <p:cNvPr id="11" name="Picture 6" descr="Zorgevaluatie Nederland">
              <a:extLst>
                <a:ext uri="{FF2B5EF4-FFF2-40B4-BE49-F238E27FC236}">
                  <a16:creationId xmlns:a16="http://schemas.microsoft.com/office/drawing/2014/main" id="{0FF2DBB9-C05D-E657-9B03-811428C2A6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7511" y="6509433"/>
              <a:ext cx="826761" cy="192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5D1FD5A-0355-B396-E71F-19AE0936F25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19480" y="6505818"/>
              <a:ext cx="0" cy="232228"/>
            </a:xfrm>
            <a:prstGeom prst="line">
              <a:avLst/>
            </a:prstGeom>
            <a:ln w="28575">
              <a:solidFill>
                <a:schemeClr val="bg2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E57A0C2-7E54-BBD9-B7EA-929DC499BCF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92960" y="6509433"/>
              <a:ext cx="0" cy="232228"/>
            </a:xfrm>
            <a:prstGeom prst="line">
              <a:avLst/>
            </a:prstGeom>
            <a:ln w="28575">
              <a:solidFill>
                <a:schemeClr val="bg2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15EB1C2-7DB9-95BD-B4B0-49936ACAAFEE}"/>
              </a:ext>
            </a:extLst>
          </p:cNvPr>
          <p:cNvSpPr txBox="1"/>
          <p:nvPr/>
        </p:nvSpPr>
        <p:spPr>
          <a:xfrm>
            <a:off x="4125940" y="6246067"/>
            <a:ext cx="4232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rgbClr val="003C66"/>
                </a:solidFill>
              </a:rPr>
              <a:t>Bron</a:t>
            </a:r>
            <a:r>
              <a:rPr lang="en-US" sz="1200" dirty="0">
                <a:solidFill>
                  <a:srgbClr val="003C66"/>
                </a:solidFill>
              </a:rPr>
              <a:t>: Hoffstädt </a:t>
            </a:r>
            <a:r>
              <a:rPr lang="en-US" sz="1200" dirty="0" err="1">
                <a:solidFill>
                  <a:srgbClr val="003C66"/>
                </a:solidFill>
              </a:rPr>
              <a:t>e.a.What</a:t>
            </a:r>
            <a:r>
              <a:rPr lang="en-US" sz="1200" dirty="0">
                <a:solidFill>
                  <a:srgbClr val="003C66"/>
                </a:solidFill>
              </a:rPr>
              <a:t> do family caregivers with life-threatening diseases need from healthcare professionals? A qualitative study. BMJ </a:t>
            </a:r>
            <a:r>
              <a:rPr lang="en-US" sz="1200" dirty="0" err="1">
                <a:solidFill>
                  <a:srgbClr val="003C66"/>
                </a:solidFill>
              </a:rPr>
              <a:t>supportive&amp;qualitative</a:t>
            </a:r>
            <a:r>
              <a:rPr lang="en-US" sz="1200" dirty="0">
                <a:solidFill>
                  <a:srgbClr val="003C66"/>
                </a:solidFill>
              </a:rPr>
              <a:t> care, 2024</a:t>
            </a:r>
          </a:p>
        </p:txBody>
      </p:sp>
    </p:spTree>
    <p:extLst>
      <p:ext uri="{BB962C8B-B14F-4D97-AF65-F5344CB8AC3E}">
        <p14:creationId xmlns:p14="http://schemas.microsoft.com/office/powerpoint/2010/main" val="3346010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CE699D-69DC-0C2A-D110-44D002BA4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2">
            <a:extLst>
              <a:ext uri="{FF2B5EF4-FFF2-40B4-BE49-F238E27FC236}">
                <a16:creationId xmlns:a16="http://schemas.microsoft.com/office/drawing/2014/main" id="{83407E5C-2E93-5D3A-18E7-5709E1FC3A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321" b="15378"/>
          <a:stretch/>
        </p:blipFill>
        <p:spPr>
          <a:xfrm>
            <a:off x="1" y="139148"/>
            <a:ext cx="3533418" cy="10137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F7FD4E-A0CB-A59A-A185-5E35A7F1830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8642" t="25375"/>
          <a:stretch/>
        </p:blipFill>
        <p:spPr>
          <a:xfrm>
            <a:off x="3209828" y="1751004"/>
            <a:ext cx="5741407" cy="42265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2679796-72E3-A48F-4234-F9C6482CFBF6}"/>
              </a:ext>
            </a:extLst>
          </p:cNvPr>
          <p:cNvSpPr/>
          <p:nvPr/>
        </p:nvSpPr>
        <p:spPr bwMode="auto">
          <a:xfrm>
            <a:off x="0" y="1667488"/>
            <a:ext cx="3048000" cy="4052592"/>
          </a:xfrm>
          <a:prstGeom prst="rect">
            <a:avLst/>
          </a:prstGeom>
          <a:solidFill>
            <a:srgbClr val="468CB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F26FED-7A20-122E-D9D5-BB91BCF4A915}"/>
              </a:ext>
            </a:extLst>
          </p:cNvPr>
          <p:cNvSpPr txBox="1"/>
          <p:nvPr/>
        </p:nvSpPr>
        <p:spPr>
          <a:xfrm>
            <a:off x="161828" y="2354956"/>
            <a:ext cx="25046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000" b="1" i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Hoe is het met </a:t>
            </a:r>
            <a:r>
              <a:rPr lang="en-GB" sz="2000" b="1" i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jou</a:t>
            </a:r>
            <a:r>
              <a:rPr lang="en-GB" sz="2000" b="1" i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r>
              <a:rPr lang="en-GB" sz="2000" b="1" i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Wat </a:t>
            </a:r>
            <a:r>
              <a:rPr lang="en-GB" sz="2000" b="1" i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heb</a:t>
            </a:r>
            <a:r>
              <a:rPr lang="en-GB" sz="2000" b="1" i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b="1" i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jij</a:t>
            </a:r>
            <a:r>
              <a:rPr lang="en-GB" sz="2000" b="1" i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b="1" i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nodig</a:t>
            </a:r>
            <a:r>
              <a:rPr lang="en-GB" sz="2000" b="1" i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r>
              <a:rPr lang="en-GB" sz="2000" b="1" i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Wat </a:t>
            </a:r>
            <a:r>
              <a:rPr lang="en-GB" sz="2000" b="1" i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kan</a:t>
            </a:r>
            <a:r>
              <a:rPr lang="en-GB" sz="2000" b="1" i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b="1" i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ik</a:t>
            </a:r>
            <a:r>
              <a:rPr lang="en-GB" sz="2000" b="1" i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b="1" i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voor</a:t>
            </a:r>
            <a:r>
              <a:rPr lang="en-GB" sz="2000" b="1" i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GB" sz="2000" b="1" i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doen</a:t>
            </a:r>
            <a:r>
              <a:rPr lang="en-GB" sz="2000" b="1" i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NL" sz="2000" b="1" i="1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7E302B23-FD52-BF4D-FEC5-FF9E3EB11B0F}"/>
              </a:ext>
            </a:extLst>
          </p:cNvPr>
          <p:cNvSpPr txBox="1">
            <a:spLocks/>
          </p:cNvSpPr>
          <p:nvPr/>
        </p:nvSpPr>
        <p:spPr bwMode="auto">
          <a:xfrm>
            <a:off x="2885441" y="839083"/>
            <a:ext cx="6258560" cy="75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20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-187325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accent6"/>
                </a:solidFill>
                <a:latin typeface="+mn-lt"/>
                <a:ea typeface="+mn-ea"/>
              </a:defRPr>
            </a:lvl2pPr>
            <a:lvl3pPr marL="360000" indent="-18573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accent6"/>
                </a:solidFill>
                <a:latin typeface="+mn-lt"/>
                <a:ea typeface="+mn-ea"/>
              </a:defRPr>
            </a:lvl3pPr>
            <a:lvl4pPr marL="720000" indent="-19526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4pPr>
            <a:lvl5pPr marL="1080000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5pPr>
            <a:lvl6pPr marL="23669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8241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32813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7385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lvl="0" algn="ctr">
              <a:defRPr/>
            </a:pPr>
            <a:r>
              <a:rPr lang="nl-NL" sz="2800" dirty="0">
                <a:solidFill>
                  <a:srgbClr val="003C66"/>
                </a:solidFill>
              </a:rPr>
              <a:t>Zorgverleners en vrijwilligers</a:t>
            </a:r>
            <a:endParaRPr lang="nl-NL" sz="4000" dirty="0">
              <a:solidFill>
                <a:srgbClr val="003C66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5517103-8169-DF51-27F5-080E491AE1F5}"/>
              </a:ext>
            </a:extLst>
          </p:cNvPr>
          <p:cNvGrpSpPr/>
          <p:nvPr/>
        </p:nvGrpSpPr>
        <p:grpSpPr>
          <a:xfrm>
            <a:off x="120268" y="6418202"/>
            <a:ext cx="2914004" cy="352583"/>
            <a:chOff x="120268" y="6418202"/>
            <a:chExt cx="2914004" cy="352583"/>
          </a:xfrm>
        </p:grpSpPr>
        <p:pic>
          <p:nvPicPr>
            <p:cNvPr id="7" name="Afbeelding 11" descr="logo lumc_Fedra_PPT_20 mm NL.pdf">
              <a:extLst>
                <a:ext uri="{FF2B5EF4-FFF2-40B4-BE49-F238E27FC236}">
                  <a16:creationId xmlns:a16="http://schemas.microsoft.com/office/drawing/2014/main" id="{A30DB642-CB19-547F-7246-A45EB30CD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9698" y="6491510"/>
              <a:ext cx="981820" cy="24653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F31E629-A4D3-0B40-6DB1-6BDF0192F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0268" y="6418202"/>
              <a:ext cx="685817" cy="352583"/>
            </a:xfrm>
            <a:prstGeom prst="rect">
              <a:avLst/>
            </a:prstGeom>
          </p:spPr>
        </p:pic>
        <p:pic>
          <p:nvPicPr>
            <p:cNvPr id="9" name="Picture 6" descr="Zorgevaluatie Nederland">
              <a:extLst>
                <a:ext uri="{FF2B5EF4-FFF2-40B4-BE49-F238E27FC236}">
                  <a16:creationId xmlns:a16="http://schemas.microsoft.com/office/drawing/2014/main" id="{D4F55215-8021-D999-891C-6F09960F80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7511" y="6509433"/>
              <a:ext cx="826761" cy="192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006EE81-BD03-7FB1-4D08-778F906E075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19480" y="6505818"/>
              <a:ext cx="0" cy="232228"/>
            </a:xfrm>
            <a:prstGeom prst="line">
              <a:avLst/>
            </a:prstGeom>
            <a:ln w="28575">
              <a:solidFill>
                <a:schemeClr val="bg2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A9167EE-5298-B8EF-470B-1FD68EC99B4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92960" y="6509433"/>
              <a:ext cx="0" cy="232228"/>
            </a:xfrm>
            <a:prstGeom prst="line">
              <a:avLst/>
            </a:prstGeom>
            <a:ln w="28575">
              <a:solidFill>
                <a:schemeClr val="bg2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6539CFE-F742-F6FA-23A7-5D09AA50A7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908" y="4389827"/>
            <a:ext cx="2850184" cy="121406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C19E783-66D0-5D3E-0BF1-DEB6F71B133D}"/>
              </a:ext>
            </a:extLst>
          </p:cNvPr>
          <p:cNvSpPr txBox="1"/>
          <p:nvPr/>
        </p:nvSpPr>
        <p:spPr>
          <a:xfrm>
            <a:off x="3714162" y="5977565"/>
            <a:ext cx="4948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https://palliaweb.nl/oog-voor-naasten</a:t>
            </a:r>
            <a:endParaRPr lang="en-US" sz="1800" dirty="0">
              <a:solidFill>
                <a:srgbClr val="003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187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E03C8-126E-3336-8B52-1B071ACD5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0E861F-727C-02E1-A77E-D533ED520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997" y="1242606"/>
            <a:ext cx="7821570" cy="1144588"/>
          </a:xfrm>
        </p:spPr>
        <p:txBody>
          <a:bodyPr/>
          <a:lstStyle/>
          <a:p>
            <a:pPr algn="ctr"/>
            <a:r>
              <a:rPr lang="en-GB" dirty="0"/>
              <a:t>Meer </a:t>
            </a:r>
            <a:r>
              <a:rPr lang="en-GB" dirty="0" err="1"/>
              <a:t>weten</a:t>
            </a:r>
            <a:r>
              <a:rPr lang="en-GB" dirty="0"/>
              <a:t>?</a:t>
            </a:r>
            <a:br>
              <a:rPr lang="en-GB" dirty="0"/>
            </a:br>
            <a:r>
              <a:rPr lang="en-GB" dirty="0" err="1"/>
              <a:t>Zie</a:t>
            </a:r>
            <a:r>
              <a:rPr lang="en-GB" dirty="0"/>
              <a:t> de </a:t>
            </a:r>
            <a:r>
              <a:rPr lang="en-GB" dirty="0" err="1"/>
              <a:t>volgende</a:t>
            </a:r>
            <a:r>
              <a:rPr lang="en-GB" dirty="0"/>
              <a:t> </a:t>
            </a:r>
            <a:r>
              <a:rPr lang="en-GB" dirty="0" err="1"/>
              <a:t>dia’s</a:t>
            </a:r>
            <a:endParaRPr lang="en-NL" dirty="0"/>
          </a:p>
        </p:txBody>
      </p:sp>
      <p:pic>
        <p:nvPicPr>
          <p:cNvPr id="4" name="Afbeelding 2">
            <a:extLst>
              <a:ext uri="{FF2B5EF4-FFF2-40B4-BE49-F238E27FC236}">
                <a16:creationId xmlns:a16="http://schemas.microsoft.com/office/drawing/2014/main" id="{550C153D-C016-D0C1-858C-EC471058DD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21" b="15378"/>
          <a:stretch/>
        </p:blipFill>
        <p:spPr>
          <a:xfrm>
            <a:off x="0" y="288236"/>
            <a:ext cx="3533418" cy="101379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45677DB-23E9-069B-FE40-4256B3296E10}"/>
              </a:ext>
            </a:extLst>
          </p:cNvPr>
          <p:cNvGrpSpPr/>
          <p:nvPr/>
        </p:nvGrpSpPr>
        <p:grpSpPr>
          <a:xfrm>
            <a:off x="8073920" y="5577816"/>
            <a:ext cx="1006108" cy="1151446"/>
            <a:chOff x="98054" y="5619484"/>
            <a:chExt cx="1006108" cy="1151446"/>
          </a:xfrm>
        </p:grpSpPr>
        <p:pic>
          <p:nvPicPr>
            <p:cNvPr id="7" name="Afbeelding 11" descr="logo lumc_Fedra_PPT_20 mm NL.pdf">
              <a:extLst>
                <a:ext uri="{FF2B5EF4-FFF2-40B4-BE49-F238E27FC236}">
                  <a16:creationId xmlns:a16="http://schemas.microsoft.com/office/drawing/2014/main" id="{0A518816-C62B-E904-95E4-3A430A8DF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054" y="6153539"/>
              <a:ext cx="1006108" cy="25263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4609A76-8A31-0C8C-95F3-9610034949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8122" y="5619484"/>
              <a:ext cx="702782" cy="361305"/>
            </a:xfrm>
            <a:prstGeom prst="rect">
              <a:avLst/>
            </a:prstGeom>
          </p:spPr>
        </p:pic>
        <p:pic>
          <p:nvPicPr>
            <p:cNvPr id="9" name="Picture 6" descr="Zorgevaluatie Nederland">
              <a:extLst>
                <a:ext uri="{FF2B5EF4-FFF2-40B4-BE49-F238E27FC236}">
                  <a16:creationId xmlns:a16="http://schemas.microsoft.com/office/drawing/2014/main" id="{DBA6FA9D-0C35-E2CE-75F6-E6E961EE5D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907" y="6573247"/>
              <a:ext cx="847213" cy="197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B942135-7971-C824-A833-F065E670657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61808" y="6077903"/>
              <a:ext cx="245250" cy="0"/>
            </a:xfrm>
            <a:prstGeom prst="line">
              <a:avLst/>
            </a:prstGeom>
            <a:ln w="28575">
              <a:solidFill>
                <a:schemeClr val="bg2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58F8834-CE2D-A66B-2A8D-13C34763223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61808" y="6481217"/>
              <a:ext cx="245250" cy="0"/>
            </a:xfrm>
            <a:prstGeom prst="line">
              <a:avLst/>
            </a:prstGeom>
            <a:ln w="28575">
              <a:solidFill>
                <a:schemeClr val="bg2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68383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E0718-A6A0-2A02-BC6E-B84E1A528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2">
            <a:extLst>
              <a:ext uri="{FF2B5EF4-FFF2-40B4-BE49-F238E27FC236}">
                <a16:creationId xmlns:a16="http://schemas.microsoft.com/office/drawing/2014/main" id="{6CDD79D0-DBE3-00A6-8BF4-4773E42987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321" b="15378"/>
          <a:stretch/>
        </p:blipFill>
        <p:spPr>
          <a:xfrm>
            <a:off x="1" y="139148"/>
            <a:ext cx="3533418" cy="10137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A98AD7B-9337-3A31-DDC3-E72070D1D6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717" y="1675310"/>
            <a:ext cx="7496463" cy="454633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D63C28C-D9A8-C716-2BAA-F83D574E7B0E}"/>
              </a:ext>
            </a:extLst>
          </p:cNvPr>
          <p:cNvSpPr txBox="1"/>
          <p:nvPr/>
        </p:nvSpPr>
        <p:spPr>
          <a:xfrm>
            <a:off x="5942715" y="6323043"/>
            <a:ext cx="27912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https://youtu.be/BvsMEHbJ-uc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6E21F81-C848-925A-80F5-199D62DEBACB}"/>
              </a:ext>
            </a:extLst>
          </p:cNvPr>
          <p:cNvGrpSpPr/>
          <p:nvPr/>
        </p:nvGrpSpPr>
        <p:grpSpPr>
          <a:xfrm>
            <a:off x="120268" y="6418202"/>
            <a:ext cx="2914004" cy="352583"/>
            <a:chOff x="120268" y="6418202"/>
            <a:chExt cx="2914004" cy="352583"/>
          </a:xfrm>
        </p:grpSpPr>
        <p:pic>
          <p:nvPicPr>
            <p:cNvPr id="3" name="Afbeelding 11" descr="logo lumc_Fedra_PPT_20 mm NL.pdf">
              <a:extLst>
                <a:ext uri="{FF2B5EF4-FFF2-40B4-BE49-F238E27FC236}">
                  <a16:creationId xmlns:a16="http://schemas.microsoft.com/office/drawing/2014/main" id="{6E3F008F-1D5E-B682-066F-0793CB2A5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9698" y="6491510"/>
              <a:ext cx="981820" cy="246536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4580747-E622-1732-5656-AAAEC87C6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0268" y="6418202"/>
              <a:ext cx="685817" cy="352583"/>
            </a:xfrm>
            <a:prstGeom prst="rect">
              <a:avLst/>
            </a:prstGeom>
          </p:spPr>
        </p:pic>
        <p:pic>
          <p:nvPicPr>
            <p:cNvPr id="5" name="Picture 6" descr="Zorgevaluatie Nederland">
              <a:extLst>
                <a:ext uri="{FF2B5EF4-FFF2-40B4-BE49-F238E27FC236}">
                  <a16:creationId xmlns:a16="http://schemas.microsoft.com/office/drawing/2014/main" id="{FA91BE6C-0B36-461F-D498-99F1EC2332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7511" y="6509433"/>
              <a:ext cx="826761" cy="192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BA719B1-8F4B-0364-CD81-780824F7703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19480" y="6505818"/>
              <a:ext cx="0" cy="232228"/>
            </a:xfrm>
            <a:prstGeom prst="line">
              <a:avLst/>
            </a:prstGeom>
            <a:ln w="28575">
              <a:solidFill>
                <a:schemeClr val="bg2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EF26FE5-2959-B37B-A714-663B247652E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92960" y="6509433"/>
              <a:ext cx="0" cy="232228"/>
            </a:xfrm>
            <a:prstGeom prst="line">
              <a:avLst/>
            </a:prstGeom>
            <a:ln w="28575">
              <a:solidFill>
                <a:schemeClr val="bg2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25809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DFA314-BEC9-A549-52B7-D18C6F711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2">
            <a:extLst>
              <a:ext uri="{FF2B5EF4-FFF2-40B4-BE49-F238E27FC236}">
                <a16:creationId xmlns:a16="http://schemas.microsoft.com/office/drawing/2014/main" id="{92D322EA-0BF4-5AD3-F64F-D59FDAFBA6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321" b="15378"/>
          <a:stretch/>
        </p:blipFill>
        <p:spPr>
          <a:xfrm>
            <a:off x="1" y="139148"/>
            <a:ext cx="3533418" cy="101379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D6E8D3F-DB65-5F17-ED73-92AA684A4D8B}"/>
              </a:ext>
            </a:extLst>
          </p:cNvPr>
          <p:cNvSpPr/>
          <p:nvPr/>
        </p:nvSpPr>
        <p:spPr>
          <a:xfrm>
            <a:off x="7671201" y="6117772"/>
            <a:ext cx="1374745" cy="665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2BD3D842-305F-6C96-05B8-90925A74E3D8}"/>
              </a:ext>
            </a:extLst>
          </p:cNvPr>
          <p:cNvSpPr txBox="1">
            <a:spLocks/>
          </p:cNvSpPr>
          <p:nvPr/>
        </p:nvSpPr>
        <p:spPr bwMode="auto">
          <a:xfrm>
            <a:off x="2885441" y="879723"/>
            <a:ext cx="6258560" cy="75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20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-187325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accent6"/>
                </a:solidFill>
                <a:latin typeface="+mn-lt"/>
                <a:ea typeface="+mn-ea"/>
              </a:defRPr>
            </a:lvl2pPr>
            <a:lvl3pPr marL="360000" indent="-18573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accent6"/>
                </a:solidFill>
                <a:latin typeface="+mn-lt"/>
                <a:ea typeface="+mn-ea"/>
              </a:defRPr>
            </a:lvl3pPr>
            <a:lvl4pPr marL="720000" indent="-19526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4pPr>
            <a:lvl5pPr marL="1080000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5pPr>
            <a:lvl6pPr marL="23669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8241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32813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7385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ＭＳ Ｐゴシック" charset="0"/>
                <a:cs typeface="+mn-cs"/>
              </a:rPr>
              <a:t>Zie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ＭＳ Ｐゴシック" charset="0"/>
                <a:cs typeface="+mn-cs"/>
              </a:rPr>
              <a:t>jij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charset="0"/>
                <a:cs typeface="+mn-cs"/>
              </a:rPr>
              <a:t> de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ＭＳ Ｐゴシック" charset="0"/>
                <a:cs typeface="+mn-cs"/>
              </a:rPr>
              <a:t>naaste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ＭＳ Ｐゴシック" charset="0"/>
                <a:cs typeface="+mn-cs"/>
              </a:rPr>
              <a:t>helemaal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charset="0"/>
                <a:cs typeface="+mn-cs"/>
              </a:rPr>
              <a:t>?</a:t>
            </a:r>
          </a:p>
        </p:txBody>
      </p:sp>
      <p:sp>
        <p:nvSpPr>
          <p:cNvPr id="2" name="Tijdelijke aanduiding voor inhoud 3">
            <a:extLst>
              <a:ext uri="{FF2B5EF4-FFF2-40B4-BE49-F238E27FC236}">
                <a16:creationId xmlns:a16="http://schemas.microsoft.com/office/drawing/2014/main" id="{EC0D734D-B22E-136D-6D9D-B477B673AB25}"/>
              </a:ext>
            </a:extLst>
          </p:cNvPr>
          <p:cNvSpPr txBox="1">
            <a:spLocks/>
          </p:cNvSpPr>
          <p:nvPr/>
        </p:nvSpPr>
        <p:spPr>
          <a:xfrm>
            <a:off x="1580256" y="2100758"/>
            <a:ext cx="5918896" cy="2051844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0574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A53010"/>
              </a:buClr>
              <a:buSzTx/>
              <a:buNone/>
              <a:tabLst/>
              <a:defRPr/>
            </a:pP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Rol naaste  </a:t>
            </a: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rgbClr val="E300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 		</a:t>
            </a: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</a:t>
            </a:r>
            <a:r>
              <a:rPr lang="nl-NL" b="1" dirty="0">
                <a:solidFill>
                  <a:schemeClr val="bg2"/>
                </a:solidFill>
                <a:latin typeface="Calibri" panose="020F0502020204030204"/>
              </a:rPr>
              <a:t> </a:t>
            </a: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Rol zorgverlener</a:t>
            </a:r>
          </a:p>
          <a:p>
            <a:pPr defTabSz="205740" fontAlgn="auto">
              <a:spcBef>
                <a:spcPts val="450"/>
              </a:spcBef>
              <a:buClr>
                <a:schemeClr val="bg2"/>
              </a:buClr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Partner in zorg/</a:t>
            </a:r>
          </a:p>
          <a:p>
            <a:pPr marL="0" marR="0" lvl="0" indent="0" algn="l" defTabSz="20574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</a:t>
            </a:r>
            <a:r>
              <a:rPr kumimoji="0" lang="nl-NL" b="0" i="0" u="none" strike="noStrike" kern="1200" cap="none" spc="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belangrijkste zorg-gever 		 </a:t>
            </a: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amenwerken</a:t>
            </a:r>
          </a:p>
          <a:p>
            <a:pPr defTabSz="205740" fontAlgn="auto">
              <a:spcBef>
                <a:spcPts val="450"/>
              </a:spcBef>
              <a:buClr>
                <a:schemeClr val="bg2"/>
              </a:buClr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Schaduwcliënt 				        </a:t>
            </a:r>
            <a:r>
              <a:rPr lang="nl-NL" dirty="0">
                <a:solidFill>
                  <a:schemeClr val="bg2"/>
                </a:solidFill>
                <a:latin typeface="Calibri" panose="020F0502020204030204"/>
              </a:rPr>
              <a:t> </a:t>
            </a: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ndersteunen</a:t>
            </a:r>
          </a:p>
          <a:p>
            <a:pPr marL="154305" marR="0" lvl="0" indent="-154305" algn="l" defTabSz="20574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bg2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Persoonlijk betrokkene 		 </a:t>
            </a: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aciliteren</a:t>
            </a:r>
          </a:p>
          <a:p>
            <a:pPr marL="154305" marR="0" lvl="0" indent="-154305" algn="l" defTabSz="20574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bg2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Ervaringsdeskundige 		     </a:t>
            </a: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fstemmen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CF24F3B-9DB1-5F5A-14B3-7807CE4B81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892" y="2586717"/>
            <a:ext cx="1517497" cy="1143542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04F93B-2FCE-6144-BD6C-A7D3BAD1592E}"/>
              </a:ext>
            </a:extLst>
          </p:cNvPr>
          <p:cNvSpPr/>
          <p:nvPr/>
        </p:nvSpPr>
        <p:spPr>
          <a:xfrm>
            <a:off x="504736" y="4954377"/>
            <a:ext cx="2776937" cy="11633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205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http://www.invoormantelzorg.nl/Site_IVM/documenten/werkboek-invoormantelzorg.pdf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  <a:p>
            <a:pPr marL="0" marR="0" lvl="0" indent="0" algn="l" defTabSz="205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https://vimeo.com/38171762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  <a:p>
            <a:pPr marL="0" marR="0" lvl="0" indent="0" algn="l" defTabSz="205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1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pic>
        <p:nvPicPr>
          <p:cNvPr id="14" name="Afbeelding 9">
            <a:extLst>
              <a:ext uri="{FF2B5EF4-FFF2-40B4-BE49-F238E27FC236}">
                <a16:creationId xmlns:a16="http://schemas.microsoft.com/office/drawing/2014/main" id="{F6FB6953-7ED6-B1A0-ECDE-B9E4386EAC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7782" y="4379336"/>
            <a:ext cx="2255152" cy="2312813"/>
          </a:xfrm>
          <a:prstGeom prst="rect">
            <a:avLst/>
          </a:prstGeom>
          <a:effectLst>
            <a:softEdge rad="38100"/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C92F77B-985A-11BA-D997-1A12E632B13D}"/>
              </a:ext>
            </a:extLst>
          </p:cNvPr>
          <p:cNvGrpSpPr/>
          <p:nvPr/>
        </p:nvGrpSpPr>
        <p:grpSpPr>
          <a:xfrm>
            <a:off x="120268" y="6418202"/>
            <a:ext cx="2914004" cy="352583"/>
            <a:chOff x="120268" y="6418202"/>
            <a:chExt cx="2914004" cy="352583"/>
          </a:xfrm>
        </p:grpSpPr>
        <p:pic>
          <p:nvPicPr>
            <p:cNvPr id="6" name="Afbeelding 11" descr="logo lumc_Fedra_PPT_20 mm NL.pdf">
              <a:extLst>
                <a:ext uri="{FF2B5EF4-FFF2-40B4-BE49-F238E27FC236}">
                  <a16:creationId xmlns:a16="http://schemas.microsoft.com/office/drawing/2014/main" id="{6B187AC8-BF85-7F20-90B0-450EFC3FC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19698" y="6491510"/>
              <a:ext cx="981820" cy="24653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F629264-90B2-1698-8FB0-2B33822C8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0268" y="6418202"/>
              <a:ext cx="685817" cy="352583"/>
            </a:xfrm>
            <a:prstGeom prst="rect">
              <a:avLst/>
            </a:prstGeom>
          </p:spPr>
        </p:pic>
        <p:pic>
          <p:nvPicPr>
            <p:cNvPr id="9" name="Picture 6" descr="Zorgevaluatie Nederland">
              <a:extLst>
                <a:ext uri="{FF2B5EF4-FFF2-40B4-BE49-F238E27FC236}">
                  <a16:creationId xmlns:a16="http://schemas.microsoft.com/office/drawing/2014/main" id="{BFD551F4-B529-EB71-0BF9-2DA7B45E20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7511" y="6509433"/>
              <a:ext cx="826761" cy="192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2D3D054-DFF8-ABFE-19B2-B3CB4C35763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19480" y="6505818"/>
              <a:ext cx="0" cy="232228"/>
            </a:xfrm>
            <a:prstGeom prst="line">
              <a:avLst/>
            </a:prstGeom>
            <a:ln w="28575">
              <a:solidFill>
                <a:schemeClr val="bg2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939E711-FFB1-E40B-BBAC-4D1A2D32152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92960" y="6509433"/>
              <a:ext cx="0" cy="232228"/>
            </a:xfrm>
            <a:prstGeom prst="line">
              <a:avLst/>
            </a:prstGeom>
            <a:ln w="28575">
              <a:solidFill>
                <a:schemeClr val="bg2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2454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DE7C8-48D6-907E-0606-5361EB103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2">
            <a:extLst>
              <a:ext uri="{FF2B5EF4-FFF2-40B4-BE49-F238E27FC236}">
                <a16:creationId xmlns:a16="http://schemas.microsoft.com/office/drawing/2014/main" id="{DBC7EF07-8D41-11FD-1A20-1D99D27CEA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321" b="15378"/>
          <a:stretch/>
        </p:blipFill>
        <p:spPr>
          <a:xfrm>
            <a:off x="1" y="139148"/>
            <a:ext cx="3533418" cy="101379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0D77C88-7E30-B48F-61DC-81D69B87336E}"/>
              </a:ext>
            </a:extLst>
          </p:cNvPr>
          <p:cNvSpPr/>
          <p:nvPr/>
        </p:nvSpPr>
        <p:spPr>
          <a:xfrm>
            <a:off x="7671201" y="6117772"/>
            <a:ext cx="1374745" cy="665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8D99CFA4-A5ED-B413-1B13-EA1F4608672A}"/>
              </a:ext>
            </a:extLst>
          </p:cNvPr>
          <p:cNvSpPr txBox="1">
            <a:spLocks/>
          </p:cNvSpPr>
          <p:nvPr/>
        </p:nvSpPr>
        <p:spPr bwMode="auto">
          <a:xfrm>
            <a:off x="2876837" y="907770"/>
            <a:ext cx="6258560" cy="75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20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-187325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accent6"/>
                </a:solidFill>
                <a:latin typeface="+mn-lt"/>
                <a:ea typeface="+mn-ea"/>
              </a:defRPr>
            </a:lvl2pPr>
            <a:lvl3pPr marL="360000" indent="-18573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accent6"/>
                </a:solidFill>
                <a:latin typeface="+mn-lt"/>
                <a:ea typeface="+mn-ea"/>
              </a:defRPr>
            </a:lvl3pPr>
            <a:lvl4pPr marL="720000" indent="-19526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4pPr>
            <a:lvl5pPr marL="1080000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5pPr>
            <a:lvl6pPr marL="23669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8241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32813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7385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charset="0"/>
                <a:cs typeface="+mn-cs"/>
              </a:rPr>
              <a:t>Toolkit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1052F8-8A5B-14D0-1358-E95070E04B4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0208" t="50772" r="4843"/>
          <a:stretch/>
        </p:blipFill>
        <p:spPr>
          <a:xfrm>
            <a:off x="6931469" y="3429000"/>
            <a:ext cx="1850228" cy="20535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07B06A-F223-5083-716B-AC63589F2A44}"/>
              </a:ext>
            </a:extLst>
          </p:cNvPr>
          <p:cNvSpPr txBox="1"/>
          <p:nvPr/>
        </p:nvSpPr>
        <p:spPr>
          <a:xfrm>
            <a:off x="1368368" y="1902504"/>
            <a:ext cx="25603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>
                <a:solidFill>
                  <a:schemeClr val="bg2"/>
                </a:solidFill>
                <a:latin typeface="+mj-lt"/>
              </a:rPr>
              <a:t>Naasten: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300" dirty="0">
                <a:solidFill>
                  <a:schemeClr val="bg2"/>
                </a:solidFill>
                <a:latin typeface="+mj-lt"/>
              </a:rPr>
              <a:t>Brochures: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300" dirty="0" err="1">
                <a:solidFill>
                  <a:schemeClr val="bg2"/>
                </a:solidFill>
                <a:latin typeface="+mj-lt"/>
              </a:rPr>
              <a:t>Beeldverhaal</a:t>
            </a:r>
            <a:r>
              <a:rPr lang="en-GB" sz="1300" dirty="0">
                <a:solidFill>
                  <a:schemeClr val="bg2"/>
                </a:solidFill>
                <a:latin typeface="+mj-lt"/>
              </a:rPr>
              <a:t>, </a:t>
            </a:r>
            <a:r>
              <a:rPr lang="en-GB" sz="1300" dirty="0" err="1">
                <a:solidFill>
                  <a:schemeClr val="bg2"/>
                </a:solidFill>
                <a:latin typeface="+mj-lt"/>
              </a:rPr>
              <a:t>zakkaartje</a:t>
            </a:r>
            <a:endParaRPr lang="en-GB" sz="1300" dirty="0">
              <a:solidFill>
                <a:schemeClr val="bg2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300" dirty="0" err="1">
                <a:solidFill>
                  <a:schemeClr val="bg2"/>
                </a:solidFill>
                <a:latin typeface="+mj-lt"/>
              </a:rPr>
              <a:t>Filmpjes</a:t>
            </a:r>
            <a:endParaRPr lang="en-NL" sz="13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81C60D-0CB2-DCB0-6E68-274B32C5E40B}"/>
              </a:ext>
            </a:extLst>
          </p:cNvPr>
          <p:cNvSpPr txBox="1"/>
          <p:nvPr/>
        </p:nvSpPr>
        <p:spPr>
          <a:xfrm>
            <a:off x="4189949" y="1902504"/>
            <a:ext cx="256032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 err="1">
                <a:solidFill>
                  <a:schemeClr val="bg2"/>
                </a:solidFill>
                <a:latin typeface="+mj-lt"/>
              </a:rPr>
              <a:t>Zorgverleners</a:t>
            </a:r>
            <a:r>
              <a:rPr lang="en-GB" sz="1300" b="1" dirty="0">
                <a:solidFill>
                  <a:schemeClr val="bg2"/>
                </a:solidFill>
                <a:latin typeface="+mj-lt"/>
              </a:rPr>
              <a:t>/</a:t>
            </a:r>
            <a:r>
              <a:rPr lang="en-GB" sz="1300" b="1" dirty="0" err="1">
                <a:solidFill>
                  <a:schemeClr val="bg2"/>
                </a:solidFill>
                <a:latin typeface="+mj-lt"/>
              </a:rPr>
              <a:t>vrijwilligers</a:t>
            </a:r>
            <a:r>
              <a:rPr lang="en-GB" sz="1300" b="1" dirty="0">
                <a:solidFill>
                  <a:schemeClr val="bg2"/>
                </a:solidFill>
                <a:latin typeface="+mj-lt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300" dirty="0" err="1">
                <a:solidFill>
                  <a:schemeClr val="bg2"/>
                </a:solidFill>
                <a:latin typeface="+mj-lt"/>
              </a:rPr>
              <a:t>Achtergrondinformatie</a:t>
            </a:r>
            <a:endParaRPr lang="en-GB" sz="1300" dirty="0">
              <a:solidFill>
                <a:schemeClr val="bg2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300" dirty="0" err="1">
                <a:solidFill>
                  <a:schemeClr val="bg2"/>
                </a:solidFill>
                <a:latin typeface="+mj-lt"/>
              </a:rPr>
              <a:t>Praktische</a:t>
            </a:r>
            <a:r>
              <a:rPr lang="en-GB" sz="13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GB" sz="1300" dirty="0" err="1">
                <a:solidFill>
                  <a:schemeClr val="bg2"/>
                </a:solidFill>
                <a:latin typeface="+mj-lt"/>
              </a:rPr>
              <a:t>handreiking</a:t>
            </a:r>
            <a:endParaRPr lang="en-GB" sz="1300" dirty="0">
              <a:solidFill>
                <a:schemeClr val="bg2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300" dirty="0" err="1">
                <a:solidFill>
                  <a:schemeClr val="bg2"/>
                </a:solidFill>
                <a:latin typeface="+mj-lt"/>
              </a:rPr>
              <a:t>Zakkaartjes</a:t>
            </a:r>
            <a:endParaRPr lang="en-GB" sz="1300" dirty="0">
              <a:solidFill>
                <a:schemeClr val="bg2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300" dirty="0">
                <a:solidFill>
                  <a:schemeClr val="bg2"/>
                </a:solidFill>
                <a:latin typeface="+mj-lt"/>
              </a:rPr>
              <a:t>Posters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300" dirty="0" err="1">
                <a:solidFill>
                  <a:schemeClr val="bg2"/>
                </a:solidFill>
                <a:latin typeface="+mj-lt"/>
              </a:rPr>
              <a:t>Filmpjes</a:t>
            </a:r>
            <a:endParaRPr lang="en-NL" sz="13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96F322-0157-C84A-611E-0D86043504EB}"/>
              </a:ext>
            </a:extLst>
          </p:cNvPr>
          <p:cNvSpPr txBox="1"/>
          <p:nvPr/>
        </p:nvSpPr>
        <p:spPr>
          <a:xfrm>
            <a:off x="6435518" y="1902504"/>
            <a:ext cx="256032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 err="1">
                <a:solidFill>
                  <a:schemeClr val="bg2"/>
                </a:solidFill>
                <a:latin typeface="+mj-lt"/>
              </a:rPr>
              <a:t>Organisatie</a:t>
            </a:r>
            <a:r>
              <a:rPr lang="en-GB" sz="1300" b="1" dirty="0">
                <a:solidFill>
                  <a:schemeClr val="bg2"/>
                </a:solidFill>
                <a:latin typeface="+mj-lt"/>
              </a:rPr>
              <a:t>/managers: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300" dirty="0">
                <a:solidFill>
                  <a:schemeClr val="bg2"/>
                </a:solidFill>
                <a:latin typeface="+mj-lt"/>
              </a:rPr>
              <a:t>Factsheet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300" dirty="0" err="1">
                <a:solidFill>
                  <a:schemeClr val="bg2"/>
                </a:solidFill>
                <a:latin typeface="+mj-lt"/>
              </a:rPr>
              <a:t>Implementatiewerkboek</a:t>
            </a:r>
            <a:endParaRPr lang="en-GB" sz="1300" dirty="0">
              <a:solidFill>
                <a:schemeClr val="bg2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300" dirty="0" err="1">
                <a:solidFill>
                  <a:schemeClr val="bg2"/>
                </a:solidFill>
                <a:latin typeface="+mj-lt"/>
              </a:rPr>
              <a:t>Handleiding</a:t>
            </a:r>
            <a:r>
              <a:rPr lang="en-GB" sz="13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GB" sz="1300" dirty="0" err="1">
                <a:solidFill>
                  <a:schemeClr val="bg2"/>
                </a:solidFill>
                <a:latin typeface="+mj-lt"/>
              </a:rPr>
              <a:t>en</a:t>
            </a:r>
            <a:r>
              <a:rPr lang="en-GB" sz="13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GB" sz="1300" dirty="0" err="1">
                <a:solidFill>
                  <a:schemeClr val="bg2"/>
                </a:solidFill>
                <a:latin typeface="+mj-lt"/>
              </a:rPr>
              <a:t>powerpoint</a:t>
            </a:r>
            <a:r>
              <a:rPr lang="en-GB" sz="13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GB" sz="1300" dirty="0" err="1">
                <a:solidFill>
                  <a:schemeClr val="bg2"/>
                </a:solidFill>
                <a:latin typeface="+mj-lt"/>
              </a:rPr>
              <a:t>klinische</a:t>
            </a:r>
            <a:r>
              <a:rPr lang="en-GB" sz="1300" dirty="0">
                <a:solidFill>
                  <a:schemeClr val="bg2"/>
                </a:solidFill>
                <a:latin typeface="+mj-lt"/>
              </a:rPr>
              <a:t> les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300" b="1" dirty="0">
                <a:solidFill>
                  <a:schemeClr val="bg2"/>
                </a:solidFill>
                <a:latin typeface="+mj-lt"/>
              </a:rPr>
              <a:t>Workshop Reis van de </a:t>
            </a:r>
            <a:r>
              <a:rPr lang="en-GB" sz="1300" b="1" dirty="0" err="1">
                <a:solidFill>
                  <a:schemeClr val="bg2"/>
                </a:solidFill>
                <a:latin typeface="+mj-lt"/>
              </a:rPr>
              <a:t>Naaste</a:t>
            </a:r>
            <a:endParaRPr lang="en-NL" sz="1300" b="1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3724D1-CA0D-8050-8594-9D7D500E888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0772" r="78837"/>
          <a:stretch/>
        </p:blipFill>
        <p:spPr>
          <a:xfrm>
            <a:off x="420529" y="3301631"/>
            <a:ext cx="1633630" cy="21374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582820-4BDF-3413-D4AB-57401558C6D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1886" t="51254" r="58028" b="-482"/>
          <a:stretch/>
        </p:blipFill>
        <p:spPr>
          <a:xfrm>
            <a:off x="2142741" y="3363587"/>
            <a:ext cx="1460596" cy="20135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1B6855C-6040-3C54-E56F-6D70FF73E75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4962" t="50772" r="34952"/>
          <a:stretch/>
        </p:blipFill>
        <p:spPr>
          <a:xfrm>
            <a:off x="4545522" y="3448988"/>
            <a:ext cx="1460595" cy="201358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25DC3D3-BBFD-3D9E-955F-41726BFA2151}"/>
              </a:ext>
            </a:extLst>
          </p:cNvPr>
          <p:cNvGrpSpPr/>
          <p:nvPr/>
        </p:nvGrpSpPr>
        <p:grpSpPr>
          <a:xfrm>
            <a:off x="120268" y="6418202"/>
            <a:ext cx="2914004" cy="352583"/>
            <a:chOff x="120268" y="6418202"/>
            <a:chExt cx="2914004" cy="352583"/>
          </a:xfrm>
        </p:grpSpPr>
        <p:pic>
          <p:nvPicPr>
            <p:cNvPr id="15" name="Afbeelding 11" descr="logo lumc_Fedra_PPT_20 mm NL.pdf">
              <a:extLst>
                <a:ext uri="{FF2B5EF4-FFF2-40B4-BE49-F238E27FC236}">
                  <a16:creationId xmlns:a16="http://schemas.microsoft.com/office/drawing/2014/main" id="{457BF022-44C4-E0E0-49E6-68AB25DF5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9698" y="6491510"/>
              <a:ext cx="981820" cy="24653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FAD657C-A5F3-0512-8104-BDBB4815C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0268" y="6418202"/>
              <a:ext cx="685817" cy="352583"/>
            </a:xfrm>
            <a:prstGeom prst="rect">
              <a:avLst/>
            </a:prstGeom>
          </p:spPr>
        </p:pic>
        <p:pic>
          <p:nvPicPr>
            <p:cNvPr id="17" name="Picture 6" descr="Zorgevaluatie Nederland">
              <a:extLst>
                <a:ext uri="{FF2B5EF4-FFF2-40B4-BE49-F238E27FC236}">
                  <a16:creationId xmlns:a16="http://schemas.microsoft.com/office/drawing/2014/main" id="{39B87302-5E6C-22E0-50EB-24E51AEEA9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7511" y="6509433"/>
              <a:ext cx="826761" cy="192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1D46043-65DD-F27A-2FA0-27CCA5A854D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19480" y="6505818"/>
              <a:ext cx="0" cy="232228"/>
            </a:xfrm>
            <a:prstGeom prst="line">
              <a:avLst/>
            </a:prstGeom>
            <a:ln w="28575">
              <a:solidFill>
                <a:schemeClr val="bg2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52061EF-2EF8-A3CB-4965-75DA3DC0A86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92960" y="6509433"/>
              <a:ext cx="0" cy="232228"/>
            </a:xfrm>
            <a:prstGeom prst="line">
              <a:avLst/>
            </a:prstGeom>
            <a:ln w="28575">
              <a:solidFill>
                <a:schemeClr val="bg2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40768435"/>
      </p:ext>
    </p:extLst>
  </p:cSld>
  <p:clrMapOvr>
    <a:masterClrMapping/>
  </p:clrMapOvr>
</p:sld>
</file>

<file path=ppt/theme/theme1.xml><?xml version="1.0" encoding="utf-8"?>
<a:theme xmlns:a="http://schemas.openxmlformats.org/drawingml/2006/main" name="62-457 Presentatie-LUMC">
  <a:themeElements>
    <a:clrScheme name="Aangepast 30">
      <a:dk1>
        <a:srgbClr val="003C66"/>
      </a:dk1>
      <a:lt1>
        <a:srgbClr val="FFFFFF"/>
      </a:lt1>
      <a:dk2>
        <a:srgbClr val="FFFFFF"/>
      </a:dk2>
      <a:lt2>
        <a:srgbClr val="003C7D"/>
      </a:lt2>
      <a:accent1>
        <a:srgbClr val="007CC2"/>
      </a:accent1>
      <a:accent2>
        <a:srgbClr val="009FBD"/>
      </a:accent2>
      <a:accent3>
        <a:srgbClr val="6E90A6"/>
      </a:accent3>
      <a:accent4>
        <a:srgbClr val="E3004F"/>
      </a:accent4>
      <a:accent5>
        <a:srgbClr val="C0965C"/>
      </a:accent5>
      <a:accent6>
        <a:srgbClr val="000000"/>
      </a:accent6>
      <a:hlink>
        <a:srgbClr val="1161C6"/>
      </a:hlink>
      <a:folHlink>
        <a:srgbClr val="E300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101463"/>
        </a:dk1>
        <a:lt1>
          <a:srgbClr val="FFFFFF"/>
        </a:lt1>
        <a:dk2>
          <a:srgbClr val="B5E7FF"/>
        </a:dk2>
        <a:lt2>
          <a:srgbClr val="111166"/>
        </a:lt2>
        <a:accent1>
          <a:srgbClr val="119DF9"/>
        </a:accent1>
        <a:accent2>
          <a:srgbClr val="117FE4"/>
        </a:accent2>
        <a:accent3>
          <a:srgbClr val="D7F1FF"/>
        </a:accent3>
        <a:accent4>
          <a:srgbClr val="DADADA"/>
        </a:accent4>
        <a:accent5>
          <a:srgbClr val="AACCFB"/>
        </a:accent5>
        <a:accent6>
          <a:srgbClr val="0E72CF"/>
        </a:accent6>
        <a:hlink>
          <a:srgbClr val="1161C6"/>
        </a:hlink>
        <a:folHlink>
          <a:srgbClr val="114DB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375726BA2F244AB4458CA1D7599EC1" ma:contentTypeVersion="6" ma:contentTypeDescription="Een nieuw document maken." ma:contentTypeScope="" ma:versionID="79f837cafb0c38f6ea62a33c9c40855c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9ba8469ad252d89c559c8a43ee14d2a3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8" nillable="true" ma:displayName="E-mailafzender" ma:hidden="true" ma:internalName="EmailSender">
      <xsd:simpleType>
        <xsd:restriction base="dms:Note">
          <xsd:maxLength value="255"/>
        </xsd:restriction>
      </xsd:simpleType>
    </xsd:element>
    <xsd:element name="EmailTo" ma:index="9" nillable="true" ma:displayName="E-mail aan" ma:hidden="true" ma:internalName="EmailTo">
      <xsd:simpleType>
        <xsd:restriction base="dms:Note">
          <xsd:maxLength value="255"/>
        </xsd:restriction>
      </xsd:simpleType>
    </xsd:element>
    <xsd:element name="EmailCc" ma:index="10" nillable="true" ma:displayName="E-mail CC" ma:hidden="true" ma:internalName="EmailCc">
      <xsd:simpleType>
        <xsd:restriction base="dms:Note">
          <xsd:maxLength value="255"/>
        </xsd:restriction>
      </xsd:simpleType>
    </xsd:element>
    <xsd:element name="EmailFrom" ma:index="11" nillable="true" ma:displayName="E-mail van" ma:hidden="true" ma:internalName="EmailFrom">
      <xsd:simpleType>
        <xsd:restriction base="dms:Text"/>
      </xsd:simpleType>
    </xsd:element>
    <xsd:element name="EmailSubject" ma:index="12" nillable="true" ma:displayName="E-mailonderwerp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3" nillable="true" ma:displayName="Kopteksten voor e-mail" ma:hidden="true" ma:internalName="EmailHeaders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BBFAE5-1B1A-432D-9F4C-16707800DE95}">
  <ds:schemaRefs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http://www.w3.org/XML/1998/namespace"/>
    <ds:schemaRef ds:uri="http://schemas.microsoft.com/sharepoint/v3"/>
    <ds:schemaRef ds:uri="http://purl.org/dc/dcmitype/"/>
    <ds:schemaRef ds:uri="http://schemas.openxmlformats.org/package/2006/metadata/core-properties"/>
    <ds:schemaRef ds:uri="http://schemas.microsoft.com/sharepoint/v4"/>
  </ds:schemaRefs>
</ds:datastoreItem>
</file>

<file path=customXml/itemProps2.xml><?xml version="1.0" encoding="utf-8"?>
<ds:datastoreItem xmlns:ds="http://schemas.openxmlformats.org/officeDocument/2006/customXml" ds:itemID="{0E41F710-E85E-4A0C-A334-9F3DCB9067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613F06-D0EB-4BEE-A5D4-D3B7B021BE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LUMC Basispresentatie_NL</Template>
  <TotalTime>269</TotalTime>
  <Words>1456</Words>
  <Application>Microsoft Office PowerPoint</Application>
  <PresentationFormat>On-screen Show (4:3)</PresentationFormat>
  <Paragraphs>141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Tahoma</vt:lpstr>
      <vt:lpstr>Times</vt:lpstr>
      <vt:lpstr>Wingdings</vt:lpstr>
      <vt:lpstr>Wingdings 3</vt:lpstr>
      <vt:lpstr>62-457 Presentatie-LUMC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Meer weten? Zie de volgende dia’s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Bedankt!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Perspectief van naasten en nabestaanden</dc:title>
  <dc:creator>Seggelen, J.M. van (RT)</dc:creator>
  <cp:lastModifiedBy>Tam, Marcella (RT - LUMC)</cp:lastModifiedBy>
  <cp:revision>94</cp:revision>
  <dcterms:created xsi:type="dcterms:W3CDTF">2024-07-23T13:26:36Z</dcterms:created>
  <dcterms:modified xsi:type="dcterms:W3CDTF">2026-01-05T08:52:49Z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0x010100F3375726BA2F244AB4458CA1D7599EC1</vt:lpwstr>
  </property>
</Properties>
</file>