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15"/>
  </p:notesMasterIdLst>
  <p:handoutMasterIdLst>
    <p:handoutMasterId r:id="rId16"/>
  </p:handoutMasterIdLst>
  <p:sldIdLst>
    <p:sldId id="506" r:id="rId5"/>
    <p:sldId id="265" r:id="rId6"/>
    <p:sldId id="495" r:id="rId7"/>
    <p:sldId id="497" r:id="rId8"/>
    <p:sldId id="498" r:id="rId9"/>
    <p:sldId id="503" r:id="rId10"/>
    <p:sldId id="502" r:id="rId11"/>
    <p:sldId id="500" r:id="rId12"/>
    <p:sldId id="507" r:id="rId13"/>
    <p:sldId id="508" r:id="rId14"/>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extLst>
    <p:ext uri="{EFAFB233-063F-42B5-8137-9DF3F51BA10A}">
      <p15:sldGuideLst xmlns:p15="http://schemas.microsoft.com/office/powerpoint/2012/main">
        <p15:guide id="1" orient="horz" pos="235">
          <p15:clr>
            <a:srgbClr val="A4A3A4"/>
          </p15:clr>
        </p15:guide>
        <p15:guide id="2" orient="horz" pos="4122">
          <p15:clr>
            <a:srgbClr val="A4A3A4"/>
          </p15:clr>
        </p15:guide>
        <p15:guide id="3" orient="horz" pos="178">
          <p15:clr>
            <a:srgbClr val="A4A3A4"/>
          </p15:clr>
        </p15:guide>
        <p15:guide id="4" orient="horz" pos="538">
          <p15:clr>
            <a:srgbClr val="A4A3A4"/>
          </p15:clr>
        </p15:guide>
        <p15:guide id="5" orient="horz" pos="1620">
          <p15:clr>
            <a:srgbClr val="A4A3A4"/>
          </p15:clr>
        </p15:guide>
        <p15:guide id="6" orient="horz" pos="3009">
          <p15:clr>
            <a:srgbClr val="A4A3A4"/>
          </p15:clr>
        </p15:guide>
        <p15:guide id="7" orient="horz" pos="2350">
          <p15:clr>
            <a:srgbClr val="A4A3A4"/>
          </p15:clr>
        </p15:guide>
        <p15:guide id="8" pos="358">
          <p15:clr>
            <a:srgbClr val="A4A3A4"/>
          </p15:clr>
        </p15:guide>
        <p15:guide id="9" pos="5227">
          <p15:clr>
            <a:srgbClr val="A4A3A4"/>
          </p15:clr>
        </p15:guide>
        <p15:guide id="10" pos="631">
          <p15:clr>
            <a:srgbClr val="A4A3A4"/>
          </p15:clr>
        </p15:guide>
        <p15:guide id="11" pos="1542">
          <p15:clr>
            <a:srgbClr val="A4A3A4"/>
          </p15:clr>
        </p15:guide>
        <p15:guide id="12" pos="3681">
          <p15:clr>
            <a:srgbClr val="A4A3A4"/>
          </p15:clr>
        </p15:guide>
        <p15:guide id="13" pos="2052">
          <p15:clr>
            <a:srgbClr val="A4A3A4"/>
          </p15:clr>
        </p15:guide>
        <p15:guide id="14" pos="535">
          <p15:clr>
            <a:srgbClr val="A4A3A4"/>
          </p15:clr>
        </p15:guide>
        <p15:guide id="15" pos="2356">
          <p15:clr>
            <a:srgbClr val="A4A3A4"/>
          </p15:clr>
        </p15:guide>
        <p15:guide id="16" pos="5577">
          <p15:clr>
            <a:srgbClr val="A4A3A4"/>
          </p15:clr>
        </p15:guide>
        <p15:guide id="17" pos="947">
          <p15:clr>
            <a:srgbClr val="A4A3A4"/>
          </p15:clr>
        </p15:guide>
        <p15:guide id="18" pos="4687">
          <p15:clr>
            <a:srgbClr val="A4A3A4"/>
          </p15:clr>
        </p15:guide>
        <p15:guide id="19" pos="446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js, E.J.M. de (RT)" initials="NE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66"/>
    <a:srgbClr val="000000"/>
    <a:srgbClr val="B4E6FF"/>
    <a:srgbClr val="B3DEF5"/>
    <a:srgbClr val="B3E5FE"/>
    <a:srgbClr val="BEEAFF"/>
    <a:srgbClr val="B4E5FF"/>
    <a:srgbClr val="C8DFFF"/>
    <a:srgbClr val="B4D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31" autoAdjust="0"/>
    <p:restoredTop sz="67776" autoAdjust="0"/>
  </p:normalViewPr>
  <p:slideViewPr>
    <p:cSldViewPr snapToGrid="0" snapToObjects="1" showGuides="1">
      <p:cViewPr varScale="1">
        <p:scale>
          <a:sx n="86" d="100"/>
          <a:sy n="86" d="100"/>
        </p:scale>
        <p:origin x="2152" y="200"/>
      </p:cViewPr>
      <p:guideLst>
        <p:guide orient="horz" pos="235"/>
        <p:guide orient="horz" pos="4122"/>
        <p:guide orient="horz" pos="178"/>
        <p:guide orient="horz" pos="538"/>
        <p:guide orient="horz" pos="1620"/>
        <p:guide orient="horz" pos="3009"/>
        <p:guide orient="horz" pos="2350"/>
        <p:guide pos="358"/>
        <p:guide pos="5227"/>
        <p:guide pos="631"/>
        <p:guide pos="1542"/>
        <p:guide pos="3681"/>
        <p:guide pos="2052"/>
        <p:guide pos="535"/>
        <p:guide pos="2356"/>
        <p:guide pos="5577"/>
        <p:guide pos="947"/>
        <p:guide pos="4687"/>
        <p:guide pos="4467"/>
      </p:guideLst>
    </p:cSldViewPr>
  </p:slideViewPr>
  <p:notesTextViewPr>
    <p:cViewPr>
      <p:scale>
        <a:sx n="3" d="2"/>
        <a:sy n="3" d="2"/>
      </p:scale>
      <p:origin x="0" y="0"/>
    </p:cViewPr>
  </p:notesTextViewPr>
  <p:sorterViewPr>
    <p:cViewPr>
      <p:scale>
        <a:sx n="160" d="100"/>
        <a:sy n="160" d="100"/>
      </p:scale>
      <p:origin x="0" y="-26508"/>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523988" y="167168"/>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49155" name="Rectangle 3"/>
          <p:cNvSpPr>
            <a:spLocks noGrp="1" noChangeArrowheads="1"/>
          </p:cNvSpPr>
          <p:nvPr>
            <p:ph type="dt" sz="quarter" idx="1"/>
          </p:nvPr>
        </p:nvSpPr>
        <p:spPr bwMode="auto">
          <a:xfrm>
            <a:off x="3778060" y="167168"/>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endParaRPr lang="en-GB"/>
          </a:p>
        </p:txBody>
      </p:sp>
      <p:sp>
        <p:nvSpPr>
          <p:cNvPr id="49156" name="Rectangle 4"/>
          <p:cNvSpPr>
            <a:spLocks noGrp="1" noChangeArrowheads="1"/>
          </p:cNvSpPr>
          <p:nvPr>
            <p:ph type="ftr" sz="quarter" idx="2"/>
          </p:nvPr>
        </p:nvSpPr>
        <p:spPr bwMode="auto">
          <a:xfrm>
            <a:off x="523988" y="909941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49157" name="Rectangle 5"/>
          <p:cNvSpPr>
            <a:spLocks noGrp="1" noChangeArrowheads="1"/>
          </p:cNvSpPr>
          <p:nvPr>
            <p:ph type="sldNum" sz="quarter" idx="3"/>
          </p:nvPr>
        </p:nvSpPr>
        <p:spPr bwMode="auto">
          <a:xfrm>
            <a:off x="3778060" y="909941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fld id="{E8C5BD47-55D6-1344-B91F-7C24D2E19559}" type="slidenum">
              <a:rPr lang="en-GB"/>
              <a:pPr/>
              <a:t>‹#›</a:t>
            </a:fld>
            <a:endParaRPr lang="en-GB" sz="1200">
              <a:latin typeface="Times" charset="0"/>
            </a:endParaRPr>
          </a:p>
        </p:txBody>
      </p:sp>
    </p:spTree>
    <p:extLst>
      <p:ext uri="{BB962C8B-B14F-4D97-AF65-F5344CB8AC3E}">
        <p14:creationId xmlns:p14="http://schemas.microsoft.com/office/powerpoint/2010/main" val="1051374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523988" y="0"/>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9219" name="Rectangle 3"/>
          <p:cNvSpPr>
            <a:spLocks noGrp="1" noChangeArrowheads="1"/>
          </p:cNvSpPr>
          <p:nvPr>
            <p:ph type="dt" idx="1"/>
          </p:nvPr>
        </p:nvSpPr>
        <p:spPr bwMode="auto">
          <a:xfrm>
            <a:off x="3778060" y="0"/>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200"/>
            </a:lvl1pPr>
          </a:lstStyle>
          <a:p>
            <a:endParaRPr lang="en-GB"/>
          </a:p>
        </p:txBody>
      </p:sp>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222" name="Rectangle 6"/>
          <p:cNvSpPr>
            <a:spLocks noGrp="1" noChangeArrowheads="1"/>
          </p:cNvSpPr>
          <p:nvPr>
            <p:ph type="ftr" sz="quarter" idx="4"/>
          </p:nvPr>
        </p:nvSpPr>
        <p:spPr bwMode="auto">
          <a:xfrm>
            <a:off x="523988" y="925796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9223" name="Rectangle 7"/>
          <p:cNvSpPr>
            <a:spLocks noGrp="1" noChangeArrowheads="1"/>
          </p:cNvSpPr>
          <p:nvPr>
            <p:ph type="sldNum" sz="quarter" idx="5"/>
          </p:nvPr>
        </p:nvSpPr>
        <p:spPr bwMode="auto">
          <a:xfrm>
            <a:off x="3778060" y="925796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fld id="{92BE362E-78BA-324A-8038-5482DADFDF7D}" type="slidenum">
              <a:rPr lang="en-GB"/>
              <a:pPr/>
              <a:t>‹#›</a:t>
            </a:fld>
            <a:endParaRPr lang="en-GB" sz="1200">
              <a:latin typeface="Times" charset="0"/>
            </a:endParaRPr>
          </a:p>
        </p:txBody>
      </p:sp>
    </p:spTree>
    <p:extLst>
      <p:ext uri="{BB962C8B-B14F-4D97-AF65-F5344CB8AC3E}">
        <p14:creationId xmlns:p14="http://schemas.microsoft.com/office/powerpoint/2010/main" val="297895126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4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alliaweb.nl/coron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alliaweb.nl/opleidingen/animatie-delier-in-de-palliatieve-fas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palliaweb.nl/publicaties/folder-delier"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alliaweb.nl/zorgpraktijk/netwerken-palliatieve-zorg/netwerken-palliatieve-zor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palliaweb.nl/corona/12-deskundigheidsbevordering/12-deskundigheidsbevorder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Welkom bij de basisscholingen COVID-19 en palliatieve zorg.</a:t>
            </a:r>
          </a:p>
          <a:p>
            <a:r>
              <a:rPr lang="nl-NL" noProof="0" dirty="0"/>
              <a:t>Deze serie korte scholingen is gemaakt voor zorgverleners in het ziekenhuis, maar is ook bruikbaar voor zorgverleners werkend in andere settingen zoals verpleeghuis, hospice en thuis. Voor artsen </a:t>
            </a:r>
            <a:r>
              <a:rPr lang="nl-NL" noProof="0" dirty="0" err="1"/>
              <a:t>èn</a:t>
            </a:r>
            <a:r>
              <a:rPr lang="nl-NL" noProof="0" dirty="0"/>
              <a:t> voor verpleegkundigen.</a:t>
            </a:r>
          </a:p>
          <a:p>
            <a:r>
              <a:rPr lang="nl-NL" noProof="0" dirty="0"/>
              <a:t>Elke scholing duurt ongeveer 12 minuten en aan het eind staan de contactgegevens. Op YouTube vind je bij elk filmpje in de tekst eronder de relevante links naar websites en documenten.</a:t>
            </a:r>
          </a:p>
          <a:p>
            <a:r>
              <a:rPr lang="nl-NL" noProof="0" dirty="0"/>
              <a:t>Door het corona virus overlijden helaas veel patiënten, deze onzekere periode heeft dan ook grote impact op ons allemaal, ook op jou als zorgverlener. Het is daarom extra belangrijk oog te hebben voor de patiënt met COVID die achteruit gaat en mogelijk komt te overlijden, en voor diens naasten. Dat doe je door hen zo optimaal mogelijk te ondersteunen en te omringen met goede zorg en voorlichting. In de definitie van palliatieve zorg die opgenomen is in het landelijk Kwaliteitskader komt dit goed naar voren; het gaat om anticiperen, voorkomen en behandelen van lijden. En om oog voor lichamelijke, emotionele, sociale en levensbeschouwelijke noden. Daarbij is het belangrijk dat patiënten zo goed als mogelijk hun autonomie behouden en zelf keuzes kunnen maken. En bedenk, als jij en je collega’s goed voor patiënten en naasten kunnen zorgen, zorg je daarmee ook goed voor jezelf en blijf je beter staande.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392754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Deze basisscholingsserie bestaat uit verschillende onderwerpen. De inhoud is grotendeels gebaseerd op de landelijke richtlijnen palliatieve zorg bij COVID </a:t>
            </a:r>
            <a:r>
              <a:rPr lang="nl-NL" sz="1400" dirty="0"/>
              <a:t>die te vinden zijn op Palliaweb.nl:</a:t>
            </a:r>
            <a:r>
              <a:rPr lang="nl-NL" sz="1400" u="sng" kern="1200" dirty="0">
                <a:solidFill>
                  <a:schemeClr val="tx1"/>
                </a:solidFill>
                <a:effectLst/>
                <a:latin typeface="Arial" charset="0"/>
                <a:ea typeface="ＭＳ Ｐゴシック" charset="0"/>
                <a:cs typeface="+mn-cs"/>
                <a:hlinkClick r:id="rId3"/>
              </a:rPr>
              <a:t> https://www.palliaweb.nl</a:t>
            </a:r>
            <a:r>
              <a:rPr lang="nl-NL" sz="1400" u="sng" kern="1200">
                <a:solidFill>
                  <a:schemeClr val="tx1"/>
                </a:solidFill>
                <a:effectLst/>
                <a:latin typeface="Arial" charset="0"/>
                <a:ea typeface="ＭＳ Ｐゴシック" charset="0"/>
                <a:cs typeface="+mn-cs"/>
                <a:hlinkClick r:id="rId3"/>
              </a:rPr>
              <a:t>/corona</a:t>
            </a:r>
            <a:endParaRPr lang="nl-NL" sz="1400" noProof="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57022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In basisscholing 6 gaan we in op het Delier.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Een delier is een toestandsbeeld dat in uren tot dagen ontstaat, waarbij de patiënt verward is en het bewustzijn wisselend gestoord is. Daarnaast bestaat er fysieke onrust of, in geval van een stil delier, juist apathie en verlies van initiatief. Vaak zijn er hallucinaties en/of wanen. Er is bij delier altijd een onderliggende lichamelijke oorzaak, zoals bijvoorbeeld een blaas- of longontsteking. Bij ernstig zieke patiënten komt een delier veelvuldig voor.</a:t>
            </a:r>
            <a:br>
              <a:rPr lang="nl-NL" noProof="0" dirty="0"/>
            </a:br>
            <a:r>
              <a:rPr lang="nl-NL" noProof="0" dirty="0"/>
              <a:t>Het woord delier vind zijn oorsprong in het Griekse ‘</a:t>
            </a:r>
            <a:r>
              <a:rPr lang="nl-NL" noProof="0" dirty="0" err="1"/>
              <a:t>lêros</a:t>
            </a:r>
            <a:r>
              <a:rPr lang="nl-NL" noProof="0" dirty="0"/>
              <a:t>' = gekkenpraat, of onzin; en van het Latijnse ‘</a:t>
            </a:r>
            <a:r>
              <a:rPr lang="nl-NL" noProof="0" dirty="0" err="1"/>
              <a:t>delirare</a:t>
            </a:r>
            <a:r>
              <a:rPr lang="nl-NL" noProof="0" dirty="0"/>
              <a:t>' of ‘</a:t>
            </a:r>
            <a:r>
              <a:rPr lang="nl-NL" noProof="0" dirty="0" err="1"/>
              <a:t>delira</a:t>
            </a:r>
            <a:r>
              <a:rPr lang="nl-NL" noProof="0" dirty="0"/>
              <a:t> </a:t>
            </a:r>
            <a:r>
              <a:rPr lang="nl-NL" noProof="0" dirty="0" err="1"/>
              <a:t>decedere</a:t>
            </a:r>
            <a:r>
              <a:rPr lang="nl-NL" noProof="0" dirty="0"/>
              <a:t>' = buiten de schreef of vore treden, ontsporen.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De leerdoelen bij deze basisscholing zijn:</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De zorgverlener kan een delier bij patiënten met COVID-19</a:t>
            </a:r>
          </a:p>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nl-NL" noProof="0" dirty="0"/>
              <a:t>uitleggen wat dit specifiek maakt bij deze patiënten en de kenmerken benoemen;</a:t>
            </a:r>
          </a:p>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nl-NL" noProof="0" dirty="0"/>
              <a:t>niet-medicamenteus beleid inzetten en dit uitleggen aan de naasten;</a:t>
            </a:r>
          </a:p>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nl-NL" noProof="0" dirty="0"/>
              <a:t>indien bevoegd medicamenteus beleid inzetten en bespreken met de patiënt en naaste, bij niet bevoegd een arts inroepen.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400" kern="1200" noProof="0" dirty="0">
                <a:solidFill>
                  <a:schemeClr val="tx1"/>
                </a:solidFill>
                <a:effectLst/>
                <a:latin typeface="Arial" charset="0"/>
                <a:ea typeface="ＭＳ Ｐゴシック" charset="0"/>
                <a:cs typeface="+mn-cs"/>
              </a:rPr>
              <a:t>Naast het Kwaliteitskader palliatieve zorg Nederland (2017) zijn de referenties: de richtlijn Delier (2010, www.pallialine.nl) en de richtlijn Algemene principes van palliatieve zorg (2017, www.pallialine.nl). </a:t>
            </a:r>
            <a:endParaRPr lang="nl-NL" noProof="0"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2</a:t>
            </a:fld>
            <a:endParaRPr lang="en-GB" sz="1200">
              <a:latin typeface="Times" charset="0"/>
            </a:endParaRPr>
          </a:p>
        </p:txBody>
      </p:sp>
    </p:spTree>
    <p:extLst>
      <p:ext uri="{BB962C8B-B14F-4D97-AF65-F5344CB8AC3E}">
        <p14:creationId xmlns:p14="http://schemas.microsoft.com/office/powerpoint/2010/main" val="203358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Een delier heeft altijd een lichamelijke oorzaak. Dit veroorzaakt een diffuse ontregeling in het brein waarbij er sprake is van een disbalans van neurotransmitters, met name van acetylcholine en dopamine. Dit uit zich in een wisselend gedaald bewustzijn met desoriëntatie en vaak angst.</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400" kern="1200" dirty="0">
                <a:solidFill>
                  <a:schemeClr val="tx1"/>
                </a:solidFill>
                <a:effectLst/>
                <a:latin typeface="Arial" charset="0"/>
                <a:ea typeface="ＭＳ Ｐゴシック" charset="0"/>
                <a:cs typeface="+mn-cs"/>
              </a:rPr>
              <a:t>Een hoge leeftijd en een ernstige infectieziekte zijn een bekende risicovolle combinatie voor het ontstaan van een delier, dit zien we nu vaak. Het is zelfs zo dat verwardheid een van de eerste symptomen van COVID bij ouderen kan zijn.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400" kern="1200" dirty="0">
                <a:solidFill>
                  <a:schemeClr val="tx1"/>
                </a:solidFill>
                <a:effectLst/>
                <a:latin typeface="Arial" charset="0"/>
                <a:ea typeface="ＭＳ Ｐゴシック" charset="0"/>
                <a:cs typeface="+mn-cs"/>
              </a:rPr>
              <a:t>Patiënten met al aanwezige cognitieve stoornissen, zoals een dementie of na een eerder CVA, - oftewel: mensen met een kwetsbaar brein - hebben meer risico op een delier. Ook door slechte visus en slecht gehoor kunnen mensen zich moeilijker oriënteren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400" kern="1200" dirty="0">
                <a:solidFill>
                  <a:schemeClr val="tx1"/>
                </a:solidFill>
                <a:effectLst/>
                <a:latin typeface="Arial" charset="0"/>
                <a:ea typeface="ＭＳ Ｐゴシック" charset="0"/>
                <a:cs typeface="+mn-cs"/>
              </a:rPr>
              <a:t>De oorzaken van delier zijn bij COVID de infectieziekte zelf, </a:t>
            </a:r>
            <a:r>
              <a:rPr lang="nl-NL" sz="1400" kern="1200" dirty="0" err="1">
                <a:solidFill>
                  <a:schemeClr val="tx1"/>
                </a:solidFill>
                <a:effectLst/>
                <a:latin typeface="Arial" charset="0"/>
                <a:ea typeface="ＭＳ Ｐゴシック" charset="0"/>
                <a:cs typeface="+mn-cs"/>
              </a:rPr>
              <a:t>electrolytstoornissen</a:t>
            </a:r>
            <a:r>
              <a:rPr lang="nl-NL" sz="1400" kern="1200" dirty="0">
                <a:solidFill>
                  <a:schemeClr val="tx1"/>
                </a:solidFill>
                <a:effectLst/>
                <a:latin typeface="Arial" charset="0"/>
                <a:ea typeface="ＭＳ Ｐゴシック" charset="0"/>
                <a:cs typeface="+mn-cs"/>
              </a:rPr>
              <a:t> veroorzaakt door braken en diarree, en medicijnen zoals opioïden. Andere bekende oorzaken in het algemeen, dus niet in het bijzonder bij COVID, zijn onttrekking van stoffen zoals alcohol, of nicotine, of bepaalde medicatie, een operatie, of intracraniële problemen zoals een bloeding of tumor. Ook pijn, obstipatie of urineretentie kunnen oorzaken zijn.</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400" kern="1200" dirty="0">
                <a:solidFill>
                  <a:schemeClr val="tx1"/>
                </a:solidFill>
                <a:effectLst/>
                <a:latin typeface="Arial" charset="0"/>
                <a:ea typeface="ＭＳ Ｐゴシック" charset="0"/>
                <a:cs typeface="+mn-cs"/>
              </a:rPr>
              <a:t>Een delier wordt verergert door angst en stress. Er is nog veel onbekend over COVID, en dit maakt mensen angstig en bezorgd. De onwerkelijkheid van strikte isolatie en alleen benaderd worden door onherkenbare zorgverleners met maskers en brillen kan tot desoriëntatie leiden, zeker als de patiënt geen bril op heeft en het gehoorapparaat uit staat. En natuurlijk kan afwezigheid van naasten en eenzaamheid ook stress en angst veroorzaken.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400" kern="1200" dirty="0">
              <a:solidFill>
                <a:schemeClr val="tx1"/>
              </a:solidFill>
              <a:effectLst/>
              <a:latin typeface="Arial" charset="0"/>
              <a:ea typeface="ＭＳ Ｐゴシック" charset="0"/>
              <a:cs typeface="+mn-cs"/>
            </a:endParaRPr>
          </a:p>
          <a:p>
            <a:endParaRPr lang="nl-NL" dirty="0"/>
          </a:p>
          <a:p>
            <a:endParaRPr lang="nl-NL" dirty="0"/>
          </a:p>
          <a:p>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3</a:t>
            </a:fld>
            <a:endParaRPr lang="en-GB" sz="1200">
              <a:latin typeface="Times" charset="0"/>
            </a:endParaRPr>
          </a:p>
        </p:txBody>
      </p:sp>
    </p:spTree>
    <p:extLst>
      <p:ext uri="{BB962C8B-B14F-4D97-AF65-F5344CB8AC3E}">
        <p14:creationId xmlns:p14="http://schemas.microsoft.com/office/powerpoint/2010/main" val="28114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Patiënten met COVID en delier zijn vaak verward en angstig en gedesoriënteerd.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We kennen twee soorten delier. Het meest bekend is de toestand waarin patiënten geagiteerd zijn met motorische onrust. Patiënten zijn dan </a:t>
            </a:r>
            <a:r>
              <a:rPr lang="nl-NL" dirty="0" err="1"/>
              <a:t>plukkerig</a:t>
            </a:r>
            <a:r>
              <a:rPr lang="nl-NL" dirty="0"/>
              <a:t>, trekken infusen er uit en dreigen uit bed te vallen. Er is ook het zogenaamde stille delier, met apathie en verlies van initiatief. Deze patiënten zijn afwezig of dwalen af tijdens een gesprek. Het stille delier is veel moeilijker te herkennen, zeker bij zieke patiënten.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Het gestoorde bewustzijn kan zich uiten in dat patiënten niet meer weten wie of waar ze zijn en ook het besef van tijd kan volledig afwezig zijn. Het is opvallend dat symptomen in het algemeen ‘s nachts erger zijn dan overdag. Je kunt een palet van stemming en affect zien zoals: angst en verbijstering, depressie en apathie, opwinding en huilbuien, boosheid en agressie. Naast dit alles komen ook hallucinaties en wanen veel voor. Ook hallucinaties en/of wanen komen vaak voor.</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Soms is het moeilijk een delier te onderscheiden van bijv. angst en radeloosheid, een depressie of dementie. Het delier heeft een enorme impact op het welbevinden van een patiënt. En op de naaste, die moeilijk contact kan krijgen. En ook op de zorgverlener.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4</a:t>
            </a:fld>
            <a:endParaRPr lang="en-GB" sz="1200">
              <a:latin typeface="Times" charset="0"/>
            </a:endParaRPr>
          </a:p>
        </p:txBody>
      </p:sp>
    </p:spTree>
    <p:extLst>
      <p:ext uri="{BB962C8B-B14F-4D97-AF65-F5344CB8AC3E}">
        <p14:creationId xmlns:p14="http://schemas.microsoft.com/office/powerpoint/2010/main" val="4020541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400" kern="1200" dirty="0">
                <a:solidFill>
                  <a:schemeClr val="tx1"/>
                </a:solidFill>
                <a:effectLst/>
                <a:latin typeface="Arial" charset="0"/>
                <a:ea typeface="ＭＳ Ｐゴシック" charset="0"/>
                <a:cs typeface="+mn-cs"/>
              </a:rPr>
              <a:t>Wat kun je doen bij de patiënt met COVID die delirant is? In ieder geval door de patiënt en naasten te geruststellen door uitleg te geven wat een delier is en hoe het behandeld kan worden. Door hen te verzekeren dat je er alles aan doet om het voor hen zo gemakkelijk mogelijk te maken.</a:t>
            </a:r>
          </a:p>
          <a:p>
            <a:r>
              <a:rPr lang="nl-NL" sz="1400" kern="1200" dirty="0">
                <a:solidFill>
                  <a:schemeClr val="tx1"/>
                </a:solidFill>
                <a:effectLst/>
                <a:latin typeface="Arial" charset="0"/>
                <a:ea typeface="ＭＳ Ｐゴシック" charset="0"/>
                <a:cs typeface="+mn-cs"/>
              </a:rPr>
              <a:t>Preventie is heel belangrijk: voorkom u</a:t>
            </a:r>
            <a:r>
              <a:rPr lang="nl-NL" sz="1400" dirty="0"/>
              <a:t>itlokkende factoren als obstipatie en urine retentie, stop onnodige medicatie, behandel pijn en probeer infecties zo snel mogelijk op te sporen. Zorg dat bril en hoorapparaat gebruikt worden.</a:t>
            </a:r>
            <a:endParaRPr lang="nl-NL" sz="1400" kern="1200" dirty="0">
              <a:solidFill>
                <a:schemeClr val="tx1"/>
              </a:solidFill>
              <a:effectLst/>
              <a:latin typeface="Arial" charset="0"/>
              <a:ea typeface="ＭＳ Ｐゴシック" charset="0"/>
              <a:cs typeface="+mn-cs"/>
            </a:endParaRPr>
          </a:p>
          <a:p>
            <a:r>
              <a:rPr lang="nl-NL" sz="1400" kern="1200" dirty="0">
                <a:solidFill>
                  <a:schemeClr val="tx1"/>
                </a:solidFill>
                <a:effectLst/>
                <a:latin typeface="Arial" charset="0"/>
                <a:ea typeface="ＭＳ Ｐゴシック" charset="0"/>
                <a:cs typeface="+mn-cs"/>
              </a:rPr>
              <a:t>De contactisolatie bij patiënten met COVID maakt het moeilijk om niet-medicamenteuze, oriënterende maatregelen in te zetten en het kan zelfs een onderhoudende factor zijn voor een delier, óók als de verschijnselen van COVID verbeteren. Toch zijn sommige oriënterende maatregelen wel mogelijk, denk aan gebruik van klokken, voor de patiënt vertrouwde attributen zoals een foto van thuis, en het mogelijk maken van contact met naasten middels telefoon of beeldbellen.</a:t>
            </a:r>
          </a:p>
          <a:p>
            <a:r>
              <a:rPr lang="nl-NL" sz="1400" kern="1200" dirty="0">
                <a:solidFill>
                  <a:schemeClr val="tx1"/>
                </a:solidFill>
                <a:effectLst/>
                <a:latin typeface="Arial" charset="0"/>
                <a:ea typeface="ＭＳ Ｐゴシック" charset="0"/>
                <a:cs typeface="+mn-cs"/>
              </a:rPr>
              <a:t>Probeer zo goed mogelijk een dag/nacht ritme voor de patiënt te creëren.</a:t>
            </a:r>
          </a:p>
          <a:p>
            <a:r>
              <a:rPr lang="nl-NL" sz="1400" kern="1200" dirty="0">
                <a:solidFill>
                  <a:schemeClr val="tx1"/>
                </a:solidFill>
                <a:effectLst/>
                <a:latin typeface="Arial" charset="0"/>
                <a:ea typeface="ＭＳ Ｐゴシック" charset="0"/>
                <a:cs typeface="+mn-cs"/>
              </a:rPr>
              <a:t>In de normale situatie blijkt ‘</a:t>
            </a:r>
            <a:r>
              <a:rPr lang="nl-NL" sz="1400" kern="1200" dirty="0" err="1">
                <a:solidFill>
                  <a:schemeClr val="tx1"/>
                </a:solidFill>
                <a:effectLst/>
                <a:latin typeface="Arial" charset="0"/>
                <a:ea typeface="ＭＳ Ｐゴシック" charset="0"/>
                <a:cs typeface="+mn-cs"/>
              </a:rPr>
              <a:t>rooming</a:t>
            </a:r>
            <a:r>
              <a:rPr lang="nl-NL" sz="1400" kern="1200" dirty="0">
                <a:solidFill>
                  <a:schemeClr val="tx1"/>
                </a:solidFill>
                <a:effectLst/>
                <a:latin typeface="Arial" charset="0"/>
                <a:ea typeface="ＭＳ Ｐゴシック" charset="0"/>
                <a:cs typeface="+mn-cs"/>
              </a:rPr>
              <a:t> in’, oftewel continue rustgevende aanwezigheid van bekende naasten, heel belangrijk. Dit is helaas niet altijd mogelijk bij een patiënt met COVID.</a:t>
            </a:r>
          </a:p>
          <a:p>
            <a:pPr algn="l"/>
            <a:r>
              <a:rPr lang="nl-NL" sz="1400" dirty="0"/>
              <a:t>Deze niet-medicamenteuze maatregelen zijn minstens zo belangrijk en effectief als de medicamenteuze behandeling.</a:t>
            </a:r>
          </a:p>
        </p:txBody>
      </p:sp>
      <p:sp>
        <p:nvSpPr>
          <p:cNvPr id="4" name="Slide Number Placeholder 3"/>
          <p:cNvSpPr>
            <a:spLocks noGrp="1"/>
          </p:cNvSpPr>
          <p:nvPr>
            <p:ph type="sldNum" sz="quarter" idx="10"/>
          </p:nvPr>
        </p:nvSpPr>
        <p:spPr/>
        <p:txBody>
          <a:bodyPr/>
          <a:lstStyle/>
          <a:p>
            <a:fld id="{92BE362E-78BA-324A-8038-5482DADFDF7D}" type="slidenum">
              <a:rPr lang="en-GB" smtClean="0"/>
              <a:pPr/>
              <a:t>5</a:t>
            </a:fld>
            <a:endParaRPr lang="en-GB" sz="1200">
              <a:latin typeface="Times" charset="0"/>
            </a:endParaRPr>
          </a:p>
        </p:txBody>
      </p:sp>
    </p:spTree>
    <p:extLst>
      <p:ext uri="{BB962C8B-B14F-4D97-AF65-F5344CB8AC3E}">
        <p14:creationId xmlns:p14="http://schemas.microsoft.com/office/powerpoint/2010/main" val="3935111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Het helpt om de ernst van het delier te monitoren </a:t>
            </a:r>
            <a:r>
              <a:rPr lang="nl-NL" sz="1400" dirty="0"/>
              <a:t>door gebruik te maken van observatieschalen. Hiermee kan ook gezien worden of een behandeling effect heeft. De meest gebruikte observatieschaal  is de DOS-schaal. </a:t>
            </a:r>
            <a:r>
              <a:rPr lang="nl-NL" dirty="0"/>
              <a:t>DOS staat voor Delier Observatie Schaal. Hierop staan items die je kunt observeren bij een patiënt. Neem de DOS drie keer per dag af, zodat de verwarde momenten ‘gevangen’ kunnen worden. </a:t>
            </a:r>
            <a:r>
              <a:rPr lang="nl-NL" sz="1400" b="0" i="0" u="none" strike="noStrike" kern="1200" dirty="0">
                <a:solidFill>
                  <a:schemeClr val="tx1"/>
                </a:solidFill>
                <a:effectLst/>
                <a:latin typeface="Arial" charset="0"/>
                <a:ea typeface="ＭＳ Ｐゴシック" charset="0"/>
                <a:cs typeface="+mn-cs"/>
              </a:rPr>
              <a:t>Een score van 3 of meer wil zeggen dat er waarschijnlijk een delier is. Patiënten met dementie zullen bij voorbaat al op sommige items scoren zonder dat er sprake van een delier hoeft te zijn. De score wordt dus altijd per patiënt beoordeeld. Met de DOS kan het effect van ingezette behandeling gevolgd worden.</a:t>
            </a:r>
          </a:p>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6</a:t>
            </a:fld>
            <a:endParaRPr lang="en-GB" sz="1200">
              <a:latin typeface="Times" charset="0"/>
            </a:endParaRPr>
          </a:p>
        </p:txBody>
      </p:sp>
    </p:spTree>
    <p:extLst>
      <p:ext uri="{BB962C8B-B14F-4D97-AF65-F5344CB8AC3E}">
        <p14:creationId xmlns:p14="http://schemas.microsoft.com/office/powerpoint/2010/main" val="2200939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Op deze dia staat stapsgewijs de medicatie die je kunt inzetten bij de </a:t>
            </a:r>
            <a:r>
              <a:rPr lang="nl-NL" noProof="0" dirty="0" err="1"/>
              <a:t>patient</a:t>
            </a:r>
            <a:r>
              <a:rPr lang="nl-NL" noProof="0" dirty="0"/>
              <a:t> met COVID die delirant is. Haloperidol is het middel van eerste keuze, als tablet, injectievloeistof of druppelvloeistof in de wangzak.</a:t>
            </a:r>
          </a:p>
          <a:p>
            <a:r>
              <a:rPr lang="nl-NL" noProof="0" dirty="0"/>
              <a:t>Start bij </a:t>
            </a:r>
            <a:r>
              <a:rPr lang="nl-NL" noProof="0" dirty="0" err="1"/>
              <a:t>patienten</a:t>
            </a:r>
            <a:r>
              <a:rPr lang="nl-NL" noProof="0" dirty="0"/>
              <a:t> jonger dan 70 jaar met 2 mg oraal of 1 mg buccaal of iv of </a:t>
            </a:r>
            <a:r>
              <a:rPr lang="nl-NL" noProof="0" dirty="0" err="1"/>
              <a:t>sc.</a:t>
            </a:r>
            <a:r>
              <a:rPr lang="nl-NL" noProof="0" dirty="0"/>
              <a:t> Geef daarna als onderhoudsdosering 2 </a:t>
            </a:r>
            <a:r>
              <a:rPr lang="nl-NL" noProof="0" dirty="0" err="1"/>
              <a:t>dd</a:t>
            </a:r>
            <a:r>
              <a:rPr lang="nl-NL" noProof="0" dirty="0"/>
              <a:t> 2 mg oraal of 0,5 mg buccaal, iv of </a:t>
            </a:r>
            <a:r>
              <a:rPr lang="nl-NL" noProof="0" dirty="0" err="1"/>
              <a:t>sc.</a:t>
            </a:r>
            <a:r>
              <a:rPr lang="nl-NL" noProof="0" dirty="0"/>
              <a:t> Halveer deze dosering als </a:t>
            </a:r>
            <a:r>
              <a:rPr lang="nl-NL" noProof="0" dirty="0" err="1"/>
              <a:t>patienten</a:t>
            </a:r>
            <a:r>
              <a:rPr lang="nl-NL" noProof="0" dirty="0"/>
              <a:t> ouder zijn dan 70 jaar. Let op: haloperidol werkt buccaal of parenteraal 2 x zo sterk. </a:t>
            </a:r>
          </a:p>
          <a:p>
            <a:pPr>
              <a:lnSpc>
                <a:spcPct val="115000"/>
              </a:lnSpc>
              <a:spcAft>
                <a:spcPts val="1000"/>
              </a:spcAft>
            </a:pPr>
            <a:r>
              <a:rPr lang="nl-NL" noProof="0" dirty="0"/>
              <a:t>Als de </a:t>
            </a:r>
            <a:r>
              <a:rPr lang="nl-NL" noProof="0" dirty="0" err="1"/>
              <a:t>patient</a:t>
            </a:r>
            <a:r>
              <a:rPr lang="nl-NL" noProof="0" dirty="0"/>
              <a:t> met COVID ook de ziekte van Parkinson heeft, is haloperidol gecontra-indiceerd </a:t>
            </a:r>
            <a:r>
              <a:rPr lang="nl-NL" noProof="0" dirty="0" err="1"/>
              <a:t>ivm</a:t>
            </a:r>
            <a:r>
              <a:rPr lang="nl-NL" noProof="0" dirty="0"/>
              <a:t> dopaminerge bijwerkingen, geef dan </a:t>
            </a:r>
            <a:r>
              <a:rPr lang="nl-NL" noProof="0" dirty="0" err="1"/>
              <a:t>clozapine</a:t>
            </a:r>
            <a:r>
              <a:rPr lang="nl-NL" noProof="0" dirty="0"/>
              <a:t> 2 </a:t>
            </a:r>
            <a:r>
              <a:rPr lang="nl-NL" noProof="0" dirty="0" err="1"/>
              <a:t>dd</a:t>
            </a:r>
            <a:r>
              <a:rPr lang="nl-NL" noProof="0" dirty="0"/>
              <a:t> 12,5 mg per os. </a:t>
            </a:r>
            <a:r>
              <a:rPr lang="nl-NL" sz="1400" noProof="0" dirty="0">
                <a:effectLst/>
                <a:latin typeface="Calibri" panose="020F0502020204030204" pitchFamily="34" charset="0"/>
                <a:cs typeface="Times New Roman" panose="02020603050405020304" pitchFamily="18" charset="0"/>
              </a:rPr>
              <a:t>I</a:t>
            </a:r>
            <a:r>
              <a:rPr lang="nl-NL" sz="1400" noProof="0" dirty="0">
                <a:effectLst/>
                <a:latin typeface="Calibri" panose="020F0502020204030204" pitchFamily="34" charset="0"/>
                <a:ea typeface="Calibri" panose="020F0502020204030204" pitchFamily="34" charset="0"/>
                <a:cs typeface="Times New Roman" panose="02020603050405020304" pitchFamily="18" charset="0"/>
              </a:rPr>
              <a:t>ndien je medicatie buccaal toedient moet de patiënt geïnstrueerd worden het niet door te slikken. Dit zal lastig zijn bij een heftig delier. Beter is dan de medicatie subcutaan te geven.</a:t>
            </a:r>
          </a:p>
          <a:p>
            <a:r>
              <a:rPr lang="nl-NL" noProof="0" dirty="0"/>
              <a:t>Bij aanhoudende onrust kan men </a:t>
            </a:r>
            <a:r>
              <a:rPr lang="nl-NL" noProof="0" dirty="0" err="1"/>
              <a:t>lorazepam</a:t>
            </a:r>
            <a:r>
              <a:rPr lang="nl-NL" noProof="0" dirty="0"/>
              <a:t> bij geven, dosering: sublinguaal 1-4 mg elke 6 uur of 1-4 mg subcutaan of intraveneus, elke 6 uur</a:t>
            </a:r>
          </a:p>
          <a:p>
            <a:r>
              <a:rPr lang="nl-NL" noProof="0" dirty="0"/>
              <a:t>Als met dit alles het niet lukt de patiënt comfortabel te krijgen, kan een time-out met </a:t>
            </a:r>
            <a:r>
              <a:rPr lang="nl-NL" noProof="0" dirty="0" err="1"/>
              <a:t>midazolam</a:t>
            </a:r>
            <a:r>
              <a:rPr lang="nl-NL" noProof="0" dirty="0"/>
              <a:t> gegeven worden. Startdosering is 5 mg </a:t>
            </a:r>
            <a:r>
              <a:rPr lang="nl-NL" noProof="0" dirty="0" err="1"/>
              <a:t>sc.</a:t>
            </a:r>
            <a:r>
              <a:rPr lang="nl-NL" noProof="0" dirty="0"/>
              <a:t> Hierna zal de patiënt naar verwachting weer wakker worden. Soms, als iemand tijdens de slaap ineens verder achteruitgaat, zal deze niet meer wakker worden. Dit moet je altijd met de naasten bespreken zodat zij afscheid kunnen nemen. Bij een refractair delier bij een patiënt met COVID in de stervensfase is er een indicatie voor palliatieve sedatie. </a:t>
            </a:r>
          </a:p>
        </p:txBody>
      </p:sp>
      <p:sp>
        <p:nvSpPr>
          <p:cNvPr id="4" name="Slide Number Placeholder 3"/>
          <p:cNvSpPr>
            <a:spLocks noGrp="1"/>
          </p:cNvSpPr>
          <p:nvPr>
            <p:ph type="sldNum" sz="quarter" idx="10"/>
          </p:nvPr>
        </p:nvSpPr>
        <p:spPr/>
        <p:txBody>
          <a:bodyPr/>
          <a:lstStyle/>
          <a:p>
            <a:fld id="{92BE362E-78BA-324A-8038-5482DADFDF7D}" type="slidenum">
              <a:rPr lang="en-GB" smtClean="0"/>
              <a:pPr/>
              <a:t>7</a:t>
            </a:fld>
            <a:endParaRPr lang="en-GB" sz="1200">
              <a:latin typeface="Times" charset="0"/>
            </a:endParaRPr>
          </a:p>
        </p:txBody>
      </p:sp>
    </p:spTree>
    <p:extLst>
      <p:ext uri="{BB962C8B-B14F-4D97-AF65-F5344CB8AC3E}">
        <p14:creationId xmlns:p14="http://schemas.microsoft.com/office/powerpoint/2010/main" val="3624983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sz="1400" kern="1200" dirty="0">
                <a:solidFill>
                  <a:schemeClr val="tx1"/>
                </a:solidFill>
                <a:effectLst/>
                <a:latin typeface="Arial" charset="0"/>
                <a:ea typeface="ＭＳ Ｐゴシック" charset="0"/>
                <a:cs typeface="+mn-cs"/>
              </a:rPr>
              <a:t>Bedenk, de impact van een delier is groot zowel voor de patiënt als voor de naasten. Informeer hen zo goed mogelijk over dit ziektebeeld.</a:t>
            </a:r>
            <a:r>
              <a:rPr lang="nl-NL" dirty="0">
                <a:effectLst/>
              </a:rPr>
              <a:t> Geef duidelijke informatie met gebruik van woorden die ook door een iemand met een cognitieve stoornis te begrijpen zijn. Herhaal de uitleg regelmatig. Betrek altijd de naasten hierbij.</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effectLst/>
              </a:rPr>
              <a:t>Informatiemateriaal over delier is te vinden op pallialine.nl: waaronder: </a:t>
            </a:r>
            <a:r>
              <a:rPr lang="nl-NL" dirty="0">
                <a:hlinkClick r:id="rId3"/>
              </a:rPr>
              <a:t>https://www.palliaweb.nl/opleidingen/animatie-delier-in-de-palliatieve-fase</a:t>
            </a:r>
            <a:r>
              <a:rPr lang="nl-NL" dirty="0"/>
              <a:t> en </a:t>
            </a:r>
            <a:r>
              <a:rPr lang="nl-NL" dirty="0">
                <a:hlinkClick r:id="rId4"/>
              </a:rPr>
              <a:t>https://www.palliaweb.nl/publicaties/folder-delier</a:t>
            </a:r>
            <a:r>
              <a:rPr lang="nl-NL" dirty="0">
                <a:effectLst/>
              </a:rPr>
              <a:t>, op thuisarts.nl en via het Consultteam Palliatieve Zorg van je ziekenhuis, zie ook volgende dia.</a:t>
            </a:r>
            <a:endParaRPr lang="nl-NL" sz="800" i="1" dirty="0">
              <a:effectLs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543947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Mocht je nu nog vragen hebben, of straks bij de zorg met vragen zitten, overleg laagdrempelig met de consulenten palliatieve zorg van jouw ziekenhuis, die staan voor je klaar. Of bel met de regionale helpdesk uit jouw regio, je kunt de contactgegevens vinden op palliaweb.nl: </a:t>
            </a:r>
            <a:r>
              <a:rPr lang="nl-NL" dirty="0">
                <a:hlinkClick r:id="rId3"/>
              </a:rPr>
              <a:t>https://www.palliaweb.nl/zorgpraktijk/netwerken-palliatieve-zorg/netwerken-palliatieve-zorg</a:t>
            </a:r>
            <a:endParaRPr lang="nl-NL" noProof="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Mocht je de PowerPoint willen gebruiken voor het geven van scholing, dan is deze met begeleidende tekst te vinden op palliaweb.nl: </a:t>
            </a:r>
            <a:r>
              <a:rPr lang="nl-NL" dirty="0">
                <a:hlinkClick r:id="rId4"/>
              </a:rPr>
              <a:t>https://www.palliaweb.nl/corona/12-deskundigheidsbevordering/12-deskundigheidsbevordering</a:t>
            </a:r>
            <a:r>
              <a:rPr lang="nl-NL" noProof="0"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Sterkte met zorgen!</a:t>
            </a:r>
          </a:p>
          <a:p>
            <a:endParaRPr lang="nl-NL"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725370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indeling">
    <p:bg>
      <p:bgPr>
        <a:solidFill>
          <a:schemeClr val="tx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subTitle" idx="1" hasCustomPrompt="1"/>
          </p:nvPr>
        </p:nvSpPr>
        <p:spPr>
          <a:xfrm>
            <a:off x="1304925" y="2780928"/>
            <a:ext cx="4527551" cy="347890"/>
          </a:xfrm>
        </p:spPr>
        <p:txBody>
          <a:bodyPr lIns="0" tIns="0" rIns="0" bIns="0"/>
          <a:lstStyle>
            <a:lvl1pPr marL="0" indent="0" algn="l">
              <a:lnSpc>
                <a:spcPct val="100000"/>
              </a:lnSpc>
              <a:buFontTx/>
              <a:buNone/>
              <a:defRPr b="1">
                <a:solidFill>
                  <a:schemeClr val="bg2"/>
                </a:solidFill>
              </a:defRPr>
            </a:lvl1pPr>
          </a:lstStyle>
          <a:p>
            <a:pPr lvl="0"/>
            <a:r>
              <a:rPr lang="nl-NL" noProof="0" dirty="0"/>
              <a:t>Subtitel</a:t>
            </a:r>
            <a:endParaRPr lang="en-GB" noProof="0" dirty="0"/>
          </a:p>
        </p:txBody>
      </p:sp>
      <p:pic>
        <p:nvPicPr>
          <p:cNvPr id="8" name="Afbeelding 7" descr="logo lumc_Fedra_PPT_20 mm NL.pdf"/>
          <p:cNvPicPr>
            <a:picLocks noChangeAspect="1"/>
          </p:cNvPicPr>
          <p:nvPr userDrawn="1"/>
        </p:nvPicPr>
        <p:blipFill>
          <a:blip r:embed="rId2"/>
          <a:stretch>
            <a:fillRect/>
          </a:stretch>
        </p:blipFill>
        <p:spPr>
          <a:xfrm>
            <a:off x="570838" y="285750"/>
            <a:ext cx="2293899" cy="576000"/>
          </a:xfrm>
          <a:prstGeom prst="rect">
            <a:avLst/>
          </a:prstGeom>
        </p:spPr>
      </p:pic>
      <p:pic>
        <p:nvPicPr>
          <p:cNvPr id="11" name="Afbeelding 10" descr="logo UL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939" y="5967675"/>
            <a:ext cx="495798" cy="576000"/>
          </a:xfrm>
          <a:prstGeom prst="rect">
            <a:avLst/>
          </a:prstGeom>
        </p:spPr>
      </p:pic>
      <p:sp>
        <p:nvSpPr>
          <p:cNvPr id="3" name="Rechthoek 2"/>
          <p:cNvSpPr/>
          <p:nvPr userDrawn="1"/>
        </p:nvSpPr>
        <p:spPr bwMode="auto">
          <a:xfrm>
            <a:off x="1146174" y="1431652"/>
            <a:ext cx="7997825" cy="11520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21" name="Rectangle 2"/>
          <p:cNvSpPr>
            <a:spLocks noGrp="1" noChangeArrowheads="1"/>
          </p:cNvSpPr>
          <p:nvPr>
            <p:ph type="title"/>
          </p:nvPr>
        </p:nvSpPr>
        <p:spPr bwMode="auto">
          <a:xfrm>
            <a:off x="1322388" y="1431450"/>
            <a:ext cx="7821570"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108000" rIns="0" bIns="0" numCol="1" anchor="t" anchorCtr="0" compatLnSpc="1">
            <a:prstTxWarp prst="textNoShape">
              <a:avLst/>
            </a:prstTxWarp>
          </a:bodyPr>
          <a:lstStyle/>
          <a:p>
            <a:pPr lvl="0"/>
            <a:r>
              <a:rPr lang="en-US"/>
              <a:t>Click to edit Master title style</a:t>
            </a:r>
            <a:endParaRPr lang="en-GB" dirty="0"/>
          </a:p>
        </p:txBody>
      </p:sp>
      <p:sp>
        <p:nvSpPr>
          <p:cNvPr id="24" name="Rectangle 3"/>
          <p:cNvSpPr>
            <a:spLocks noGrp="1" noChangeArrowheads="1"/>
          </p:cNvSpPr>
          <p:nvPr>
            <p:ph idx="10" hasCustomPrompt="1"/>
          </p:nvPr>
        </p:nvSpPr>
        <p:spPr bwMode="auto">
          <a:xfrm>
            <a:off x="1304925" y="4433456"/>
            <a:ext cx="4530829" cy="41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sz="2000" baseline="0">
                <a:solidFill>
                  <a:schemeClr val="bg2"/>
                </a:solidFill>
              </a:defRPr>
            </a:lvl1pPr>
          </a:lstStyle>
          <a:p>
            <a:pPr lvl="0"/>
            <a:r>
              <a:rPr lang="nl-NL" dirty="0"/>
              <a:t>Naam spreker</a:t>
            </a:r>
          </a:p>
        </p:txBody>
      </p:sp>
      <p:sp>
        <p:nvSpPr>
          <p:cNvPr id="23" name="Rectangle 3"/>
          <p:cNvSpPr>
            <a:spLocks noGrp="1" noChangeArrowheads="1"/>
          </p:cNvSpPr>
          <p:nvPr>
            <p:ph idx="11" hasCustomPrompt="1"/>
          </p:nvPr>
        </p:nvSpPr>
        <p:spPr bwMode="auto">
          <a:xfrm>
            <a:off x="1304925" y="4849092"/>
            <a:ext cx="4545117"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sz="2000">
                <a:solidFill>
                  <a:schemeClr val="bg2"/>
                </a:solidFill>
              </a:defRPr>
            </a:lvl1pPr>
            <a:lvl2pPr marL="0" indent="0">
              <a:buFontTx/>
              <a:buNone/>
              <a:defRPr sz="1600"/>
            </a:lvl2pPr>
            <a:lvl3pPr marL="860425" indent="0">
              <a:buFontTx/>
              <a:buNone/>
              <a:defRPr/>
            </a:lvl3pPr>
            <a:lvl4pPr marL="1236662" indent="0">
              <a:buFontTx/>
              <a:buNone/>
              <a:defRPr/>
            </a:lvl4pPr>
            <a:lvl5pPr marL="1717675" indent="0">
              <a:buFontTx/>
              <a:buNone/>
              <a:defRPr/>
            </a:lvl5pPr>
          </a:lstStyle>
          <a:p>
            <a:pPr lvl="0"/>
            <a:r>
              <a:rPr lang="nl-NL" dirty="0"/>
              <a:t>Naam afdeling</a:t>
            </a:r>
            <a:endParaRPr lang="en-GB" dirty="0"/>
          </a:p>
        </p:txBody>
      </p:sp>
      <p:sp>
        <p:nvSpPr>
          <p:cNvPr id="19" name="Rectangle 3"/>
          <p:cNvSpPr>
            <a:spLocks noGrp="1" noChangeArrowheads="1"/>
          </p:cNvSpPr>
          <p:nvPr>
            <p:ph idx="12" hasCustomPrompt="1"/>
          </p:nvPr>
        </p:nvSpPr>
        <p:spPr bwMode="auto">
          <a:xfrm>
            <a:off x="1304924" y="5264727"/>
            <a:ext cx="4527551"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sz="1800" b="0" i="0" cap="all" baseline="0">
                <a:solidFill>
                  <a:schemeClr val="accent1"/>
                </a:solidFill>
              </a:defRPr>
            </a:lvl1pPr>
          </a:lstStyle>
          <a:p>
            <a:pPr lvl="0"/>
            <a:r>
              <a:rPr lang="nl-NL" dirty="0"/>
              <a:t>Plaats</a:t>
            </a:r>
            <a:endParaRPr lang="en-GB" dirty="0"/>
          </a:p>
        </p:txBody>
      </p:sp>
      <p:sp>
        <p:nvSpPr>
          <p:cNvPr id="26"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7" name="Rechthoek 16"/>
          <p:cNvSpPr/>
          <p:nvPr userDrawn="1"/>
        </p:nvSpPr>
        <p:spPr bwMode="auto">
          <a:xfrm>
            <a:off x="-2" y="2587351"/>
            <a:ext cx="1146175" cy="1152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datum 2"/>
          <p:cNvSpPr>
            <a:spLocks noGrp="1"/>
          </p:cNvSpPr>
          <p:nvPr>
            <p:ph type="dt" sz="half" idx="10"/>
          </p:nvPr>
        </p:nvSpPr>
        <p:spPr/>
        <p:txBody>
          <a:bodyPr/>
          <a:lstStyle>
            <a:lvl1pPr>
              <a:defRPr/>
            </a:lvl1pPr>
          </a:lstStyle>
          <a:p>
            <a:fld id="{4D611909-8299-4F4B-AE80-3A3E4CDBE559}" type="datetime1">
              <a:rPr lang="nl-NL" smtClean="0"/>
              <a:t>26-03-2021</a:t>
            </a:fld>
            <a:endParaRPr lang="en-GB"/>
          </a:p>
        </p:txBody>
      </p:sp>
      <p:sp>
        <p:nvSpPr>
          <p:cNvPr id="5" name="Tijdelijke aanduiding voor dianummer 4"/>
          <p:cNvSpPr>
            <a:spLocks noGrp="1"/>
          </p:cNvSpPr>
          <p:nvPr>
            <p:ph type="sldNum" sz="quarter" idx="12"/>
          </p:nvPr>
        </p:nvSpPr>
        <p:spPr/>
        <p:txBody>
          <a:bodyPr/>
          <a:lstStyle>
            <a:lvl1pPr>
              <a:defRPr/>
            </a:lvl1pPr>
          </a:lstStyle>
          <a:p>
            <a:fld id="{FD38D43D-7D33-2F43-82C4-C7C0902068A2}" type="slidenum">
              <a:rPr lang="en-GB"/>
              <a:pPr/>
              <a:t>‹#›</a:t>
            </a:fld>
            <a:endParaRPr lang="en-GB">
              <a:solidFill>
                <a:schemeClr val="bg1"/>
              </a:solidFill>
            </a:endParaRPr>
          </a:p>
        </p:txBody>
      </p:sp>
      <p:sp>
        <p:nvSpPr>
          <p:cNvPr id="6" name="Footer Placeholder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235125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70DFE1B1-8EC7-4FDE-A73C-14F70F823465}" type="datetime1">
              <a:rPr lang="nl-NL" smtClean="0"/>
              <a:t>26-03-2021</a:t>
            </a:fld>
            <a:endParaRPr lang="en-GB"/>
          </a:p>
        </p:txBody>
      </p:sp>
      <p:sp>
        <p:nvSpPr>
          <p:cNvPr id="4" name="Tijdelijke aanduiding voor dianummer 3"/>
          <p:cNvSpPr>
            <a:spLocks noGrp="1"/>
          </p:cNvSpPr>
          <p:nvPr>
            <p:ph type="sldNum" sz="quarter" idx="12"/>
          </p:nvPr>
        </p:nvSpPr>
        <p:spPr/>
        <p:txBody>
          <a:bodyPr/>
          <a:lstStyle>
            <a:lvl1pPr>
              <a:defRPr/>
            </a:lvl1pPr>
          </a:lstStyle>
          <a:p>
            <a:fld id="{BEA1B39C-8919-CF47-A161-B6BA50FD6A18}" type="slidenum">
              <a:rPr lang="en-GB"/>
              <a:pPr/>
              <a:t>‹#›</a:t>
            </a:fld>
            <a:endParaRPr lang="en-GB">
              <a:solidFill>
                <a:schemeClr val="bg1"/>
              </a:solidFill>
            </a:endParaRPr>
          </a:p>
        </p:txBody>
      </p:sp>
      <p:sp>
        <p:nvSpPr>
          <p:cNvPr id="5"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711589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66737" y="0"/>
            <a:ext cx="6524815" cy="854075"/>
          </a:xfrm>
        </p:spPr>
        <p:txBody>
          <a:bodyPr/>
          <a:lstStyle>
            <a:lvl1pPr algn="l">
              <a:defRPr sz="2400" b="1"/>
            </a:lvl1pPr>
          </a:lstStyle>
          <a:p>
            <a:r>
              <a:rPr lang="en-US"/>
              <a:t>Click to edit Master title style</a:t>
            </a:r>
            <a:endParaRPr lang="nl-NL" dirty="0"/>
          </a:p>
        </p:txBody>
      </p:sp>
      <p:sp>
        <p:nvSpPr>
          <p:cNvPr id="4" name="Tijdelijke aanduiding voor tekst 3"/>
          <p:cNvSpPr>
            <a:spLocks noGrp="1"/>
          </p:cNvSpPr>
          <p:nvPr>
            <p:ph type="body" sz="half" idx="2"/>
          </p:nvPr>
        </p:nvSpPr>
        <p:spPr>
          <a:xfrm>
            <a:off x="566737" y="1135064"/>
            <a:ext cx="3008313" cy="5118678"/>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lvl1pPr>
              <a:defRPr/>
            </a:lvl1pPr>
          </a:lstStyle>
          <a:p>
            <a:fld id="{A6149A93-E826-498A-A6FC-2182AE292265}" type="datetime1">
              <a:rPr lang="nl-NL" smtClean="0"/>
              <a:t>26-03-2021</a:t>
            </a:fld>
            <a:endParaRPr lang="en-GB"/>
          </a:p>
        </p:txBody>
      </p:sp>
      <p:sp>
        <p:nvSpPr>
          <p:cNvPr id="7" name="Tijdelijke aanduiding voor dianummer 6"/>
          <p:cNvSpPr>
            <a:spLocks noGrp="1"/>
          </p:cNvSpPr>
          <p:nvPr>
            <p:ph type="sldNum" sz="quarter" idx="12"/>
          </p:nvPr>
        </p:nvSpPr>
        <p:spPr/>
        <p:txBody>
          <a:bodyPr/>
          <a:lstStyle>
            <a:lvl1pPr>
              <a:defRPr/>
            </a:lvl1pPr>
          </a:lstStyle>
          <a:p>
            <a:fld id="{64FAB8F7-6B6F-2642-9729-040657DB08FE}" type="slidenum">
              <a:rPr lang="en-GB"/>
              <a:pPr/>
              <a:t>‹#›</a:t>
            </a:fld>
            <a:endParaRPr lang="en-GB">
              <a:solidFill>
                <a:schemeClr val="bg1"/>
              </a:solidFill>
            </a:endParaRPr>
          </a:p>
        </p:txBody>
      </p:sp>
      <p:sp>
        <p:nvSpPr>
          <p:cNvPr id="8"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
        <p:nvSpPr>
          <p:cNvPr id="9" name="Rectangle 3"/>
          <p:cNvSpPr>
            <a:spLocks noGrp="1" noChangeArrowheads="1"/>
          </p:cNvSpPr>
          <p:nvPr>
            <p:ph idx="13"/>
          </p:nvPr>
        </p:nvSpPr>
        <p:spPr bwMode="auto">
          <a:xfrm>
            <a:off x="3740150" y="1144588"/>
            <a:ext cx="5123557"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6943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84059" y="0"/>
            <a:ext cx="6507303" cy="854075"/>
          </a:xfrm>
        </p:spPr>
        <p:txBody>
          <a:bodyPr/>
          <a:lstStyle>
            <a:lvl1pPr algn="l">
              <a:defRPr sz="2400" b="1"/>
            </a:lvl1pPr>
          </a:lstStyle>
          <a:p>
            <a:r>
              <a:rPr lang="en-US"/>
              <a:t>Click to edit Master title style</a:t>
            </a:r>
            <a:endParaRPr lang="nl-NL" dirty="0"/>
          </a:p>
        </p:txBody>
      </p:sp>
      <p:sp>
        <p:nvSpPr>
          <p:cNvPr id="3" name="Tijdelijke aanduiding voor afbeelding 2"/>
          <p:cNvSpPr>
            <a:spLocks noGrp="1"/>
          </p:cNvSpPr>
          <p:nvPr>
            <p:ph type="pic" idx="1"/>
          </p:nvPr>
        </p:nvSpPr>
        <p:spPr>
          <a:xfrm>
            <a:off x="566738" y="1144587"/>
            <a:ext cx="5040000" cy="5113338"/>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4" name="Tijdelijke aanduiding voor tekst 3"/>
          <p:cNvSpPr>
            <a:spLocks noGrp="1"/>
          </p:cNvSpPr>
          <p:nvPr>
            <p:ph type="body" sz="half" idx="2"/>
          </p:nvPr>
        </p:nvSpPr>
        <p:spPr>
          <a:xfrm>
            <a:off x="5849938" y="1144588"/>
            <a:ext cx="3003550" cy="128963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lvl1pPr>
              <a:defRPr/>
            </a:lvl1pPr>
          </a:lstStyle>
          <a:p>
            <a:fld id="{7BEA7014-02C8-44CE-8B59-39400B5123AE}" type="datetime1">
              <a:rPr lang="nl-NL" smtClean="0"/>
              <a:t>26-03-2021</a:t>
            </a:fld>
            <a:endParaRPr lang="en-GB"/>
          </a:p>
        </p:txBody>
      </p:sp>
      <p:sp>
        <p:nvSpPr>
          <p:cNvPr id="7" name="Tijdelijke aanduiding voor dianummer 6"/>
          <p:cNvSpPr>
            <a:spLocks noGrp="1"/>
          </p:cNvSpPr>
          <p:nvPr>
            <p:ph type="sldNum" sz="quarter" idx="12"/>
          </p:nvPr>
        </p:nvSpPr>
        <p:spPr/>
        <p:txBody>
          <a:bodyPr/>
          <a:lstStyle>
            <a:lvl1pPr>
              <a:defRPr/>
            </a:lvl1pPr>
          </a:lstStyle>
          <a:p>
            <a:fld id="{1DA0F4D9-DA5F-9846-8B97-D321E78C63B0}" type="slidenum">
              <a:rPr lang="en-GB"/>
              <a:pPr/>
              <a:t>‹#›</a:t>
            </a:fld>
            <a:endParaRPr lang="en-GB">
              <a:solidFill>
                <a:schemeClr val="bg1"/>
              </a:solidFill>
            </a:endParaRPr>
          </a:p>
        </p:txBody>
      </p:sp>
      <p:sp>
        <p:nvSpPr>
          <p:cNvPr id="8"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1451580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indslide">
    <p:bg>
      <p:bgPr>
        <a:solidFill>
          <a:schemeClr val="tx1"/>
        </a:solidFill>
        <a:effectLst/>
      </p:bgPr>
    </p:bg>
    <p:spTree>
      <p:nvGrpSpPr>
        <p:cNvPr id="1" name=""/>
        <p:cNvGrpSpPr/>
        <p:nvPr/>
      </p:nvGrpSpPr>
      <p:grpSpPr>
        <a:xfrm>
          <a:off x="0" y="0"/>
          <a:ext cx="0" cy="0"/>
          <a:chOff x="0" y="0"/>
          <a:chExt cx="0" cy="0"/>
        </a:xfrm>
      </p:grpSpPr>
      <p:pic>
        <p:nvPicPr>
          <p:cNvPr id="12" name="Afbeelding 11" descr="logo lumc_Fedra_PPT_20 mm NL.pdf"/>
          <p:cNvPicPr>
            <a:picLocks noChangeAspect="1"/>
          </p:cNvPicPr>
          <p:nvPr userDrawn="1"/>
        </p:nvPicPr>
        <p:blipFill>
          <a:blip r:embed="rId2"/>
          <a:stretch>
            <a:fillRect/>
          </a:stretch>
        </p:blipFill>
        <p:spPr>
          <a:xfrm>
            <a:off x="570838" y="285750"/>
            <a:ext cx="2293899" cy="576000"/>
          </a:xfrm>
          <a:prstGeom prst="rect">
            <a:avLst/>
          </a:prstGeom>
        </p:spPr>
      </p:pic>
      <p:sp>
        <p:nvSpPr>
          <p:cNvPr id="13" name="Rechthoek 12"/>
          <p:cNvSpPr/>
          <p:nvPr userDrawn="1"/>
        </p:nvSpPr>
        <p:spPr bwMode="auto">
          <a:xfrm>
            <a:off x="-2" y="2587351"/>
            <a:ext cx="1146175" cy="1152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9" name="Rechthoek 18"/>
          <p:cNvSpPr/>
          <p:nvPr userDrawn="1"/>
        </p:nvSpPr>
        <p:spPr bwMode="auto">
          <a:xfrm>
            <a:off x="1146174" y="1431651"/>
            <a:ext cx="7997825" cy="11557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20" name="Rectangle 3"/>
          <p:cNvSpPr>
            <a:spLocks noGrp="1" noChangeArrowheads="1"/>
          </p:cNvSpPr>
          <p:nvPr>
            <p:ph idx="1" hasCustomPrompt="1"/>
          </p:nvPr>
        </p:nvSpPr>
        <p:spPr bwMode="auto">
          <a:xfrm>
            <a:off x="1323975" y="1431652"/>
            <a:ext cx="7524750"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spcCol="360000" anchor="t" anchorCtr="0" compatLnSpc="1">
            <a:prstTxWarp prst="textNoShape">
              <a:avLst/>
            </a:prstTxWarp>
          </a:bodyPr>
          <a:lstStyle>
            <a:lvl1pPr>
              <a:defRPr sz="2400" b="1" i="0">
                <a:solidFill>
                  <a:schemeClr val="bg2"/>
                </a:solidFill>
              </a:defRPr>
            </a:lvl1pPr>
          </a:lstStyle>
          <a:p>
            <a:pPr lvl="0"/>
            <a:r>
              <a:rPr lang="nl-NL" dirty="0"/>
              <a:t>Aftiteling en/of adres</a:t>
            </a:r>
          </a:p>
        </p:txBody>
      </p:sp>
      <p:pic>
        <p:nvPicPr>
          <p:cNvPr id="14" name="Afbeelding 13" descr="logo UL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939" y="5967675"/>
            <a:ext cx="495798" cy="576000"/>
          </a:xfrm>
          <a:prstGeom prst="rect">
            <a:avLst/>
          </a:prstGeom>
        </p:spPr>
      </p:pic>
      <p:sp>
        <p:nvSpPr>
          <p:cNvPr id="17" name="Tijdelijke aanduiding voor tekst 3"/>
          <p:cNvSpPr>
            <a:spLocks noGrp="1"/>
          </p:cNvSpPr>
          <p:nvPr>
            <p:ph type="body" sz="half" idx="10"/>
          </p:nvPr>
        </p:nvSpPr>
        <p:spPr>
          <a:xfrm>
            <a:off x="1323974" y="2839003"/>
            <a:ext cx="7524751" cy="341892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3003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ofdstuk indel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0"/>
            <a:ext cx="6524625" cy="854075"/>
          </a:xfrm>
        </p:spPr>
        <p:txBody>
          <a:bodyPr/>
          <a:lstStyle>
            <a:lvl1pPr>
              <a:defRPr cap="all"/>
            </a:lvl1pPr>
          </a:lstStyle>
          <a:p>
            <a:r>
              <a:rPr lang="nl-NL" dirty="0"/>
              <a:t>HOOFDSTUK</a:t>
            </a:r>
          </a:p>
        </p:txBody>
      </p:sp>
      <p:sp>
        <p:nvSpPr>
          <p:cNvPr id="3" name="Tijdelijke aanduiding voor datum 2"/>
          <p:cNvSpPr>
            <a:spLocks noGrp="1"/>
          </p:cNvSpPr>
          <p:nvPr>
            <p:ph type="dt" sz="half" idx="10"/>
          </p:nvPr>
        </p:nvSpPr>
        <p:spPr/>
        <p:txBody>
          <a:bodyPr/>
          <a:lstStyle/>
          <a:p>
            <a:fld id="{CFCD4DD5-95DC-4C69-A898-8658D6FEABB5}" type="datetime1">
              <a:rPr lang="nl-NL" smtClean="0"/>
              <a:t>26-03-2021</a:t>
            </a:fld>
            <a:endParaRPr lang="en-GB" dirty="0"/>
          </a:p>
        </p:txBody>
      </p:sp>
      <p:sp>
        <p:nvSpPr>
          <p:cNvPr id="4" name="Tijdelijke aanduiding voor voettekst 3"/>
          <p:cNvSpPr>
            <a:spLocks noGrp="1"/>
          </p:cNvSpPr>
          <p:nvPr>
            <p:ph type="ftr" sz="quarter" idx="11"/>
          </p:nvPr>
        </p:nvSpPr>
        <p:spPr/>
        <p:txBody>
          <a:bodyPr/>
          <a:lstStyle/>
          <a:p>
            <a:endParaRPr lang="en-GB" dirty="0"/>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pPr/>
              <a:t>‹#›</a:t>
            </a:fld>
            <a:endParaRPr lang="en-GB" dirty="0"/>
          </a:p>
        </p:txBody>
      </p:sp>
      <p:sp>
        <p:nvSpPr>
          <p:cNvPr id="10"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1" name="Tijdelijke aanduiding voor inhoud 10"/>
          <p:cNvSpPr>
            <a:spLocks noGrp="1"/>
          </p:cNvSpPr>
          <p:nvPr>
            <p:ph sz="quarter" idx="15"/>
          </p:nvPr>
        </p:nvSpPr>
        <p:spPr>
          <a:xfrm>
            <a:off x="566738" y="2583652"/>
            <a:ext cx="5283200" cy="3674274"/>
          </a:xfrm>
        </p:spPr>
        <p:txBody>
          <a:bodyPr/>
          <a:lstStyle>
            <a:lvl1pPr>
              <a:lnSpc>
                <a:spcPct val="100000"/>
              </a:lnSpc>
              <a:defRPr sz="5400" b="1" i="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30356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Hoofdstuk indeling met log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0"/>
            <a:ext cx="6524625" cy="854075"/>
          </a:xfrm>
        </p:spPr>
        <p:txBody>
          <a:bodyPr/>
          <a:lstStyle>
            <a:lvl1pPr>
              <a:defRPr cap="all"/>
            </a:lvl1pPr>
          </a:lstStyle>
          <a:p>
            <a:r>
              <a:rPr lang="nl-NL" dirty="0"/>
              <a:t>HOOFDSTUK</a:t>
            </a:r>
          </a:p>
        </p:txBody>
      </p:sp>
      <p:sp>
        <p:nvSpPr>
          <p:cNvPr id="3" name="Tijdelijke aanduiding voor datum 2"/>
          <p:cNvSpPr>
            <a:spLocks noGrp="1"/>
          </p:cNvSpPr>
          <p:nvPr>
            <p:ph type="dt" sz="half" idx="10"/>
          </p:nvPr>
        </p:nvSpPr>
        <p:spPr/>
        <p:txBody>
          <a:bodyPr/>
          <a:lstStyle/>
          <a:p>
            <a:fld id="{52CE2807-C340-4DA9-AB84-BA4DE20E8FCA}" type="datetime1">
              <a:rPr lang="nl-NL" smtClean="0"/>
              <a:t>26-03-2021</a:t>
            </a:fld>
            <a:endParaRPr lang="en-GB" dirty="0"/>
          </a:p>
        </p:txBody>
      </p:sp>
      <p:sp>
        <p:nvSpPr>
          <p:cNvPr id="4" name="Tijdelijke aanduiding voor voettekst 3"/>
          <p:cNvSpPr>
            <a:spLocks noGrp="1"/>
          </p:cNvSpPr>
          <p:nvPr>
            <p:ph type="ftr" sz="quarter" idx="11"/>
          </p:nvPr>
        </p:nvSpPr>
        <p:spPr/>
        <p:txBody>
          <a:bodyPr/>
          <a:lstStyle/>
          <a:p>
            <a:endParaRPr lang="en-GB" dirty="0"/>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pPr/>
              <a:t>‹#›</a:t>
            </a:fld>
            <a:endParaRPr lang="en-GB" dirty="0"/>
          </a:p>
        </p:txBody>
      </p:sp>
      <p:sp>
        <p:nvSpPr>
          <p:cNvPr id="10"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1" name="Tijdelijke aanduiding voor inhoud 10"/>
          <p:cNvSpPr>
            <a:spLocks noGrp="1"/>
          </p:cNvSpPr>
          <p:nvPr>
            <p:ph sz="quarter" idx="15"/>
          </p:nvPr>
        </p:nvSpPr>
        <p:spPr>
          <a:xfrm>
            <a:off x="566738" y="2583652"/>
            <a:ext cx="5283200" cy="3674274"/>
          </a:xfrm>
        </p:spPr>
        <p:txBody>
          <a:bodyPr/>
          <a:lstStyle>
            <a:lvl1pPr>
              <a:lnSpc>
                <a:spcPct val="100000"/>
              </a:lnSpc>
              <a:defRPr sz="5400" b="1" i="0">
                <a:solidFill>
                  <a:schemeClr val="bg2"/>
                </a:solidFill>
              </a:defRPr>
            </a:lvl1pPr>
          </a:lstStyle>
          <a:p>
            <a:pPr lvl="0"/>
            <a:r>
              <a:rPr lang="en-US"/>
              <a:t>Click to edit Master text styles</a:t>
            </a:r>
          </a:p>
        </p:txBody>
      </p:sp>
      <p:pic>
        <p:nvPicPr>
          <p:cNvPr id="9" name="Afbeelding 8" descr="logo lumc_BLOKJES_PPT_20 mm NL.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452" y="281518"/>
            <a:ext cx="576000" cy="576000"/>
          </a:xfrm>
          <a:prstGeom prst="rect">
            <a:avLst/>
          </a:prstGeom>
        </p:spPr>
      </p:pic>
    </p:spTree>
    <p:extLst>
      <p:ext uri="{BB962C8B-B14F-4D97-AF65-F5344CB8AC3E}">
        <p14:creationId xmlns:p14="http://schemas.microsoft.com/office/powerpoint/2010/main" val="40431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inhoud 2"/>
          <p:cNvSpPr>
            <a:spLocks noGrp="1"/>
          </p:cNvSpPr>
          <p:nvPr>
            <p:ph idx="1"/>
          </p:nvPr>
        </p:nvSpPr>
        <p:spPr>
          <a:xfrm>
            <a:off x="566738" y="1144588"/>
            <a:ext cx="8291512" cy="5113338"/>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Rectangle 4"/>
          <p:cNvSpPr>
            <a:spLocks noGrp="1" noChangeArrowheads="1"/>
          </p:cNvSpPr>
          <p:nvPr>
            <p:ph type="dt" sz="half" idx="2"/>
          </p:nvPr>
        </p:nvSpPr>
        <p:spPr bwMode="auto">
          <a:xfrm>
            <a:off x="6350000" y="6553200"/>
            <a:ext cx="250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E5834613-7348-4B8C-AABC-BCCDA16470A2}" type="datetime1">
              <a:rPr lang="nl-NL" smtClean="0"/>
              <a:t>26-03-2021</a:t>
            </a:fld>
            <a:endParaRPr lang="en-GB" dirty="0"/>
          </a:p>
        </p:txBody>
      </p:sp>
      <p:sp>
        <p:nvSpPr>
          <p:cNvPr id="9"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a:t>
            </a:fld>
            <a:endParaRPr lang="en-GB" dirty="0"/>
          </a:p>
        </p:txBody>
      </p:sp>
      <p:sp>
        <p:nvSpPr>
          <p:cNvPr id="10"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59030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en object met logo">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inhoud 2"/>
          <p:cNvSpPr>
            <a:spLocks noGrp="1"/>
          </p:cNvSpPr>
          <p:nvPr>
            <p:ph idx="1"/>
          </p:nvPr>
        </p:nvSpPr>
        <p:spPr>
          <a:xfrm>
            <a:off x="566738" y="1144588"/>
            <a:ext cx="8291512" cy="5113338"/>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Rectangle 4"/>
          <p:cNvSpPr>
            <a:spLocks noGrp="1" noChangeArrowheads="1"/>
          </p:cNvSpPr>
          <p:nvPr>
            <p:ph type="dt" sz="half" idx="2"/>
          </p:nvPr>
        </p:nvSpPr>
        <p:spPr bwMode="auto">
          <a:xfrm>
            <a:off x="6350000" y="6553200"/>
            <a:ext cx="250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4AFEF608-69E5-458D-AB2E-8F48FDE24C68}" type="datetime1">
              <a:rPr lang="nl-NL" smtClean="0"/>
              <a:t>26-03-2021</a:t>
            </a:fld>
            <a:endParaRPr lang="en-GB" dirty="0"/>
          </a:p>
        </p:txBody>
      </p:sp>
      <p:sp>
        <p:nvSpPr>
          <p:cNvPr id="9"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a:t>
            </a:fld>
            <a:endParaRPr lang="en-GB" dirty="0"/>
          </a:p>
        </p:txBody>
      </p:sp>
      <p:sp>
        <p:nvSpPr>
          <p:cNvPr id="10"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pic>
        <p:nvPicPr>
          <p:cNvPr id="8" name="Afbeelding 7" descr="logo lumc_BLOKJES_PPT_20 mm NL.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9452" y="281518"/>
            <a:ext cx="576000" cy="576000"/>
          </a:xfrm>
          <a:prstGeom prst="rect">
            <a:avLst/>
          </a:prstGeom>
        </p:spPr>
      </p:pic>
    </p:spTree>
    <p:extLst>
      <p:ext uri="{BB962C8B-B14F-4D97-AF65-F5344CB8AC3E}">
        <p14:creationId xmlns:p14="http://schemas.microsoft.com/office/powerpoint/2010/main" val="2538471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p 1 rege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jdelijke aanduiding voor inhoud 2"/>
          <p:cNvSpPr>
            <a:spLocks noGrp="1"/>
          </p:cNvSpPr>
          <p:nvPr>
            <p:ph idx="1"/>
          </p:nvPr>
        </p:nvSpPr>
        <p:spPr>
          <a:xfrm>
            <a:off x="566738" y="760413"/>
            <a:ext cx="8291512" cy="5497513"/>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el 1"/>
          <p:cNvSpPr>
            <a:spLocks noGrp="1"/>
          </p:cNvSpPr>
          <p:nvPr>
            <p:ph type="title"/>
          </p:nvPr>
        </p:nvSpPr>
        <p:spPr>
          <a:xfrm>
            <a:off x="566738" y="0"/>
            <a:ext cx="6524625" cy="501649"/>
          </a:xfrm>
        </p:spPr>
        <p:txBody>
          <a:bodyPr/>
          <a:lstStyle/>
          <a:p>
            <a:r>
              <a:rPr lang="en-US"/>
              <a:t>Click to edit Master title style</a:t>
            </a:r>
            <a:endParaRPr lang="nl-NL" dirty="0"/>
          </a:p>
        </p:txBody>
      </p:sp>
      <p:sp>
        <p:nvSpPr>
          <p:cNvPr id="10" name="Rechthoek 9"/>
          <p:cNvSpPr/>
          <p:nvPr userDrawn="1"/>
        </p:nvSpPr>
        <p:spPr bwMode="auto">
          <a:xfrm>
            <a:off x="0" y="6527800"/>
            <a:ext cx="9144000" cy="330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43565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onder voett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6" name="Rechthoek 5"/>
          <p:cNvSpPr/>
          <p:nvPr userDrawn="1"/>
        </p:nvSpPr>
        <p:spPr bwMode="auto">
          <a:xfrm>
            <a:off x="0" y="6527800"/>
            <a:ext cx="9144000" cy="330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7" name="Tijdelijke aanduiding voor inhoud 2"/>
          <p:cNvSpPr>
            <a:spLocks noGrp="1"/>
          </p:cNvSpPr>
          <p:nvPr>
            <p:ph idx="1"/>
          </p:nvPr>
        </p:nvSpPr>
        <p:spPr>
          <a:xfrm>
            <a:off x="566738" y="1144587"/>
            <a:ext cx="8291512" cy="5373687"/>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235035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5" name="Tijdelijke aanduiding voor datum 4"/>
          <p:cNvSpPr>
            <a:spLocks noGrp="1"/>
          </p:cNvSpPr>
          <p:nvPr>
            <p:ph type="dt" sz="half" idx="10"/>
          </p:nvPr>
        </p:nvSpPr>
        <p:spPr/>
        <p:txBody>
          <a:bodyPr/>
          <a:lstStyle>
            <a:lvl1pPr>
              <a:defRPr/>
            </a:lvl1pPr>
          </a:lstStyle>
          <a:p>
            <a:fld id="{8DF3B794-62A0-444B-A332-45DA16B555A5}" type="datetime1">
              <a:rPr lang="nl-NL" smtClean="0"/>
              <a:t>26-03-2021</a:t>
            </a:fld>
            <a:endParaRPr lang="en-GB"/>
          </a:p>
        </p:txBody>
      </p:sp>
      <p:sp>
        <p:nvSpPr>
          <p:cNvPr id="7" name="Tijdelijke aanduiding voor dianummer 6"/>
          <p:cNvSpPr>
            <a:spLocks noGrp="1"/>
          </p:cNvSpPr>
          <p:nvPr>
            <p:ph type="sldNum" sz="quarter" idx="12"/>
          </p:nvPr>
        </p:nvSpPr>
        <p:spPr/>
        <p:txBody>
          <a:bodyPr/>
          <a:lstStyle>
            <a:lvl1pPr>
              <a:defRPr/>
            </a:lvl1pPr>
          </a:lstStyle>
          <a:p>
            <a:fld id="{3C622A6F-56DC-804D-B355-6A0ECE94EB36}" type="slidenum">
              <a:rPr lang="en-GB"/>
              <a:pPr/>
              <a:t>‹#›</a:t>
            </a:fld>
            <a:endParaRPr lang="en-GB">
              <a:solidFill>
                <a:schemeClr val="bg1"/>
              </a:solidFill>
            </a:endParaRPr>
          </a:p>
        </p:txBody>
      </p:sp>
      <p:sp>
        <p:nvSpPr>
          <p:cNvPr id="8" name="Rectangle 3"/>
          <p:cNvSpPr>
            <a:spLocks noGrp="1" noChangeArrowheads="1"/>
          </p:cNvSpPr>
          <p:nvPr>
            <p:ph idx="1"/>
          </p:nvPr>
        </p:nvSpPr>
        <p:spPr bwMode="auto">
          <a:xfrm>
            <a:off x="566738"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3"/>
          <p:cNvSpPr>
            <a:spLocks noGrp="1" noChangeArrowheads="1"/>
          </p:cNvSpPr>
          <p:nvPr>
            <p:ph idx="13"/>
          </p:nvPr>
        </p:nvSpPr>
        <p:spPr bwMode="auto">
          <a:xfrm>
            <a:off x="4860032"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414318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66738" y="1135063"/>
            <a:ext cx="4003675"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566737" y="2174875"/>
            <a:ext cx="4003676"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4852988" y="1135063"/>
            <a:ext cx="4004630"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852988" y="2174875"/>
            <a:ext cx="4004630"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lvl1pPr>
              <a:defRPr/>
            </a:lvl1pPr>
          </a:lstStyle>
          <a:p>
            <a:fld id="{2F0F618E-4208-4264-A1EF-53CC45D47D16}" type="datetime1">
              <a:rPr lang="nl-NL" smtClean="0"/>
              <a:t>26-03-2021</a:t>
            </a:fld>
            <a:endParaRPr lang="en-GB"/>
          </a:p>
        </p:txBody>
      </p:sp>
      <p:sp>
        <p:nvSpPr>
          <p:cNvPr id="9" name="Tijdelijke aanduiding voor dianummer 8"/>
          <p:cNvSpPr>
            <a:spLocks noGrp="1"/>
          </p:cNvSpPr>
          <p:nvPr>
            <p:ph type="sldNum" sz="quarter" idx="12"/>
          </p:nvPr>
        </p:nvSpPr>
        <p:spPr/>
        <p:txBody>
          <a:bodyPr/>
          <a:lstStyle>
            <a:lvl1pPr>
              <a:defRPr/>
            </a:lvl1pPr>
          </a:lstStyle>
          <a:p>
            <a:fld id="{C2847059-C838-D544-AA3A-A342CC408355}" type="slidenum">
              <a:rPr lang="en-GB"/>
              <a:pPr/>
              <a:t>‹#›</a:t>
            </a:fld>
            <a:endParaRPr lang="en-GB">
              <a:solidFill>
                <a:schemeClr val="bg1"/>
              </a:solidFill>
            </a:endParaRPr>
          </a:p>
        </p:txBody>
      </p:sp>
      <p:sp>
        <p:nvSpPr>
          <p:cNvPr id="2" name="Titel 1"/>
          <p:cNvSpPr>
            <a:spLocks noGrp="1"/>
          </p:cNvSpPr>
          <p:nvPr>
            <p:ph type="title"/>
          </p:nvPr>
        </p:nvSpPr>
        <p:spPr>
          <a:xfrm>
            <a:off x="566737" y="0"/>
            <a:ext cx="6558531" cy="854075"/>
          </a:xfrm>
        </p:spPr>
        <p:txBody>
          <a:bodyPr/>
          <a:lstStyle>
            <a:lvl1pPr>
              <a:defRPr/>
            </a:lvl1pPr>
          </a:lstStyle>
          <a:p>
            <a:r>
              <a:rPr lang="en-US"/>
              <a:t>Click to edit Master title style</a:t>
            </a:r>
            <a:endParaRPr lang="nl-NL" dirty="0"/>
          </a:p>
        </p:txBody>
      </p:sp>
      <p:sp>
        <p:nvSpPr>
          <p:cNvPr id="10" name="Rectangle 5"/>
          <p:cNvSpPr>
            <a:spLocks noGrp="1" noChangeArrowheads="1"/>
          </p:cNvSpPr>
          <p:nvPr>
            <p:ph type="ftr" sz="quarter" idx="1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123503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10" name="Rechthoek 9"/>
          <p:cNvSpPr/>
          <p:nvPr/>
        </p:nvSpPr>
        <p:spPr bwMode="auto">
          <a:xfrm>
            <a:off x="8002588" y="6553200"/>
            <a:ext cx="1141412" cy="3048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1" name="Rechthoek 10"/>
          <p:cNvSpPr/>
          <p:nvPr/>
        </p:nvSpPr>
        <p:spPr bwMode="auto">
          <a:xfrm>
            <a:off x="1143000" y="6553200"/>
            <a:ext cx="6859588" cy="3048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2" name="Rechthoek 11"/>
          <p:cNvSpPr/>
          <p:nvPr/>
        </p:nvSpPr>
        <p:spPr bwMode="auto">
          <a:xfrm>
            <a:off x="0" y="6553200"/>
            <a:ext cx="1143000" cy="3048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3" name="Rechthoek 12"/>
          <p:cNvSpPr/>
          <p:nvPr/>
        </p:nvSpPr>
        <p:spPr bwMode="auto">
          <a:xfrm>
            <a:off x="6861176" y="6553200"/>
            <a:ext cx="1141412" cy="3048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027" name="Rectangle 3"/>
          <p:cNvSpPr>
            <a:spLocks noGrp="1" noChangeArrowheads="1"/>
          </p:cNvSpPr>
          <p:nvPr>
            <p:ph type="body" idx="1"/>
          </p:nvPr>
        </p:nvSpPr>
        <p:spPr bwMode="auto">
          <a:xfrm>
            <a:off x="566738" y="1144588"/>
            <a:ext cx="829151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028" name="Rectangle 4"/>
          <p:cNvSpPr>
            <a:spLocks noGrp="1" noChangeArrowheads="1"/>
          </p:cNvSpPr>
          <p:nvPr>
            <p:ph type="dt" sz="half" idx="2"/>
          </p:nvPr>
        </p:nvSpPr>
        <p:spPr bwMode="auto">
          <a:xfrm>
            <a:off x="8002588" y="6553200"/>
            <a:ext cx="855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780A85EC-FA0F-4E8D-A561-B978ED254070}" type="datetime1">
              <a:rPr lang="nl-NL" smtClean="0"/>
              <a:t>26-03-2021</a:t>
            </a:fld>
            <a:endParaRPr lang="en-GB" dirty="0"/>
          </a:p>
        </p:txBody>
      </p:sp>
      <p:sp>
        <p:nvSpPr>
          <p:cNvPr id="1029" name="Rectangle 5"/>
          <p:cNvSpPr>
            <a:spLocks noGrp="1" noChangeArrowheads="1"/>
          </p:cNvSpPr>
          <p:nvPr>
            <p:ph type="ftr" sz="quarter" idx="3"/>
          </p:nvPr>
        </p:nvSpPr>
        <p:spPr bwMode="auto">
          <a:xfrm>
            <a:off x="129857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
        <p:nvSpPr>
          <p:cNvPr id="1030"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a:t>
            </a:fld>
            <a:endParaRPr lang="en-GB" dirty="0"/>
          </a:p>
        </p:txBody>
      </p:sp>
      <p:sp>
        <p:nvSpPr>
          <p:cNvPr id="1026" name="Rectangle 2"/>
          <p:cNvSpPr>
            <a:spLocks noGrp="1" noChangeArrowheads="1"/>
          </p:cNvSpPr>
          <p:nvPr>
            <p:ph type="title"/>
          </p:nvPr>
        </p:nvSpPr>
        <p:spPr bwMode="auto">
          <a:xfrm>
            <a:off x="566738" y="0"/>
            <a:ext cx="65246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72000" numCol="1" anchor="b" anchorCtr="0" compatLnSpc="1">
            <a:prstTxWarp prst="textNoShape">
              <a:avLst/>
            </a:prstTxWarp>
          </a:bodyPr>
          <a:lstStyle/>
          <a:p>
            <a:pPr lvl="0"/>
            <a:r>
              <a:rPr lang="nl-NL" dirty="0"/>
              <a:t>Titelstijl van model bewerken</a:t>
            </a:r>
            <a:endParaRPr lang="en-GB" dirty="0"/>
          </a:p>
        </p:txBody>
      </p:sp>
    </p:spTree>
  </p:cSld>
  <p:clrMap bg1="dk2" tx1="lt1" bg2="dk1" tx2="lt2" accent1="accent1" accent2="accent2" accent3="accent3" accent4="accent4" accent5="accent5" accent6="accent6" hlink="hlink" folHlink="folHlink"/>
  <p:sldLayoutIdLst>
    <p:sldLayoutId id="2147483649" r:id="rId1"/>
    <p:sldLayoutId id="2147483660" r:id="rId2"/>
    <p:sldLayoutId id="2147483664" r:id="rId3"/>
    <p:sldLayoutId id="2147483650" r:id="rId4"/>
    <p:sldLayoutId id="2147483663" r:id="rId5"/>
    <p:sldLayoutId id="2147483662" r:id="rId6"/>
    <p:sldLayoutId id="2147483661" r:id="rId7"/>
    <p:sldLayoutId id="2147483652" r:id="rId8"/>
    <p:sldLayoutId id="2147483653" r:id="rId9"/>
    <p:sldLayoutId id="2147483654" r:id="rId10"/>
    <p:sldLayoutId id="2147483655" r:id="rId11"/>
    <p:sldLayoutId id="2147483656" r:id="rId12"/>
    <p:sldLayoutId id="2147483657" r:id="rId13"/>
    <p:sldLayoutId id="2147483658" r:id="rId14"/>
  </p:sldLayoutIdLst>
  <p:hf sldNum="0" hdr="0" ftr="0"/>
  <p:txStyles>
    <p:titleStyle>
      <a:lvl1pPr algn="l" rtl="0" eaLnBrk="1" fontAlgn="base" hangingPunct="1">
        <a:lnSpc>
          <a:spcPct val="96000"/>
        </a:lnSpc>
        <a:spcBef>
          <a:spcPct val="0"/>
        </a:spcBef>
        <a:spcAft>
          <a:spcPct val="0"/>
        </a:spcAft>
        <a:defRPr sz="2400" b="1" i="0">
          <a:solidFill>
            <a:schemeClr val="tx1"/>
          </a:solidFill>
          <a:latin typeface="+mj-lt"/>
          <a:ea typeface="+mj-ea"/>
          <a:cs typeface="+mj-cs"/>
        </a:defRPr>
      </a:lvl1pPr>
      <a:lvl2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2pPr>
      <a:lvl3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3pPr>
      <a:lvl4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4pPr>
      <a:lvl5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5pPr>
      <a:lvl6pPr marL="4572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6pPr>
      <a:lvl7pPr marL="9144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7pPr>
      <a:lvl8pPr marL="13716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8pPr>
      <a:lvl9pPr marL="18288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9pPr>
    </p:titleStyle>
    <p:body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alliaweb.nl/publicaties/kwaliteitskader-palliatieve-zorg-nederland-(public"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www.palliaweb.nl/corona"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palliaweb.nl/zorgpraktijk/consultatie/consultati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566738" y="9832"/>
            <a:ext cx="7155786" cy="854075"/>
          </a:xfrm>
        </p:spPr>
        <p:txBody>
          <a:bodyPr/>
          <a:lstStyle/>
          <a:p>
            <a:r>
              <a:rPr lang="nl-NL" dirty="0"/>
              <a:t>Basisscholingen COVID-19 en palliatieve zorg</a:t>
            </a:r>
          </a:p>
        </p:txBody>
      </p:sp>
      <p:sp>
        <p:nvSpPr>
          <p:cNvPr id="3" name="Tijdelijke aanduiding voor inhoud 2"/>
          <p:cNvSpPr>
            <a:spLocks noGrp="1"/>
          </p:cNvSpPr>
          <p:nvPr>
            <p:ph idx="1"/>
          </p:nvPr>
        </p:nvSpPr>
        <p:spPr>
          <a:xfrm>
            <a:off x="315727" y="2144173"/>
            <a:ext cx="8670618" cy="4374631"/>
          </a:xfrm>
          <a:prstGeom prst="roundRect">
            <a:avLst/>
          </a:prstGeom>
          <a:solidFill>
            <a:srgbClr val="B4E6FF"/>
          </a:solidFill>
          <a:ln w="76200">
            <a:solidFill>
              <a:schemeClr val="tx1"/>
            </a:solidFill>
          </a:ln>
        </p:spPr>
        <p:txBody>
          <a:bodyPr/>
          <a:lstStyle/>
          <a:p>
            <a:endParaRPr lang="nl-NL" sz="800" dirty="0">
              <a:solidFill>
                <a:schemeClr val="tx1"/>
              </a:solidFill>
            </a:endParaRPr>
          </a:p>
          <a:p>
            <a:r>
              <a:rPr lang="nl-NL" sz="2400" dirty="0">
                <a:solidFill>
                  <a:schemeClr val="accent2"/>
                </a:solidFill>
              </a:rPr>
              <a:t>Palliatieve zorg is zorg die de </a:t>
            </a:r>
            <a:r>
              <a:rPr lang="nl-NL" sz="2400" dirty="0">
                <a:solidFill>
                  <a:srgbClr val="00B050"/>
                </a:solidFill>
              </a:rPr>
              <a:t>kwaliteit van leven </a:t>
            </a:r>
            <a:r>
              <a:rPr lang="nl-NL" sz="2400" dirty="0">
                <a:solidFill>
                  <a:schemeClr val="accent2"/>
                </a:solidFill>
              </a:rPr>
              <a:t>verbetert van </a:t>
            </a:r>
            <a:r>
              <a:rPr lang="nl-NL" sz="2400" dirty="0">
                <a:solidFill>
                  <a:srgbClr val="00B050"/>
                </a:solidFill>
              </a:rPr>
              <a:t>patiënten en naasten </a:t>
            </a:r>
            <a:r>
              <a:rPr lang="nl-NL" sz="2400" dirty="0">
                <a:solidFill>
                  <a:schemeClr val="accent2"/>
                </a:solidFill>
              </a:rPr>
              <a:t>die te maken hebben met een </a:t>
            </a:r>
            <a:r>
              <a:rPr lang="nl-NL" sz="2400" dirty="0">
                <a:solidFill>
                  <a:srgbClr val="00B050"/>
                </a:solidFill>
              </a:rPr>
              <a:t>levensbedreigende ziekte </a:t>
            </a:r>
            <a:r>
              <a:rPr lang="nl-NL" sz="2400" dirty="0">
                <a:solidFill>
                  <a:schemeClr val="accent2"/>
                </a:solidFill>
              </a:rPr>
              <a:t>of </a:t>
            </a:r>
            <a:r>
              <a:rPr lang="nl-NL" sz="2400" dirty="0">
                <a:solidFill>
                  <a:srgbClr val="00B050"/>
                </a:solidFill>
              </a:rPr>
              <a:t>kwetsbaarheid</a:t>
            </a:r>
            <a:r>
              <a:rPr lang="nl-NL" sz="2400" dirty="0">
                <a:solidFill>
                  <a:schemeClr val="accent2"/>
                </a:solidFill>
              </a:rPr>
              <a:t>, door het</a:t>
            </a:r>
            <a:r>
              <a:rPr lang="nl-NL" sz="2400" dirty="0">
                <a:solidFill>
                  <a:srgbClr val="92D050"/>
                </a:solidFill>
              </a:rPr>
              <a:t> </a:t>
            </a:r>
            <a:r>
              <a:rPr lang="nl-NL" sz="2400" dirty="0">
                <a:solidFill>
                  <a:srgbClr val="00B050"/>
                </a:solidFill>
              </a:rPr>
              <a:t>voorkomen </a:t>
            </a:r>
            <a:r>
              <a:rPr lang="nl-NL" sz="2400" dirty="0">
                <a:solidFill>
                  <a:schemeClr val="accent2"/>
                </a:solidFill>
              </a:rPr>
              <a:t>en</a:t>
            </a:r>
            <a:r>
              <a:rPr lang="nl-NL" sz="2400" dirty="0">
                <a:solidFill>
                  <a:srgbClr val="00B050"/>
                </a:solidFill>
              </a:rPr>
              <a:t> verlichten </a:t>
            </a:r>
            <a:r>
              <a:rPr lang="nl-NL" sz="2400" dirty="0">
                <a:solidFill>
                  <a:schemeClr val="accent2"/>
                </a:solidFill>
              </a:rPr>
              <a:t>van lijden</a:t>
            </a:r>
            <a:r>
              <a:rPr lang="nl-NL" sz="2400" dirty="0">
                <a:solidFill>
                  <a:srgbClr val="00B050"/>
                </a:solidFill>
              </a:rPr>
              <a:t>, </a:t>
            </a:r>
            <a:r>
              <a:rPr lang="nl-NL" sz="2400" dirty="0">
                <a:solidFill>
                  <a:schemeClr val="accent2"/>
                </a:solidFill>
              </a:rPr>
              <a:t>door</a:t>
            </a:r>
            <a:r>
              <a:rPr lang="nl-NL" sz="2400" dirty="0">
                <a:solidFill>
                  <a:srgbClr val="00B050"/>
                </a:solidFill>
              </a:rPr>
              <a:t> vroegtijdige signalering,  zorgvuldige beoordeling </a:t>
            </a:r>
            <a:r>
              <a:rPr lang="nl-NL" sz="2400" dirty="0">
                <a:solidFill>
                  <a:schemeClr val="accent2"/>
                </a:solidFill>
              </a:rPr>
              <a:t>en</a:t>
            </a:r>
            <a:r>
              <a:rPr lang="nl-NL" sz="2400" dirty="0">
                <a:solidFill>
                  <a:srgbClr val="00B050"/>
                </a:solidFill>
              </a:rPr>
              <a:t> behandeling </a:t>
            </a:r>
            <a:r>
              <a:rPr lang="nl-NL" sz="2400" dirty="0">
                <a:solidFill>
                  <a:schemeClr val="accent2"/>
                </a:solidFill>
              </a:rPr>
              <a:t>van</a:t>
            </a:r>
            <a:r>
              <a:rPr lang="nl-NL" sz="2400" dirty="0">
                <a:solidFill>
                  <a:srgbClr val="00B050"/>
                </a:solidFill>
              </a:rPr>
              <a:t> lichamelijke, emotionele, psychische, sociale </a:t>
            </a:r>
            <a:r>
              <a:rPr lang="nl-NL" sz="2400" dirty="0">
                <a:solidFill>
                  <a:schemeClr val="accent2"/>
                </a:solidFill>
              </a:rPr>
              <a:t>en</a:t>
            </a:r>
            <a:r>
              <a:rPr lang="nl-NL" sz="2400" dirty="0">
                <a:solidFill>
                  <a:srgbClr val="00B050"/>
                </a:solidFill>
              </a:rPr>
              <a:t> levensbeschouwelijke problemen. </a:t>
            </a:r>
            <a:r>
              <a:rPr lang="nl-NL" sz="2400" dirty="0">
                <a:solidFill>
                  <a:schemeClr val="accent2"/>
                </a:solidFill>
              </a:rPr>
              <a:t>Palliatieve zorg heeft oog voor het </a:t>
            </a:r>
            <a:r>
              <a:rPr lang="nl-NL" sz="2400" dirty="0">
                <a:solidFill>
                  <a:srgbClr val="00B050"/>
                </a:solidFill>
              </a:rPr>
              <a:t>behoud van autonomie, toegang tot informatie </a:t>
            </a:r>
            <a:r>
              <a:rPr lang="nl-NL" sz="2400" dirty="0">
                <a:solidFill>
                  <a:schemeClr val="accent2"/>
                </a:solidFill>
              </a:rPr>
              <a:t>en</a:t>
            </a:r>
            <a:r>
              <a:rPr lang="nl-NL" sz="2400" dirty="0">
                <a:solidFill>
                  <a:srgbClr val="00B050"/>
                </a:solidFill>
              </a:rPr>
              <a:t> keuzemogelijkheden.</a:t>
            </a:r>
          </a:p>
          <a:p>
            <a:endParaRPr lang="nl-NL" sz="800" dirty="0">
              <a:solidFill>
                <a:schemeClr val="bg1"/>
              </a:solidFill>
            </a:endParaRPr>
          </a:p>
          <a:p>
            <a:r>
              <a:rPr lang="nl-NL" sz="800" dirty="0">
                <a:solidFill>
                  <a:schemeClr val="bg1"/>
                </a:solidFill>
              </a:rPr>
              <a:t>			</a:t>
            </a:r>
            <a:r>
              <a:rPr lang="nl-NL" sz="1000" dirty="0">
                <a:solidFill>
                  <a:srgbClr val="0070C0"/>
                </a:solidFill>
                <a:hlinkClick r:id="rId3">
                  <a:extLst>
                    <a:ext uri="{A12FA001-AC4F-418D-AE19-62706E023703}">
                      <ahyp:hlinkClr xmlns:ahyp="http://schemas.microsoft.com/office/drawing/2018/hyperlinkcolor" val="tx"/>
                    </a:ext>
                  </a:extLst>
                </a:hlinkClick>
              </a:rPr>
              <a:t>Kwaliteitskader Palliatieve zorg 2017</a:t>
            </a:r>
            <a:endParaRPr lang="nl-NL" sz="1000" dirty="0">
              <a:solidFill>
                <a:srgbClr val="0070C0"/>
              </a:solidFill>
            </a:endParaRPr>
          </a:p>
          <a:p>
            <a:endParaRPr lang="nl-NL" sz="800" dirty="0">
              <a:solidFill>
                <a:schemeClr val="bg1"/>
              </a:solidFill>
            </a:endParaRPr>
          </a:p>
        </p:txBody>
      </p:sp>
      <p:sp>
        <p:nvSpPr>
          <p:cNvPr id="2" name="TextBox 1">
            <a:extLst>
              <a:ext uri="{FF2B5EF4-FFF2-40B4-BE49-F238E27FC236}">
                <a16:creationId xmlns:a16="http://schemas.microsoft.com/office/drawing/2014/main" id="{50B43446-9551-4F91-9C9E-A702CE14AEAB}"/>
              </a:ext>
            </a:extLst>
          </p:cNvPr>
          <p:cNvSpPr txBox="1"/>
          <p:nvPr/>
        </p:nvSpPr>
        <p:spPr>
          <a:xfrm flipH="1">
            <a:off x="-146382" y="1011704"/>
            <a:ext cx="8582026"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0" i="1" u="none" strike="noStrike" kern="1200" cap="none" spc="0" normalizeH="0" baseline="0" dirty="0">
                <a:ln>
                  <a:noFill/>
                </a:ln>
                <a:solidFill>
                  <a:srgbClr val="002060"/>
                </a:solidFill>
                <a:effectLst/>
                <a:uLnTx/>
                <a:uFillTx/>
                <a:latin typeface="Calibri"/>
                <a:ea typeface="ＭＳ Ｐゴシック" charset="0"/>
                <a:cs typeface="+mn-cs"/>
              </a:rPr>
              <a:t>Voor artsen, verpleegkundigen in het ziekenhuis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0" i="1" u="none" strike="noStrike" kern="1200" cap="none" spc="0" normalizeH="0" baseline="0" dirty="0">
                <a:ln>
                  <a:noFill/>
                </a:ln>
                <a:solidFill>
                  <a:srgbClr val="002060"/>
                </a:solidFill>
                <a:effectLst/>
                <a:uLnTx/>
                <a:uFillTx/>
                <a:latin typeface="Calibri"/>
                <a:ea typeface="ＭＳ Ｐゴシック" charset="0"/>
                <a:cs typeface="+mn-cs"/>
              </a:rPr>
              <a:t>Ook bruikbaar in verpleeghuis, hospice en thuis</a:t>
            </a:r>
          </a:p>
        </p:txBody>
      </p:sp>
      <p:pic>
        <p:nvPicPr>
          <p:cNvPr id="7" name="Picture 6">
            <a:extLst>
              <a:ext uri="{FF2B5EF4-FFF2-40B4-BE49-F238E27FC236}">
                <a16:creationId xmlns:a16="http://schemas.microsoft.com/office/drawing/2014/main" id="{B5FAF710-8C3B-4F6E-B7A8-28E47DA4BB68}"/>
              </a:ext>
            </a:extLst>
          </p:cNvPr>
          <p:cNvPicPr>
            <a:picLocks noChangeAspect="1"/>
          </p:cNvPicPr>
          <p:nvPr/>
        </p:nvPicPr>
        <p:blipFill>
          <a:blip r:embed="rId4"/>
          <a:stretch>
            <a:fillRect/>
          </a:stretch>
        </p:blipFill>
        <p:spPr>
          <a:xfrm>
            <a:off x="6564883" y="91108"/>
            <a:ext cx="2533650" cy="619125"/>
          </a:xfrm>
          <a:prstGeom prst="rect">
            <a:avLst/>
          </a:prstGeom>
        </p:spPr>
      </p:pic>
    </p:spTree>
    <p:extLst>
      <p:ext uri="{BB962C8B-B14F-4D97-AF65-F5344CB8AC3E}">
        <p14:creationId xmlns:p14="http://schemas.microsoft.com/office/powerpoint/2010/main" val="344915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C430A-8E04-46E3-BA4C-4A4B568015D1}"/>
              </a:ext>
            </a:extLst>
          </p:cNvPr>
          <p:cNvSpPr>
            <a:spLocks noGrp="1"/>
          </p:cNvSpPr>
          <p:nvPr>
            <p:ph type="title"/>
          </p:nvPr>
        </p:nvSpPr>
        <p:spPr/>
        <p:txBody>
          <a:bodyPr/>
          <a:lstStyle/>
          <a:p>
            <a:r>
              <a:rPr lang="nl-NL" dirty="0"/>
              <a:t>COVID-19 en palliatieve zorg</a:t>
            </a:r>
          </a:p>
        </p:txBody>
      </p:sp>
      <p:sp>
        <p:nvSpPr>
          <p:cNvPr id="3" name="Content Placeholder 2">
            <a:extLst>
              <a:ext uri="{FF2B5EF4-FFF2-40B4-BE49-F238E27FC236}">
                <a16:creationId xmlns:a16="http://schemas.microsoft.com/office/drawing/2014/main" id="{45C27685-13D0-4464-ADB5-330A573A75DE}"/>
              </a:ext>
            </a:extLst>
          </p:cNvPr>
          <p:cNvSpPr>
            <a:spLocks noGrp="1"/>
          </p:cNvSpPr>
          <p:nvPr>
            <p:ph idx="1"/>
          </p:nvPr>
        </p:nvSpPr>
        <p:spPr/>
        <p:txBody>
          <a:bodyPr/>
          <a:lstStyle/>
          <a:p>
            <a:r>
              <a:rPr lang="nl-NL" sz="2800" dirty="0"/>
              <a:t>Basisscholingen</a:t>
            </a:r>
          </a:p>
          <a:p>
            <a:r>
              <a:rPr lang="nl-NL" sz="2600" i="1" dirty="0"/>
              <a:t>1- Dyspnoe en hoesten</a:t>
            </a:r>
          </a:p>
          <a:p>
            <a:r>
              <a:rPr lang="nl-NL" sz="2600" i="1" dirty="0"/>
              <a:t>2- Angst</a:t>
            </a:r>
          </a:p>
          <a:p>
            <a:r>
              <a:rPr lang="nl-NL" sz="2600" i="1" dirty="0"/>
              <a:t>3- Misselijkheid en braken</a:t>
            </a:r>
          </a:p>
          <a:p>
            <a:r>
              <a:rPr lang="nl-NL" sz="2600" i="1" dirty="0"/>
              <a:t>4- Markeren en stervensfase</a:t>
            </a:r>
          </a:p>
          <a:p>
            <a:r>
              <a:rPr lang="nl-NL" sz="2600" i="1" dirty="0"/>
              <a:t>5- Palliatieve sedatie</a:t>
            </a:r>
          </a:p>
          <a:p>
            <a:r>
              <a:rPr lang="nl-NL" sz="2600" i="1" dirty="0"/>
              <a:t>6- Delier</a:t>
            </a:r>
          </a:p>
          <a:p>
            <a:r>
              <a:rPr lang="nl-NL" sz="2600" i="1" dirty="0"/>
              <a:t>7- Naasten</a:t>
            </a:r>
          </a:p>
          <a:p>
            <a:endParaRPr lang="en-US" sz="800" dirty="0"/>
          </a:p>
          <a:p>
            <a:r>
              <a:rPr lang="nl-NL" sz="1800" dirty="0"/>
              <a:t>Deze serie basisscholingen bestaat uit verschillende onderwerpen. De inhoud is grotendeels gebaseerd op de landelijke richtlijnen palliatieve zorg bij COVID-19 die te vinden zijn op </a:t>
            </a:r>
            <a:r>
              <a:rPr lang="nl-NL" sz="1800" u="sng" kern="1200" dirty="0">
                <a:solidFill>
                  <a:schemeClr val="tx1"/>
                </a:solidFill>
                <a:latin typeface="Arial" charset="0"/>
                <a:ea typeface="ＭＳ Ｐゴシック" charset="0"/>
                <a:hlinkClick r:id="rId3"/>
              </a:rPr>
              <a:t>Palliaweb - Corona</a:t>
            </a:r>
            <a:endParaRPr lang="nl-NL" sz="1800" dirty="0"/>
          </a:p>
          <a:p>
            <a:endParaRPr lang="nl-NL" sz="1800" dirty="0"/>
          </a:p>
        </p:txBody>
      </p:sp>
      <p:pic>
        <p:nvPicPr>
          <p:cNvPr id="6" name="Picture 5">
            <a:extLst>
              <a:ext uri="{FF2B5EF4-FFF2-40B4-BE49-F238E27FC236}">
                <a16:creationId xmlns:a16="http://schemas.microsoft.com/office/drawing/2014/main" id="{2867DA6E-504C-41A5-83DE-64B0D41C7A83}"/>
              </a:ext>
            </a:extLst>
          </p:cNvPr>
          <p:cNvPicPr>
            <a:picLocks noChangeAspect="1"/>
          </p:cNvPicPr>
          <p:nvPr/>
        </p:nvPicPr>
        <p:blipFill>
          <a:blip r:embed="rId4"/>
          <a:stretch>
            <a:fillRect/>
          </a:stretch>
        </p:blipFill>
        <p:spPr>
          <a:xfrm>
            <a:off x="6564883" y="91108"/>
            <a:ext cx="2533650" cy="619125"/>
          </a:xfrm>
          <a:prstGeom prst="rect">
            <a:avLst/>
          </a:prstGeom>
        </p:spPr>
      </p:pic>
    </p:spTree>
    <p:extLst>
      <p:ext uri="{BB962C8B-B14F-4D97-AF65-F5344CB8AC3E}">
        <p14:creationId xmlns:p14="http://schemas.microsoft.com/office/powerpoint/2010/main" val="1107728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el 4"/>
          <p:cNvSpPr>
            <a:spLocks noGrp="1"/>
          </p:cNvSpPr>
          <p:nvPr>
            <p:ph type="subTitle" idx="1"/>
          </p:nvPr>
        </p:nvSpPr>
        <p:spPr>
          <a:xfrm>
            <a:off x="1304925" y="6104896"/>
            <a:ext cx="4527551" cy="347890"/>
          </a:xfrm>
        </p:spPr>
        <p:txBody>
          <a:bodyPr/>
          <a:lstStyle/>
          <a:p>
            <a:r>
              <a:rPr lang="nl-NL" dirty="0"/>
              <a:t>Expertisecentrum Palliatieve Zorg</a:t>
            </a:r>
          </a:p>
        </p:txBody>
      </p:sp>
      <p:sp>
        <p:nvSpPr>
          <p:cNvPr id="4" name="Titel 3"/>
          <p:cNvSpPr>
            <a:spLocks noGrp="1"/>
          </p:cNvSpPr>
          <p:nvPr>
            <p:ph type="title"/>
          </p:nvPr>
        </p:nvSpPr>
        <p:spPr>
          <a:xfrm>
            <a:off x="1322388" y="1495580"/>
            <a:ext cx="7821570" cy="1080458"/>
          </a:xfrm>
        </p:spPr>
        <p:txBody>
          <a:bodyPr/>
          <a:lstStyle/>
          <a:p>
            <a:r>
              <a:rPr lang="en-US" dirty="0"/>
              <a:t>COVID-19 </a:t>
            </a:r>
            <a:r>
              <a:rPr lang="nl-NL" dirty="0"/>
              <a:t>en palliatieve zorg</a:t>
            </a:r>
            <a:br>
              <a:rPr lang="en-US" dirty="0"/>
            </a:br>
            <a:endParaRPr lang="nl-NL" dirty="0"/>
          </a:p>
        </p:txBody>
      </p:sp>
      <p:sp>
        <p:nvSpPr>
          <p:cNvPr id="3" name="TextBox 2">
            <a:extLst>
              <a:ext uri="{FF2B5EF4-FFF2-40B4-BE49-F238E27FC236}">
                <a16:creationId xmlns:a16="http://schemas.microsoft.com/office/drawing/2014/main" id="{43C33DC9-F4C7-4A82-A01C-74E635EF8888}"/>
              </a:ext>
            </a:extLst>
          </p:cNvPr>
          <p:cNvSpPr txBox="1"/>
          <p:nvPr/>
        </p:nvSpPr>
        <p:spPr>
          <a:xfrm>
            <a:off x="1218426" y="2823181"/>
            <a:ext cx="6628113" cy="1569660"/>
          </a:xfrm>
          <a:prstGeom prst="rect">
            <a:avLst/>
          </a:prstGeom>
          <a:noFill/>
        </p:spPr>
        <p:txBody>
          <a:bodyPr wrap="square" rtlCol="0">
            <a:spAutoFit/>
          </a:bodyPr>
          <a:lstStyle/>
          <a:p>
            <a:r>
              <a:rPr lang="nl-NL" sz="3200" dirty="0">
                <a:solidFill>
                  <a:schemeClr val="accent6"/>
                </a:solidFill>
                <a:latin typeface="+mj-lt"/>
              </a:rPr>
              <a:t>Basisscholing 6-</a:t>
            </a:r>
          </a:p>
          <a:p>
            <a:br>
              <a:rPr lang="nl-NL" sz="3200" dirty="0">
                <a:solidFill>
                  <a:schemeClr val="accent6"/>
                </a:solidFill>
                <a:latin typeface="+mj-lt"/>
              </a:rPr>
            </a:br>
            <a:r>
              <a:rPr lang="nl-NL" sz="3200" i="1" dirty="0">
                <a:solidFill>
                  <a:schemeClr val="accent6"/>
                </a:solidFill>
                <a:latin typeface="+mj-lt"/>
              </a:rPr>
              <a:t>Delier</a:t>
            </a:r>
          </a:p>
        </p:txBody>
      </p:sp>
      <p:pic>
        <p:nvPicPr>
          <p:cNvPr id="2" name="Picture 1">
            <a:extLst>
              <a:ext uri="{FF2B5EF4-FFF2-40B4-BE49-F238E27FC236}">
                <a16:creationId xmlns:a16="http://schemas.microsoft.com/office/drawing/2014/main" id="{2A0F7842-60A4-4D83-9DED-B0E8CCAD2832}"/>
              </a:ext>
            </a:extLst>
          </p:cNvPr>
          <p:cNvPicPr>
            <a:picLocks noChangeAspect="1"/>
          </p:cNvPicPr>
          <p:nvPr/>
        </p:nvPicPr>
        <p:blipFill rotWithShape="1">
          <a:blip r:embed="rId3"/>
          <a:srcRect l="7487" t="9840" r="7664" b="8665"/>
          <a:stretch/>
        </p:blipFill>
        <p:spPr>
          <a:xfrm>
            <a:off x="5520905" y="1863037"/>
            <a:ext cx="3260785" cy="3131925"/>
          </a:xfrm>
          <a:prstGeom prst="rect">
            <a:avLst/>
          </a:prstGeom>
        </p:spPr>
      </p:pic>
      <p:sp>
        <p:nvSpPr>
          <p:cNvPr id="7" name="TextBox 6">
            <a:extLst>
              <a:ext uri="{FF2B5EF4-FFF2-40B4-BE49-F238E27FC236}">
                <a16:creationId xmlns:a16="http://schemas.microsoft.com/office/drawing/2014/main" id="{FA262FC4-D28E-4C9D-B5D0-DD7DB497B3DB}"/>
              </a:ext>
            </a:extLst>
          </p:cNvPr>
          <p:cNvSpPr txBox="1"/>
          <p:nvPr/>
        </p:nvSpPr>
        <p:spPr>
          <a:xfrm>
            <a:off x="7246698" y="5100810"/>
            <a:ext cx="3069984" cy="261610"/>
          </a:xfrm>
          <a:prstGeom prst="rect">
            <a:avLst/>
          </a:prstGeom>
          <a:noFill/>
        </p:spPr>
        <p:txBody>
          <a:bodyPr wrap="square" rtlCol="0">
            <a:spAutoFit/>
          </a:bodyPr>
          <a:lstStyle/>
          <a:p>
            <a:r>
              <a:rPr lang="en-US" sz="1100" dirty="0" err="1">
                <a:solidFill>
                  <a:srgbClr val="002060"/>
                </a:solidFill>
                <a:latin typeface="+mn-lt"/>
              </a:rPr>
              <a:t>Tekening</a:t>
            </a:r>
            <a:r>
              <a:rPr lang="en-US" sz="1100" dirty="0">
                <a:solidFill>
                  <a:srgbClr val="002060"/>
                </a:solidFill>
                <a:latin typeface="+mn-lt"/>
              </a:rPr>
              <a:t> Cynthia Borst</a:t>
            </a:r>
            <a:endParaRPr lang="nl-NL" sz="1100" dirty="0">
              <a:solidFill>
                <a:srgbClr val="002060"/>
              </a:solidFill>
              <a:latin typeface="+mn-lt"/>
            </a:endParaRPr>
          </a:p>
        </p:txBody>
      </p:sp>
    </p:spTree>
    <p:extLst>
      <p:ext uri="{BB962C8B-B14F-4D97-AF65-F5344CB8AC3E}">
        <p14:creationId xmlns:p14="http://schemas.microsoft.com/office/powerpoint/2010/main" val="2406160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0CD3-D0B2-4110-8EBE-1E0BD4F9C6C6}"/>
              </a:ext>
            </a:extLst>
          </p:cNvPr>
          <p:cNvSpPr>
            <a:spLocks noGrp="1"/>
          </p:cNvSpPr>
          <p:nvPr>
            <p:ph type="title"/>
          </p:nvPr>
        </p:nvSpPr>
        <p:spPr/>
        <p:txBody>
          <a:bodyPr/>
          <a:lstStyle/>
          <a:p>
            <a:r>
              <a:rPr lang="nl-NL" dirty="0">
                <a:solidFill>
                  <a:srgbClr val="00B050"/>
                </a:solidFill>
              </a:rPr>
              <a:t>Delier</a:t>
            </a:r>
            <a:r>
              <a:rPr lang="nl-NL" dirty="0"/>
              <a:t> bij patiënten met COVID-19 </a:t>
            </a:r>
          </a:p>
        </p:txBody>
      </p:sp>
      <p:sp>
        <p:nvSpPr>
          <p:cNvPr id="4" name="Content Placeholder 3">
            <a:extLst>
              <a:ext uri="{FF2B5EF4-FFF2-40B4-BE49-F238E27FC236}">
                <a16:creationId xmlns:a16="http://schemas.microsoft.com/office/drawing/2014/main" id="{6CE26E5A-9111-4DEE-8B32-123C7D1FC975}"/>
              </a:ext>
            </a:extLst>
          </p:cNvPr>
          <p:cNvSpPr>
            <a:spLocks noGrp="1"/>
          </p:cNvSpPr>
          <p:nvPr>
            <p:ph idx="1"/>
          </p:nvPr>
        </p:nvSpPr>
        <p:spPr>
          <a:xfrm>
            <a:off x="566738" y="945183"/>
            <a:ext cx="8286976" cy="5312743"/>
          </a:xfrm>
        </p:spPr>
        <p:txBody>
          <a:bodyPr/>
          <a:lstStyle/>
          <a:p>
            <a:r>
              <a:rPr lang="nl-NL" sz="2200" dirty="0"/>
              <a:t>Een delier is een (in principe reversibel) </a:t>
            </a:r>
            <a:r>
              <a:rPr lang="nl-NL" sz="2200" dirty="0" err="1">
                <a:solidFill>
                  <a:srgbClr val="00B050"/>
                </a:solidFill>
              </a:rPr>
              <a:t>neuropsychiatrisch</a:t>
            </a:r>
            <a:r>
              <a:rPr lang="nl-NL" sz="2200" dirty="0"/>
              <a:t> toestandsbeeld dat altijd wordt veroorzaakt door een lichamelijk lijden</a:t>
            </a:r>
          </a:p>
          <a:p>
            <a:endParaRPr lang="nl-NL" sz="800" dirty="0"/>
          </a:p>
          <a:p>
            <a:r>
              <a:rPr lang="nl-NL" sz="2200" dirty="0"/>
              <a:t>Risicofactoren zijn</a:t>
            </a:r>
          </a:p>
          <a:p>
            <a:pPr marL="342900" indent="-342900">
              <a:buFont typeface="Arial" panose="020B0604020202020204" pitchFamily="34" charset="0"/>
              <a:buChar char="•"/>
            </a:pPr>
            <a:r>
              <a:rPr lang="nl-NL" dirty="0"/>
              <a:t>hogere leeftijd, kwetsbaarheid </a:t>
            </a:r>
          </a:p>
          <a:p>
            <a:pPr marL="342900" indent="-342900">
              <a:buFont typeface="Arial" panose="020B0604020202020204" pitchFamily="34" charset="0"/>
              <a:buChar char="•"/>
            </a:pPr>
            <a:r>
              <a:rPr lang="nl-NL" dirty="0"/>
              <a:t>al aanwezige cognitieve stoornis of dementie</a:t>
            </a:r>
          </a:p>
          <a:p>
            <a:pPr marL="342900" indent="-342900">
              <a:buFont typeface="Arial" panose="020B0604020202020204" pitchFamily="34" charset="0"/>
              <a:buChar char="•"/>
            </a:pPr>
            <a:r>
              <a:rPr lang="nl-NL" dirty="0"/>
              <a:t>visus- en gehoorstoornissen</a:t>
            </a:r>
          </a:p>
          <a:p>
            <a:endParaRPr lang="nl-NL" sz="800" dirty="0"/>
          </a:p>
          <a:p>
            <a:r>
              <a:rPr lang="nl-NL" sz="2200" dirty="0"/>
              <a:t>Oorzaken zijn bij de COVID-19 infectie</a:t>
            </a:r>
          </a:p>
          <a:p>
            <a:pPr marL="342900" indent="-342900">
              <a:buFont typeface="Arial" panose="020B0604020202020204" pitchFamily="34" charset="0"/>
              <a:buChar char="•"/>
            </a:pPr>
            <a:r>
              <a:rPr lang="nl-NL" sz="2100" dirty="0"/>
              <a:t>de ernstige infectieziekte</a:t>
            </a:r>
          </a:p>
          <a:p>
            <a:pPr marL="342900" indent="-342900">
              <a:buFont typeface="Arial" panose="020B0604020202020204" pitchFamily="34" charset="0"/>
              <a:buChar char="•"/>
            </a:pPr>
            <a:r>
              <a:rPr lang="nl-NL" sz="2100" dirty="0" err="1"/>
              <a:t>electrolytstoornissen</a:t>
            </a:r>
            <a:endParaRPr lang="nl-NL" sz="2100" dirty="0"/>
          </a:p>
          <a:p>
            <a:pPr marL="342900" indent="-342900">
              <a:buFont typeface="Arial" panose="020B0604020202020204" pitchFamily="34" charset="0"/>
              <a:buChar char="•"/>
            </a:pPr>
            <a:r>
              <a:rPr lang="nl-NL" sz="2100" dirty="0"/>
              <a:t>medicijnen, bijv. opioïden</a:t>
            </a:r>
          </a:p>
          <a:p>
            <a:pPr marL="171450" indent="-171450">
              <a:buFontTx/>
              <a:buChar char="-"/>
            </a:pPr>
            <a:endParaRPr lang="nl-NL" sz="800" dirty="0"/>
          </a:p>
          <a:p>
            <a:r>
              <a:rPr lang="nl-NL" sz="2200" dirty="0"/>
              <a:t>Delier verergert door</a:t>
            </a:r>
          </a:p>
          <a:p>
            <a:pPr marL="342900" indent="-342900">
              <a:buFont typeface="Arial" panose="020B0604020202020204" pitchFamily="34" charset="0"/>
              <a:buChar char="•"/>
            </a:pPr>
            <a:r>
              <a:rPr lang="nl-NL" sz="2100" dirty="0"/>
              <a:t>angst en stress </a:t>
            </a:r>
            <a:r>
              <a:rPr lang="nl-NL" sz="1600" dirty="0"/>
              <a:t>-&gt; </a:t>
            </a:r>
            <a:r>
              <a:rPr lang="nl-NL" sz="1900" dirty="0"/>
              <a:t>angst ziekte, isolatie, afwezigheid van naasten, onherkenbaarheid door PBM van zorgverleners</a:t>
            </a:r>
            <a:endParaRPr lang="nl-NL" sz="2100" dirty="0"/>
          </a:p>
        </p:txBody>
      </p:sp>
      <p:pic>
        <p:nvPicPr>
          <p:cNvPr id="5" name="Picture 4">
            <a:extLst>
              <a:ext uri="{FF2B5EF4-FFF2-40B4-BE49-F238E27FC236}">
                <a16:creationId xmlns:a16="http://schemas.microsoft.com/office/drawing/2014/main" id="{80E0E468-178E-40A5-A005-0E101F33984A}"/>
              </a:ext>
            </a:extLst>
          </p:cNvPr>
          <p:cNvPicPr>
            <a:picLocks noChangeAspect="1"/>
          </p:cNvPicPr>
          <p:nvPr/>
        </p:nvPicPr>
        <p:blipFill>
          <a:blip r:embed="rId3"/>
          <a:stretch>
            <a:fillRect/>
          </a:stretch>
        </p:blipFill>
        <p:spPr>
          <a:xfrm>
            <a:off x="6564883" y="91108"/>
            <a:ext cx="2533650" cy="619125"/>
          </a:xfrm>
          <a:prstGeom prst="rect">
            <a:avLst/>
          </a:prstGeom>
        </p:spPr>
      </p:pic>
    </p:spTree>
    <p:extLst>
      <p:ext uri="{BB962C8B-B14F-4D97-AF65-F5344CB8AC3E}">
        <p14:creationId xmlns:p14="http://schemas.microsoft.com/office/powerpoint/2010/main" val="58364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A443-1FDC-497D-8DF8-3FAD99DC6CF7}"/>
              </a:ext>
            </a:extLst>
          </p:cNvPr>
          <p:cNvSpPr>
            <a:spLocks noGrp="1"/>
          </p:cNvSpPr>
          <p:nvPr>
            <p:ph type="title"/>
          </p:nvPr>
        </p:nvSpPr>
        <p:spPr/>
        <p:txBody>
          <a:bodyPr/>
          <a:lstStyle/>
          <a:p>
            <a:r>
              <a:rPr lang="nl-NL" dirty="0"/>
              <a:t>Wat </a:t>
            </a:r>
            <a:r>
              <a:rPr lang="nl-NL" dirty="0">
                <a:solidFill>
                  <a:srgbClr val="00B050"/>
                </a:solidFill>
              </a:rPr>
              <a:t>zie</a:t>
            </a:r>
            <a:r>
              <a:rPr lang="nl-NL" dirty="0"/>
              <a:t> je aan de </a:t>
            </a:r>
            <a:r>
              <a:rPr lang="nl-NL" dirty="0" err="1"/>
              <a:t>patient</a:t>
            </a:r>
            <a:endParaRPr lang="nl-NL" dirty="0"/>
          </a:p>
        </p:txBody>
      </p:sp>
      <p:sp>
        <p:nvSpPr>
          <p:cNvPr id="3" name="Content Placeholder 2">
            <a:extLst>
              <a:ext uri="{FF2B5EF4-FFF2-40B4-BE49-F238E27FC236}">
                <a16:creationId xmlns:a16="http://schemas.microsoft.com/office/drawing/2014/main" id="{26E3C6A4-21AC-4040-B809-82104FDD830A}"/>
              </a:ext>
            </a:extLst>
          </p:cNvPr>
          <p:cNvSpPr>
            <a:spLocks noGrp="1"/>
          </p:cNvSpPr>
          <p:nvPr>
            <p:ph idx="1"/>
          </p:nvPr>
        </p:nvSpPr>
        <p:spPr>
          <a:xfrm>
            <a:off x="566738" y="1122286"/>
            <a:ext cx="8224606" cy="5113338"/>
          </a:xfrm>
        </p:spPr>
        <p:txBody>
          <a:bodyPr/>
          <a:lstStyle/>
          <a:p>
            <a:r>
              <a:rPr lang="nl-NL" sz="2400" dirty="0"/>
              <a:t>Kenmerkend:</a:t>
            </a:r>
          </a:p>
          <a:p>
            <a:pPr marL="342900" indent="-342900">
              <a:buFont typeface="Arial" panose="020B0604020202020204" pitchFamily="34" charset="0"/>
              <a:buChar char="•"/>
            </a:pPr>
            <a:r>
              <a:rPr lang="nl-NL" sz="2200" dirty="0"/>
              <a:t>Acuut ontstaan, in uren tot dagen</a:t>
            </a:r>
          </a:p>
          <a:p>
            <a:pPr marL="342900" indent="-342900">
              <a:buFont typeface="Arial" panose="020B0604020202020204" pitchFamily="34" charset="0"/>
              <a:buChar char="•"/>
            </a:pPr>
            <a:r>
              <a:rPr lang="nl-NL" sz="2200" dirty="0"/>
              <a:t>Verward en angstig</a:t>
            </a:r>
          </a:p>
          <a:p>
            <a:pPr marL="342900" indent="-342900">
              <a:buFont typeface="Arial" panose="020B0604020202020204" pitchFamily="34" charset="0"/>
              <a:buChar char="•"/>
            </a:pPr>
            <a:r>
              <a:rPr lang="nl-NL" sz="2200" dirty="0"/>
              <a:t>Veel onrust of bij stil delier juist apathie en verlies van initiatief</a:t>
            </a:r>
          </a:p>
          <a:p>
            <a:pPr marL="342900" indent="-342900">
              <a:buFont typeface="Arial" panose="020B0604020202020204" pitchFamily="34" charset="0"/>
              <a:buChar char="•"/>
            </a:pPr>
            <a:r>
              <a:rPr lang="nl-NL" sz="2200" dirty="0"/>
              <a:t>Bewustzijn wisselend gestoord met desoriëntatie</a:t>
            </a:r>
          </a:p>
          <a:p>
            <a:pPr marL="342900" indent="-342900">
              <a:buFont typeface="Arial" panose="020B0604020202020204" pitchFamily="34" charset="0"/>
              <a:buChar char="•"/>
            </a:pPr>
            <a:r>
              <a:rPr lang="nl-NL" sz="2200" dirty="0"/>
              <a:t>Nachtelijke onrust, levendige dromen</a:t>
            </a:r>
          </a:p>
          <a:p>
            <a:pPr marL="342900" indent="-342900">
              <a:buFont typeface="Arial" panose="020B0604020202020204" pitchFamily="34" charset="0"/>
              <a:buChar char="•"/>
            </a:pPr>
            <a:r>
              <a:rPr lang="nl-NL" sz="2200" dirty="0"/>
              <a:t>Stoornis van stemming en affect</a:t>
            </a:r>
          </a:p>
          <a:p>
            <a:pPr marL="342900" indent="-342900">
              <a:buFont typeface="Arial" panose="020B0604020202020204" pitchFamily="34" charset="0"/>
              <a:buChar char="•"/>
            </a:pPr>
            <a:r>
              <a:rPr lang="nl-NL" sz="2200" dirty="0"/>
              <a:t>Hallucinaties of wanen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endParaRPr lang="en-US" i="1" dirty="0">
              <a:solidFill>
                <a:srgbClr val="FF0000"/>
              </a:solidFill>
            </a:endParaRPr>
          </a:p>
          <a:p>
            <a:endParaRPr lang="en-US" i="1" dirty="0">
              <a:solidFill>
                <a:srgbClr val="FF0000"/>
              </a:solidFill>
            </a:endParaRPr>
          </a:p>
          <a:p>
            <a:endParaRPr lang="en-US" i="1" dirty="0">
              <a:solidFill>
                <a:srgbClr val="FF0000"/>
              </a:solidFill>
            </a:endParaRPr>
          </a:p>
          <a:p>
            <a:endParaRPr lang="en-US" i="1" dirty="0">
              <a:solidFill>
                <a:srgbClr val="FF0000"/>
              </a:solidFill>
            </a:endParaRPr>
          </a:p>
          <a:p>
            <a:endParaRPr lang="en-US" i="1" dirty="0">
              <a:solidFill>
                <a:srgbClr val="FF0000"/>
              </a:solidFill>
            </a:endParaRPr>
          </a:p>
          <a:p>
            <a:endParaRPr lang="en-US" i="1" dirty="0">
              <a:solidFill>
                <a:srgbClr val="FF0000"/>
              </a:solidFill>
            </a:endParaRPr>
          </a:p>
        </p:txBody>
      </p:sp>
      <p:pic>
        <p:nvPicPr>
          <p:cNvPr id="5" name="Picture 4">
            <a:extLst>
              <a:ext uri="{FF2B5EF4-FFF2-40B4-BE49-F238E27FC236}">
                <a16:creationId xmlns:a16="http://schemas.microsoft.com/office/drawing/2014/main" id="{E6A916A5-A205-4071-97B9-7E45B693A1DD}"/>
              </a:ext>
            </a:extLst>
          </p:cNvPr>
          <p:cNvPicPr>
            <a:picLocks noChangeAspect="1"/>
          </p:cNvPicPr>
          <p:nvPr/>
        </p:nvPicPr>
        <p:blipFill>
          <a:blip r:embed="rId3"/>
          <a:stretch>
            <a:fillRect/>
          </a:stretch>
        </p:blipFill>
        <p:spPr>
          <a:xfrm>
            <a:off x="6564883" y="91108"/>
            <a:ext cx="2533650" cy="619125"/>
          </a:xfrm>
          <a:prstGeom prst="rect">
            <a:avLst/>
          </a:prstGeom>
        </p:spPr>
      </p:pic>
    </p:spTree>
    <p:extLst>
      <p:ext uri="{BB962C8B-B14F-4D97-AF65-F5344CB8AC3E}">
        <p14:creationId xmlns:p14="http://schemas.microsoft.com/office/powerpoint/2010/main" val="194238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036F-057D-43EF-B07E-EDCAC84073E0}"/>
              </a:ext>
            </a:extLst>
          </p:cNvPr>
          <p:cNvSpPr>
            <a:spLocks noGrp="1"/>
          </p:cNvSpPr>
          <p:nvPr>
            <p:ph type="title"/>
          </p:nvPr>
        </p:nvSpPr>
        <p:spPr/>
        <p:txBody>
          <a:bodyPr/>
          <a:lstStyle/>
          <a:p>
            <a:r>
              <a:rPr lang="nl-NL" dirty="0">
                <a:solidFill>
                  <a:srgbClr val="00B050"/>
                </a:solidFill>
              </a:rPr>
              <a:t>Niet-medicamenteus</a:t>
            </a:r>
            <a:r>
              <a:rPr lang="nl-NL" dirty="0"/>
              <a:t> beleid</a:t>
            </a:r>
          </a:p>
        </p:txBody>
      </p:sp>
      <p:sp>
        <p:nvSpPr>
          <p:cNvPr id="3" name="Content Placeholder 2">
            <a:extLst>
              <a:ext uri="{FF2B5EF4-FFF2-40B4-BE49-F238E27FC236}">
                <a16:creationId xmlns:a16="http://schemas.microsoft.com/office/drawing/2014/main" id="{3152125F-DB30-4AB1-A420-D726A0E1D074}"/>
              </a:ext>
            </a:extLst>
          </p:cNvPr>
          <p:cNvSpPr>
            <a:spLocks noGrp="1"/>
          </p:cNvSpPr>
          <p:nvPr>
            <p:ph idx="1"/>
          </p:nvPr>
        </p:nvSpPr>
        <p:spPr>
          <a:xfrm>
            <a:off x="566737" y="1002094"/>
            <a:ext cx="8399841" cy="5113338"/>
          </a:xfrm>
        </p:spPr>
        <p:txBody>
          <a:bodyPr/>
          <a:lstStyle/>
          <a:p>
            <a:pPr marL="342900" indent="-342900">
              <a:buFont typeface="Arial" panose="020B0604020202020204" pitchFamily="34" charset="0"/>
              <a:buChar char="•"/>
            </a:pPr>
            <a:r>
              <a:rPr lang="nl-NL" sz="2200" dirty="0"/>
              <a:t>Geruststellen</a:t>
            </a:r>
          </a:p>
          <a:p>
            <a:pPr marL="342900" indent="-342900">
              <a:buFont typeface="Arial" panose="020B0604020202020204" pitchFamily="34" charset="0"/>
              <a:buChar char="•"/>
            </a:pPr>
            <a:r>
              <a:rPr lang="nl-NL" sz="2200" dirty="0"/>
              <a:t>Voorlichting</a:t>
            </a:r>
          </a:p>
          <a:p>
            <a:pPr marL="342900" indent="-342900">
              <a:buFont typeface="Arial" panose="020B0604020202020204" pitchFamily="34" charset="0"/>
              <a:buChar char="•"/>
            </a:pPr>
            <a:r>
              <a:rPr lang="nl-NL" sz="2200" dirty="0"/>
              <a:t>Preventie</a:t>
            </a:r>
          </a:p>
          <a:p>
            <a:pPr marL="702900" lvl="2" indent="-342900">
              <a:buFont typeface="Arial" panose="020B0604020202020204" pitchFamily="34" charset="0"/>
              <a:buChar char="•"/>
            </a:pPr>
            <a:r>
              <a:rPr lang="nl-NL" sz="2000" dirty="0"/>
              <a:t>Uitlokkende factoren voorkomen </a:t>
            </a:r>
          </a:p>
          <a:p>
            <a:pPr marL="702900" lvl="2" indent="-342900">
              <a:buFont typeface="Arial" panose="020B0604020202020204" pitchFamily="34" charset="0"/>
              <a:buChar char="•"/>
            </a:pPr>
            <a:r>
              <a:rPr lang="nl-NL" sz="2000" dirty="0"/>
              <a:t>Onnodige medicatie stoppen </a:t>
            </a:r>
          </a:p>
          <a:p>
            <a:pPr marL="702900" lvl="2" indent="-342900">
              <a:buFont typeface="Arial" panose="020B0604020202020204" pitchFamily="34" charset="0"/>
              <a:buChar char="•"/>
            </a:pPr>
            <a:r>
              <a:rPr lang="nl-NL" sz="2000" dirty="0"/>
              <a:t>Pijn behandelen</a:t>
            </a:r>
          </a:p>
          <a:p>
            <a:pPr marL="702900" lvl="2" indent="-342900">
              <a:buFont typeface="Arial" panose="020B0604020202020204" pitchFamily="34" charset="0"/>
              <a:buChar char="•"/>
            </a:pPr>
            <a:r>
              <a:rPr lang="en-US" sz="2000" dirty="0"/>
              <a:t>B</a:t>
            </a:r>
            <a:r>
              <a:rPr lang="nl-NL" sz="2000" dirty="0"/>
              <a:t>ij roker: nicotinepleister</a:t>
            </a:r>
          </a:p>
          <a:p>
            <a:pPr marL="342900" indent="-342900">
              <a:buFont typeface="Arial" panose="020B0604020202020204" pitchFamily="34" charset="0"/>
              <a:buChar char="•"/>
            </a:pPr>
            <a:r>
              <a:rPr lang="nl-NL" sz="2200" dirty="0"/>
              <a:t>Oriëntatie bieden</a:t>
            </a:r>
          </a:p>
          <a:p>
            <a:pPr marL="342900" indent="-342900">
              <a:buFont typeface="Arial" panose="020B0604020202020204" pitchFamily="34" charset="0"/>
              <a:buChar char="•"/>
            </a:pPr>
            <a:r>
              <a:rPr lang="nl-NL" sz="2200" dirty="0"/>
              <a:t>Herstel dag/nacht ritme</a:t>
            </a:r>
          </a:p>
          <a:p>
            <a:pPr marL="342900" indent="-342900">
              <a:buFont typeface="Arial" panose="020B0604020202020204" pitchFamily="34" charset="0"/>
              <a:buChar char="•"/>
            </a:pPr>
            <a:r>
              <a:rPr lang="nl-NL" sz="2200" dirty="0"/>
              <a:t>De ernst van het delier en het effect van de therapie monitoren</a:t>
            </a:r>
          </a:p>
          <a:p>
            <a:endParaRPr lang="nl-NL" sz="2200" dirty="0"/>
          </a:p>
          <a:p>
            <a:r>
              <a:rPr lang="nl-NL" sz="2800" dirty="0"/>
              <a:t>Deze niet-medicamenteuze maatregelen zijn minstens</a:t>
            </a:r>
          </a:p>
          <a:p>
            <a:pPr algn="ctr"/>
            <a:r>
              <a:rPr lang="nl-NL" sz="2800" dirty="0"/>
              <a:t>zo </a:t>
            </a:r>
            <a:r>
              <a:rPr lang="nl-NL" sz="2800" dirty="0">
                <a:solidFill>
                  <a:srgbClr val="00B050"/>
                </a:solidFill>
              </a:rPr>
              <a:t>belangrijk</a:t>
            </a:r>
            <a:r>
              <a:rPr lang="nl-NL" sz="2800" dirty="0"/>
              <a:t> als de medicamenteuze behandeling</a:t>
            </a:r>
            <a:endParaRPr lang="nl-NL" sz="2400" dirty="0"/>
          </a:p>
          <a:p>
            <a:endParaRPr lang="nl-NL" sz="2400" dirty="0"/>
          </a:p>
        </p:txBody>
      </p:sp>
      <p:pic>
        <p:nvPicPr>
          <p:cNvPr id="4" name="Picture 3">
            <a:extLst>
              <a:ext uri="{FF2B5EF4-FFF2-40B4-BE49-F238E27FC236}">
                <a16:creationId xmlns:a16="http://schemas.microsoft.com/office/drawing/2014/main" id="{5D74DFB3-9AE2-450E-B76B-8CEDDC658DBD}"/>
              </a:ext>
            </a:extLst>
          </p:cNvPr>
          <p:cNvPicPr>
            <a:picLocks noChangeAspect="1"/>
          </p:cNvPicPr>
          <p:nvPr/>
        </p:nvPicPr>
        <p:blipFill>
          <a:blip r:embed="rId3"/>
          <a:stretch>
            <a:fillRect/>
          </a:stretch>
        </p:blipFill>
        <p:spPr>
          <a:xfrm>
            <a:off x="6564883" y="91108"/>
            <a:ext cx="2533650" cy="619125"/>
          </a:xfrm>
          <a:prstGeom prst="rect">
            <a:avLst/>
          </a:prstGeom>
        </p:spPr>
      </p:pic>
    </p:spTree>
    <p:extLst>
      <p:ext uri="{BB962C8B-B14F-4D97-AF65-F5344CB8AC3E}">
        <p14:creationId xmlns:p14="http://schemas.microsoft.com/office/powerpoint/2010/main" val="176155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2C31F-394D-8D42-920E-26657393616D}"/>
              </a:ext>
            </a:extLst>
          </p:cNvPr>
          <p:cNvSpPr>
            <a:spLocks noGrp="1"/>
          </p:cNvSpPr>
          <p:nvPr>
            <p:ph type="title"/>
          </p:nvPr>
        </p:nvSpPr>
        <p:spPr/>
        <p:txBody>
          <a:bodyPr/>
          <a:lstStyle/>
          <a:p>
            <a:r>
              <a:rPr lang="nl-NL" dirty="0"/>
              <a:t>DOS-schaal</a:t>
            </a:r>
          </a:p>
        </p:txBody>
      </p:sp>
      <p:sp>
        <p:nvSpPr>
          <p:cNvPr id="4" name="Tijdelijke aanduiding voor datum 3">
            <a:extLst>
              <a:ext uri="{FF2B5EF4-FFF2-40B4-BE49-F238E27FC236}">
                <a16:creationId xmlns:a16="http://schemas.microsoft.com/office/drawing/2014/main" id="{735673F0-6F41-2C45-96BB-72A88335688D}"/>
              </a:ext>
            </a:extLst>
          </p:cNvPr>
          <p:cNvSpPr>
            <a:spLocks noGrp="1"/>
          </p:cNvSpPr>
          <p:nvPr>
            <p:ph type="dt" sz="half" idx="2"/>
          </p:nvPr>
        </p:nvSpPr>
        <p:spPr/>
        <p:txBody>
          <a:bodyPr/>
          <a:lstStyle/>
          <a:p>
            <a:fld id="{E5834613-7348-4B8C-AABC-BCCDA16470A2}" type="datetime1">
              <a:rPr lang="nl-NL" smtClean="0"/>
              <a:t>26-03-2021</a:t>
            </a:fld>
            <a:endParaRPr lang="en-GB" dirty="0"/>
          </a:p>
        </p:txBody>
      </p:sp>
      <p:pic>
        <p:nvPicPr>
          <p:cNvPr id="5" name="Picture 5" descr="scan002">
            <a:extLst>
              <a:ext uri="{FF2B5EF4-FFF2-40B4-BE49-F238E27FC236}">
                <a16:creationId xmlns:a16="http://schemas.microsoft.com/office/drawing/2014/main" id="{10CED2F3-C942-4CD2-8080-7C92EFD68655}"/>
              </a:ext>
            </a:extLst>
          </p:cNvPr>
          <p:cNvPicPr>
            <a:picLocks noChangeAspect="1" noChangeArrowheads="1"/>
          </p:cNvPicPr>
          <p:nvPr/>
        </p:nvPicPr>
        <p:blipFill>
          <a:blip r:embed="rId3"/>
          <a:srcRect/>
          <a:stretch>
            <a:fillRect/>
          </a:stretch>
        </p:blipFill>
        <p:spPr bwMode="auto">
          <a:xfrm>
            <a:off x="3108798" y="158750"/>
            <a:ext cx="5282726" cy="6699250"/>
          </a:xfrm>
          <a:prstGeom prst="rect">
            <a:avLst/>
          </a:prstGeom>
          <a:noFill/>
          <a:ln w="9525">
            <a:noFill/>
            <a:miter lim="800000"/>
            <a:headEnd/>
            <a:tailEnd/>
          </a:ln>
          <a:effectLst/>
        </p:spPr>
      </p:pic>
    </p:spTree>
    <p:extLst>
      <p:ext uri="{BB962C8B-B14F-4D97-AF65-F5344CB8AC3E}">
        <p14:creationId xmlns:p14="http://schemas.microsoft.com/office/powerpoint/2010/main" val="3402829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036F-057D-43EF-B07E-EDCAC84073E0}"/>
              </a:ext>
            </a:extLst>
          </p:cNvPr>
          <p:cNvSpPr>
            <a:spLocks noGrp="1"/>
          </p:cNvSpPr>
          <p:nvPr>
            <p:ph type="title"/>
          </p:nvPr>
        </p:nvSpPr>
        <p:spPr>
          <a:xfrm>
            <a:off x="566738" y="0"/>
            <a:ext cx="6524625" cy="854075"/>
          </a:xfrm>
        </p:spPr>
        <p:txBody>
          <a:bodyPr/>
          <a:lstStyle/>
          <a:p>
            <a:r>
              <a:rPr lang="nl-NL" dirty="0">
                <a:solidFill>
                  <a:srgbClr val="00B050"/>
                </a:solidFill>
              </a:rPr>
              <a:t>Medicamenteus </a:t>
            </a:r>
            <a:r>
              <a:rPr lang="nl-NL" dirty="0"/>
              <a:t>beleid</a:t>
            </a:r>
          </a:p>
        </p:txBody>
      </p:sp>
      <p:sp>
        <p:nvSpPr>
          <p:cNvPr id="3" name="Content Placeholder 2">
            <a:extLst>
              <a:ext uri="{FF2B5EF4-FFF2-40B4-BE49-F238E27FC236}">
                <a16:creationId xmlns:a16="http://schemas.microsoft.com/office/drawing/2014/main" id="{3152125F-DB30-4AB1-A420-D726A0E1D074}"/>
              </a:ext>
            </a:extLst>
          </p:cNvPr>
          <p:cNvSpPr>
            <a:spLocks noGrp="1"/>
          </p:cNvSpPr>
          <p:nvPr>
            <p:ph idx="1"/>
          </p:nvPr>
        </p:nvSpPr>
        <p:spPr>
          <a:xfrm>
            <a:off x="199504" y="1066523"/>
            <a:ext cx="8944495" cy="5720044"/>
          </a:xfrm>
        </p:spPr>
        <p:txBody>
          <a:bodyPr/>
          <a:lstStyle/>
          <a:p>
            <a:r>
              <a:rPr lang="en-US" b="1" dirty="0">
                <a:solidFill>
                  <a:srgbClr val="00B050"/>
                </a:solidFill>
              </a:rPr>
              <a:t>Haloperidol</a:t>
            </a:r>
          </a:p>
          <a:p>
            <a:pPr marL="285750" indent="-285750">
              <a:buFont typeface="Arial" panose="020B0604020202020204" pitchFamily="34" charset="0"/>
              <a:buChar char="•"/>
            </a:pPr>
            <a:r>
              <a:rPr lang="nl-NL" dirty="0"/>
              <a:t>&lt;70 jaar: startdosering </a:t>
            </a:r>
            <a:r>
              <a:rPr lang="nl-NL" b="1" dirty="0"/>
              <a:t>2 mg po </a:t>
            </a:r>
            <a:r>
              <a:rPr lang="nl-NL" dirty="0"/>
              <a:t>(tabletten), </a:t>
            </a:r>
            <a:r>
              <a:rPr lang="nl-NL" dirty="0" err="1"/>
              <a:t>óf</a:t>
            </a:r>
            <a:r>
              <a:rPr lang="nl-NL" dirty="0"/>
              <a:t> </a:t>
            </a:r>
            <a:r>
              <a:rPr lang="nl-NL" b="1" dirty="0"/>
              <a:t>1 mg buccaal </a:t>
            </a:r>
            <a:r>
              <a:rPr lang="nl-NL" dirty="0"/>
              <a:t>(=10 druppels onverdund), </a:t>
            </a:r>
            <a:r>
              <a:rPr lang="nl-NL" b="1" dirty="0" err="1"/>
              <a:t>sc</a:t>
            </a:r>
            <a:r>
              <a:rPr lang="nl-NL" b="1" dirty="0"/>
              <a:t>/iv</a:t>
            </a:r>
            <a:r>
              <a:rPr lang="nl-NL" dirty="0"/>
              <a:t> Herhaal indien nodig. Onderhoudsdosering: </a:t>
            </a:r>
            <a:r>
              <a:rPr lang="nl-NL" b="1" dirty="0"/>
              <a:t>2 </a:t>
            </a:r>
            <a:r>
              <a:rPr lang="nl-NL" b="1" dirty="0" err="1"/>
              <a:t>dd</a:t>
            </a:r>
            <a:r>
              <a:rPr lang="nl-NL" b="1" dirty="0"/>
              <a:t> 2 mg po </a:t>
            </a:r>
            <a:r>
              <a:rPr lang="nl-NL" dirty="0" err="1"/>
              <a:t>óf</a:t>
            </a:r>
            <a:r>
              <a:rPr lang="nl-NL" dirty="0"/>
              <a:t> </a:t>
            </a:r>
            <a:r>
              <a:rPr lang="nl-NL" b="1" dirty="0"/>
              <a:t>2 </a:t>
            </a:r>
            <a:r>
              <a:rPr lang="nl-NL" b="1" dirty="0" err="1"/>
              <a:t>dd</a:t>
            </a:r>
            <a:r>
              <a:rPr lang="nl-NL" b="1" dirty="0"/>
              <a:t> 1 mg buccaal, </a:t>
            </a:r>
            <a:r>
              <a:rPr lang="nl-NL" b="1" dirty="0" err="1"/>
              <a:t>sc</a:t>
            </a:r>
            <a:r>
              <a:rPr lang="nl-NL" b="1" dirty="0"/>
              <a:t>/iv </a:t>
            </a:r>
            <a:r>
              <a:rPr lang="nl-NL" dirty="0"/>
              <a:t>met zo nodig 2 mg (1 mg)extra bij onrust</a:t>
            </a:r>
          </a:p>
          <a:p>
            <a:pPr marL="285750" indent="-285750">
              <a:buFont typeface="Arial" panose="020B0604020202020204" pitchFamily="34" charset="0"/>
              <a:buChar char="•"/>
            </a:pPr>
            <a:r>
              <a:rPr lang="nl-NL" dirty="0"/>
              <a:t>&gt; 70 jaar: startdosering </a:t>
            </a:r>
            <a:r>
              <a:rPr lang="nl-NL" b="1" dirty="0"/>
              <a:t>1 mg po </a:t>
            </a:r>
            <a:r>
              <a:rPr lang="nl-NL" dirty="0"/>
              <a:t>(tabletten), </a:t>
            </a:r>
            <a:r>
              <a:rPr lang="nl-NL" dirty="0" err="1"/>
              <a:t>óf</a:t>
            </a:r>
            <a:r>
              <a:rPr lang="nl-NL" dirty="0"/>
              <a:t> </a:t>
            </a:r>
            <a:r>
              <a:rPr lang="nl-NL" b="1" dirty="0"/>
              <a:t>0,5 mg buccaal </a:t>
            </a:r>
            <a:r>
              <a:rPr lang="nl-NL" dirty="0"/>
              <a:t>(= 5 druppels onverdund), </a:t>
            </a:r>
            <a:r>
              <a:rPr lang="nl-NL" b="1" dirty="0" err="1"/>
              <a:t>sc</a:t>
            </a:r>
            <a:r>
              <a:rPr lang="nl-NL" b="1" dirty="0"/>
              <a:t>/iv</a:t>
            </a:r>
            <a:r>
              <a:rPr lang="nl-NL" dirty="0"/>
              <a:t> Herhaal indien nodig. Onderhoudsdosering: </a:t>
            </a:r>
            <a:r>
              <a:rPr lang="nl-NL" b="1" dirty="0"/>
              <a:t>2 </a:t>
            </a:r>
            <a:r>
              <a:rPr lang="nl-NL" b="1" dirty="0" err="1"/>
              <a:t>dd</a:t>
            </a:r>
            <a:r>
              <a:rPr lang="nl-NL" b="1" dirty="0"/>
              <a:t> 1 mg po </a:t>
            </a:r>
            <a:r>
              <a:rPr lang="nl-NL" dirty="0" err="1"/>
              <a:t>óf</a:t>
            </a:r>
            <a:r>
              <a:rPr lang="nl-NL" dirty="0"/>
              <a:t> </a:t>
            </a:r>
            <a:r>
              <a:rPr lang="nl-NL" b="1" dirty="0"/>
              <a:t>2 </a:t>
            </a:r>
            <a:r>
              <a:rPr lang="nl-NL" b="1" dirty="0" err="1"/>
              <a:t>dd</a:t>
            </a:r>
            <a:r>
              <a:rPr lang="nl-NL" b="1" dirty="0"/>
              <a:t> 0,5 mg buccaal, </a:t>
            </a:r>
            <a:r>
              <a:rPr lang="nl-NL" b="1" dirty="0" err="1"/>
              <a:t>sc</a:t>
            </a:r>
            <a:r>
              <a:rPr lang="nl-NL" b="1" dirty="0"/>
              <a:t>/iv</a:t>
            </a:r>
            <a:r>
              <a:rPr lang="nl-NL" dirty="0"/>
              <a:t>, met zo nodig 1 (0,5 mg) mg extra bij onrust </a:t>
            </a:r>
          </a:p>
          <a:p>
            <a:r>
              <a:rPr lang="nl-NL" dirty="0"/>
              <a:t>LET OP: haloperidol tablet: haloperidol druppels= 2:1 (mits druppels niet doorgeslikt)</a:t>
            </a:r>
          </a:p>
          <a:p>
            <a:endParaRPr lang="nl-NL" sz="1200" dirty="0"/>
          </a:p>
          <a:p>
            <a:pPr marL="285750" indent="-285750">
              <a:buFont typeface="Arial" panose="020B0604020202020204" pitchFamily="34" charset="0"/>
              <a:buChar char="•"/>
            </a:pPr>
            <a:r>
              <a:rPr lang="nl-NL" dirty="0"/>
              <a:t>Bij contra-indicatie haloperidol (M. Parkinson): </a:t>
            </a:r>
            <a:r>
              <a:rPr lang="nl-NL" dirty="0" err="1"/>
              <a:t>clozapine</a:t>
            </a:r>
            <a:r>
              <a:rPr lang="nl-NL" dirty="0"/>
              <a:t> </a:t>
            </a:r>
            <a:r>
              <a:rPr lang="nl-NL" b="1" dirty="0"/>
              <a:t>2 </a:t>
            </a:r>
            <a:r>
              <a:rPr lang="nl-NL" b="1" dirty="0" err="1"/>
              <a:t>dd</a:t>
            </a:r>
            <a:r>
              <a:rPr lang="nl-NL" b="1" dirty="0"/>
              <a:t> 12,5 mg po</a:t>
            </a:r>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nl-NL" dirty="0">
                <a:solidFill>
                  <a:srgbClr val="00B050"/>
                </a:solidFill>
              </a:rPr>
              <a:t>Bij aanhoudende onrust</a:t>
            </a:r>
            <a:r>
              <a:rPr lang="nl-NL" dirty="0"/>
              <a:t>: geef naast de antipsychotica </a:t>
            </a:r>
            <a:r>
              <a:rPr lang="nl-NL" dirty="0" err="1"/>
              <a:t>lorazepam</a:t>
            </a:r>
            <a:r>
              <a:rPr lang="nl-NL" dirty="0"/>
              <a:t> tablet (</a:t>
            </a:r>
            <a:r>
              <a:rPr lang="nl-NL" dirty="0" err="1"/>
              <a:t>evt</a:t>
            </a:r>
            <a:r>
              <a:rPr lang="nl-NL" dirty="0"/>
              <a:t> injectievloeistof) sublinguaal </a:t>
            </a:r>
            <a:r>
              <a:rPr lang="nl-NL" b="1" dirty="0"/>
              <a:t>1-4 mg elke 6 uur,</a:t>
            </a:r>
            <a:r>
              <a:rPr lang="nl-NL" dirty="0"/>
              <a:t> dit kan ook met</a:t>
            </a:r>
            <a:r>
              <a:rPr lang="nl-NL" b="1" dirty="0"/>
              <a:t> 1-4 mg </a:t>
            </a:r>
            <a:r>
              <a:rPr lang="nl-NL" b="1" dirty="0" err="1"/>
              <a:t>sc</a:t>
            </a:r>
            <a:r>
              <a:rPr lang="nl-NL" b="1" dirty="0"/>
              <a:t>/iv</a:t>
            </a:r>
            <a:endParaRPr lang="nl-NL" dirty="0"/>
          </a:p>
          <a:p>
            <a:pPr marL="285750" indent="-285750">
              <a:buFont typeface="Arial" panose="020B0604020202020204" pitchFamily="34" charset="0"/>
              <a:buChar char="•"/>
            </a:pPr>
            <a:r>
              <a:rPr lang="nl-NL" dirty="0"/>
              <a:t>Nog steeds niet comfortabel: overweeg time out middels </a:t>
            </a:r>
            <a:r>
              <a:rPr lang="nl-NL" dirty="0" err="1"/>
              <a:t>midazolam</a:t>
            </a:r>
            <a:r>
              <a:rPr lang="nl-NL" dirty="0"/>
              <a:t> 5 mg </a:t>
            </a:r>
            <a:r>
              <a:rPr lang="nl-NL" dirty="0" err="1"/>
              <a:t>s.c</a:t>
            </a:r>
            <a:r>
              <a:rPr lang="nl-NL" dirty="0"/>
              <a:t>.</a:t>
            </a:r>
          </a:p>
          <a:p>
            <a:pPr marL="285750" indent="-285750">
              <a:buFont typeface="Arial" panose="020B0604020202020204" pitchFamily="34" charset="0"/>
              <a:buChar char="•"/>
            </a:pPr>
            <a:r>
              <a:rPr lang="nl-NL" dirty="0"/>
              <a:t>Overweeg palliatieve sedatie bij een refractair delier als </a:t>
            </a:r>
            <a:r>
              <a:rPr lang="nl-NL" dirty="0" err="1"/>
              <a:t>patient</a:t>
            </a:r>
            <a:r>
              <a:rPr lang="nl-NL" dirty="0"/>
              <a:t> in stervensfase i</a:t>
            </a:r>
            <a:r>
              <a:rPr lang="en-US" dirty="0"/>
              <a:t>s</a:t>
            </a:r>
          </a:p>
        </p:txBody>
      </p:sp>
      <p:pic>
        <p:nvPicPr>
          <p:cNvPr id="4" name="Picture 3">
            <a:extLst>
              <a:ext uri="{FF2B5EF4-FFF2-40B4-BE49-F238E27FC236}">
                <a16:creationId xmlns:a16="http://schemas.microsoft.com/office/drawing/2014/main" id="{678EE4AF-015A-4E64-88F1-99BE4CD05660}"/>
              </a:ext>
            </a:extLst>
          </p:cNvPr>
          <p:cNvPicPr>
            <a:picLocks noChangeAspect="1"/>
          </p:cNvPicPr>
          <p:nvPr/>
        </p:nvPicPr>
        <p:blipFill>
          <a:blip r:embed="rId3"/>
          <a:stretch>
            <a:fillRect/>
          </a:stretch>
        </p:blipFill>
        <p:spPr>
          <a:xfrm>
            <a:off x="6564883" y="91108"/>
            <a:ext cx="2533650" cy="619125"/>
          </a:xfrm>
          <a:prstGeom prst="rect">
            <a:avLst/>
          </a:prstGeom>
        </p:spPr>
      </p:pic>
    </p:spTree>
    <p:extLst>
      <p:ext uri="{BB962C8B-B14F-4D97-AF65-F5344CB8AC3E}">
        <p14:creationId xmlns:p14="http://schemas.microsoft.com/office/powerpoint/2010/main" val="1152253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15A5-31DC-46B2-AE5D-243A8121F463}"/>
              </a:ext>
            </a:extLst>
          </p:cNvPr>
          <p:cNvSpPr>
            <a:spLocks noGrp="1"/>
          </p:cNvSpPr>
          <p:nvPr>
            <p:ph type="title"/>
          </p:nvPr>
        </p:nvSpPr>
        <p:spPr/>
        <p:txBody>
          <a:bodyPr/>
          <a:lstStyle/>
          <a:p>
            <a:r>
              <a:rPr lang="nl-NL" dirty="0"/>
              <a:t>Tenslotte</a:t>
            </a:r>
          </a:p>
        </p:txBody>
      </p:sp>
      <p:sp>
        <p:nvSpPr>
          <p:cNvPr id="3" name="Content Placeholder 2">
            <a:extLst>
              <a:ext uri="{FF2B5EF4-FFF2-40B4-BE49-F238E27FC236}">
                <a16:creationId xmlns:a16="http://schemas.microsoft.com/office/drawing/2014/main" id="{5D222F59-47B8-4B09-A05C-B297227A581D}"/>
              </a:ext>
            </a:extLst>
          </p:cNvPr>
          <p:cNvSpPr>
            <a:spLocks noGrp="1"/>
          </p:cNvSpPr>
          <p:nvPr>
            <p:ph idx="1"/>
          </p:nvPr>
        </p:nvSpPr>
        <p:spPr>
          <a:xfrm>
            <a:off x="566738" y="1144587"/>
            <a:ext cx="8291512" cy="5310803"/>
          </a:xfrm>
        </p:spPr>
        <p:txBody>
          <a:bodyPr/>
          <a:lstStyle/>
          <a:p>
            <a:pPr lvl="1" indent="0">
              <a:buNone/>
            </a:pPr>
            <a:r>
              <a:rPr lang="nl-NL" dirty="0"/>
              <a:t>Grote impact op </a:t>
            </a:r>
            <a:r>
              <a:rPr lang="nl-NL" dirty="0">
                <a:solidFill>
                  <a:srgbClr val="00B050"/>
                </a:solidFill>
              </a:rPr>
              <a:t>welbevinden</a:t>
            </a:r>
            <a:r>
              <a:rPr lang="nl-NL" dirty="0"/>
              <a:t> van patiënt en van naasten.</a:t>
            </a:r>
          </a:p>
          <a:p>
            <a:pPr lvl="1" indent="0">
              <a:buNone/>
            </a:pPr>
            <a:r>
              <a:rPr lang="nl-NL" dirty="0"/>
              <a:t>Begeleiding van patiënt en naaste, je kan het verschil maken.</a:t>
            </a:r>
            <a:endParaRPr lang="en-US" dirty="0"/>
          </a:p>
          <a:p>
            <a:pPr lvl="1" indent="0">
              <a:buNone/>
            </a:pPr>
            <a:endParaRPr lang="en-US" dirty="0"/>
          </a:p>
          <a:p>
            <a:pPr lvl="1" indent="0">
              <a:buNone/>
            </a:pPr>
            <a:endParaRPr lang="en-US" dirty="0"/>
          </a:p>
        </p:txBody>
      </p:sp>
      <p:pic>
        <p:nvPicPr>
          <p:cNvPr id="5" name="Picture 4">
            <a:extLst>
              <a:ext uri="{FF2B5EF4-FFF2-40B4-BE49-F238E27FC236}">
                <a16:creationId xmlns:a16="http://schemas.microsoft.com/office/drawing/2014/main" id="{5DAEF8A6-2AB3-4B6C-B661-4F8D06A655E4}"/>
              </a:ext>
            </a:extLst>
          </p:cNvPr>
          <p:cNvPicPr>
            <a:picLocks noChangeAspect="1"/>
          </p:cNvPicPr>
          <p:nvPr/>
        </p:nvPicPr>
        <p:blipFill>
          <a:blip r:embed="rId3"/>
          <a:stretch>
            <a:fillRect/>
          </a:stretch>
        </p:blipFill>
        <p:spPr>
          <a:xfrm>
            <a:off x="6564883" y="91108"/>
            <a:ext cx="2533650" cy="619125"/>
          </a:xfrm>
          <a:prstGeom prst="rect">
            <a:avLst/>
          </a:prstGeom>
        </p:spPr>
      </p:pic>
      <p:sp>
        <p:nvSpPr>
          <p:cNvPr id="4" name="TextBox 3">
            <a:extLst>
              <a:ext uri="{FF2B5EF4-FFF2-40B4-BE49-F238E27FC236}">
                <a16:creationId xmlns:a16="http://schemas.microsoft.com/office/drawing/2014/main" id="{E61AD112-0333-407E-A28F-332FB4CA05B3}"/>
              </a:ext>
            </a:extLst>
          </p:cNvPr>
          <p:cNvSpPr txBox="1"/>
          <p:nvPr/>
        </p:nvSpPr>
        <p:spPr>
          <a:xfrm>
            <a:off x="2190044" y="4809067"/>
            <a:ext cx="184731"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2400" b="0" i="0" u="none" strike="noStrike" kern="1200" cap="none" spc="0" normalizeH="0" baseline="0" noProof="0" dirty="0">
              <a:ln>
                <a:noFill/>
              </a:ln>
              <a:solidFill>
                <a:srgbClr val="FFFFFF"/>
              </a:solidFill>
              <a:effectLst/>
              <a:uLnTx/>
              <a:uFillTx/>
              <a:latin typeface="Times" charset="0"/>
              <a:ea typeface="ＭＳ Ｐゴシック" charset="0"/>
              <a:cs typeface="+mn-cs"/>
            </a:endParaRPr>
          </a:p>
        </p:txBody>
      </p:sp>
      <p:pic>
        <p:nvPicPr>
          <p:cNvPr id="7" name="Picture 6">
            <a:extLst>
              <a:ext uri="{FF2B5EF4-FFF2-40B4-BE49-F238E27FC236}">
                <a16:creationId xmlns:a16="http://schemas.microsoft.com/office/drawing/2014/main" id="{EE2DF671-4824-4194-B5F8-C6210A854E19}"/>
              </a:ext>
            </a:extLst>
          </p:cNvPr>
          <p:cNvPicPr>
            <a:picLocks noChangeAspect="1"/>
          </p:cNvPicPr>
          <p:nvPr/>
        </p:nvPicPr>
        <p:blipFill>
          <a:blip r:embed="rId4"/>
          <a:stretch>
            <a:fillRect/>
          </a:stretch>
        </p:blipFill>
        <p:spPr>
          <a:xfrm>
            <a:off x="5751275" y="3889829"/>
            <a:ext cx="3258049" cy="2345795"/>
          </a:xfrm>
          <a:prstGeom prst="rect">
            <a:avLst/>
          </a:prstGeom>
        </p:spPr>
      </p:pic>
    </p:spTree>
    <p:extLst>
      <p:ext uri="{BB962C8B-B14F-4D97-AF65-F5344CB8AC3E}">
        <p14:creationId xmlns:p14="http://schemas.microsoft.com/office/powerpoint/2010/main" val="352179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8BF9-964E-40C7-9592-310E5F0C78D4}"/>
              </a:ext>
            </a:extLst>
          </p:cNvPr>
          <p:cNvSpPr>
            <a:spLocks noGrp="1"/>
          </p:cNvSpPr>
          <p:nvPr>
            <p:ph type="title"/>
          </p:nvPr>
        </p:nvSpPr>
        <p:spPr/>
        <p:txBody>
          <a:bodyPr/>
          <a:lstStyle/>
          <a:p>
            <a:r>
              <a:rPr lang="nl-NL" dirty="0"/>
              <a:t>Meer informatie en contact</a:t>
            </a:r>
          </a:p>
        </p:txBody>
      </p:sp>
      <p:sp>
        <p:nvSpPr>
          <p:cNvPr id="3" name="Content Placeholder 2">
            <a:extLst>
              <a:ext uri="{FF2B5EF4-FFF2-40B4-BE49-F238E27FC236}">
                <a16:creationId xmlns:a16="http://schemas.microsoft.com/office/drawing/2014/main" id="{7B67706D-4985-463C-9496-C5691BDF70F3}"/>
              </a:ext>
            </a:extLst>
          </p:cNvPr>
          <p:cNvSpPr>
            <a:spLocks noGrp="1"/>
          </p:cNvSpPr>
          <p:nvPr>
            <p:ph idx="1"/>
          </p:nvPr>
        </p:nvSpPr>
        <p:spPr>
          <a:xfrm>
            <a:off x="526132" y="1144588"/>
            <a:ext cx="8442022" cy="5113338"/>
          </a:xfrm>
        </p:spPr>
        <p:txBody>
          <a:bodyPr/>
          <a:lstStyle/>
          <a:p>
            <a:r>
              <a:rPr lang="nl-NL" dirty="0"/>
              <a:t>Overleg met consultteam palliatieve zorg van eigen ziekenhuis </a:t>
            </a:r>
            <a:r>
              <a:rPr lang="nl-NL" dirty="0">
                <a:solidFill>
                  <a:srgbClr val="0070C0"/>
                </a:solidFill>
              </a:rPr>
              <a:t>→ intranet</a:t>
            </a:r>
            <a:endParaRPr lang="nl-NL" dirty="0"/>
          </a:p>
          <a:p>
            <a:endParaRPr lang="nl-NL" dirty="0">
              <a:solidFill>
                <a:srgbClr val="0070C0"/>
              </a:solidFill>
            </a:endParaRPr>
          </a:p>
          <a:p>
            <a:r>
              <a:rPr lang="nl-NL" dirty="0">
                <a:solidFill>
                  <a:srgbClr val="0070C0"/>
                </a:solidFill>
              </a:rPr>
              <a:t>Regionale consultatieteams palliatieve zorg van eigen regio zijn </a:t>
            </a:r>
            <a:r>
              <a:rPr lang="nl-NL" dirty="0">
                <a:solidFill>
                  <a:srgbClr val="00B050"/>
                </a:solidFill>
              </a:rPr>
              <a:t>24/7</a:t>
            </a:r>
            <a:r>
              <a:rPr lang="nl-NL" dirty="0">
                <a:solidFill>
                  <a:srgbClr val="0070C0"/>
                </a:solidFill>
              </a:rPr>
              <a:t> telefonisch bereikbaar → </a:t>
            </a:r>
            <a:r>
              <a:rPr lang="nl-NL" dirty="0">
                <a:solidFill>
                  <a:srgbClr val="0070C0"/>
                </a:solidFill>
                <a:hlinkClick r:id="rId3"/>
              </a:rPr>
              <a:t>palliaweb.nl /consultatie</a:t>
            </a:r>
            <a:endParaRPr lang="nl-NL" i="1" dirty="0">
              <a:solidFill>
                <a:srgbClr val="0070C0"/>
              </a:solidFill>
            </a:endParaRPr>
          </a:p>
          <a:p>
            <a:endParaRPr lang="nl-NL" sz="800" dirty="0"/>
          </a:p>
          <a:p>
            <a:endParaRPr lang="nl-NL" dirty="0"/>
          </a:p>
          <a:p>
            <a:endParaRPr lang="nl-NL" dirty="0"/>
          </a:p>
          <a:p>
            <a:endParaRPr lang="nl-NL" dirty="0"/>
          </a:p>
          <a:p>
            <a:endParaRPr lang="nl-NL" dirty="0"/>
          </a:p>
          <a:p>
            <a:endParaRPr lang="nl-NL" dirty="0"/>
          </a:p>
          <a:p>
            <a:endParaRPr lang="nl-NL" dirty="0"/>
          </a:p>
          <a:p>
            <a:endParaRPr lang="nl-NL" dirty="0"/>
          </a:p>
          <a:p>
            <a:endParaRPr lang="nl-NL" i="1" dirty="0"/>
          </a:p>
          <a:p>
            <a:r>
              <a:rPr lang="nl-NL" i="1" dirty="0" err="1"/>
              <a:t>PPTs</a:t>
            </a:r>
            <a:r>
              <a:rPr lang="nl-NL" i="1" dirty="0"/>
              <a:t> nodig voor geven eigen scholing? Kijk op palliaweb.nl voor de dia’s incl. tekst</a:t>
            </a:r>
          </a:p>
        </p:txBody>
      </p:sp>
      <p:grpSp>
        <p:nvGrpSpPr>
          <p:cNvPr id="4" name="Group 3">
            <a:extLst>
              <a:ext uri="{FF2B5EF4-FFF2-40B4-BE49-F238E27FC236}">
                <a16:creationId xmlns:a16="http://schemas.microsoft.com/office/drawing/2014/main" id="{FFCAD73B-86B8-454F-854B-0ADA25189907}"/>
              </a:ext>
            </a:extLst>
          </p:cNvPr>
          <p:cNvGrpSpPr/>
          <p:nvPr/>
        </p:nvGrpSpPr>
        <p:grpSpPr>
          <a:xfrm>
            <a:off x="554546" y="3524037"/>
            <a:ext cx="8016430" cy="2031325"/>
            <a:chOff x="554546" y="3430253"/>
            <a:chExt cx="8016430" cy="2031325"/>
          </a:xfrm>
        </p:grpSpPr>
        <p:sp>
          <p:nvSpPr>
            <p:cNvPr id="5" name="TextBox 4">
              <a:extLst>
                <a:ext uri="{FF2B5EF4-FFF2-40B4-BE49-F238E27FC236}">
                  <a16:creationId xmlns:a16="http://schemas.microsoft.com/office/drawing/2014/main" id="{6AE7F52B-43CB-45D9-AB24-0B17422E2225}"/>
                </a:ext>
              </a:extLst>
            </p:cNvPr>
            <p:cNvSpPr txBox="1"/>
            <p:nvPr/>
          </p:nvSpPr>
          <p:spPr>
            <a:xfrm>
              <a:off x="554546" y="3430253"/>
              <a:ext cx="8016430" cy="2031325"/>
            </a:xfrm>
            <a:prstGeom prst="rect">
              <a:avLst/>
            </a:prstGeom>
            <a:solidFill>
              <a:srgbClr val="B4E6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dirty="0">
                  <a:ln>
                    <a:noFill/>
                  </a:ln>
                  <a:solidFill>
                    <a:srgbClr val="0070C0"/>
                  </a:solidFill>
                  <a:effectLst/>
                  <a:uLnTx/>
                  <a:uFillTx/>
                  <a:latin typeface="Calibri"/>
                  <a:ea typeface="ＭＳ Ｐゴシック" charset="0"/>
                  <a:cs typeface="+mn-cs"/>
                </a:rPr>
                <a:t>Voor LUMC zorgverleners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Bel voor vragen of overleg met de consulenten palliatieve zorg van het EPZ</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Ma t/m vrij van 8:30 – 17:00, via tel 071-5261916 / 978136</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800" b="0" i="1" u="none" strike="noStrike" kern="1200" cap="none" spc="0" normalizeH="0" baseline="0" dirty="0">
                <a:ln>
                  <a:noFill/>
                </a:ln>
                <a:solidFill>
                  <a:srgbClr val="0070C0"/>
                </a:solidFill>
                <a:effectLst/>
                <a:uLnTx/>
                <a:uFillTx/>
                <a:latin typeface="Calibri"/>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Of mail met palliatievezorg@lumc.nl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000" b="0" i="1" u="none" strike="noStrike" kern="1200" cap="none" spc="0" normalizeH="0" baseline="0" dirty="0">
                <a:ln>
                  <a:noFill/>
                </a:ln>
                <a:solidFill>
                  <a:srgbClr val="0070C0"/>
                </a:solidFill>
                <a:effectLst/>
                <a:uLnTx/>
                <a:uFillTx/>
                <a:latin typeface="Calibri"/>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Het regionale Consultatieteam Hollands Midden is voor vragen over palliatieve zorg 24/7 te bereiken via 088-1232451</a:t>
              </a:r>
            </a:p>
          </p:txBody>
        </p:sp>
        <p:pic>
          <p:nvPicPr>
            <p:cNvPr id="6" name="Picture 5">
              <a:extLst>
                <a:ext uri="{FF2B5EF4-FFF2-40B4-BE49-F238E27FC236}">
                  <a16:creationId xmlns:a16="http://schemas.microsoft.com/office/drawing/2014/main" id="{35F97704-D9CD-428B-882C-AC52C64DAAF1}"/>
                </a:ext>
              </a:extLst>
            </p:cNvPr>
            <p:cNvPicPr>
              <a:picLocks noChangeAspect="1"/>
            </p:cNvPicPr>
            <p:nvPr/>
          </p:nvPicPr>
          <p:blipFill>
            <a:blip r:embed="rId4"/>
            <a:stretch>
              <a:fillRect/>
            </a:stretch>
          </p:blipFill>
          <p:spPr>
            <a:xfrm>
              <a:off x="6318737" y="4164095"/>
              <a:ext cx="2051173" cy="501226"/>
            </a:xfrm>
            <a:prstGeom prst="rect">
              <a:avLst/>
            </a:prstGeom>
          </p:spPr>
        </p:pic>
      </p:grpSp>
    </p:spTree>
    <p:extLst>
      <p:ext uri="{BB962C8B-B14F-4D97-AF65-F5344CB8AC3E}">
        <p14:creationId xmlns:p14="http://schemas.microsoft.com/office/powerpoint/2010/main" val="3916816943"/>
      </p:ext>
    </p:extLst>
  </p:cSld>
  <p:clrMapOvr>
    <a:masterClrMapping/>
  </p:clrMapOvr>
</p:sld>
</file>

<file path=ppt/theme/theme1.xml><?xml version="1.0" encoding="utf-8"?>
<a:theme xmlns:a="http://schemas.openxmlformats.org/drawingml/2006/main" name="LUMC Basispresentatie_NL">
  <a:themeElements>
    <a:clrScheme name="Default Design 1">
      <a:dk1>
        <a:srgbClr val="101463"/>
      </a:dk1>
      <a:lt1>
        <a:srgbClr val="FFFFFF"/>
      </a:lt1>
      <a:dk2>
        <a:srgbClr val="B5E7FF"/>
      </a:dk2>
      <a:lt2>
        <a:srgbClr val="111166"/>
      </a:lt2>
      <a:accent1>
        <a:srgbClr val="119DF9"/>
      </a:accent1>
      <a:accent2>
        <a:srgbClr val="117FE4"/>
      </a:accent2>
      <a:accent3>
        <a:srgbClr val="D7F1FF"/>
      </a:accent3>
      <a:accent4>
        <a:srgbClr val="DADADA"/>
      </a:accent4>
      <a:accent5>
        <a:srgbClr val="AACCFB"/>
      </a:accent5>
      <a:accent6>
        <a:srgbClr val="0E72CF"/>
      </a:accent6>
      <a:hlink>
        <a:srgbClr val="1161C6"/>
      </a:hlink>
      <a:folHlink>
        <a:srgbClr val="114D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Default Design 1">
        <a:dk1>
          <a:srgbClr val="101463"/>
        </a:dk1>
        <a:lt1>
          <a:srgbClr val="FFFFFF"/>
        </a:lt1>
        <a:dk2>
          <a:srgbClr val="B5E7FF"/>
        </a:dk2>
        <a:lt2>
          <a:srgbClr val="111166"/>
        </a:lt2>
        <a:accent1>
          <a:srgbClr val="119DF9"/>
        </a:accent1>
        <a:accent2>
          <a:srgbClr val="117FE4"/>
        </a:accent2>
        <a:accent3>
          <a:srgbClr val="D7F1FF"/>
        </a:accent3>
        <a:accent4>
          <a:srgbClr val="DADADA"/>
        </a:accent4>
        <a:accent5>
          <a:srgbClr val="AACCFB"/>
        </a:accent5>
        <a:accent6>
          <a:srgbClr val="0E72CF"/>
        </a:accent6>
        <a:hlink>
          <a:srgbClr val="1161C6"/>
        </a:hlink>
        <a:folHlink>
          <a:srgbClr val="114DB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375726BA2F244AB4458CA1D7599EC1" ma:contentTypeVersion="6" ma:contentTypeDescription="Een nieuw document maken." ma:contentTypeScope="" ma:versionID="79f837cafb0c38f6ea62a33c9c40855c">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9ba8469ad252d89c559c8a43ee14d2a3" ns1:_="" ns2:_="">
    <xsd:import namespace="http://schemas.microsoft.com/sharepoint/v3"/>
    <xsd:import namespace="http://schemas.microsoft.com/sharepoint/v4"/>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8" nillable="true" ma:displayName="E-mailafzender" ma:hidden="true" ma:internalName="EmailSender">
      <xsd:simpleType>
        <xsd:restriction base="dms:Note">
          <xsd:maxLength value="255"/>
        </xsd:restriction>
      </xsd:simpleType>
    </xsd:element>
    <xsd:element name="EmailTo" ma:index="9" nillable="true" ma:displayName="E-mail aan" ma:hidden="true" ma:internalName="EmailTo">
      <xsd:simpleType>
        <xsd:restriction base="dms:Note">
          <xsd:maxLength value="255"/>
        </xsd:restriction>
      </xsd:simpleType>
    </xsd:element>
    <xsd:element name="EmailCc" ma:index="10" nillable="true" ma:displayName="E-mail CC" ma:hidden="true" ma:internalName="EmailCc">
      <xsd:simpleType>
        <xsd:restriction base="dms:Note">
          <xsd:maxLength value="255"/>
        </xsd:restriction>
      </xsd:simpleType>
    </xsd:element>
    <xsd:element name="EmailFrom" ma:index="11" nillable="true" ma:displayName="E-mail van" ma:hidden="true" ma:internalName="EmailFrom">
      <xsd:simpleType>
        <xsd:restriction base="dms:Text"/>
      </xsd:simpleType>
    </xsd:element>
    <xsd:element name="EmailSubject" ma:index="12" nillable="true" ma:displayName="E-mailonderwerp"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3" nillable="true" ma:displayName="Kopteksten voor e-mail"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41F710-E85E-4A0C-A334-9F3DCB906740}">
  <ds:schemaRefs>
    <ds:schemaRef ds:uri="http://schemas.microsoft.com/sharepoint/v3/contenttype/forms"/>
  </ds:schemaRefs>
</ds:datastoreItem>
</file>

<file path=customXml/itemProps2.xml><?xml version="1.0" encoding="utf-8"?>
<ds:datastoreItem xmlns:ds="http://schemas.openxmlformats.org/officeDocument/2006/customXml" ds:itemID="{F0BBFAE5-1B1A-432D-9F4C-16707800DE9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microsoft.com/sharepoint/v4"/>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8613F06-D0EB-4BEE-A5D4-D3B7B021B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LUMC Basispresentatie_NL</Template>
  <TotalTime>7532</TotalTime>
  <Words>2571</Words>
  <Application>Microsoft Macintosh PowerPoint</Application>
  <PresentationFormat>On-screen Show (4:3)</PresentationFormat>
  <Paragraphs>155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vt:lpstr>
      <vt:lpstr>LUMC Basispresentatie_NL</vt:lpstr>
      <vt:lpstr>Basisscholingen COVID-19 en palliatieve zorg</vt:lpstr>
      <vt:lpstr>COVID-19 en palliatieve zorg </vt:lpstr>
      <vt:lpstr>Delier bij patiënten met COVID-19 </vt:lpstr>
      <vt:lpstr>Wat zie je aan de patient</vt:lpstr>
      <vt:lpstr>Niet-medicamenteus beleid</vt:lpstr>
      <vt:lpstr>DOS-schaal</vt:lpstr>
      <vt:lpstr>Medicamenteus beleid</vt:lpstr>
      <vt:lpstr>Tenslotte</vt:lpstr>
      <vt:lpstr>Meer informatie en contact</vt:lpstr>
      <vt:lpstr>COVID-19 en palliatieve zorg</vt:lpstr>
    </vt:vector>
  </TitlesOfParts>
  <Company>LUMC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Palliatieve zorg in het LUMC</dc:title>
  <dc:creator>Oomes, M. (ONCO)</dc:creator>
  <cp:lastModifiedBy>Ine Visscher</cp:lastModifiedBy>
  <cp:revision>211</cp:revision>
  <cp:lastPrinted>2017-03-30T08:11:57Z</cp:lastPrinted>
  <dcterms:created xsi:type="dcterms:W3CDTF">2017-02-09T11:17:02Z</dcterms:created>
  <dcterms:modified xsi:type="dcterms:W3CDTF">2021-03-29T08:56:55Z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0x010100F3375726BA2F244AB4458CA1D7599EC1</vt:lpwstr>
  </property>
</Properties>
</file>