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9" r:id="rId2"/>
    <p:sldId id="281" r:id="rId3"/>
    <p:sldId id="283" r:id="rId4"/>
    <p:sldId id="372" r:id="rId5"/>
    <p:sldId id="383" r:id="rId6"/>
    <p:sldId id="385" r:id="rId7"/>
    <p:sldId id="384" r:id="rId8"/>
    <p:sldId id="389" r:id="rId9"/>
    <p:sldId id="390" r:id="rId10"/>
    <p:sldId id="391" r:id="rId11"/>
    <p:sldId id="392" r:id="rId12"/>
    <p:sldId id="393" r:id="rId13"/>
    <p:sldId id="394" r:id="rId14"/>
    <p:sldId id="395" r:id="rId15"/>
    <p:sldId id="302" r:id="rId16"/>
    <p:sldId id="362" r:id="rId17"/>
    <p:sldId id="398" r:id="rId18"/>
    <p:sldId id="320" r:id="rId19"/>
    <p:sldId id="324" r:id="rId20"/>
    <p:sldId id="371" r:id="rId21"/>
    <p:sldId id="318" r:id="rId22"/>
    <p:sldId id="369" r:id="rId23"/>
    <p:sldId id="397" r:id="rId24"/>
    <p:sldId id="387" r:id="rId25"/>
    <p:sldId id="300" r:id="rId26"/>
    <p:sldId id="388" r:id="rId27"/>
    <p:sldId id="307" r:id="rId28"/>
    <p:sldId id="308" r:id="rId29"/>
    <p:sldId id="368" r:id="rId30"/>
    <p:sldId id="396" r:id="rId31"/>
    <p:sldId id="386" r:id="rId32"/>
    <p:sldId id="380" r:id="rId33"/>
    <p:sldId id="358" r:id="rId34"/>
    <p:sldId id="285"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C5D977C-76A9-4407-B392-D17E41443CE9}">
          <p14:sldIdLst>
            <p14:sldId id="279"/>
            <p14:sldId id="281"/>
            <p14:sldId id="283"/>
            <p14:sldId id="372"/>
            <p14:sldId id="383"/>
            <p14:sldId id="385"/>
            <p14:sldId id="384"/>
            <p14:sldId id="389"/>
            <p14:sldId id="390"/>
            <p14:sldId id="391"/>
            <p14:sldId id="392"/>
            <p14:sldId id="393"/>
            <p14:sldId id="394"/>
            <p14:sldId id="395"/>
            <p14:sldId id="302"/>
            <p14:sldId id="362"/>
            <p14:sldId id="398"/>
            <p14:sldId id="320"/>
            <p14:sldId id="324"/>
            <p14:sldId id="371"/>
            <p14:sldId id="318"/>
            <p14:sldId id="369"/>
            <p14:sldId id="397"/>
            <p14:sldId id="387"/>
            <p14:sldId id="300"/>
            <p14:sldId id="388"/>
            <p14:sldId id="307"/>
            <p14:sldId id="308"/>
            <p14:sldId id="368"/>
            <p14:sldId id="396"/>
            <p14:sldId id="386"/>
            <p14:sldId id="380"/>
            <p14:sldId id="358"/>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 Bos" initials="DB" lastIdx="4" clrIdx="0">
    <p:extLst>
      <p:ext uri="{19B8F6BF-5375-455C-9EA6-DF929625EA0E}">
        <p15:presenceInfo xmlns:p15="http://schemas.microsoft.com/office/powerpoint/2012/main" userId="D.W. Bo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9E5"/>
    <a:srgbClr val="E89E00"/>
    <a:srgbClr val="003741"/>
    <a:srgbClr val="6AB650"/>
    <a:srgbClr val="009CB4"/>
    <a:srgbClr val="F07814"/>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375" autoAdjust="0"/>
    <p:restoredTop sz="63836" autoAdjust="0"/>
  </p:normalViewPr>
  <p:slideViewPr>
    <p:cSldViewPr snapToGrid="0">
      <p:cViewPr varScale="1">
        <p:scale>
          <a:sx n="58" d="100"/>
          <a:sy n="58" d="100"/>
        </p:scale>
        <p:origin x="4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E89E00"/>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E89E00"/>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E89E00"/>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7-7-2022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232899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26313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13</a:t>
            </a:fld>
            <a:endParaRPr lang="nl-NL"/>
          </a:p>
        </p:txBody>
      </p:sp>
    </p:spTree>
    <p:extLst>
      <p:ext uri="{BB962C8B-B14F-4D97-AF65-F5344CB8AC3E}">
        <p14:creationId xmlns:p14="http://schemas.microsoft.com/office/powerpoint/2010/main" val="171641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14</a:t>
            </a:fld>
            <a:endParaRPr lang="nl-NL"/>
          </a:p>
        </p:txBody>
      </p:sp>
    </p:spTree>
    <p:extLst>
      <p:ext uri="{BB962C8B-B14F-4D97-AF65-F5344CB8AC3E}">
        <p14:creationId xmlns:p14="http://schemas.microsoft.com/office/powerpoint/2010/main" val="211583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350357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a:t>
            </a:r>
          </a:p>
          <a:p>
            <a:r>
              <a:rPr lang="nl-NL" sz="1200" kern="1200" dirty="0" smtClean="0">
                <a:solidFill>
                  <a:schemeClr val="tx1"/>
                </a:solidFill>
                <a:effectLst/>
                <a:latin typeface="+mn-lt"/>
                <a:ea typeface="+mn-ea"/>
                <a:cs typeface="+mn-cs"/>
              </a:rPr>
              <a:t>Bewust: dat de patiënt een keuze heeft ervaren waar hij/zij een rol in heeft gehad. </a:t>
            </a:r>
          </a:p>
          <a:p>
            <a:r>
              <a:rPr lang="nl-NL" sz="1200" kern="1200" dirty="0" smtClean="0">
                <a:solidFill>
                  <a:schemeClr val="tx1"/>
                </a:solidFill>
                <a:effectLst/>
                <a:latin typeface="+mn-lt"/>
                <a:ea typeface="+mn-ea"/>
                <a:cs typeface="+mn-cs"/>
              </a:rPr>
              <a:t>Geïnformeerd: dat de patiënt op de hoogte is van de opties met voor- en nadelen. </a:t>
            </a:r>
          </a:p>
          <a:p>
            <a:r>
              <a:rPr lang="nl-NL" sz="1200" kern="1200" dirty="0" smtClean="0">
                <a:solidFill>
                  <a:schemeClr val="tx1"/>
                </a:solidFill>
                <a:effectLst/>
                <a:latin typeface="+mn-lt"/>
                <a:ea typeface="+mn-ea"/>
                <a:cs typeface="+mn-cs"/>
              </a:rPr>
              <a:t>Passend: wegen de voordelen voor de patiënt op tegen de nadelen en komt wat de patiënt wil overeen met wat hij/zij belangrijk vindt. </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16</a:t>
            </a:fld>
            <a:endParaRPr lang="nl-NL"/>
          </a:p>
        </p:txBody>
      </p:sp>
    </p:spTree>
    <p:extLst>
      <p:ext uri="{BB962C8B-B14F-4D97-AF65-F5344CB8AC3E}">
        <p14:creationId xmlns:p14="http://schemas.microsoft.com/office/powerpoint/2010/main" val="1120001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a:t>
            </a:r>
            <a:r>
              <a:rPr lang="nl-NL" baseline="0" dirty="0" smtClean="0"/>
              <a:t> passend </a:t>
            </a:r>
            <a:r>
              <a:rPr lang="nl-NL" baseline="0" dirty="0" smtClean="0">
                <a:sym typeface="Wingdings" panose="05000000000000000000" pitchFamily="2" charset="2"/>
              </a:rPr>
              <a:t> wat voor vragen stel jij?</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17</a:t>
            </a:fld>
            <a:endParaRPr lang="nl-NL"/>
          </a:p>
        </p:txBody>
      </p:sp>
    </p:spTree>
    <p:extLst>
      <p:ext uri="{BB962C8B-B14F-4D97-AF65-F5344CB8AC3E}">
        <p14:creationId xmlns:p14="http://schemas.microsoft.com/office/powerpoint/2010/main" val="233309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4120907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Aanvullen</a:t>
            </a:r>
            <a:r>
              <a:rPr lang="nl-NL" baseline="0" dirty="0" smtClean="0"/>
              <a:t> geïnformeerd </a:t>
            </a:r>
            <a:r>
              <a:rPr lang="nl-NL" baseline="0" dirty="0" smtClean="0">
                <a:sym typeface="Wingdings" panose="05000000000000000000" pitchFamily="2" charset="2"/>
              </a:rPr>
              <a:t> waar ligt voor jou de grens? Merk jij ook verschillen tussen wat de specialist en jij kan overbrengen bij de patiënt?</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23</a:t>
            </a:fld>
            <a:endParaRPr lang="nl-NL"/>
          </a:p>
        </p:txBody>
      </p:sp>
    </p:spTree>
    <p:extLst>
      <p:ext uri="{BB962C8B-B14F-4D97-AF65-F5344CB8AC3E}">
        <p14:creationId xmlns:p14="http://schemas.microsoft.com/office/powerpoint/2010/main" val="5564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24</a:t>
            </a:fld>
            <a:endParaRPr lang="nl-NL"/>
          </a:p>
        </p:txBody>
      </p:sp>
    </p:spTree>
    <p:extLst>
      <p:ext uri="{BB962C8B-B14F-4D97-AF65-F5344CB8AC3E}">
        <p14:creationId xmlns:p14="http://schemas.microsoft.com/office/powerpoint/2010/main" val="1115920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63307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8554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29</a:t>
            </a:fld>
            <a:endParaRPr lang="nl-NL"/>
          </a:p>
        </p:txBody>
      </p:sp>
    </p:spTree>
    <p:extLst>
      <p:ext uri="{BB962C8B-B14F-4D97-AF65-F5344CB8AC3E}">
        <p14:creationId xmlns:p14="http://schemas.microsoft.com/office/powerpoint/2010/main" val="132544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Faciliteren </a:t>
            </a:r>
            <a:r>
              <a:rPr lang="nl-NL" dirty="0" smtClean="0">
                <a:sym typeface="Wingdings" panose="05000000000000000000" pitchFamily="2" charset="2"/>
              </a:rPr>
              <a:t> wanneer</a:t>
            </a:r>
            <a:r>
              <a:rPr lang="nl-NL" baseline="0" dirty="0" smtClean="0">
                <a:sym typeface="Wingdings" panose="05000000000000000000" pitchFamily="2" charset="2"/>
              </a:rPr>
              <a:t> zou jij een patiënt terugverwijzen naar de oncoloog?</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30</a:t>
            </a:fld>
            <a:endParaRPr lang="nl-NL"/>
          </a:p>
        </p:txBody>
      </p:sp>
    </p:spTree>
    <p:extLst>
      <p:ext uri="{BB962C8B-B14F-4D97-AF65-F5344CB8AC3E}">
        <p14:creationId xmlns:p14="http://schemas.microsoft.com/office/powerpoint/2010/main" val="770669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55762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1270672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89974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Ø"/>
            </a:pPr>
            <a:r>
              <a:rPr lang="en-US" dirty="0" err="1" smtClean="0"/>
              <a:t>Samen</a:t>
            </a:r>
            <a:r>
              <a:rPr lang="en-US" baseline="0" dirty="0" smtClean="0"/>
              <a:t> </a:t>
            </a:r>
            <a:r>
              <a:rPr lang="en-US" baseline="0" dirty="0" err="1" smtClean="0"/>
              <a:t>beslissen</a:t>
            </a:r>
            <a:r>
              <a:rPr lang="en-US" baseline="0" dirty="0" smtClean="0"/>
              <a:t> </a:t>
            </a:r>
            <a:r>
              <a:rPr lang="en-US" baseline="0" dirty="0" err="1" smtClean="0"/>
              <a:t>gaat</a:t>
            </a:r>
            <a:r>
              <a:rPr lang="en-US" dirty="0" smtClean="0"/>
              <a:t> </a:t>
            </a:r>
            <a:r>
              <a:rPr lang="en-US" dirty="0" err="1" smtClean="0"/>
              <a:t>beter</a:t>
            </a:r>
            <a:r>
              <a:rPr lang="en-US" dirty="0" smtClean="0"/>
              <a:t> </a:t>
            </a:r>
            <a:r>
              <a:rPr lang="en-US" dirty="0" err="1" smtClean="0"/>
              <a:t>als</a:t>
            </a:r>
            <a:r>
              <a:rPr lang="en-US" dirty="0" smtClean="0"/>
              <a:t> </a:t>
            </a:r>
            <a:r>
              <a:rPr lang="en-US" dirty="0" err="1" smtClean="0"/>
              <a:t>alle</a:t>
            </a:r>
            <a:r>
              <a:rPr lang="en-US" dirty="0" smtClean="0"/>
              <a:t> </a:t>
            </a:r>
            <a:r>
              <a:rPr lang="en-US" dirty="0" err="1" smtClean="0"/>
              <a:t>betrokkenen</a:t>
            </a:r>
            <a:r>
              <a:rPr lang="en-US" dirty="0" smtClean="0"/>
              <a:t> </a:t>
            </a:r>
            <a:r>
              <a:rPr lang="en-US" dirty="0" err="1" smtClean="0"/>
              <a:t>bij</a:t>
            </a:r>
            <a:r>
              <a:rPr lang="en-US" dirty="0" smtClean="0"/>
              <a:t> patient </a:t>
            </a:r>
            <a:r>
              <a:rPr lang="en-US" dirty="0" err="1" smtClean="0"/>
              <a:t>meedoen</a:t>
            </a:r>
            <a:endParaRPr lang="en-US" dirty="0" smtClean="0"/>
          </a:p>
          <a:p>
            <a:pPr marL="171450" indent="-171450">
              <a:buFont typeface="Wingdings" panose="05000000000000000000" pitchFamily="2" charset="2"/>
              <a:buChar char="Ø"/>
            </a:pPr>
            <a:r>
              <a:rPr lang="en-US" dirty="0" err="1" smtClean="0"/>
              <a:t>Iedereen</a:t>
            </a:r>
            <a:r>
              <a:rPr lang="en-US" dirty="0" smtClean="0"/>
              <a:t> </a:t>
            </a:r>
            <a:r>
              <a:rPr lang="en-US" dirty="0" err="1" smtClean="0"/>
              <a:t>heeft</a:t>
            </a:r>
            <a:r>
              <a:rPr lang="en-US" dirty="0" smtClean="0"/>
              <a:t> input, </a:t>
            </a:r>
            <a:r>
              <a:rPr lang="en-US" dirty="0" err="1" smtClean="0"/>
              <a:t>ook</a:t>
            </a:r>
            <a:r>
              <a:rPr lang="en-US" dirty="0" smtClean="0"/>
              <a:t> de </a:t>
            </a:r>
            <a:r>
              <a:rPr lang="en-US" dirty="0" err="1" smtClean="0"/>
              <a:t>naasten</a:t>
            </a:r>
            <a:r>
              <a:rPr lang="en-US" dirty="0" smtClean="0"/>
              <a:t> </a:t>
            </a:r>
            <a:r>
              <a:rPr lang="en-US" dirty="0" err="1" smtClean="0"/>
              <a:t>bijvoorbeeld</a:t>
            </a:r>
            <a:r>
              <a:rPr lang="en-US" dirty="0" smtClean="0"/>
              <a:t>, die </a:t>
            </a:r>
            <a:r>
              <a:rPr lang="en-US" dirty="0" err="1" smtClean="0"/>
              <a:t>een</a:t>
            </a:r>
            <a:r>
              <a:rPr lang="en-US" dirty="0" smtClean="0"/>
              <a:t> </a:t>
            </a:r>
            <a:r>
              <a:rPr lang="en-US" dirty="0" err="1" smtClean="0"/>
              <a:t>andere</a:t>
            </a:r>
            <a:r>
              <a:rPr lang="en-US" dirty="0" smtClean="0"/>
              <a:t> </a:t>
            </a:r>
            <a:r>
              <a:rPr lang="en-US" dirty="0" err="1" smtClean="0"/>
              <a:t>kijk</a:t>
            </a:r>
            <a:r>
              <a:rPr lang="en-US" dirty="0" smtClean="0"/>
              <a:t> </a:t>
            </a:r>
            <a:r>
              <a:rPr lang="en-US" dirty="0" err="1" smtClean="0"/>
              <a:t>kunnen</a:t>
            </a:r>
            <a:r>
              <a:rPr lang="en-US" dirty="0" smtClean="0"/>
              <a:t> </a:t>
            </a:r>
            <a:r>
              <a:rPr lang="en-US" dirty="0" err="1" smtClean="0"/>
              <a:t>hebben</a:t>
            </a:r>
            <a:endParaRPr lang="en-US" dirty="0" smtClean="0"/>
          </a:p>
          <a:p>
            <a:pPr marL="171450" indent="-171450">
              <a:buFont typeface="Wingdings" panose="05000000000000000000" pitchFamily="2" charset="2"/>
              <a:buChar char="Ø"/>
            </a:pPr>
            <a:r>
              <a:rPr lang="en-US" dirty="0" err="1" smtClean="0"/>
              <a:t>Optimaal</a:t>
            </a:r>
            <a:r>
              <a:rPr lang="en-US" dirty="0" smtClean="0"/>
              <a:t> </a:t>
            </a:r>
            <a:r>
              <a:rPr lang="en-US" dirty="0" err="1" smtClean="0"/>
              <a:t>zou</a:t>
            </a:r>
            <a:r>
              <a:rPr lang="en-US" dirty="0" smtClean="0"/>
              <a:t> </a:t>
            </a:r>
            <a:r>
              <a:rPr lang="en-US" dirty="0" err="1" smtClean="0"/>
              <a:t>zijn</a:t>
            </a:r>
            <a:r>
              <a:rPr lang="en-US" dirty="0" smtClean="0"/>
              <a:t> </a:t>
            </a:r>
            <a:r>
              <a:rPr lang="en-US" dirty="0" err="1" smtClean="0"/>
              <a:t>wanneer</a:t>
            </a:r>
            <a:r>
              <a:rPr lang="en-US" dirty="0" smtClean="0"/>
              <a:t> </a:t>
            </a:r>
            <a:r>
              <a:rPr lang="en-US" dirty="0" err="1" smtClean="0"/>
              <a:t>allemaal</a:t>
            </a:r>
            <a:r>
              <a:rPr lang="en-US" dirty="0" smtClean="0"/>
              <a:t> </a:t>
            </a:r>
            <a:r>
              <a:rPr lang="en-US" dirty="0" err="1" smtClean="0"/>
              <a:t>samen</a:t>
            </a:r>
            <a:r>
              <a:rPr lang="en-US" dirty="0" smtClean="0"/>
              <a:t> in </a:t>
            </a:r>
            <a:r>
              <a:rPr lang="en-US" dirty="0" err="1" smtClean="0"/>
              <a:t>gesprek</a:t>
            </a:r>
            <a:r>
              <a:rPr lang="en-US" dirty="0" smtClean="0"/>
              <a:t>, </a:t>
            </a:r>
            <a:r>
              <a:rPr lang="en-US" dirty="0" err="1" smtClean="0"/>
              <a:t>zoals</a:t>
            </a:r>
            <a:r>
              <a:rPr lang="en-US" baseline="0" dirty="0" smtClean="0"/>
              <a:t> op IC</a:t>
            </a:r>
          </a:p>
          <a:p>
            <a:pPr marL="171450" indent="-171450">
              <a:buFont typeface="Wingdings" panose="05000000000000000000" pitchFamily="2" charset="2"/>
              <a:buChar char="Ø"/>
            </a:pPr>
            <a:r>
              <a:rPr lang="en-US" baseline="0" dirty="0" smtClean="0"/>
              <a:t>Maar </a:t>
            </a:r>
            <a:r>
              <a:rPr lang="en-US" baseline="0" dirty="0" err="1" smtClean="0"/>
              <a:t>zal</a:t>
            </a:r>
            <a:r>
              <a:rPr lang="en-US" baseline="0" dirty="0" smtClean="0"/>
              <a:t> </a:t>
            </a:r>
            <a:r>
              <a:rPr lang="en-US" baseline="0" dirty="0" err="1" smtClean="0"/>
              <a:t>vaker</a:t>
            </a:r>
            <a:r>
              <a:rPr lang="en-US" baseline="0" dirty="0" smtClean="0"/>
              <a:t> </a:t>
            </a:r>
            <a:r>
              <a:rPr lang="en-US" baseline="0" dirty="0" err="1" smtClean="0"/>
              <a:t>asynchroon</a:t>
            </a:r>
            <a:r>
              <a:rPr lang="en-US" baseline="0" dirty="0" smtClean="0"/>
              <a:t> </a:t>
            </a:r>
            <a:r>
              <a:rPr lang="en-US" baseline="0" dirty="0" err="1" smtClean="0"/>
              <a:t>plaatsvinden</a:t>
            </a:r>
            <a:endParaRPr lang="en-US" baseline="0" dirty="0" smtClean="0"/>
          </a:p>
          <a:p>
            <a:pPr marL="171450" indent="-171450">
              <a:buFont typeface="Wingdings" panose="05000000000000000000" pitchFamily="2" charset="2"/>
              <a:buChar char="Ø"/>
            </a:pPr>
            <a:r>
              <a:rPr lang="en-US" baseline="0" dirty="0" err="1" smtClean="0"/>
              <a:t>Dus</a:t>
            </a:r>
            <a:r>
              <a:rPr lang="en-US" baseline="0" dirty="0" smtClean="0"/>
              <a:t>: </a:t>
            </a:r>
            <a:r>
              <a:rPr lang="en-US" baseline="0" dirty="0" err="1" smtClean="0"/>
              <a:t>iedereen</a:t>
            </a:r>
            <a:r>
              <a:rPr lang="en-US" baseline="0" dirty="0" smtClean="0"/>
              <a:t> </a:t>
            </a:r>
            <a:r>
              <a:rPr lang="en-US" baseline="0" dirty="0" err="1" smtClean="0"/>
              <a:t>moet</a:t>
            </a:r>
            <a:r>
              <a:rPr lang="en-US" baseline="0" dirty="0" smtClean="0"/>
              <a:t> van </a:t>
            </a:r>
            <a:r>
              <a:rPr lang="en-US" baseline="0" dirty="0" err="1" smtClean="0"/>
              <a:t>dezelfde</a:t>
            </a:r>
            <a:r>
              <a:rPr lang="en-US" baseline="0" dirty="0" smtClean="0"/>
              <a:t> </a:t>
            </a:r>
            <a:r>
              <a:rPr lang="en-US" baseline="0" dirty="0" err="1" smtClean="0"/>
              <a:t>principes</a:t>
            </a:r>
            <a:r>
              <a:rPr lang="en-US" baseline="0" dirty="0" smtClean="0"/>
              <a:t> </a:t>
            </a:r>
            <a:r>
              <a:rPr lang="en-US" baseline="0" dirty="0" err="1" smtClean="0"/>
              <a:t>uitgaan</a:t>
            </a:r>
            <a:endParaRPr lang="en-US" baseline="0" dirty="0" smtClean="0"/>
          </a:p>
          <a:p>
            <a:pPr marL="171450" indent="-171450">
              <a:buFont typeface="Wingdings" panose="05000000000000000000" pitchFamily="2" charset="2"/>
              <a:buChar char="Ø"/>
            </a:pPr>
            <a:r>
              <a:rPr lang="en-US" baseline="0" dirty="0" smtClean="0"/>
              <a:t>Model </a:t>
            </a:r>
            <a:r>
              <a:rPr lang="en-US" baseline="0" dirty="0" err="1" smtClean="0"/>
              <a:t>ziet</a:t>
            </a:r>
            <a:r>
              <a:rPr lang="en-US" baseline="0" dirty="0" smtClean="0"/>
              <a:t> </a:t>
            </a:r>
            <a:r>
              <a:rPr lang="en-US" baseline="0" dirty="0" err="1" smtClean="0"/>
              <a:t>een</a:t>
            </a:r>
            <a:r>
              <a:rPr lang="en-US" baseline="0" dirty="0" smtClean="0"/>
              <a:t> </a:t>
            </a:r>
            <a:r>
              <a:rPr lang="en-US" baseline="0" dirty="0" err="1" smtClean="0"/>
              <a:t>specifieke</a:t>
            </a:r>
            <a:r>
              <a:rPr lang="en-US" baseline="0" dirty="0" smtClean="0"/>
              <a:t> </a:t>
            </a:r>
            <a:r>
              <a:rPr lang="en-US" baseline="0" dirty="0" err="1" smtClean="0"/>
              <a:t>rol</a:t>
            </a:r>
            <a:r>
              <a:rPr lang="en-US" baseline="0" dirty="0" smtClean="0"/>
              <a:t> voor </a:t>
            </a:r>
            <a:r>
              <a:rPr lang="en-US" baseline="0" dirty="0" err="1" smtClean="0"/>
              <a:t>een</a:t>
            </a:r>
            <a:r>
              <a:rPr lang="en-US" baseline="0" dirty="0" smtClean="0"/>
              <a:t> decision coach, </a:t>
            </a:r>
            <a:r>
              <a:rPr lang="en-US" baseline="0" dirty="0" err="1" smtClean="0"/>
              <a:t>een</a:t>
            </a:r>
            <a:r>
              <a:rPr lang="en-US" baseline="0" dirty="0" smtClean="0"/>
              <a:t> </a:t>
            </a:r>
            <a:r>
              <a:rPr lang="en-US" baseline="0" dirty="0" err="1" smtClean="0"/>
              <a:t>onafhankelijk</a:t>
            </a:r>
            <a:r>
              <a:rPr lang="en-US" baseline="0" dirty="0" smtClean="0"/>
              <a:t> </a:t>
            </a:r>
            <a:r>
              <a:rPr lang="en-US" baseline="0" dirty="0" err="1" smtClean="0"/>
              <a:t>getraind</a:t>
            </a:r>
            <a:r>
              <a:rPr lang="en-US" baseline="0" dirty="0" smtClean="0"/>
              <a:t> </a:t>
            </a:r>
            <a:r>
              <a:rPr lang="en-US" baseline="0" dirty="0" err="1" smtClean="0"/>
              <a:t>persoon</a:t>
            </a:r>
            <a:r>
              <a:rPr lang="en-US" baseline="0" dirty="0" smtClean="0"/>
              <a:t>. </a:t>
            </a:r>
            <a:r>
              <a:rPr lang="en-US" baseline="0" dirty="0" err="1" smtClean="0"/>
              <a:t>Wij</a:t>
            </a:r>
            <a:r>
              <a:rPr lang="en-US" baseline="0" dirty="0" smtClean="0"/>
              <a:t> </a:t>
            </a:r>
            <a:r>
              <a:rPr lang="en-US" baseline="0" dirty="0" err="1" smtClean="0"/>
              <a:t>zien</a:t>
            </a:r>
            <a:r>
              <a:rPr lang="en-US" baseline="0" dirty="0" smtClean="0"/>
              <a:t> die </a:t>
            </a:r>
            <a:r>
              <a:rPr lang="en-US" baseline="0" dirty="0" err="1" smtClean="0"/>
              <a:t>rol</a:t>
            </a:r>
            <a:r>
              <a:rPr lang="en-US" baseline="0" dirty="0" smtClean="0"/>
              <a:t> in </a:t>
            </a:r>
            <a:r>
              <a:rPr lang="en-US" baseline="0" dirty="0" err="1" smtClean="0"/>
              <a:t>dit</a:t>
            </a:r>
            <a:r>
              <a:rPr lang="en-US" baseline="0" dirty="0" smtClean="0"/>
              <a:t> project </a:t>
            </a:r>
            <a:r>
              <a:rPr lang="en-US" baseline="0" dirty="0" err="1" smtClean="0"/>
              <a:t>geintegreerd</a:t>
            </a:r>
            <a:r>
              <a:rPr lang="en-US" baseline="0" dirty="0" smtClean="0"/>
              <a:t> in die van </a:t>
            </a:r>
            <a:r>
              <a:rPr lang="en-US" baseline="0" dirty="0" err="1" smtClean="0"/>
              <a:t>andere</a:t>
            </a:r>
            <a:r>
              <a:rPr lang="en-US" baseline="0" dirty="0" smtClean="0"/>
              <a:t> </a:t>
            </a:r>
            <a:r>
              <a:rPr lang="en-US" baseline="0" dirty="0" err="1" smtClean="0"/>
              <a:t>zorgverleners</a:t>
            </a:r>
            <a:r>
              <a:rPr lang="en-US" baseline="0" dirty="0" smtClean="0"/>
              <a:t> </a:t>
            </a:r>
            <a:r>
              <a:rPr lang="en-US" baseline="0" dirty="0" err="1" smtClean="0"/>
              <a:t>zoals</a:t>
            </a:r>
            <a:r>
              <a:rPr lang="en-US" baseline="0" dirty="0" smtClean="0"/>
              <a:t> </a:t>
            </a:r>
            <a:r>
              <a:rPr lang="en-US" baseline="0" dirty="0" err="1" smtClean="0"/>
              <a:t>vps</a:t>
            </a:r>
            <a:r>
              <a:rPr lang="en-US" baseline="0" dirty="0" smtClean="0"/>
              <a:t> en </a:t>
            </a:r>
            <a:r>
              <a:rPr lang="en-US" baseline="0" dirty="0" err="1" smtClean="0"/>
              <a:t>verpleegkundigen</a:t>
            </a:r>
            <a:endParaRPr lang="nl-NL" dirty="0" smtClean="0"/>
          </a:p>
          <a:p>
            <a:endParaRPr lang="en-US" baseline="0" dirty="0" smtClean="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423873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Model van Stacey ten </a:t>
            </a:r>
            <a:r>
              <a:rPr lang="en-US" dirty="0" err="1" smtClean="0"/>
              <a:t>aanzien</a:t>
            </a:r>
            <a:r>
              <a:rPr lang="en-US" dirty="0" smtClean="0"/>
              <a:t> van decision coaching:</a:t>
            </a:r>
            <a:r>
              <a:rPr lang="en-US" baseline="0" dirty="0" smtClean="0"/>
              <a:t> </a:t>
            </a:r>
            <a:r>
              <a:rPr lang="en-US" baseline="0" dirty="0" err="1" smtClean="0"/>
              <a:t>kijken</a:t>
            </a:r>
            <a:r>
              <a:rPr lang="en-US" baseline="0" dirty="0" smtClean="0"/>
              <a:t> </a:t>
            </a:r>
            <a:r>
              <a:rPr lang="en-US" baseline="0" dirty="0" err="1" smtClean="0"/>
              <a:t>waar</a:t>
            </a:r>
            <a:r>
              <a:rPr lang="en-US" baseline="0" dirty="0" smtClean="0"/>
              <a:t> de </a:t>
            </a:r>
            <a:r>
              <a:rPr lang="en-US" baseline="0" dirty="0" err="1" smtClean="0"/>
              <a:t>behoeftes</a:t>
            </a:r>
            <a:r>
              <a:rPr lang="en-US" baseline="0" dirty="0" smtClean="0"/>
              <a:t> </a:t>
            </a:r>
            <a:r>
              <a:rPr lang="en-US" baseline="0" dirty="0" err="1" smtClean="0"/>
              <a:t>liggen</a:t>
            </a:r>
            <a:r>
              <a:rPr lang="en-US" baseline="0" dirty="0" smtClean="0"/>
              <a:t>, </a:t>
            </a:r>
            <a:r>
              <a:rPr lang="en-US" baseline="0" dirty="0" err="1" smtClean="0"/>
              <a:t>aanvullen</a:t>
            </a:r>
            <a:r>
              <a:rPr lang="en-US" baseline="0" dirty="0" smtClean="0"/>
              <a:t> op basis van die </a:t>
            </a:r>
            <a:r>
              <a:rPr lang="en-US" baseline="0" dirty="0" err="1" smtClean="0"/>
              <a:t>behoeftes</a:t>
            </a:r>
            <a:r>
              <a:rPr lang="en-US" baseline="0" dirty="0" smtClean="0"/>
              <a:t>, patient </a:t>
            </a:r>
            <a:r>
              <a:rPr lang="en-US" baseline="0" dirty="0" err="1" smtClean="0"/>
              <a:t>verder</a:t>
            </a:r>
            <a:r>
              <a:rPr lang="en-US" baseline="0" dirty="0" smtClean="0"/>
              <a:t> </a:t>
            </a:r>
            <a:r>
              <a:rPr lang="en-US" baseline="0" dirty="0" err="1" smtClean="0"/>
              <a:t>helpen</a:t>
            </a:r>
            <a:r>
              <a:rPr lang="en-US" baseline="0" dirty="0" smtClean="0"/>
              <a:t> in </a:t>
            </a:r>
            <a:r>
              <a:rPr lang="en-US" baseline="0" dirty="0" err="1" smtClean="0"/>
              <a:t>besluitvorming</a:t>
            </a:r>
            <a:endParaRPr lang="en-US" baseline="0" dirty="0" smtClean="0"/>
          </a:p>
          <a:p>
            <a:endParaRPr lang="en-US" dirty="0" smtClean="0"/>
          </a:p>
          <a:p>
            <a:r>
              <a:rPr lang="en-US" dirty="0" err="1" smtClean="0"/>
              <a:t>Visie</a:t>
            </a:r>
            <a:r>
              <a:rPr lang="en-US" baseline="0" dirty="0" smtClean="0"/>
              <a:t> in </a:t>
            </a:r>
            <a:r>
              <a:rPr lang="en-US" baseline="0" dirty="0" err="1" smtClean="0"/>
              <a:t>dit</a:t>
            </a:r>
            <a:r>
              <a:rPr lang="en-US" baseline="0" dirty="0" smtClean="0"/>
              <a:t> project </a:t>
            </a:r>
            <a:r>
              <a:rPr lang="en-US" baseline="0" dirty="0" err="1" smtClean="0"/>
              <a:t>iets</a:t>
            </a:r>
            <a:r>
              <a:rPr lang="en-US" baseline="0" dirty="0" smtClean="0"/>
              <a:t> </a:t>
            </a:r>
            <a:r>
              <a:rPr lang="en-US" baseline="0" dirty="0" err="1" smtClean="0"/>
              <a:t>anders</a:t>
            </a:r>
            <a:r>
              <a:rPr lang="en-US" baseline="0" dirty="0" smtClean="0"/>
              <a:t> </a:t>
            </a:r>
            <a:r>
              <a:rPr lang="en-US" baseline="0" dirty="0" err="1" smtClean="0"/>
              <a:t>dan</a:t>
            </a:r>
            <a:r>
              <a:rPr lang="en-US" baseline="0" dirty="0" smtClean="0"/>
              <a:t> in </a:t>
            </a:r>
            <a:r>
              <a:rPr lang="en-US" baseline="0" dirty="0" err="1" smtClean="0"/>
              <a:t>deze</a:t>
            </a:r>
            <a:r>
              <a:rPr lang="en-US" baseline="0" dirty="0" smtClean="0"/>
              <a:t> </a:t>
            </a:r>
            <a:r>
              <a:rPr lang="en-US" baseline="0" dirty="0" err="1" smtClean="0"/>
              <a:t>weergave</a:t>
            </a:r>
            <a:r>
              <a:rPr lang="en-US" baseline="0" dirty="0" smtClean="0"/>
              <a:t> van </a:t>
            </a:r>
            <a:r>
              <a:rPr lang="en-US" baseline="0" dirty="0" err="1" smtClean="0"/>
              <a:t>dit</a:t>
            </a:r>
            <a:r>
              <a:rPr lang="en-US" baseline="0" dirty="0" smtClean="0"/>
              <a:t> coaching model</a:t>
            </a:r>
            <a:r>
              <a:rPr lang="en-US" dirty="0" smtClean="0"/>
              <a:t>: arts </a:t>
            </a:r>
            <a:r>
              <a:rPr lang="en-US" dirty="0" err="1" smtClean="0"/>
              <a:t>heeft</a:t>
            </a:r>
            <a:r>
              <a:rPr lang="en-US" dirty="0" smtClean="0"/>
              <a:t> </a:t>
            </a:r>
            <a:r>
              <a:rPr lang="en-US" dirty="0" err="1" smtClean="0"/>
              <a:t>primaire</a:t>
            </a:r>
            <a:r>
              <a:rPr lang="en-US" dirty="0" smtClean="0"/>
              <a:t> </a:t>
            </a:r>
            <a:r>
              <a:rPr lang="en-US" dirty="0" err="1" smtClean="0"/>
              <a:t>taak</a:t>
            </a:r>
            <a:r>
              <a:rPr lang="en-US" dirty="0" smtClean="0"/>
              <a:t> op </a:t>
            </a:r>
            <a:r>
              <a:rPr lang="en-US" dirty="0" err="1" smtClean="0"/>
              <a:t>alle</a:t>
            </a:r>
            <a:r>
              <a:rPr lang="en-US" dirty="0" smtClean="0"/>
              <a:t> </a:t>
            </a:r>
            <a:r>
              <a:rPr lang="en-US" dirty="0" err="1" smtClean="0"/>
              <a:t>stappen</a:t>
            </a:r>
            <a:r>
              <a:rPr lang="en-US" dirty="0" smtClean="0"/>
              <a:t> van </a:t>
            </a:r>
            <a:r>
              <a:rPr lang="en-US" dirty="0" err="1" smtClean="0"/>
              <a:t>Samen</a:t>
            </a:r>
            <a:r>
              <a:rPr lang="en-US" baseline="0" dirty="0" smtClean="0"/>
              <a:t> </a:t>
            </a:r>
            <a:r>
              <a:rPr lang="en-US" baseline="0" dirty="0" err="1" smtClean="0"/>
              <a:t>Beslissen</a:t>
            </a:r>
            <a:r>
              <a:rPr lang="en-US" dirty="0" smtClean="0"/>
              <a:t>, </a:t>
            </a:r>
            <a:r>
              <a:rPr lang="en-US" dirty="0" err="1" smtClean="0"/>
              <a:t>niet</a:t>
            </a:r>
            <a:r>
              <a:rPr lang="en-US" dirty="0" smtClean="0"/>
              <a:t> </a:t>
            </a:r>
            <a:r>
              <a:rPr lang="en-US" dirty="0" err="1" smtClean="0"/>
              <a:t>alleen</a:t>
            </a:r>
            <a:r>
              <a:rPr lang="en-US" baseline="0" dirty="0" smtClean="0"/>
              <a:t> </a:t>
            </a:r>
            <a:r>
              <a:rPr lang="en-US" baseline="0" dirty="0" err="1" smtClean="0"/>
              <a:t>informeren</a:t>
            </a:r>
            <a:r>
              <a:rPr lang="en-US" baseline="0" dirty="0" smtClean="0"/>
              <a:t> en </a:t>
            </a:r>
            <a:r>
              <a:rPr lang="en-US" baseline="0" dirty="0" err="1" smtClean="0"/>
              <a:t>vaststellen</a:t>
            </a:r>
            <a:r>
              <a:rPr lang="en-US" baseline="0" dirty="0" smtClean="0"/>
              <a:t> of </a:t>
            </a:r>
            <a:r>
              <a:rPr lang="en-US" baseline="0" dirty="0" err="1" smtClean="0"/>
              <a:t>er</a:t>
            </a:r>
            <a:r>
              <a:rPr lang="en-US" baseline="0" dirty="0" smtClean="0"/>
              <a:t> </a:t>
            </a:r>
            <a:r>
              <a:rPr lang="en-US" baseline="0" dirty="0" err="1" smtClean="0"/>
              <a:t>sprake</a:t>
            </a:r>
            <a:r>
              <a:rPr lang="en-US" baseline="0" dirty="0" smtClean="0"/>
              <a:t> is van </a:t>
            </a:r>
            <a:r>
              <a:rPr lang="en-US" baseline="0" dirty="0" err="1" smtClean="0"/>
              <a:t>beslisonzekerheid</a:t>
            </a:r>
            <a:r>
              <a:rPr lang="en-US" baseline="0" dirty="0" smtClean="0"/>
              <a:t>. </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19510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332288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2918785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smtClean="0"/>
              <a:t>Training GB voor oncologen | september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pic>
        <p:nvPicPr>
          <p:cNvPr id="3" name="Afbeelding 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315292" y="6271260"/>
            <a:ext cx="597217" cy="586740"/>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powtoon.com/online-presentation/bZjxYy2p1qX/meneer-de-wit/" TargetMode="Externa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www.powtoon.com/c/eS71cfQqJDI/1/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74914" y="1187677"/>
            <a:ext cx="9848707" cy="1152751"/>
          </a:xfrm>
        </p:spPr>
        <p:txBody>
          <a:bodyPr>
            <a:normAutofit fontScale="90000"/>
          </a:bodyPr>
          <a:lstStyle/>
          <a:p>
            <a:r>
              <a:rPr lang="nl-NL" dirty="0" smtClean="0"/>
              <a:t>Gedeelde Besluitvorming in de palliatieve oncologische zorg</a:t>
            </a:r>
            <a:endParaRPr lang="nl-NL" dirty="0"/>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normAutofit/>
          </a:bodyPr>
          <a:lstStyle/>
          <a:p>
            <a:r>
              <a:rPr lang="nl-NL" sz="3200" dirty="0" smtClean="0"/>
              <a:t>Een training voor huisartsen</a:t>
            </a:r>
          </a:p>
        </p:txBody>
      </p:sp>
      <p:sp>
        <p:nvSpPr>
          <p:cNvPr id="6" name="Tijdelijke aanduiding voor afbeelding 5">
            <a:extLst>
              <a:ext uri="{FF2B5EF4-FFF2-40B4-BE49-F238E27FC236}">
                <a16:creationId xmlns:a16="http://schemas.microsoft.com/office/drawing/2014/main" id="{1324DEE1-F181-457F-AFA4-4B8EA2911243}"/>
              </a:ext>
            </a:extLst>
          </p:cNvPr>
          <p:cNvSpPr>
            <a:spLocks noGrp="1"/>
          </p:cNvSpPr>
          <p:nvPr>
            <p:ph type="pic" sz="quarter" idx="10"/>
          </p:nvPr>
        </p:nvSpPr>
        <p:spPr/>
      </p:sp>
      <p:pic>
        <p:nvPicPr>
          <p:cNvPr id="7" name="Afbeelding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579429" y="592183"/>
            <a:ext cx="2220685" cy="2836817"/>
          </a:xfrm>
          <a:prstGeom prst="rect">
            <a:avLst/>
          </a:prstGeom>
        </p:spPr>
      </p:pic>
    </p:spTree>
    <p:extLst>
      <p:ext uri="{BB962C8B-B14F-4D97-AF65-F5344CB8AC3E}">
        <p14:creationId xmlns:p14="http://schemas.microsoft.com/office/powerpoint/2010/main" val="16133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939562"/>
            <a:ext cx="8229430" cy="2246769"/>
          </a:xfrm>
          <a:prstGeom prst="rect">
            <a:avLst/>
          </a:prstGeom>
          <a:solidFill>
            <a:srgbClr val="CED9E5"/>
          </a:solidFill>
        </p:spPr>
        <p:txBody>
          <a:bodyPr wrap="square" rtlCol="0">
            <a:spAutoFit/>
          </a:bodyPr>
          <a:lstStyle/>
          <a:p>
            <a:pPr algn="ctr"/>
            <a:r>
              <a:rPr lang="nl-NL" sz="2800" dirty="0" smtClean="0"/>
              <a:t>Als huisarts moet ik mij niet bemoeien met wat er in de spreekkamer van de oncoloog gebeurt.</a:t>
            </a:r>
          </a:p>
          <a:p>
            <a:pPr algn="ctr"/>
            <a:endParaRPr lang="nl-NL" sz="2800" i="1" dirty="0" smtClean="0"/>
          </a:p>
          <a:p>
            <a:pPr algn="ctr"/>
            <a:r>
              <a:rPr lang="nl-NL" sz="2800" i="1" dirty="0" smtClean="0"/>
              <a:t>1 - Geheel oneens, dat moet ik juist</a:t>
            </a:r>
            <a:br>
              <a:rPr lang="nl-NL" sz="2800" i="1" dirty="0" smtClean="0"/>
            </a:br>
            <a:r>
              <a:rPr lang="nl-NL" sz="2800" i="1" dirty="0" smtClean="0"/>
              <a:t>10 – Geheel eens, dat moet ik nooit doen</a:t>
            </a:r>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377336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82328"/>
            <a:ext cx="8229430" cy="2677656"/>
          </a:xfrm>
          <a:prstGeom prst="rect">
            <a:avLst/>
          </a:prstGeom>
          <a:solidFill>
            <a:srgbClr val="CED9E5"/>
          </a:solidFill>
        </p:spPr>
        <p:txBody>
          <a:bodyPr wrap="square" rtlCol="0">
            <a:spAutoFit/>
          </a:bodyPr>
          <a:lstStyle/>
          <a:p>
            <a:pPr algn="ctr"/>
            <a:r>
              <a:rPr lang="nl-NL" sz="2800" dirty="0" smtClean="0"/>
              <a:t>Ik zou als huisarts standaard betrokken moeten zijn bij de besluitvorming over de oncologische behandeling.</a:t>
            </a:r>
          </a:p>
          <a:p>
            <a:pPr algn="ctr"/>
            <a:endParaRPr lang="nl-NL" sz="2800" dirty="0"/>
          </a:p>
          <a:p>
            <a:pPr algn="ctr"/>
            <a:r>
              <a:rPr lang="nl-NL" sz="2800" i="1" dirty="0"/>
              <a:t>1- Geheel </a:t>
            </a:r>
            <a:r>
              <a:rPr lang="nl-NL" sz="2800" i="1" dirty="0" smtClean="0"/>
              <a:t>oneens</a:t>
            </a:r>
            <a:r>
              <a:rPr lang="nl-NL" sz="2800" i="1" dirty="0"/>
              <a:t/>
            </a:r>
            <a:br>
              <a:rPr lang="nl-NL" sz="2800" i="1" dirty="0"/>
            </a:br>
            <a:r>
              <a:rPr lang="nl-NL" sz="2800" i="1" dirty="0"/>
              <a:t>10 – Geheel </a:t>
            </a:r>
            <a:r>
              <a:rPr lang="nl-NL" sz="2800" i="1" dirty="0" smtClean="0"/>
              <a:t>eens</a:t>
            </a:r>
            <a:endParaRPr lang="nl-NL" sz="2800" dirty="0" smtClean="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293160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744032"/>
            <a:ext cx="8229430" cy="2677656"/>
          </a:xfrm>
          <a:prstGeom prst="rect">
            <a:avLst/>
          </a:prstGeom>
          <a:solidFill>
            <a:srgbClr val="CED9E5"/>
          </a:solidFill>
        </p:spPr>
        <p:txBody>
          <a:bodyPr wrap="square" rtlCol="0">
            <a:spAutoFit/>
          </a:bodyPr>
          <a:lstStyle/>
          <a:p>
            <a:pPr algn="ctr"/>
            <a:r>
              <a:rPr lang="nl-NL" sz="2800" dirty="0" smtClean="0"/>
              <a:t>Het is mijn verantwoordelijkheid om te checken of de patiënt de informatie over de behandeling goed heeft begrepen.</a:t>
            </a:r>
          </a:p>
          <a:p>
            <a:pPr algn="ctr"/>
            <a:endParaRPr lang="nl-NL" sz="2800" dirty="0"/>
          </a:p>
          <a:p>
            <a:pPr algn="ctr"/>
            <a:r>
              <a:rPr lang="nl-NL" sz="2800" i="1" dirty="0"/>
              <a:t>1- Geheel </a:t>
            </a:r>
            <a:r>
              <a:rPr lang="nl-NL" sz="2800" i="1" dirty="0" smtClean="0"/>
              <a:t>oneens</a:t>
            </a:r>
            <a:r>
              <a:rPr lang="nl-NL" sz="2800" i="1" dirty="0"/>
              <a:t/>
            </a:r>
            <a:br>
              <a:rPr lang="nl-NL" sz="2800" i="1" dirty="0"/>
            </a:br>
            <a:r>
              <a:rPr lang="nl-NL" sz="2800" i="1" dirty="0"/>
              <a:t>10 – Geheel </a:t>
            </a:r>
            <a:r>
              <a:rPr lang="nl-NL" sz="2800" i="1" dirty="0" smtClean="0"/>
              <a:t>eens</a:t>
            </a:r>
            <a:endParaRPr lang="nl-NL" sz="2800" dirty="0" smtClean="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226763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939702"/>
            <a:ext cx="8229430" cy="2246769"/>
          </a:xfrm>
          <a:prstGeom prst="rect">
            <a:avLst/>
          </a:prstGeom>
          <a:solidFill>
            <a:srgbClr val="CED9E5"/>
          </a:solidFill>
        </p:spPr>
        <p:txBody>
          <a:bodyPr wrap="square" rtlCol="0">
            <a:spAutoFit/>
          </a:bodyPr>
          <a:lstStyle/>
          <a:p>
            <a:pPr algn="ctr"/>
            <a:r>
              <a:rPr lang="nl-NL" sz="2800" dirty="0" smtClean="0"/>
              <a:t>Het is mijn verantwoordelijkheid om af te tasten of de patiënt is betrokken bij de besluitvorming.</a:t>
            </a:r>
          </a:p>
          <a:p>
            <a:pPr algn="ctr"/>
            <a:endParaRPr lang="nl-NL" sz="2800" dirty="0"/>
          </a:p>
          <a:p>
            <a:pPr algn="ctr"/>
            <a:r>
              <a:rPr lang="nl-NL" sz="2800" i="1" dirty="0" smtClean="0"/>
              <a:t>1- </a:t>
            </a:r>
            <a:r>
              <a:rPr lang="nl-NL" sz="2800" i="1" dirty="0"/>
              <a:t>Geheel oneens</a:t>
            </a:r>
            <a:br>
              <a:rPr lang="nl-NL" sz="2800" i="1" dirty="0"/>
            </a:br>
            <a:r>
              <a:rPr lang="nl-NL" sz="2800" i="1" dirty="0"/>
              <a:t>10 – Geheel </a:t>
            </a:r>
            <a:r>
              <a:rPr lang="nl-NL" sz="2800" i="1" dirty="0" smtClean="0"/>
              <a:t>eens</a:t>
            </a:r>
            <a:r>
              <a:rPr lang="nl-NL" sz="2800" dirty="0" smtClean="0"/>
              <a:t> </a:t>
            </a:r>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1914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18160"/>
            <a:ext cx="8229430" cy="2677656"/>
          </a:xfrm>
          <a:prstGeom prst="rect">
            <a:avLst/>
          </a:prstGeom>
          <a:solidFill>
            <a:srgbClr val="CED9E5"/>
          </a:solidFill>
        </p:spPr>
        <p:txBody>
          <a:bodyPr wrap="square" rtlCol="0">
            <a:spAutoFit/>
          </a:bodyPr>
          <a:lstStyle/>
          <a:p>
            <a:pPr algn="ctr"/>
            <a:r>
              <a:rPr lang="nl-NL" sz="2800" dirty="0" smtClean="0"/>
              <a:t>Het is mijn verantwoordelijkheid om na te gaan of de beslissing (nog steeds) de juiste is voor deze patiënt.</a:t>
            </a:r>
          </a:p>
          <a:p>
            <a:pPr algn="ctr"/>
            <a:endParaRPr lang="nl-NL" sz="2800" dirty="0"/>
          </a:p>
          <a:p>
            <a:pPr algn="ctr"/>
            <a:r>
              <a:rPr lang="nl-NL" sz="2800" i="1" dirty="0"/>
              <a:t>1- Geheel oneens</a:t>
            </a:r>
            <a:br>
              <a:rPr lang="nl-NL" sz="2800" i="1" dirty="0"/>
            </a:br>
            <a:r>
              <a:rPr lang="nl-NL" sz="2800" i="1" dirty="0"/>
              <a:t>10 – Geheel </a:t>
            </a:r>
            <a:r>
              <a:rPr lang="nl-NL" sz="2800" i="1" dirty="0" smtClean="0"/>
              <a:t>eens</a:t>
            </a:r>
            <a:endParaRPr lang="nl-NL" sz="2800"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88105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Strategieën ondersteunen Gedeelde Besluitvorming</a:t>
            </a:r>
            <a:endParaRPr lang="nl-NL" sz="3400" dirty="0"/>
          </a:p>
        </p:txBody>
      </p:sp>
      <p:pic>
        <p:nvPicPr>
          <p:cNvPr id="6" name="Afbeelding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7722" y="1787472"/>
            <a:ext cx="7376799" cy="4151736"/>
          </a:xfrm>
          <a:prstGeom prst="rect">
            <a:avLst/>
          </a:prstGeom>
        </p:spPr>
      </p:pic>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
        <p:nvSpPr>
          <p:cNvPr id="3" name="Tekstvak 2"/>
          <p:cNvSpPr txBox="1"/>
          <p:nvPr/>
        </p:nvSpPr>
        <p:spPr>
          <a:xfrm>
            <a:off x="8739051" y="5616042"/>
            <a:ext cx="3170354" cy="646331"/>
          </a:xfrm>
          <a:prstGeom prst="rect">
            <a:avLst/>
          </a:prstGeom>
          <a:noFill/>
        </p:spPr>
        <p:txBody>
          <a:bodyPr wrap="square" rtlCol="0">
            <a:spAutoFit/>
          </a:bodyPr>
          <a:lstStyle/>
          <a:p>
            <a:r>
              <a:rPr lang="en-US" dirty="0" smtClean="0"/>
              <a:t>Bos et al., 2021 (nurses)</a:t>
            </a:r>
          </a:p>
          <a:p>
            <a:r>
              <a:rPr lang="en-US" dirty="0" smtClean="0"/>
              <a:t>Bos et al., 2022 (GPs)</a:t>
            </a:r>
            <a:endParaRPr lang="nl-NL" dirty="0"/>
          </a:p>
        </p:txBody>
      </p:sp>
    </p:spTree>
    <p:extLst>
      <p:ext uri="{BB962C8B-B14F-4D97-AF65-F5344CB8AC3E}">
        <p14:creationId xmlns:p14="http://schemas.microsoft.com/office/powerpoint/2010/main" val="375134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Signaleren</a:t>
            </a:r>
            <a:endParaRPr lang="nl-NL"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10" name="Diagram 9"/>
          <p:cNvGraphicFramePr/>
          <p:nvPr>
            <p:extLst>
              <p:ext uri="{D42A27DB-BD31-4B8C-83A1-F6EECF244321}">
                <p14:modId xmlns:p14="http://schemas.microsoft.com/office/powerpoint/2010/main" val="4124852874"/>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69500" y="1791229"/>
            <a:ext cx="7376799" cy="4151736"/>
          </a:xfrm>
          <a:prstGeom prst="rect">
            <a:avLst/>
          </a:prstGeom>
        </p:spPr>
      </p:pic>
    </p:spTree>
    <p:extLst>
      <p:ext uri="{BB962C8B-B14F-4D97-AF65-F5344CB8AC3E}">
        <p14:creationId xmlns:p14="http://schemas.microsoft.com/office/powerpoint/2010/main" val="419051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Signaleren</a:t>
            </a:r>
            <a:endParaRPr lang="nl-NL" dirty="0"/>
          </a:p>
        </p:txBody>
      </p:sp>
      <p:sp>
        <p:nvSpPr>
          <p:cNvPr id="8" name="Tekstvak 7"/>
          <p:cNvSpPr txBox="1"/>
          <p:nvPr/>
        </p:nvSpPr>
        <p:spPr>
          <a:xfrm>
            <a:off x="673100" y="2133411"/>
            <a:ext cx="8229430" cy="1815882"/>
          </a:xfrm>
          <a:prstGeom prst="rect">
            <a:avLst/>
          </a:prstGeom>
          <a:solidFill>
            <a:srgbClr val="CED9E5"/>
          </a:solidFill>
        </p:spPr>
        <p:txBody>
          <a:bodyPr wrap="square" rtlCol="0">
            <a:spAutoFit/>
          </a:bodyPr>
          <a:lstStyle/>
          <a:p>
            <a:pPr algn="ctr"/>
            <a:r>
              <a:rPr lang="nl-NL" sz="2800" dirty="0" smtClean="0"/>
              <a:t>“Ik </a:t>
            </a:r>
            <a:r>
              <a:rPr lang="nl-NL" sz="2800" dirty="0"/>
              <a:t>stel dan vragen als: hoe </a:t>
            </a:r>
            <a:r>
              <a:rPr lang="nl-NL" sz="2800" dirty="0" smtClean="0"/>
              <a:t>denkt </a:t>
            </a:r>
            <a:r>
              <a:rPr lang="nl-NL" sz="2800" dirty="0"/>
              <a:t>u over het leven? Hoe denkt u over de chemotherapie? Ziet u dat zitten? Hoe denken uw kinderen erover? Dan weet je ook een beetje hoe of wat</a:t>
            </a:r>
            <a:r>
              <a:rPr lang="nl-NL" sz="2800" dirty="0" smtClean="0"/>
              <a:t>.”</a:t>
            </a:r>
            <a:endParaRPr lang="en-US" sz="2800" dirty="0" smtClean="0"/>
          </a:p>
        </p:txBody>
      </p:sp>
      <p:sp>
        <p:nvSpPr>
          <p:cNvPr id="9" name="Tekstvak 8"/>
          <p:cNvSpPr txBox="1"/>
          <p:nvPr/>
        </p:nvSpPr>
        <p:spPr>
          <a:xfrm>
            <a:off x="3570580" y="4058080"/>
            <a:ext cx="8229430" cy="1815882"/>
          </a:xfrm>
          <a:prstGeom prst="rect">
            <a:avLst/>
          </a:prstGeom>
          <a:solidFill>
            <a:srgbClr val="CED9E5"/>
          </a:solidFill>
        </p:spPr>
        <p:txBody>
          <a:bodyPr wrap="square" rtlCol="0">
            <a:spAutoFit/>
          </a:bodyPr>
          <a:lstStyle/>
          <a:p>
            <a:pPr algn="ctr"/>
            <a:r>
              <a:rPr lang="nl-NL" sz="2800" dirty="0" smtClean="0"/>
              <a:t>“Ik </a:t>
            </a:r>
            <a:r>
              <a:rPr lang="nl-NL" sz="2800" dirty="0"/>
              <a:t>controleer eerst; wat heb je van de specialist gehoord, wat heb je ervan begrepen en kun je me dat dan vertellen in je eigen woorden. Soms zie je dat daar al een discrepantie in bestaat</a:t>
            </a:r>
            <a:r>
              <a:rPr lang="nl-NL" sz="2800" dirty="0" smtClean="0"/>
              <a:t>.”</a:t>
            </a:r>
            <a:endParaRPr lang="nl-NL" sz="2800"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10" name="Diagram 9"/>
          <p:cNvGraphicFramePr/>
          <p:nvPr>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80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jdelijke aanduiding voor inhoud 4"/>
          <p:cNvSpPr>
            <a:spLocks noGrp="1"/>
          </p:cNvSpPr>
          <p:nvPr>
            <p:ph sz="half" idx="2"/>
          </p:nvPr>
        </p:nvSpPr>
        <p:spPr>
          <a:xfrm>
            <a:off x="771831" y="2232297"/>
            <a:ext cx="10744200" cy="3587954"/>
          </a:xfrm>
        </p:spPr>
        <p:txBody>
          <a:bodyPr/>
          <a:lstStyle/>
          <a:p>
            <a:pPr marL="0" indent="0">
              <a:buNone/>
            </a:pPr>
            <a:r>
              <a:rPr lang="nl-NL" sz="2400" b="1" dirty="0" smtClean="0"/>
              <a:t>Bewust</a:t>
            </a:r>
            <a:r>
              <a:rPr lang="nl-NL" sz="2400" dirty="0" smtClean="0"/>
              <a:t> 		Hoe keuze</a:t>
            </a:r>
            <a:r>
              <a:rPr lang="nl-NL" sz="2400" b="1" dirty="0" smtClean="0"/>
              <a:t>bewust</a:t>
            </a:r>
            <a:r>
              <a:rPr lang="nl-NL" sz="2400" dirty="0" smtClean="0"/>
              <a:t> is de patiënt</a:t>
            </a:r>
          </a:p>
          <a:p>
            <a:pPr marL="0" indent="0">
              <a:buNone/>
            </a:pPr>
            <a:endParaRPr lang="nl-NL" sz="2400" dirty="0" smtClean="0"/>
          </a:p>
          <a:p>
            <a:pPr marL="0" indent="0">
              <a:buNone/>
            </a:pPr>
            <a:r>
              <a:rPr lang="nl-NL" sz="2400" b="1" dirty="0" smtClean="0"/>
              <a:t>Geïnformeerd</a:t>
            </a:r>
            <a:r>
              <a:rPr lang="nl-NL" sz="2400" dirty="0" smtClean="0"/>
              <a:t>	Welke </a:t>
            </a:r>
            <a:r>
              <a:rPr lang="nl-NL" sz="2400" b="1" dirty="0"/>
              <a:t>informatie</a:t>
            </a:r>
            <a:r>
              <a:rPr lang="nl-NL" sz="2400" dirty="0"/>
              <a:t> is </a:t>
            </a:r>
            <a:r>
              <a:rPr lang="nl-NL" sz="2400" dirty="0" smtClean="0"/>
              <a:t>bekend</a:t>
            </a:r>
          </a:p>
          <a:p>
            <a:pPr marL="0" indent="0">
              <a:buNone/>
            </a:pPr>
            <a:r>
              <a:rPr lang="nl-NL" sz="2400" dirty="0"/>
              <a:t>	</a:t>
            </a:r>
            <a:r>
              <a:rPr lang="nl-NL" sz="2400" dirty="0" smtClean="0"/>
              <a:t>		Wat </a:t>
            </a:r>
            <a:r>
              <a:rPr lang="nl-NL" sz="2400" b="1" dirty="0"/>
              <a:t>begrijpt</a:t>
            </a:r>
            <a:r>
              <a:rPr lang="nl-NL" sz="2400" dirty="0"/>
              <a:t> patiënt </a:t>
            </a:r>
            <a:r>
              <a:rPr lang="nl-NL" sz="2400" dirty="0" smtClean="0"/>
              <a:t>van informatie</a:t>
            </a:r>
          </a:p>
          <a:p>
            <a:pPr marL="0" indent="0">
              <a:buNone/>
            </a:pPr>
            <a:endParaRPr lang="nl-NL" sz="2400" dirty="0" smtClean="0"/>
          </a:p>
          <a:p>
            <a:pPr marL="0" indent="0">
              <a:buNone/>
            </a:pPr>
            <a:r>
              <a:rPr lang="nl-NL" sz="2400" b="1" dirty="0" smtClean="0"/>
              <a:t>Passend</a:t>
            </a:r>
            <a:r>
              <a:rPr lang="nl-NL" sz="2400" dirty="0" smtClean="0"/>
              <a:t>		</a:t>
            </a:r>
            <a:r>
              <a:rPr lang="nl-NL" sz="2400" b="1" dirty="0" smtClean="0"/>
              <a:t>Past</a:t>
            </a:r>
            <a:r>
              <a:rPr lang="nl-NL" sz="2400" dirty="0" smtClean="0"/>
              <a:t> </a:t>
            </a:r>
            <a:r>
              <a:rPr lang="nl-NL" sz="2400" dirty="0"/>
              <a:t>behandeling bij waarden </a:t>
            </a:r>
            <a:r>
              <a:rPr lang="nl-NL" sz="2400" dirty="0" smtClean="0"/>
              <a:t>patiënt</a:t>
            </a:r>
          </a:p>
          <a:p>
            <a:pPr marL="0" indent="0">
              <a:buNone/>
            </a:pPr>
            <a:r>
              <a:rPr lang="nl-NL" sz="2400" dirty="0"/>
              <a:t>	</a:t>
            </a:r>
            <a:r>
              <a:rPr lang="nl-NL" sz="2400" dirty="0" smtClean="0"/>
              <a:t>		Hoe </a:t>
            </a:r>
            <a:r>
              <a:rPr lang="nl-NL" sz="2400" b="1" dirty="0"/>
              <a:t>weegt</a:t>
            </a:r>
            <a:r>
              <a:rPr lang="nl-NL" sz="2400" dirty="0"/>
              <a:t> patiënt de voor- </a:t>
            </a:r>
            <a:r>
              <a:rPr lang="nl-NL" sz="2400" dirty="0" smtClean="0"/>
              <a:t>en </a:t>
            </a:r>
            <a:r>
              <a:rPr lang="nl-NL" sz="2400" dirty="0"/>
              <a:t>nadelen</a:t>
            </a:r>
          </a:p>
          <a:p>
            <a:pPr marL="0" indent="0">
              <a:buNone/>
            </a:pPr>
            <a:endParaRPr lang="nl-NL" sz="2000" dirty="0"/>
          </a:p>
          <a:p>
            <a:pPr marL="0" indent="0">
              <a:buNone/>
            </a:pPr>
            <a:endParaRPr lang="nl-NL" sz="2000" dirty="0" smtClean="0"/>
          </a:p>
        </p:txBody>
      </p:sp>
      <p:sp>
        <p:nvSpPr>
          <p:cNvPr id="2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lstStyle/>
          <a:p>
            <a:r>
              <a:rPr lang="nl-NL" dirty="0"/>
              <a:t>Signaleren</a:t>
            </a:r>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7280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Signaleren</a:t>
            </a:r>
            <a:r>
              <a:rPr lang="nl-NL" sz="3400" dirty="0" smtClean="0"/>
              <a:t> </a:t>
            </a:r>
            <a:endParaRPr lang="nl-NL" sz="3400" dirty="0"/>
          </a:p>
        </p:txBody>
      </p:sp>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echte verbindingslijn met pijl 6"/>
          <p:cNvCxnSpPr/>
          <p:nvPr/>
        </p:nvCxnSpPr>
        <p:spPr>
          <a:xfrm>
            <a:off x="914400" y="4515644"/>
            <a:ext cx="10524744" cy="0"/>
          </a:xfrm>
          <a:prstGeom prst="straightConnector1">
            <a:avLst/>
          </a:prstGeom>
          <a:ln w="57150">
            <a:solidFill>
              <a:srgbClr val="003741"/>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219338" y="3728937"/>
            <a:ext cx="1390124" cy="369332"/>
          </a:xfrm>
          <a:prstGeom prst="rect">
            <a:avLst/>
          </a:prstGeom>
          <a:noFill/>
        </p:spPr>
        <p:txBody>
          <a:bodyPr wrap="none" rtlCol="0">
            <a:spAutoFit/>
          </a:bodyPr>
          <a:lstStyle/>
          <a:p>
            <a:r>
              <a:rPr lang="nl-NL" dirty="0" smtClean="0"/>
              <a:t>Symptomen</a:t>
            </a:r>
            <a:endParaRPr lang="nl-NL" dirty="0"/>
          </a:p>
        </p:txBody>
      </p:sp>
      <p:sp>
        <p:nvSpPr>
          <p:cNvPr id="23" name="Tekstvak 22"/>
          <p:cNvSpPr txBox="1"/>
          <p:nvPr/>
        </p:nvSpPr>
        <p:spPr>
          <a:xfrm>
            <a:off x="1040573" y="3154292"/>
            <a:ext cx="1098378" cy="369332"/>
          </a:xfrm>
          <a:prstGeom prst="rect">
            <a:avLst/>
          </a:prstGeom>
          <a:noFill/>
        </p:spPr>
        <p:txBody>
          <a:bodyPr wrap="none" rtlCol="0">
            <a:spAutoFit/>
          </a:bodyPr>
          <a:lstStyle/>
          <a:p>
            <a:r>
              <a:rPr lang="nl-NL" dirty="0" smtClean="0"/>
              <a:t>Diagnose</a:t>
            </a:r>
            <a:endParaRPr lang="nl-NL" dirty="0"/>
          </a:p>
        </p:txBody>
      </p:sp>
      <p:sp>
        <p:nvSpPr>
          <p:cNvPr id="24" name="Tekstvak 23"/>
          <p:cNvSpPr txBox="1"/>
          <p:nvPr/>
        </p:nvSpPr>
        <p:spPr>
          <a:xfrm>
            <a:off x="1419755" y="3725854"/>
            <a:ext cx="2390888" cy="369332"/>
          </a:xfrm>
          <a:prstGeom prst="rect">
            <a:avLst/>
          </a:prstGeom>
          <a:noFill/>
        </p:spPr>
        <p:txBody>
          <a:bodyPr wrap="square" rtlCol="0">
            <a:spAutoFit/>
          </a:bodyPr>
          <a:lstStyle/>
          <a:p>
            <a:pPr algn="ctr"/>
            <a:r>
              <a:rPr lang="nl-NL" dirty="0" smtClean="0"/>
              <a:t>Gesprek oncoloog</a:t>
            </a:r>
          </a:p>
        </p:txBody>
      </p:sp>
      <p:sp>
        <p:nvSpPr>
          <p:cNvPr id="26" name="Bijschrift met pijl-omhoog 25"/>
          <p:cNvSpPr/>
          <p:nvPr/>
        </p:nvSpPr>
        <p:spPr>
          <a:xfrm>
            <a:off x="2294777" y="4526471"/>
            <a:ext cx="1807535" cy="976493"/>
          </a:xfrm>
          <a:prstGeom prst="upArrowCallout">
            <a:avLst>
              <a:gd name="adj1" fmla="val 25000"/>
              <a:gd name="adj2" fmla="val 25000"/>
              <a:gd name="adj3" fmla="val 22822"/>
              <a:gd name="adj4" fmla="val 45378"/>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Kantelmoment</a:t>
            </a:r>
            <a:endParaRPr lang="nl-NL" dirty="0"/>
          </a:p>
        </p:txBody>
      </p:sp>
      <p:sp>
        <p:nvSpPr>
          <p:cNvPr id="27" name="Tekstvak 26"/>
          <p:cNvSpPr txBox="1"/>
          <p:nvPr/>
        </p:nvSpPr>
        <p:spPr>
          <a:xfrm>
            <a:off x="8442285" y="3126896"/>
            <a:ext cx="2055448" cy="923330"/>
          </a:xfrm>
          <a:prstGeom prst="rect">
            <a:avLst/>
          </a:prstGeom>
          <a:noFill/>
        </p:spPr>
        <p:txBody>
          <a:bodyPr wrap="square" rtlCol="0">
            <a:spAutoFit/>
          </a:bodyPr>
          <a:lstStyle/>
          <a:p>
            <a:pPr algn="ctr"/>
            <a:r>
              <a:rPr lang="nl-NL" dirty="0" smtClean="0"/>
              <a:t>Behandeling slaat niet aan, nieuwe koers kiezen</a:t>
            </a:r>
            <a:endParaRPr lang="nl-NL" dirty="0"/>
          </a:p>
        </p:txBody>
      </p:sp>
      <p:sp>
        <p:nvSpPr>
          <p:cNvPr id="28" name="Bijschrift met pijl-omhoog 27"/>
          <p:cNvSpPr/>
          <p:nvPr/>
        </p:nvSpPr>
        <p:spPr>
          <a:xfrm>
            <a:off x="8533421" y="4506891"/>
            <a:ext cx="1807535" cy="996073"/>
          </a:xfrm>
          <a:prstGeom prst="upArrowCallout">
            <a:avLst>
              <a:gd name="adj1" fmla="val 25000"/>
              <a:gd name="adj2" fmla="val 25000"/>
              <a:gd name="adj3" fmla="val 22822"/>
              <a:gd name="adj4" fmla="val 45378"/>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Kantelmoment</a:t>
            </a:r>
            <a:endParaRPr lang="nl-NL" dirty="0"/>
          </a:p>
        </p:txBody>
      </p:sp>
      <p:sp>
        <p:nvSpPr>
          <p:cNvPr id="29" name="Rechthoek 28"/>
          <p:cNvSpPr/>
          <p:nvPr/>
        </p:nvSpPr>
        <p:spPr>
          <a:xfrm>
            <a:off x="4187372" y="5058957"/>
            <a:ext cx="4245801" cy="4572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Tussentijds</a:t>
            </a:r>
            <a:endParaRPr lang="nl-NL" dirty="0">
              <a:solidFill>
                <a:schemeClr val="tx1"/>
              </a:solidFill>
            </a:endParaRPr>
          </a:p>
        </p:txBody>
      </p:sp>
      <p:sp>
        <p:nvSpPr>
          <p:cNvPr id="30" name="Rechthoek 29"/>
          <p:cNvSpPr/>
          <p:nvPr/>
        </p:nvSpPr>
        <p:spPr>
          <a:xfrm>
            <a:off x="10441204" y="5050009"/>
            <a:ext cx="1340571" cy="4529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Tussentijds</a:t>
            </a:r>
            <a:endParaRPr lang="nl-NL" dirty="0">
              <a:solidFill>
                <a:schemeClr val="tx1"/>
              </a:solidFill>
            </a:endParaRPr>
          </a:p>
        </p:txBody>
      </p:sp>
      <p:grpSp>
        <p:nvGrpSpPr>
          <p:cNvPr id="43" name="Groep 42"/>
          <p:cNvGrpSpPr/>
          <p:nvPr/>
        </p:nvGrpSpPr>
        <p:grpSpPr>
          <a:xfrm>
            <a:off x="827922" y="4057542"/>
            <a:ext cx="212651" cy="557186"/>
            <a:chOff x="827922" y="4057542"/>
            <a:chExt cx="212651" cy="557186"/>
          </a:xfrm>
        </p:grpSpPr>
        <p:sp>
          <p:nvSpPr>
            <p:cNvPr id="31" name="Ovaal 30"/>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Rechte verbindingslijn 37"/>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sp>
        <p:nvSpPr>
          <p:cNvPr id="56" name="Tekstvak 55"/>
          <p:cNvSpPr txBox="1"/>
          <p:nvPr/>
        </p:nvSpPr>
        <p:spPr>
          <a:xfrm>
            <a:off x="5494277" y="3399845"/>
            <a:ext cx="2552632" cy="646331"/>
          </a:xfrm>
          <a:prstGeom prst="rect">
            <a:avLst/>
          </a:prstGeom>
          <a:noFill/>
        </p:spPr>
        <p:txBody>
          <a:bodyPr wrap="square" rtlCol="0">
            <a:spAutoFit/>
          </a:bodyPr>
          <a:lstStyle/>
          <a:p>
            <a:pPr algn="ctr"/>
            <a:r>
              <a:rPr lang="nl-NL" dirty="0" smtClean="0"/>
              <a:t>Blijven signaleren of behandeling passend is</a:t>
            </a:r>
            <a:endParaRPr lang="nl-NL" dirty="0"/>
          </a:p>
        </p:txBody>
      </p:sp>
      <p:sp>
        <p:nvSpPr>
          <p:cNvPr id="39" name="Rechthoek 38"/>
          <p:cNvSpPr/>
          <p:nvPr/>
        </p:nvSpPr>
        <p:spPr>
          <a:xfrm>
            <a:off x="3540938" y="1494209"/>
            <a:ext cx="553599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Verschillende momenten</a:t>
            </a:r>
            <a:endParaRPr lang="nl-NL" sz="3400" b="1" dirty="0"/>
          </a:p>
        </p:txBody>
      </p:sp>
      <p:grpSp>
        <p:nvGrpSpPr>
          <p:cNvPr id="33" name="Groep 32"/>
          <p:cNvGrpSpPr/>
          <p:nvPr/>
        </p:nvGrpSpPr>
        <p:grpSpPr>
          <a:xfrm>
            <a:off x="1451564" y="3574297"/>
            <a:ext cx="212651" cy="1041777"/>
            <a:chOff x="827922" y="3572951"/>
            <a:chExt cx="212651" cy="1041777"/>
          </a:xfrm>
        </p:grpSpPr>
        <p:sp>
          <p:nvSpPr>
            <p:cNvPr id="34" name="Ovaal 33"/>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5" name="Rechte verbindingslijn 34"/>
            <p:cNvCxnSpPr/>
            <p:nvPr/>
          </p:nvCxnSpPr>
          <p:spPr>
            <a:xfrm flipH="1" flipV="1">
              <a:off x="934163" y="3572951"/>
              <a:ext cx="1836" cy="839885"/>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36" name="Groep 35"/>
          <p:cNvGrpSpPr/>
          <p:nvPr/>
        </p:nvGrpSpPr>
        <p:grpSpPr>
          <a:xfrm>
            <a:off x="2508874" y="4073152"/>
            <a:ext cx="212651" cy="557186"/>
            <a:chOff x="827922" y="4057542"/>
            <a:chExt cx="212651" cy="557186"/>
          </a:xfrm>
        </p:grpSpPr>
        <p:sp>
          <p:nvSpPr>
            <p:cNvPr id="37" name="Ovaal 36"/>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0" name="Rechte verbindingslijn 39"/>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41" name="Groep 40"/>
          <p:cNvGrpSpPr/>
          <p:nvPr/>
        </p:nvGrpSpPr>
        <p:grpSpPr>
          <a:xfrm>
            <a:off x="6666711" y="4064048"/>
            <a:ext cx="212651" cy="557186"/>
            <a:chOff x="827922" y="4057542"/>
            <a:chExt cx="212651" cy="557186"/>
          </a:xfrm>
        </p:grpSpPr>
        <p:sp>
          <p:nvSpPr>
            <p:cNvPr id="42" name="Ovaal 41"/>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Rechte verbindingslijn 56"/>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58" name="Groep 57"/>
          <p:cNvGrpSpPr/>
          <p:nvPr/>
        </p:nvGrpSpPr>
        <p:grpSpPr>
          <a:xfrm>
            <a:off x="9346051" y="4024270"/>
            <a:ext cx="212651" cy="557186"/>
            <a:chOff x="827922" y="4057542"/>
            <a:chExt cx="212651" cy="557186"/>
          </a:xfrm>
        </p:grpSpPr>
        <p:sp>
          <p:nvSpPr>
            <p:cNvPr id="59" name="Ovaal 58"/>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0" name="Rechte verbindingslijn 59"/>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64" name="Groep 63"/>
          <p:cNvGrpSpPr/>
          <p:nvPr/>
        </p:nvGrpSpPr>
        <p:grpSpPr>
          <a:xfrm>
            <a:off x="3689890" y="3588561"/>
            <a:ext cx="212651" cy="1041777"/>
            <a:chOff x="827922" y="3572951"/>
            <a:chExt cx="212651" cy="1041777"/>
          </a:xfrm>
        </p:grpSpPr>
        <p:sp>
          <p:nvSpPr>
            <p:cNvPr id="65" name="Ovaal 64"/>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Rechte verbindingslijn 65"/>
            <p:cNvCxnSpPr/>
            <p:nvPr/>
          </p:nvCxnSpPr>
          <p:spPr>
            <a:xfrm flipH="1" flipV="1">
              <a:off x="934163" y="3572951"/>
              <a:ext cx="1836" cy="839885"/>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sp>
        <p:nvSpPr>
          <p:cNvPr id="67" name="Tekstvak 66"/>
          <p:cNvSpPr txBox="1"/>
          <p:nvPr/>
        </p:nvSpPr>
        <p:spPr>
          <a:xfrm>
            <a:off x="2881292" y="3207376"/>
            <a:ext cx="2018501" cy="369332"/>
          </a:xfrm>
          <a:prstGeom prst="rect">
            <a:avLst/>
          </a:prstGeom>
          <a:noFill/>
        </p:spPr>
        <p:txBody>
          <a:bodyPr wrap="none" rtlCol="0">
            <a:spAutoFit/>
          </a:bodyPr>
          <a:lstStyle/>
          <a:p>
            <a:r>
              <a:rPr lang="nl-NL" dirty="0" smtClean="0"/>
              <a:t>Start behandeling</a:t>
            </a:r>
            <a:endParaRPr lang="nl-NL" dirty="0"/>
          </a:p>
        </p:txBody>
      </p:sp>
      <p:sp>
        <p:nvSpPr>
          <p:cNvPr id="44"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311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Kennismaking</a:t>
            </a:r>
            <a:endParaRPr lang="nl-NL" dirty="0"/>
          </a:p>
        </p:txBody>
      </p:sp>
      <p:sp>
        <p:nvSpPr>
          <p:cNvPr id="5" name="Tijdelijke aanduiding voor inhoud 4"/>
          <p:cNvSpPr>
            <a:spLocks noGrp="1"/>
          </p:cNvSpPr>
          <p:nvPr>
            <p:ph sz="half" idx="2"/>
          </p:nvPr>
        </p:nvSpPr>
        <p:spPr>
          <a:xfrm>
            <a:off x="1632961" y="2267875"/>
            <a:ext cx="8846321" cy="3751308"/>
          </a:xfrm>
        </p:spPr>
        <p:txBody>
          <a:bodyPr/>
          <a:lstStyle/>
          <a:p>
            <a:pPr marL="0" indent="0" algn="ctr">
              <a:buNone/>
            </a:pPr>
            <a:endParaRPr lang="en-US" sz="2400" dirty="0" smtClean="0"/>
          </a:p>
          <a:p>
            <a:pPr marL="0" indent="0" algn="ctr">
              <a:buNone/>
            </a:pPr>
            <a:r>
              <a:rPr lang="en-US" sz="4000" dirty="0" smtClean="0"/>
              <a:t>“Wat </a:t>
            </a:r>
            <a:r>
              <a:rPr lang="en-US" sz="4000" dirty="0" err="1" smtClean="0"/>
              <a:t>staat</a:t>
            </a:r>
            <a:r>
              <a:rPr lang="en-US" sz="4000" dirty="0" smtClean="0"/>
              <a:t> </a:t>
            </a:r>
            <a:r>
              <a:rPr lang="en-US" sz="4000" dirty="0" err="1" smtClean="0"/>
              <a:t>symbool</a:t>
            </a:r>
            <a:r>
              <a:rPr lang="en-US" sz="4000" dirty="0" smtClean="0"/>
              <a:t> </a:t>
            </a:r>
            <a:r>
              <a:rPr lang="en-US" sz="4000" dirty="0" err="1" smtClean="0"/>
              <a:t>voor</a:t>
            </a:r>
            <a:r>
              <a:rPr lang="en-US" sz="4000" dirty="0" smtClean="0"/>
              <a:t> </a:t>
            </a:r>
            <a:r>
              <a:rPr lang="en-US" sz="4000" dirty="0" err="1" smtClean="0"/>
              <a:t>jouw</a:t>
            </a:r>
            <a:r>
              <a:rPr lang="en-US" sz="4000" dirty="0" smtClean="0"/>
              <a:t> </a:t>
            </a:r>
            <a:r>
              <a:rPr lang="en-US" sz="4000" dirty="0" err="1" smtClean="0"/>
              <a:t>rol</a:t>
            </a:r>
            <a:r>
              <a:rPr lang="en-US" sz="4000" dirty="0" smtClean="0"/>
              <a:t> in de </a:t>
            </a:r>
            <a:r>
              <a:rPr lang="en-US" sz="4000" dirty="0" err="1" smtClean="0"/>
              <a:t>besluitvorming</a:t>
            </a:r>
            <a:r>
              <a:rPr lang="en-US" sz="4000" dirty="0" smtClean="0"/>
              <a:t> over de </a:t>
            </a:r>
            <a:r>
              <a:rPr lang="en-US" sz="4000" dirty="0" err="1" smtClean="0"/>
              <a:t>oncologische</a:t>
            </a:r>
            <a:r>
              <a:rPr lang="en-US" sz="4000" dirty="0" smtClean="0"/>
              <a:t> </a:t>
            </a:r>
            <a:r>
              <a:rPr lang="en-US" sz="4000" dirty="0" err="1" smtClean="0"/>
              <a:t>behandeling</a:t>
            </a:r>
            <a:r>
              <a:rPr lang="en-US" sz="4000" dirty="0" smtClean="0"/>
              <a:t>?”</a:t>
            </a:r>
            <a:endParaRPr lang="en-US" sz="2400" dirty="0"/>
          </a:p>
          <a:p>
            <a:pPr marL="0" indent="0" algn="ctr">
              <a:buNone/>
            </a:pPr>
            <a:endParaRPr lang="en-US" sz="4000" dirty="0"/>
          </a:p>
          <a:p>
            <a:pPr marL="0" indent="0" algn="ctr">
              <a:buNone/>
            </a:pPr>
            <a:endParaRPr lang="nl-NL" sz="2400"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355236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Meneer de Wit</a:t>
            </a:r>
            <a:endParaRPr lang="nl-NL" dirty="0"/>
          </a:p>
        </p:txBody>
      </p:sp>
      <p:sp>
        <p:nvSpPr>
          <p:cNvPr id="6" name="Rechthoek 5"/>
          <p:cNvSpPr/>
          <p:nvPr/>
        </p:nvSpPr>
        <p:spPr>
          <a:xfrm>
            <a:off x="3048000" y="3105835"/>
            <a:ext cx="6096000" cy="369332"/>
          </a:xfrm>
          <a:prstGeom prst="rect">
            <a:avLst/>
          </a:prstGeom>
        </p:spPr>
        <p:txBody>
          <a:bodyPr>
            <a:spAutoFit/>
          </a:bodyPr>
          <a:lstStyle/>
          <a:p>
            <a:pPr algn="ctr"/>
            <a:r>
              <a:rPr lang="nl-NL" dirty="0" smtClean="0">
                <a:hlinkClick r:id="rId2"/>
              </a:rPr>
              <a:t>Meneer de Wit (animatie)</a:t>
            </a:r>
            <a:endParaRPr lang="nl-NL"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8" name="Diagram 7"/>
          <p:cNvGraphicFramePr/>
          <p:nvPr>
            <p:extLst>
              <p:ext uri="{D42A27DB-BD31-4B8C-83A1-F6EECF244321}">
                <p14:modId xmlns:p14="http://schemas.microsoft.com/office/powerpoint/2010/main" val="2629724911"/>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441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Signaleren</a:t>
            </a:r>
            <a:endParaRPr lang="nl-NL" dirty="0"/>
          </a:p>
        </p:txBody>
      </p:sp>
      <p:sp>
        <p:nvSpPr>
          <p:cNvPr id="5" name="Tijdelijke aanduiding voor inhoud 4"/>
          <p:cNvSpPr>
            <a:spLocks noGrp="1"/>
          </p:cNvSpPr>
          <p:nvPr>
            <p:ph sz="half" idx="2"/>
          </p:nvPr>
        </p:nvSpPr>
        <p:spPr>
          <a:xfrm>
            <a:off x="771831" y="2232297"/>
            <a:ext cx="10744200" cy="3587954"/>
          </a:xfrm>
        </p:spPr>
        <p:txBody>
          <a:bodyPr/>
          <a:lstStyle/>
          <a:p>
            <a:r>
              <a:rPr lang="nl-NL" dirty="0" smtClean="0"/>
              <a:t>Luisteren</a:t>
            </a:r>
          </a:p>
          <a:p>
            <a:r>
              <a:rPr lang="nl-NL" dirty="0" smtClean="0"/>
              <a:t>Exploreren</a:t>
            </a:r>
            <a:endParaRPr lang="nl-NL" sz="2000" dirty="0" smtClean="0"/>
          </a:p>
          <a:p>
            <a:pPr lvl="1"/>
            <a:r>
              <a:rPr lang="nl-NL" sz="2000" dirty="0"/>
              <a:t>Samenvatten</a:t>
            </a:r>
          </a:p>
          <a:p>
            <a:pPr lvl="1"/>
            <a:r>
              <a:rPr lang="nl-NL" sz="2000" dirty="0" smtClean="0"/>
              <a:t>Open </a:t>
            </a:r>
            <a:r>
              <a:rPr lang="nl-NL" sz="2000" dirty="0"/>
              <a:t>vragen </a:t>
            </a:r>
            <a:r>
              <a:rPr lang="nl-NL" sz="2000" dirty="0" smtClean="0"/>
              <a:t>stellen en doorvragen</a:t>
            </a:r>
            <a:endParaRPr lang="nl-NL" sz="2000" dirty="0"/>
          </a:p>
          <a:p>
            <a:pPr lvl="1"/>
            <a:r>
              <a:rPr lang="nl-NL" sz="2000" dirty="0" smtClean="0"/>
              <a:t>Reflecteren</a:t>
            </a:r>
          </a:p>
          <a:p>
            <a:r>
              <a:rPr lang="nl-NL" dirty="0" smtClean="0"/>
              <a:t>Uitdagingen</a:t>
            </a:r>
          </a:p>
          <a:p>
            <a:pPr lvl="1"/>
            <a:r>
              <a:rPr lang="nl-NL" sz="1800" dirty="0" smtClean="0"/>
              <a:t>Voorkomen verwarring bij patiënt</a:t>
            </a:r>
          </a:p>
          <a:p>
            <a:pPr lvl="1"/>
            <a:r>
              <a:rPr lang="nl-NL" sz="1800" dirty="0" smtClean="0"/>
              <a:t>Afvallen specialist </a:t>
            </a:r>
          </a:p>
          <a:p>
            <a:pPr lvl="1"/>
            <a:r>
              <a:rPr lang="nl-NL" sz="1800" dirty="0" smtClean="0"/>
              <a:t>…</a:t>
            </a:r>
            <a:endParaRPr lang="nl-NL" sz="1600" dirty="0"/>
          </a:p>
          <a:p>
            <a:endParaRPr lang="nl-NL" sz="1800" dirty="0" smtClean="0"/>
          </a:p>
        </p:txBody>
      </p:sp>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hoek 6"/>
          <p:cNvSpPr/>
          <p:nvPr/>
        </p:nvSpPr>
        <p:spPr>
          <a:xfrm>
            <a:off x="339869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Vaardigheden</a:t>
            </a:r>
            <a:endParaRPr lang="nl-NL" sz="3400" b="1" dirty="0"/>
          </a:p>
        </p:txBody>
      </p:sp>
      <p:sp>
        <p:nvSpPr>
          <p:cNvPr id="9"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31493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Aanvullen</a:t>
            </a:r>
            <a:endParaRPr lang="nl-NL"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7" name="Diagram 6"/>
          <p:cNvGraphicFramePr/>
          <p:nvPr>
            <p:extLst>
              <p:ext uri="{D42A27DB-BD31-4B8C-83A1-F6EECF244321}">
                <p14:modId xmlns:p14="http://schemas.microsoft.com/office/powerpoint/2010/main" val="4076476364"/>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69500" y="1791282"/>
            <a:ext cx="7376799" cy="4151736"/>
          </a:xfrm>
          <a:prstGeom prst="rect">
            <a:avLst/>
          </a:prstGeom>
        </p:spPr>
      </p:pic>
    </p:spTree>
    <p:extLst>
      <p:ext uri="{BB962C8B-B14F-4D97-AF65-F5344CB8AC3E}">
        <p14:creationId xmlns:p14="http://schemas.microsoft.com/office/powerpoint/2010/main" val="49840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Aanvullen</a:t>
            </a:r>
            <a:endParaRPr lang="nl-NL" dirty="0"/>
          </a:p>
        </p:txBody>
      </p:sp>
      <p:sp>
        <p:nvSpPr>
          <p:cNvPr id="8" name="Tekstvak 7"/>
          <p:cNvSpPr txBox="1"/>
          <p:nvPr/>
        </p:nvSpPr>
        <p:spPr>
          <a:xfrm>
            <a:off x="1941407" y="2234749"/>
            <a:ext cx="8229430" cy="3539430"/>
          </a:xfrm>
          <a:prstGeom prst="rect">
            <a:avLst/>
          </a:prstGeom>
          <a:solidFill>
            <a:srgbClr val="CED9E5"/>
          </a:solidFill>
        </p:spPr>
        <p:txBody>
          <a:bodyPr wrap="square" rtlCol="0">
            <a:spAutoFit/>
          </a:bodyPr>
          <a:lstStyle/>
          <a:p>
            <a:pPr algn="ctr"/>
            <a:r>
              <a:rPr lang="nl-NL" sz="2800" dirty="0" smtClean="0"/>
              <a:t>“Ik </a:t>
            </a:r>
            <a:r>
              <a:rPr lang="nl-NL" sz="2800" dirty="0"/>
              <a:t>geef dan de uitleg die ik van de specialist in de brief heb gekregen. Dat vind ik wel tot mijn taak behoren, dat hoeft wat mij betreft niet alleen bij de specialist te liggen. Kennelijk kan ik in de communicatie toch het één en ander duidelijk maken, misschien door een andere manier van bejegenen of misschien door er meer tijd voor uit te trekken</a:t>
            </a:r>
            <a:r>
              <a:rPr lang="nl-NL" sz="2800" dirty="0" smtClean="0"/>
              <a:t>.”</a:t>
            </a:r>
            <a:endParaRPr lang="nl-NL" sz="2800"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7" name="Diagram 6"/>
          <p:cNvGraphicFramePr/>
          <p:nvPr>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054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Aanvullen</a:t>
            </a:r>
            <a:endParaRPr lang="nl-NL" dirty="0"/>
          </a:p>
        </p:txBody>
      </p:sp>
      <p:graphicFrame>
        <p:nvGraphicFramePr>
          <p:cNvPr id="9" name="Diagram 8"/>
          <p:cNvGraphicFramePr/>
          <p:nvPr>
            <p:extLst>
              <p:ext uri="{D42A27DB-BD31-4B8C-83A1-F6EECF244321}">
                <p14:modId xmlns:p14="http://schemas.microsoft.com/office/powerpoint/2010/main" val="887138049"/>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
        <p:nvSpPr>
          <p:cNvPr id="10" name="Tijdelijke aanduiding voor inhoud 4"/>
          <p:cNvSpPr>
            <a:spLocks noGrp="1"/>
          </p:cNvSpPr>
          <p:nvPr>
            <p:ph sz="half" idx="2"/>
          </p:nvPr>
        </p:nvSpPr>
        <p:spPr>
          <a:xfrm>
            <a:off x="771830" y="2232297"/>
            <a:ext cx="11756555" cy="3587954"/>
          </a:xfrm>
        </p:spPr>
        <p:txBody>
          <a:bodyPr/>
          <a:lstStyle/>
          <a:p>
            <a:pPr marL="0" indent="0">
              <a:buNone/>
            </a:pPr>
            <a:r>
              <a:rPr lang="nl-NL" sz="2400" dirty="0" smtClean="0"/>
              <a:t>Keuze</a:t>
            </a:r>
            <a:r>
              <a:rPr lang="nl-NL" sz="2400" b="1" dirty="0" smtClean="0"/>
              <a:t>bewust</a:t>
            </a:r>
            <a:r>
              <a:rPr lang="nl-NL" sz="2400" dirty="0" smtClean="0"/>
              <a:t>zijn creëren	Keuze opties</a:t>
            </a:r>
          </a:p>
          <a:p>
            <a:pPr marL="0" indent="0">
              <a:buNone/>
            </a:pPr>
            <a:r>
              <a:rPr lang="nl-NL" sz="2400" dirty="0"/>
              <a:t>	</a:t>
            </a:r>
            <a:r>
              <a:rPr lang="nl-NL" sz="2400" dirty="0" smtClean="0"/>
              <a:t>			Stem van patiënt van belang</a:t>
            </a:r>
          </a:p>
          <a:p>
            <a:pPr marL="0" indent="0">
              <a:buNone/>
            </a:pPr>
            <a:r>
              <a:rPr lang="nl-NL" sz="2400" dirty="0"/>
              <a:t>	</a:t>
            </a:r>
            <a:r>
              <a:rPr lang="nl-NL" sz="2400" dirty="0" smtClean="0"/>
              <a:t>			Mogelijkheid tussentijds te stoppen of veranderen</a:t>
            </a:r>
          </a:p>
          <a:p>
            <a:pPr marL="0" indent="0">
              <a:buNone/>
            </a:pPr>
            <a:r>
              <a:rPr lang="nl-NL" sz="2400" dirty="0"/>
              <a:t>	</a:t>
            </a:r>
            <a:r>
              <a:rPr lang="nl-NL" sz="2400" dirty="0" smtClean="0"/>
              <a:t>			Mogelijkheid afzien van ziektegerichte behandeling</a:t>
            </a:r>
          </a:p>
          <a:p>
            <a:pPr marL="0" indent="0">
              <a:buNone/>
            </a:pPr>
            <a:r>
              <a:rPr lang="nl-NL" sz="2400" dirty="0"/>
              <a:t>	</a:t>
            </a:r>
            <a:r>
              <a:rPr lang="nl-NL" sz="2400" dirty="0" smtClean="0"/>
              <a:t>				</a:t>
            </a:r>
          </a:p>
          <a:p>
            <a:pPr marL="0" indent="0">
              <a:buNone/>
            </a:pPr>
            <a:r>
              <a:rPr lang="nl-NL" sz="2400" b="1" dirty="0" smtClean="0"/>
              <a:t>Informeren</a:t>
            </a:r>
            <a:r>
              <a:rPr lang="nl-NL" sz="2400" dirty="0" smtClean="0"/>
              <a:t>			Uitleggen en concreter maken</a:t>
            </a:r>
          </a:p>
          <a:p>
            <a:pPr marL="0" indent="0">
              <a:buNone/>
            </a:pPr>
            <a:r>
              <a:rPr lang="nl-NL" sz="2400" dirty="0"/>
              <a:t>	</a:t>
            </a:r>
            <a:r>
              <a:rPr lang="nl-NL" sz="2400" dirty="0" smtClean="0"/>
              <a:t>			Betekenis geven aan bijwerkingen</a:t>
            </a:r>
          </a:p>
          <a:p>
            <a:pPr marL="0" indent="0">
              <a:buNone/>
            </a:pPr>
            <a:r>
              <a:rPr lang="nl-NL" sz="2400" dirty="0"/>
              <a:t>	</a:t>
            </a:r>
            <a:r>
              <a:rPr lang="nl-NL" sz="2400" dirty="0" smtClean="0"/>
              <a:t>			Informatie structureren/aanvullen</a:t>
            </a:r>
            <a:endParaRPr lang="nl-NL" sz="2000" dirty="0"/>
          </a:p>
          <a:p>
            <a:pPr marL="0" indent="0">
              <a:buNone/>
            </a:pPr>
            <a:endParaRPr lang="nl-NL" sz="2000" dirty="0" smtClean="0"/>
          </a:p>
        </p:txBody>
      </p:sp>
    </p:spTree>
    <p:extLst>
      <p:ext uri="{BB962C8B-B14F-4D97-AF65-F5344CB8AC3E}">
        <p14:creationId xmlns:p14="http://schemas.microsoft.com/office/powerpoint/2010/main" val="28708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Opties palliatieve oncologie</a:t>
            </a:r>
            <a:endParaRPr lang="nl-NL" dirty="0"/>
          </a:p>
        </p:txBody>
      </p:sp>
      <p:sp>
        <p:nvSpPr>
          <p:cNvPr id="4" name="Rechthoek 3"/>
          <p:cNvSpPr/>
          <p:nvPr/>
        </p:nvSpPr>
        <p:spPr>
          <a:xfrm>
            <a:off x="1497874" y="2182643"/>
            <a:ext cx="3936275" cy="1750423"/>
          </a:xfrm>
          <a:prstGeom prst="rect">
            <a:avLst/>
          </a:prstGeom>
          <a:solidFill>
            <a:srgbClr val="003741"/>
          </a:solidFill>
          <a:ln>
            <a:solidFill>
              <a:srgbClr val="003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Behandeling gericht op het verlichten van </a:t>
            </a:r>
            <a:r>
              <a:rPr lang="nl-NL" dirty="0" smtClean="0"/>
              <a:t>klachten</a:t>
            </a:r>
            <a:endParaRPr lang="nl-NL" dirty="0"/>
          </a:p>
        </p:txBody>
      </p:sp>
      <p:sp>
        <p:nvSpPr>
          <p:cNvPr id="10" name="Rechthoek 9"/>
          <p:cNvSpPr/>
          <p:nvPr/>
        </p:nvSpPr>
        <p:spPr>
          <a:xfrm>
            <a:off x="6258923" y="2182643"/>
            <a:ext cx="3936275" cy="1750423"/>
          </a:xfrm>
          <a:prstGeom prst="rect">
            <a:avLst/>
          </a:prstGeom>
          <a:solidFill>
            <a:srgbClr val="003741"/>
          </a:solidFill>
          <a:ln>
            <a:solidFill>
              <a:srgbClr val="003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Behandeling gericht op het verlichten van klachten</a:t>
            </a:r>
            <a:endParaRPr lang="nl-NL" dirty="0"/>
          </a:p>
        </p:txBody>
      </p:sp>
      <p:sp>
        <p:nvSpPr>
          <p:cNvPr id="11" name="Rechthoek 10"/>
          <p:cNvSpPr/>
          <p:nvPr/>
        </p:nvSpPr>
        <p:spPr>
          <a:xfrm>
            <a:off x="6258923" y="4096737"/>
            <a:ext cx="3936275" cy="1750423"/>
          </a:xfrm>
          <a:prstGeom prst="rect">
            <a:avLst/>
          </a:prstGeom>
          <a:solidFill>
            <a:srgbClr val="003741"/>
          </a:solidFill>
          <a:ln>
            <a:solidFill>
              <a:srgbClr val="003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Behandeling om de </a:t>
            </a:r>
          </a:p>
          <a:p>
            <a:pPr algn="ctr"/>
            <a:r>
              <a:rPr lang="nl-NL" dirty="0" smtClean="0"/>
              <a:t>ziekte te remmen</a:t>
            </a:r>
            <a:endParaRPr lang="nl-NL" dirty="0"/>
          </a:p>
        </p:txBody>
      </p:sp>
      <p:sp>
        <p:nvSpPr>
          <p:cNvPr id="6" name="Plus 5"/>
          <p:cNvSpPr/>
          <p:nvPr/>
        </p:nvSpPr>
        <p:spPr>
          <a:xfrm>
            <a:off x="7769860" y="3550115"/>
            <a:ext cx="914400" cy="914400"/>
          </a:xfrm>
          <a:prstGeom prst="mathPlus">
            <a:avLst/>
          </a:prstGeom>
          <a:solidFill>
            <a:srgbClr val="E89E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graphicFrame>
        <p:nvGraphicFramePr>
          <p:cNvPr id="9" name="Diagram 8"/>
          <p:cNvGraphicFramePr/>
          <p:nvPr>
            <p:extLst>
              <p:ext uri="{D42A27DB-BD31-4B8C-83A1-F6EECF244321}">
                <p14:modId xmlns:p14="http://schemas.microsoft.com/office/powerpoint/2010/main" val="3189563644"/>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1043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Aanvullen</a:t>
            </a:r>
            <a:endParaRPr lang="nl-NL" dirty="0"/>
          </a:p>
        </p:txBody>
      </p:sp>
      <p:graphicFrame>
        <p:nvGraphicFramePr>
          <p:cNvPr id="9" name="Diagram 8"/>
          <p:cNvGraphicFramePr/>
          <p:nvPr>
            <p:extLst>
              <p:ext uri="{D42A27DB-BD31-4B8C-83A1-F6EECF244321}">
                <p14:modId xmlns:p14="http://schemas.microsoft.com/office/powerpoint/2010/main" val="887138049"/>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
        <p:nvSpPr>
          <p:cNvPr id="10" name="Tijdelijke aanduiding voor inhoud 4"/>
          <p:cNvSpPr>
            <a:spLocks noGrp="1"/>
          </p:cNvSpPr>
          <p:nvPr>
            <p:ph sz="half" idx="2"/>
          </p:nvPr>
        </p:nvSpPr>
        <p:spPr>
          <a:xfrm>
            <a:off x="771830" y="2232297"/>
            <a:ext cx="11756555" cy="3587954"/>
          </a:xfrm>
        </p:spPr>
        <p:txBody>
          <a:bodyPr/>
          <a:lstStyle/>
          <a:p>
            <a:pPr marL="0" indent="0">
              <a:buNone/>
            </a:pPr>
            <a:r>
              <a:rPr lang="nl-NL" sz="2400" dirty="0"/>
              <a:t>Wanneer patiënt </a:t>
            </a:r>
            <a:r>
              <a:rPr lang="nl-NL" sz="2400"/>
              <a:t>nog </a:t>
            </a:r>
            <a:r>
              <a:rPr lang="nl-NL" sz="2400" smtClean="0"/>
              <a:t>een keuze </a:t>
            </a:r>
            <a:r>
              <a:rPr lang="nl-NL" sz="2400" dirty="0"/>
              <a:t>moet maken of twijfelt</a:t>
            </a:r>
            <a:r>
              <a:rPr lang="nl-NL" sz="2400" dirty="0" smtClean="0"/>
              <a:t>:</a:t>
            </a:r>
          </a:p>
          <a:p>
            <a:pPr marL="0" indent="0">
              <a:buNone/>
            </a:pPr>
            <a:r>
              <a:rPr lang="nl-NL" sz="2400" b="1" dirty="0" smtClean="0"/>
              <a:t>Waarden</a:t>
            </a:r>
            <a:r>
              <a:rPr lang="nl-NL" sz="2400" dirty="0" smtClean="0"/>
              <a:t> verhelderen	Wat vindt de patiënt belangrijk</a:t>
            </a:r>
          </a:p>
          <a:p>
            <a:pPr marL="0" indent="0">
              <a:buNone/>
            </a:pPr>
            <a:r>
              <a:rPr lang="nl-NL" sz="2400" dirty="0"/>
              <a:t>	</a:t>
            </a:r>
            <a:r>
              <a:rPr lang="nl-NL" sz="2400" dirty="0" smtClean="0"/>
              <a:t>			Waar moet de behandeling (niet) toe leiden?</a:t>
            </a:r>
          </a:p>
          <a:p>
            <a:pPr marL="0" indent="0">
              <a:buNone/>
            </a:pPr>
            <a:r>
              <a:rPr lang="nl-NL" sz="2400" dirty="0"/>
              <a:t>	</a:t>
            </a:r>
            <a:r>
              <a:rPr lang="nl-NL" sz="2400" dirty="0" smtClean="0"/>
              <a:t>			Waar wil de patiënt zich de komende tijd op richten?</a:t>
            </a:r>
          </a:p>
          <a:p>
            <a:pPr marL="0" indent="0">
              <a:buNone/>
            </a:pPr>
            <a:endParaRPr lang="nl-NL" sz="2400" dirty="0" smtClean="0"/>
          </a:p>
          <a:p>
            <a:pPr marL="0" indent="0">
              <a:buNone/>
            </a:pPr>
            <a:r>
              <a:rPr lang="nl-NL" sz="2400" b="1" dirty="0" smtClean="0"/>
              <a:t>Wikken en wegen</a:t>
            </a:r>
            <a:r>
              <a:rPr lang="nl-NL" sz="2400" dirty="0" smtClean="0"/>
              <a:t>		Voors en tegens op een rij (</a:t>
            </a:r>
            <a:r>
              <a:rPr lang="nl-NL" sz="2400" dirty="0" err="1" smtClean="0"/>
              <a:t>decisional</a:t>
            </a:r>
            <a:r>
              <a:rPr lang="nl-NL" sz="2400" dirty="0" smtClean="0"/>
              <a:t> </a:t>
            </a:r>
            <a:r>
              <a:rPr lang="nl-NL" sz="2400" dirty="0" err="1" smtClean="0"/>
              <a:t>balance</a:t>
            </a:r>
            <a:r>
              <a:rPr lang="nl-NL" sz="2400" dirty="0" smtClean="0"/>
              <a:t>)</a:t>
            </a:r>
            <a:endParaRPr lang="nl-NL" sz="2400" dirty="0"/>
          </a:p>
          <a:p>
            <a:pPr marL="0" indent="0">
              <a:buNone/>
            </a:pPr>
            <a:r>
              <a:rPr lang="nl-NL" sz="2400" dirty="0"/>
              <a:t>	</a:t>
            </a:r>
            <a:r>
              <a:rPr lang="nl-NL" sz="2400" dirty="0" smtClean="0"/>
              <a:t>			Hoeveel wil de patiënt inleveren voor de behandeling?</a:t>
            </a:r>
            <a:endParaRPr lang="nl-NL" sz="2000" dirty="0" smtClean="0"/>
          </a:p>
        </p:txBody>
      </p:sp>
    </p:spTree>
    <p:extLst>
      <p:ext uri="{BB962C8B-B14F-4D97-AF65-F5344CB8AC3E}">
        <p14:creationId xmlns:p14="http://schemas.microsoft.com/office/powerpoint/2010/main" val="273256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1602802247"/>
              </p:ext>
            </p:extLst>
          </p:nvPr>
        </p:nvGraphicFramePr>
        <p:xfrm>
          <a:off x="673100" y="1318260"/>
          <a:ext cx="10744200" cy="3845560"/>
        </p:xfrm>
        <a:graphic>
          <a:graphicData uri="http://schemas.openxmlformats.org/drawingml/2006/table">
            <a:tbl>
              <a:tblPr firstRow="1" bandRow="1">
                <a:tableStyleId>{00A15C55-8517-42AA-B614-E9B94910E393}</a:tableStyleId>
              </a:tblPr>
              <a:tblGrid>
                <a:gridCol w="3581400">
                  <a:extLst>
                    <a:ext uri="{9D8B030D-6E8A-4147-A177-3AD203B41FA5}">
                      <a16:colId xmlns:a16="http://schemas.microsoft.com/office/drawing/2014/main" val="1340916978"/>
                    </a:ext>
                  </a:extLst>
                </a:gridCol>
                <a:gridCol w="3581400">
                  <a:extLst>
                    <a:ext uri="{9D8B030D-6E8A-4147-A177-3AD203B41FA5}">
                      <a16:colId xmlns:a16="http://schemas.microsoft.com/office/drawing/2014/main" val="1851410606"/>
                    </a:ext>
                  </a:extLst>
                </a:gridCol>
                <a:gridCol w="3581400">
                  <a:extLst>
                    <a:ext uri="{9D8B030D-6E8A-4147-A177-3AD203B41FA5}">
                      <a16:colId xmlns:a16="http://schemas.microsoft.com/office/drawing/2014/main" val="3040315049"/>
                    </a:ext>
                  </a:extLst>
                </a:gridCol>
              </a:tblGrid>
              <a:tr h="370840">
                <a:tc>
                  <a:txBody>
                    <a:bodyPr/>
                    <a:lstStyle/>
                    <a:p>
                      <a:endParaRPr lang="nl-NL" dirty="0"/>
                    </a:p>
                  </a:txBody>
                  <a:tcPr>
                    <a:solidFill>
                      <a:srgbClr val="E89E00"/>
                    </a:solidFill>
                  </a:tcPr>
                </a:tc>
                <a:tc>
                  <a:txBody>
                    <a:bodyPr/>
                    <a:lstStyle/>
                    <a:p>
                      <a:r>
                        <a:rPr lang="nl-NL" dirty="0" smtClean="0"/>
                        <a:t>Voordelen</a:t>
                      </a:r>
                      <a:endParaRPr lang="nl-NL" dirty="0"/>
                    </a:p>
                  </a:txBody>
                  <a:tcPr>
                    <a:solidFill>
                      <a:srgbClr val="E89E00"/>
                    </a:solidFill>
                  </a:tcPr>
                </a:tc>
                <a:tc>
                  <a:txBody>
                    <a:bodyPr/>
                    <a:lstStyle/>
                    <a:p>
                      <a:r>
                        <a:rPr lang="nl-NL" dirty="0" smtClean="0"/>
                        <a:t>Nadelen</a:t>
                      </a:r>
                      <a:endParaRPr lang="nl-NL" dirty="0"/>
                    </a:p>
                  </a:txBody>
                  <a:tcPr>
                    <a:solidFill>
                      <a:srgbClr val="E89E00"/>
                    </a:solidFill>
                  </a:tcPr>
                </a:tc>
                <a:extLst>
                  <a:ext uri="{0D108BD9-81ED-4DB2-BD59-A6C34878D82A}">
                    <a16:rowId xmlns:a16="http://schemas.microsoft.com/office/drawing/2014/main" val="3509432912"/>
                  </a:ext>
                </a:extLst>
              </a:tr>
              <a:tr h="370840">
                <a:tc>
                  <a:txBody>
                    <a:bodyPr/>
                    <a:lstStyle/>
                    <a:p>
                      <a:r>
                        <a:rPr lang="nl-NL" sz="2300" dirty="0" smtClean="0"/>
                        <a:t>Behandeling</a:t>
                      </a:r>
                      <a:r>
                        <a:rPr lang="nl-NL" sz="2300" baseline="0" dirty="0" smtClean="0"/>
                        <a:t> gericht op klachten</a:t>
                      </a:r>
                      <a:endParaRPr lang="nl-NL" sz="2300" b="1" dirty="0"/>
                    </a:p>
                  </a:txBody>
                  <a:tcPr/>
                </a:tc>
                <a:tc>
                  <a:txBody>
                    <a:bodyPr/>
                    <a:lstStyle/>
                    <a:p>
                      <a:endParaRPr lang="nl-NL" dirty="0" smtClean="0"/>
                    </a:p>
                    <a:p>
                      <a:endParaRPr lang="nl-NL" dirty="0" smtClean="0"/>
                    </a:p>
                    <a:p>
                      <a:endParaRPr lang="nl-NL" dirty="0" smtClean="0"/>
                    </a:p>
                    <a:p>
                      <a:endParaRPr lang="nl-NL" dirty="0" smtClean="0"/>
                    </a:p>
                    <a:p>
                      <a:endParaRPr lang="nl-NL" dirty="0" smtClean="0"/>
                    </a:p>
                    <a:p>
                      <a:endParaRPr lang="nl-NL" dirty="0"/>
                    </a:p>
                  </a:txBody>
                  <a:tcPr/>
                </a:tc>
                <a:tc>
                  <a:txBody>
                    <a:bodyPr/>
                    <a:lstStyle/>
                    <a:p>
                      <a:endParaRPr lang="nl-NL" dirty="0"/>
                    </a:p>
                  </a:txBody>
                  <a:tcPr/>
                </a:tc>
                <a:extLst>
                  <a:ext uri="{0D108BD9-81ED-4DB2-BD59-A6C34878D82A}">
                    <a16:rowId xmlns:a16="http://schemas.microsoft.com/office/drawing/2014/main" val="1063699053"/>
                  </a:ext>
                </a:extLst>
              </a:tr>
              <a:tr h="370840">
                <a:tc>
                  <a:txBody>
                    <a:bodyPr/>
                    <a:lstStyle/>
                    <a:p>
                      <a:r>
                        <a:rPr lang="nl-NL" sz="2300" dirty="0" smtClean="0"/>
                        <a:t>Behandeling</a:t>
                      </a:r>
                      <a:r>
                        <a:rPr lang="nl-NL" sz="2300" baseline="0" dirty="0" smtClean="0"/>
                        <a:t> gericht op klachten </a:t>
                      </a:r>
                      <a:r>
                        <a:rPr lang="nl-NL" sz="2300" dirty="0" smtClean="0"/>
                        <a:t>plus systemische</a:t>
                      </a:r>
                      <a:r>
                        <a:rPr lang="nl-NL" sz="2300" baseline="0" dirty="0" smtClean="0"/>
                        <a:t> </a:t>
                      </a:r>
                      <a:r>
                        <a:rPr lang="nl-NL" sz="2300" dirty="0" smtClean="0"/>
                        <a:t>therapie</a:t>
                      </a:r>
                      <a:endParaRPr lang="nl-NL" sz="2300" b="1" dirty="0"/>
                    </a:p>
                  </a:txBody>
                  <a:tcPr/>
                </a:tc>
                <a:tc>
                  <a:txBody>
                    <a:bodyPr/>
                    <a:lstStyle/>
                    <a:p>
                      <a:endParaRPr lang="nl-NL" dirty="0" smtClean="0"/>
                    </a:p>
                    <a:p>
                      <a:endParaRPr lang="nl-NL" dirty="0" smtClean="0"/>
                    </a:p>
                    <a:p>
                      <a:endParaRPr lang="nl-NL" dirty="0" smtClean="0"/>
                    </a:p>
                    <a:p>
                      <a:endParaRPr lang="nl-NL" dirty="0" smtClean="0"/>
                    </a:p>
                    <a:p>
                      <a:endParaRPr lang="nl-NL" dirty="0" smtClean="0"/>
                    </a:p>
                    <a:p>
                      <a:endParaRPr lang="nl-NL" dirty="0"/>
                    </a:p>
                  </a:txBody>
                  <a:tcPr/>
                </a:tc>
                <a:tc>
                  <a:txBody>
                    <a:bodyPr/>
                    <a:lstStyle/>
                    <a:p>
                      <a:endParaRPr lang="nl-NL" dirty="0"/>
                    </a:p>
                  </a:txBody>
                  <a:tcPr/>
                </a:tc>
                <a:extLst>
                  <a:ext uri="{0D108BD9-81ED-4DB2-BD59-A6C34878D82A}">
                    <a16:rowId xmlns:a16="http://schemas.microsoft.com/office/drawing/2014/main" val="384644089"/>
                  </a:ext>
                </a:extLst>
              </a:tr>
            </a:tbl>
          </a:graphicData>
        </a:graphic>
      </p:graphicFrame>
      <p:graphicFrame>
        <p:nvGraphicFramePr>
          <p:cNvPr id="8" name="Diagram 7"/>
          <p:cNvGraphicFramePr/>
          <p:nvPr>
            <p:extLst>
              <p:ext uri="{D42A27DB-BD31-4B8C-83A1-F6EECF244321}">
                <p14:modId xmlns:p14="http://schemas.microsoft.com/office/powerpoint/2010/main" val="950778905"/>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341661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en-US" dirty="0" smtClean="0"/>
              <a:t>v</a:t>
            </a:r>
            <a:endParaRPr lang="nl-NL" dirty="0"/>
          </a:p>
        </p:txBody>
      </p:sp>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3450998029"/>
              </p:ext>
            </p:extLst>
          </p:nvPr>
        </p:nvGraphicFramePr>
        <p:xfrm>
          <a:off x="673100" y="1313452"/>
          <a:ext cx="10744200" cy="4394200"/>
        </p:xfrm>
        <a:graphic>
          <a:graphicData uri="http://schemas.openxmlformats.org/drawingml/2006/table">
            <a:tbl>
              <a:tblPr firstRow="1" bandRow="1">
                <a:tableStyleId>{00A15C55-8517-42AA-B614-E9B94910E393}</a:tableStyleId>
              </a:tblPr>
              <a:tblGrid>
                <a:gridCol w="3581400">
                  <a:extLst>
                    <a:ext uri="{9D8B030D-6E8A-4147-A177-3AD203B41FA5}">
                      <a16:colId xmlns:a16="http://schemas.microsoft.com/office/drawing/2014/main" val="1340916978"/>
                    </a:ext>
                  </a:extLst>
                </a:gridCol>
                <a:gridCol w="3581400">
                  <a:extLst>
                    <a:ext uri="{9D8B030D-6E8A-4147-A177-3AD203B41FA5}">
                      <a16:colId xmlns:a16="http://schemas.microsoft.com/office/drawing/2014/main" val="1851410606"/>
                    </a:ext>
                  </a:extLst>
                </a:gridCol>
                <a:gridCol w="3581400">
                  <a:extLst>
                    <a:ext uri="{9D8B030D-6E8A-4147-A177-3AD203B41FA5}">
                      <a16:colId xmlns:a16="http://schemas.microsoft.com/office/drawing/2014/main" val="3040315049"/>
                    </a:ext>
                  </a:extLst>
                </a:gridCol>
              </a:tblGrid>
              <a:tr h="370840">
                <a:tc>
                  <a:txBody>
                    <a:bodyPr/>
                    <a:lstStyle/>
                    <a:p>
                      <a:endParaRPr lang="nl-NL" dirty="0"/>
                    </a:p>
                  </a:txBody>
                  <a:tcPr>
                    <a:solidFill>
                      <a:srgbClr val="E89E00"/>
                    </a:solidFill>
                  </a:tcPr>
                </a:tc>
                <a:tc>
                  <a:txBody>
                    <a:bodyPr/>
                    <a:lstStyle/>
                    <a:p>
                      <a:r>
                        <a:rPr lang="nl-NL" dirty="0" smtClean="0"/>
                        <a:t>Voordelen</a:t>
                      </a:r>
                      <a:endParaRPr lang="nl-NL" dirty="0"/>
                    </a:p>
                  </a:txBody>
                  <a:tcPr>
                    <a:solidFill>
                      <a:srgbClr val="E89E00"/>
                    </a:solidFill>
                  </a:tcPr>
                </a:tc>
                <a:tc>
                  <a:txBody>
                    <a:bodyPr/>
                    <a:lstStyle/>
                    <a:p>
                      <a:r>
                        <a:rPr lang="nl-NL" dirty="0" smtClean="0"/>
                        <a:t>Nadelen</a:t>
                      </a:r>
                      <a:endParaRPr lang="nl-NL" dirty="0"/>
                    </a:p>
                  </a:txBody>
                  <a:tcPr>
                    <a:solidFill>
                      <a:srgbClr val="E89E00"/>
                    </a:solidFill>
                  </a:tcPr>
                </a:tc>
                <a:extLst>
                  <a:ext uri="{0D108BD9-81ED-4DB2-BD59-A6C34878D82A}">
                    <a16:rowId xmlns:a16="http://schemas.microsoft.com/office/drawing/2014/main" val="3509432912"/>
                  </a:ext>
                </a:extLst>
              </a:tr>
              <a:tr h="370840">
                <a:tc>
                  <a:txBody>
                    <a:bodyPr/>
                    <a:lstStyle/>
                    <a:p>
                      <a:r>
                        <a:rPr lang="nl-NL" sz="2300" dirty="0" smtClean="0"/>
                        <a:t>Behandeling</a:t>
                      </a:r>
                      <a:r>
                        <a:rPr lang="nl-NL" sz="2300" baseline="0" dirty="0" smtClean="0"/>
                        <a:t> gericht op klachten</a:t>
                      </a:r>
                      <a:endParaRPr lang="nl-NL" sz="2300" b="1" dirty="0"/>
                    </a:p>
                  </a:txBody>
                  <a:tcPr/>
                </a:tc>
                <a:tc>
                  <a:txBody>
                    <a:bodyPr/>
                    <a:lstStyle/>
                    <a:p>
                      <a:r>
                        <a:rPr lang="nl-NL" dirty="0" smtClean="0"/>
                        <a:t>Gericht op zo goed mogelijk voelen</a:t>
                      </a:r>
                    </a:p>
                    <a:p>
                      <a:r>
                        <a:rPr lang="nl-NL" dirty="0" smtClean="0"/>
                        <a:t/>
                      </a:r>
                      <a:br>
                        <a:rPr lang="nl-NL" dirty="0" smtClean="0"/>
                      </a:br>
                      <a:r>
                        <a:rPr lang="nl-NL" dirty="0" smtClean="0"/>
                        <a:t>Niet ‘extra’</a:t>
                      </a:r>
                      <a:r>
                        <a:rPr lang="nl-NL" baseline="0" dirty="0" smtClean="0"/>
                        <a:t> ziek maken</a:t>
                      </a:r>
                    </a:p>
                    <a:p>
                      <a:r>
                        <a:rPr lang="nl-NL" baseline="0" dirty="0" smtClean="0"/>
                        <a:t/>
                      </a:r>
                      <a:br>
                        <a:rPr lang="nl-NL" baseline="0" dirty="0" smtClean="0"/>
                      </a:br>
                      <a:r>
                        <a:rPr lang="nl-NL" baseline="0" dirty="0" smtClean="0"/>
                        <a:t>Zo min mogelijk belastende medische behandeling</a:t>
                      </a:r>
                      <a:endParaRPr lang="nl-NL" dirty="0" smtClean="0"/>
                    </a:p>
                  </a:txBody>
                  <a:tcPr/>
                </a:tc>
                <a:tc>
                  <a:txBody>
                    <a:bodyPr/>
                    <a:lstStyle/>
                    <a:p>
                      <a:r>
                        <a:rPr lang="nl-NL" baseline="0" dirty="0" smtClean="0"/>
                        <a:t>Tumor niet geremd/verkleind</a:t>
                      </a:r>
                    </a:p>
                    <a:p>
                      <a:endParaRPr lang="nl-NL" baseline="0" dirty="0" smtClean="0"/>
                    </a:p>
                    <a:p>
                      <a:r>
                        <a:rPr lang="nl-NL" baseline="0" dirty="0" smtClean="0"/>
                        <a:t>Geen kans op levensverlenging</a:t>
                      </a:r>
                    </a:p>
                  </a:txBody>
                  <a:tcPr/>
                </a:tc>
                <a:extLst>
                  <a:ext uri="{0D108BD9-81ED-4DB2-BD59-A6C34878D82A}">
                    <a16:rowId xmlns:a16="http://schemas.microsoft.com/office/drawing/2014/main" val="1063699053"/>
                  </a:ext>
                </a:extLst>
              </a:tr>
              <a:tr h="370840">
                <a:tc>
                  <a:txBody>
                    <a:bodyPr/>
                    <a:lstStyle/>
                    <a:p>
                      <a:r>
                        <a:rPr lang="nl-NL" sz="2300" dirty="0" smtClean="0"/>
                        <a:t>Behandeling</a:t>
                      </a:r>
                      <a:r>
                        <a:rPr lang="nl-NL" sz="2300" baseline="0" dirty="0" smtClean="0"/>
                        <a:t> gericht op klachten </a:t>
                      </a:r>
                      <a:r>
                        <a:rPr lang="nl-NL" sz="2300" dirty="0" smtClean="0"/>
                        <a:t>plus systemische</a:t>
                      </a:r>
                      <a:r>
                        <a:rPr lang="nl-NL" sz="2300" baseline="0" dirty="0" smtClean="0"/>
                        <a:t> </a:t>
                      </a:r>
                      <a:r>
                        <a:rPr lang="nl-NL" sz="2300" dirty="0" smtClean="0"/>
                        <a:t>therapie</a:t>
                      </a:r>
                      <a:endParaRPr lang="nl-NL" sz="23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Soms ook gericht op verlichting</a:t>
                      </a:r>
                      <a:r>
                        <a:rPr lang="nl-NL" baseline="0" dirty="0" smtClean="0"/>
                        <a:t> klachten</a:t>
                      </a:r>
                      <a:endParaRPr lang="nl-NL" dirty="0" smtClean="0"/>
                    </a:p>
                    <a:p>
                      <a:endParaRPr lang="nl-NL" baseline="0" dirty="0" smtClean="0"/>
                    </a:p>
                    <a:p>
                      <a:r>
                        <a:rPr lang="nl-NL" baseline="0" dirty="0" smtClean="0"/>
                        <a:t>Kans op remmen/verkleinen tumor</a:t>
                      </a:r>
                    </a:p>
                    <a:p>
                      <a:endParaRPr lang="nl-NL" baseline="0" dirty="0" smtClean="0"/>
                    </a:p>
                    <a:p>
                      <a:r>
                        <a:rPr lang="nl-NL" baseline="0" dirty="0" smtClean="0"/>
                        <a:t>Kans op levensverlenging</a:t>
                      </a:r>
                    </a:p>
                  </a:txBody>
                  <a:tcPr/>
                </a:tc>
                <a:tc>
                  <a:txBody>
                    <a:bodyPr/>
                    <a:lstStyle/>
                    <a:p>
                      <a:r>
                        <a:rPr lang="nl-NL" dirty="0" smtClean="0"/>
                        <a:t>Bijwerkingen (% en ernst)</a:t>
                      </a:r>
                    </a:p>
                    <a:p>
                      <a:endParaRPr lang="nl-NL" dirty="0" smtClean="0"/>
                    </a:p>
                    <a:p>
                      <a:r>
                        <a:rPr lang="nl-NL" dirty="0" smtClean="0"/>
                        <a:t>Belasting</a:t>
                      </a:r>
                      <a:r>
                        <a:rPr lang="nl-NL" baseline="0" dirty="0" smtClean="0"/>
                        <a:t> van behandeling (ziekenhuisbezoek, kuurschema’s)</a:t>
                      </a:r>
                      <a:endParaRPr lang="nl-NL" dirty="0"/>
                    </a:p>
                  </a:txBody>
                  <a:tcPr/>
                </a:tc>
                <a:extLst>
                  <a:ext uri="{0D108BD9-81ED-4DB2-BD59-A6C34878D82A}">
                    <a16:rowId xmlns:a16="http://schemas.microsoft.com/office/drawing/2014/main" val="384644089"/>
                  </a:ext>
                </a:extLst>
              </a:tr>
            </a:tbl>
          </a:graphicData>
        </a:graphic>
      </p:graphicFrame>
      <p:graphicFrame>
        <p:nvGraphicFramePr>
          <p:cNvPr id="9" name="Diagram 8"/>
          <p:cNvGraphicFramePr/>
          <p:nvPr>
            <p:extLst>
              <p:ext uri="{D42A27DB-BD31-4B8C-83A1-F6EECF244321}">
                <p14:modId xmlns:p14="http://schemas.microsoft.com/office/powerpoint/2010/main" val="950778905"/>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2203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Faciliteren</a:t>
            </a:r>
            <a:endParaRPr lang="nl-NL"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7" name="Diagram 6"/>
          <p:cNvGraphicFramePr/>
          <p:nvPr>
            <p:extLst>
              <p:ext uri="{D42A27DB-BD31-4B8C-83A1-F6EECF244321}">
                <p14:modId xmlns:p14="http://schemas.microsoft.com/office/powerpoint/2010/main" val="3583093351"/>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369500" y="1791282"/>
            <a:ext cx="7376799" cy="4151736"/>
          </a:xfrm>
          <a:prstGeom prst="rect">
            <a:avLst/>
          </a:prstGeom>
        </p:spPr>
      </p:pic>
    </p:spTree>
    <p:extLst>
      <p:ext uri="{BB962C8B-B14F-4D97-AF65-F5344CB8AC3E}">
        <p14:creationId xmlns:p14="http://schemas.microsoft.com/office/powerpoint/2010/main" val="28174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DD129E-907D-47EF-9A0B-7CD196CC3F0A}"/>
              </a:ext>
            </a:extLst>
          </p:cNvPr>
          <p:cNvSpPr>
            <a:spLocks noGrp="1"/>
          </p:cNvSpPr>
          <p:nvPr>
            <p:ph sz="half" idx="1"/>
          </p:nvPr>
        </p:nvSpPr>
        <p:spPr/>
        <p:txBody>
          <a:bodyPr/>
          <a:lstStyle/>
          <a:p>
            <a:pPr marL="342900" indent="-342900">
              <a:buFont typeface="Arial" panose="020B0604020202020204" pitchFamily="34" charset="0"/>
              <a:buChar char="•"/>
            </a:pPr>
            <a:r>
              <a:rPr lang="nl-NL" dirty="0" smtClean="0"/>
              <a:t>Kennismaken</a:t>
            </a:r>
          </a:p>
          <a:p>
            <a:pPr marL="342900" indent="-342900">
              <a:buFont typeface="Arial" panose="020B0604020202020204" pitchFamily="34" charset="0"/>
              <a:buChar char="•"/>
            </a:pPr>
            <a:r>
              <a:rPr lang="nl-NL" dirty="0" smtClean="0"/>
              <a:t>Kader</a:t>
            </a:r>
          </a:p>
          <a:p>
            <a:pPr marL="342900" indent="-342900">
              <a:buFont typeface="Arial" panose="020B0604020202020204" pitchFamily="34" charset="0"/>
              <a:buChar char="•"/>
            </a:pPr>
            <a:r>
              <a:rPr lang="nl-NL" dirty="0" smtClean="0"/>
              <a:t>Oefenen met acteur</a:t>
            </a:r>
          </a:p>
          <a:p>
            <a:pPr marL="342900" indent="-342900">
              <a:buFont typeface="Arial" panose="020B0604020202020204" pitchFamily="34" charset="0"/>
              <a:buChar char="•"/>
            </a:pPr>
            <a:r>
              <a:rPr lang="nl-NL" dirty="0" smtClean="0"/>
              <a:t>Afsluiten</a:t>
            </a:r>
            <a:endParaRPr lang="nl-NL" dirty="0"/>
          </a:p>
        </p:txBody>
      </p:sp>
      <p:sp>
        <p:nvSpPr>
          <p:cNvPr id="5" name="Tijdelijke aanduiding voor afbeelding 4">
            <a:extLst>
              <a:ext uri="{FF2B5EF4-FFF2-40B4-BE49-F238E27FC236}">
                <a16:creationId xmlns:a16="http://schemas.microsoft.com/office/drawing/2014/main" id="{2EABD469-25FC-40A7-88DD-D496840E6E08}"/>
              </a:ext>
            </a:extLst>
          </p:cNvPr>
          <p:cNvSpPr>
            <a:spLocks noGrp="1"/>
          </p:cNvSpPr>
          <p:nvPr>
            <p:ph type="pic" sz="quarter" idx="12"/>
          </p:nvPr>
        </p:nvSpPr>
        <p:spPr/>
      </p:sp>
      <p:sp>
        <p:nvSpPr>
          <p:cNvPr id="4" name="Titel 3">
            <a:extLst>
              <a:ext uri="{FF2B5EF4-FFF2-40B4-BE49-F238E27FC236}">
                <a16:creationId xmlns:a16="http://schemas.microsoft.com/office/drawing/2014/main" id="{98ADF53D-5C36-4547-A976-78DEA817D451}"/>
              </a:ext>
            </a:extLst>
          </p:cNvPr>
          <p:cNvSpPr>
            <a:spLocks noGrp="1"/>
          </p:cNvSpPr>
          <p:nvPr>
            <p:ph type="title"/>
          </p:nvPr>
        </p:nvSpPr>
        <p:spPr/>
        <p:txBody>
          <a:bodyPr/>
          <a:lstStyle/>
          <a:p>
            <a:r>
              <a:rPr lang="nl-NL" dirty="0" smtClean="0"/>
              <a:t>Programma</a:t>
            </a:r>
            <a:endParaRPr lang="nl-NL"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218513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Faciliteren</a:t>
            </a:r>
            <a:endParaRPr lang="nl-NL" dirty="0"/>
          </a:p>
        </p:txBody>
      </p:sp>
      <p:sp>
        <p:nvSpPr>
          <p:cNvPr id="8" name="Tekstvak 7"/>
          <p:cNvSpPr txBox="1"/>
          <p:nvPr/>
        </p:nvSpPr>
        <p:spPr>
          <a:xfrm>
            <a:off x="1941407" y="2698924"/>
            <a:ext cx="8229430" cy="2677656"/>
          </a:xfrm>
          <a:prstGeom prst="rect">
            <a:avLst/>
          </a:prstGeom>
          <a:solidFill>
            <a:srgbClr val="CED9E5"/>
          </a:solidFill>
        </p:spPr>
        <p:txBody>
          <a:bodyPr wrap="square" rtlCol="0">
            <a:spAutoFit/>
          </a:bodyPr>
          <a:lstStyle/>
          <a:p>
            <a:pPr algn="ctr"/>
            <a:r>
              <a:rPr lang="nl-NL" sz="2800" dirty="0" smtClean="0"/>
              <a:t>“Als </a:t>
            </a:r>
            <a:r>
              <a:rPr lang="nl-NL" sz="2800" dirty="0"/>
              <a:t>een patiënt niet zoveel heeft onthouden en hij heeft nog heel veel vragen die ik ook niet kan beantwoorden, dan gaan we eens over die vragen praten en ze opschrijven. Dan kan ie het toch nog eens met de oncoloog bespreken om voor zichzelf een betere keuze te kunnen maken</a:t>
            </a:r>
            <a:r>
              <a:rPr lang="nl-NL" sz="2800" dirty="0" smtClean="0"/>
              <a:t>.” </a:t>
            </a:r>
            <a:endParaRPr lang="nl-NL" sz="2800"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graphicFrame>
        <p:nvGraphicFramePr>
          <p:cNvPr id="7" name="Diagram 6"/>
          <p:cNvGraphicFramePr/>
          <p:nvPr>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809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Faciliteren</a:t>
            </a:r>
            <a:endParaRPr lang="nl-NL" sz="3400" dirty="0"/>
          </a:p>
        </p:txBody>
      </p:sp>
      <p:graphicFrame>
        <p:nvGraphicFramePr>
          <p:cNvPr id="9" name="Diagram 8"/>
          <p:cNvGraphicFramePr/>
          <p:nvPr>
            <p:extLst>
              <p:ext uri="{D42A27DB-BD31-4B8C-83A1-F6EECF244321}">
                <p14:modId xmlns:p14="http://schemas.microsoft.com/office/powerpoint/2010/main" val="168574989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
        <p:nvSpPr>
          <p:cNvPr id="10" name="Tijdelijke aanduiding voor inhoud 4"/>
          <p:cNvSpPr>
            <a:spLocks noGrp="1"/>
          </p:cNvSpPr>
          <p:nvPr>
            <p:ph sz="half" idx="2"/>
          </p:nvPr>
        </p:nvSpPr>
        <p:spPr>
          <a:xfrm>
            <a:off x="771830" y="2232297"/>
            <a:ext cx="11216969" cy="3587954"/>
          </a:xfrm>
        </p:spPr>
        <p:txBody>
          <a:bodyPr/>
          <a:lstStyle/>
          <a:p>
            <a:pPr marL="0" indent="0">
              <a:buNone/>
            </a:pPr>
            <a:r>
              <a:rPr lang="nl-NL" sz="2400" b="1" dirty="0" smtClean="0"/>
              <a:t>Anderen betrekken </a:t>
            </a:r>
            <a:r>
              <a:rPr lang="nl-NL" sz="2400" dirty="0"/>
              <a:t>	</a:t>
            </a:r>
            <a:r>
              <a:rPr lang="nl-NL" sz="2400" dirty="0" smtClean="0"/>
              <a:t>Terugverwijzen naar specialist</a:t>
            </a:r>
          </a:p>
          <a:p>
            <a:pPr marL="0" indent="0">
              <a:buNone/>
            </a:pPr>
            <a:r>
              <a:rPr lang="nl-NL" sz="2400" dirty="0"/>
              <a:t>	</a:t>
            </a:r>
            <a:r>
              <a:rPr lang="nl-NL" sz="2400" dirty="0" smtClean="0"/>
              <a:t>			Zelf contact opnemen met specialist</a:t>
            </a:r>
          </a:p>
          <a:p>
            <a:pPr marL="0" indent="0">
              <a:buNone/>
            </a:pPr>
            <a:r>
              <a:rPr lang="nl-NL" sz="2400" dirty="0"/>
              <a:t>	</a:t>
            </a:r>
            <a:r>
              <a:rPr lang="nl-NL" sz="2400" dirty="0" smtClean="0"/>
              <a:t>			Contact organiseren met anderen (zorgverleners,					naasten)</a:t>
            </a:r>
          </a:p>
          <a:p>
            <a:pPr marL="0" indent="0">
              <a:buNone/>
            </a:pPr>
            <a:endParaRPr lang="nl-NL" sz="2400" dirty="0" smtClean="0"/>
          </a:p>
          <a:p>
            <a:pPr marL="0" indent="0">
              <a:buNone/>
            </a:pPr>
            <a:r>
              <a:rPr lang="nl-NL" sz="2400" b="1" dirty="0" smtClean="0"/>
              <a:t>Voorbereiden</a:t>
            </a:r>
            <a:r>
              <a:rPr lang="nl-NL" sz="2400" dirty="0" smtClean="0"/>
              <a:t>		Patiënt helpen voorbereiden gesprek</a:t>
            </a:r>
          </a:p>
          <a:p>
            <a:pPr marL="0" indent="0">
              <a:buNone/>
            </a:pPr>
            <a:r>
              <a:rPr lang="nl-NL" sz="2400" dirty="0"/>
              <a:t>	</a:t>
            </a:r>
            <a:r>
              <a:rPr lang="nl-NL" sz="2400" dirty="0" smtClean="0"/>
              <a:t>			Wijzen op keuzehulpen</a:t>
            </a:r>
          </a:p>
        </p:txBody>
      </p:sp>
    </p:spTree>
    <p:extLst>
      <p:ext uri="{BB962C8B-B14F-4D97-AF65-F5344CB8AC3E}">
        <p14:creationId xmlns:p14="http://schemas.microsoft.com/office/powerpoint/2010/main" val="35701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Strategieën ondersteunen Gedeelde Besluitvorming</a:t>
            </a:r>
            <a:endParaRPr lang="nl-NL" sz="3400"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7722" y="1901772"/>
            <a:ext cx="7376799" cy="4151736"/>
          </a:xfrm>
          <a:prstGeom prst="rect">
            <a:avLst/>
          </a:prstGeom>
        </p:spPr>
      </p:pic>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172619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 je doen na deze training?</a:t>
            </a:r>
            <a:endParaRPr lang="nl-NL" dirty="0"/>
          </a:p>
        </p:txBody>
      </p:sp>
      <p:sp>
        <p:nvSpPr>
          <p:cNvPr id="3" name="Tijdelijke aanduiding voor inhoud 2"/>
          <p:cNvSpPr>
            <a:spLocks noGrp="1"/>
          </p:cNvSpPr>
          <p:nvPr>
            <p:ph sz="half" idx="2"/>
          </p:nvPr>
        </p:nvSpPr>
        <p:spPr/>
        <p:txBody>
          <a:bodyPr/>
          <a:lstStyle/>
          <a:p>
            <a:endParaRPr lang="nl-NL"/>
          </a:p>
        </p:txBody>
      </p:sp>
      <p:sp>
        <p:nvSpPr>
          <p:cNvPr id="6"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13523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2D417FAB-8F62-4FD7-855C-3F6DF8D81F5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477" y="603738"/>
            <a:ext cx="12191046" cy="6254261"/>
          </a:xfrm>
        </p:spPr>
      </p:pic>
      <p:pic>
        <p:nvPicPr>
          <p:cNvPr id="3" name="Afbeelding 2">
            <a:extLst>
              <a:ext uri="{FF2B5EF4-FFF2-40B4-BE49-F238E27FC236}">
                <a16:creationId xmlns:a16="http://schemas.microsoft.com/office/drawing/2014/main" id="{74C8419C-8A51-4DBB-97A9-6C692EA896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37786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pic>
        <p:nvPicPr>
          <p:cNvPr id="8" name="Tijdelijke aanduiding voor inhoud 7">
            <a:hlinkClick r:id="rId3"/>
          </p:cNvPr>
          <p:cNvPicPr>
            <a:picLocks noGrp="1" noChangeAspect="1"/>
          </p:cNvPicPr>
          <p:nvPr>
            <p:ph sz="half" idx="2"/>
          </p:nvPr>
        </p:nvPicPr>
        <p:blipFill rotWithShape="1">
          <a:blip r:embed="rId4" cstate="email">
            <a:extLst>
              <a:ext uri="{28A0092B-C50C-407E-A947-70E740481C1C}">
                <a14:useLocalDpi xmlns:a14="http://schemas.microsoft.com/office/drawing/2010/main" val="0"/>
              </a:ext>
            </a:extLst>
          </a:blip>
          <a:srcRect/>
          <a:stretch/>
        </p:blipFill>
        <p:spPr>
          <a:xfrm>
            <a:off x="1948815" y="1361440"/>
            <a:ext cx="7985760" cy="4328160"/>
          </a:xfrm>
        </p:spPr>
      </p:pic>
    </p:spTree>
    <p:extLst>
      <p:ext uri="{BB962C8B-B14F-4D97-AF65-F5344CB8AC3E}">
        <p14:creationId xmlns:p14="http://schemas.microsoft.com/office/powerpoint/2010/main" val="24822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Theorie GB</a:t>
            </a:r>
            <a:endParaRPr lang="nl-NL" dirty="0"/>
          </a:p>
        </p:txBody>
      </p:sp>
      <p:sp>
        <p:nvSpPr>
          <p:cNvPr id="3" name="Tijdelijke aanduiding voor inhoud 2"/>
          <p:cNvSpPr>
            <a:spLocks noGrp="1"/>
          </p:cNvSpPr>
          <p:nvPr>
            <p:ph sz="half" idx="2"/>
          </p:nvPr>
        </p:nvSpPr>
        <p:spPr>
          <a:xfrm>
            <a:off x="711200" y="2212440"/>
            <a:ext cx="10744200" cy="3751308"/>
          </a:xfrm>
        </p:spPr>
        <p:txBody>
          <a:bodyPr/>
          <a:lstStyle/>
          <a:p>
            <a:r>
              <a:rPr lang="nl-NL" sz="2200" dirty="0" smtClean="0"/>
              <a:t>Wanneer </a:t>
            </a:r>
            <a:r>
              <a:rPr lang="nl-NL" sz="2200" dirty="0"/>
              <a:t>GB?</a:t>
            </a:r>
          </a:p>
          <a:p>
            <a:pPr lvl="1"/>
            <a:r>
              <a:rPr lang="nl-NL" sz="2200" dirty="0"/>
              <a:t>Het doel is altijd een besluit nemen dat past bij </a:t>
            </a:r>
            <a:r>
              <a:rPr lang="nl-NL" sz="2200" dirty="0" smtClean="0"/>
              <a:t>deze </a:t>
            </a:r>
            <a:r>
              <a:rPr lang="nl-NL" sz="2200" dirty="0"/>
              <a:t>patiënt</a:t>
            </a:r>
          </a:p>
          <a:p>
            <a:pPr lvl="1"/>
            <a:r>
              <a:rPr lang="nl-NL" sz="2200" dirty="0" smtClean="0"/>
              <a:t>GB met name bij </a:t>
            </a:r>
            <a:r>
              <a:rPr lang="nl-NL" sz="2200" dirty="0"/>
              <a:t>preferentiegevoelige </a:t>
            </a:r>
            <a:r>
              <a:rPr lang="nl-NL" sz="2200" dirty="0" smtClean="0"/>
              <a:t>beslissingen</a:t>
            </a:r>
          </a:p>
          <a:p>
            <a:r>
              <a:rPr lang="nl-NL" sz="2200" dirty="0" smtClean="0"/>
              <a:t>Waarom </a:t>
            </a:r>
            <a:r>
              <a:rPr lang="nl-NL" sz="2200" dirty="0"/>
              <a:t>GB?</a:t>
            </a:r>
          </a:p>
          <a:p>
            <a:pPr lvl="1"/>
            <a:r>
              <a:rPr lang="nl-NL" sz="2200" dirty="0"/>
              <a:t>Ethische gronden (patiëntgerichte zorg, respect voor autonomie)</a:t>
            </a:r>
          </a:p>
          <a:p>
            <a:pPr lvl="1"/>
            <a:r>
              <a:rPr lang="nl-NL" sz="2200" dirty="0"/>
              <a:t>Gunstig effect op patiënt</a:t>
            </a:r>
          </a:p>
          <a:p>
            <a:pPr lvl="1"/>
            <a:r>
              <a:rPr lang="nl-NL" sz="2200" dirty="0"/>
              <a:t>Behoefte </a:t>
            </a:r>
            <a:r>
              <a:rPr lang="nl-NL" sz="2200" dirty="0" smtClean="0"/>
              <a:t>patiënten</a:t>
            </a:r>
            <a:endParaRPr lang="nl-NL" sz="2200"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41473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Vragen?</a:t>
            </a:r>
            <a:endParaRPr lang="nl-NL"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Tree>
    <p:extLst>
      <p:ext uri="{BB962C8B-B14F-4D97-AF65-F5344CB8AC3E}">
        <p14:creationId xmlns:p14="http://schemas.microsoft.com/office/powerpoint/2010/main" val="352341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Rol huisarts bij GB</a:t>
            </a:r>
            <a:endParaRPr lang="nl-NL" dirty="0"/>
          </a:p>
        </p:txBody>
      </p:sp>
      <p:sp>
        <p:nvSpPr>
          <p:cNvPr id="3" name="Tijdelijke aanduiding voor inhoud 2"/>
          <p:cNvSpPr>
            <a:spLocks noGrp="1"/>
          </p:cNvSpPr>
          <p:nvPr>
            <p:ph sz="half" idx="2"/>
          </p:nvPr>
        </p:nvSpPr>
        <p:spPr>
          <a:xfrm>
            <a:off x="711200" y="2212440"/>
            <a:ext cx="10744200" cy="3751308"/>
          </a:xfrm>
        </p:spPr>
        <p:txBody>
          <a:bodyPr/>
          <a:lstStyle/>
          <a:p>
            <a:r>
              <a:rPr lang="nl-NL" sz="2200" dirty="0" smtClean="0"/>
              <a:t>GB in spreekkamer oncoloog; vier stappen worden niet altijd (goed) toegepast</a:t>
            </a:r>
          </a:p>
          <a:p>
            <a:r>
              <a:rPr lang="nl-NL" sz="2200" dirty="0" smtClean="0"/>
              <a:t>Veel aandacht voor GB, met name in de oncologie</a:t>
            </a:r>
          </a:p>
          <a:p>
            <a:r>
              <a:rPr lang="nl-NL" sz="2200" dirty="0" smtClean="0"/>
              <a:t>Weinig aandacht rol van huisarts</a:t>
            </a:r>
          </a:p>
          <a:p>
            <a:r>
              <a:rPr lang="nl-NL" sz="2200" dirty="0" smtClean="0"/>
              <a:t>Erkenning voor interprofessionele aanpak bij GB [1]</a:t>
            </a:r>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114800" cy="365125"/>
          </a:xfrm>
        </p:spPr>
        <p:txBody>
          <a:bodyPr/>
          <a:lstStyle/>
          <a:p>
            <a:r>
              <a:rPr lang="nl-NL" dirty="0" smtClean="0"/>
              <a:t>Training Gedeelde Besluitvorming voor huisartsen </a:t>
            </a:r>
            <a:endParaRPr lang="nl-NL" dirty="0"/>
          </a:p>
        </p:txBody>
      </p:sp>
      <p:sp>
        <p:nvSpPr>
          <p:cNvPr id="8" name="Tekstvak 7"/>
          <p:cNvSpPr txBox="1"/>
          <p:nvPr/>
        </p:nvSpPr>
        <p:spPr>
          <a:xfrm>
            <a:off x="8900940" y="5797213"/>
            <a:ext cx="3840480" cy="375535"/>
          </a:xfrm>
          <a:prstGeom prst="rect">
            <a:avLst/>
          </a:prstGeom>
          <a:noFill/>
        </p:spPr>
        <p:txBody>
          <a:bodyPr wrap="square" rtlCol="0">
            <a:spAutoFit/>
          </a:bodyPr>
          <a:lstStyle/>
          <a:p>
            <a:r>
              <a:rPr lang="nl-NL" dirty="0" smtClean="0"/>
              <a:t>[1] </a:t>
            </a:r>
            <a:r>
              <a:rPr lang="nl-NL" dirty="0" err="1" smtClean="0"/>
              <a:t>Legare</a:t>
            </a:r>
            <a:r>
              <a:rPr lang="nl-NL" dirty="0" smtClean="0"/>
              <a:t>, Stacey et al., 2010</a:t>
            </a:r>
            <a:endParaRPr lang="nl-NL" dirty="0"/>
          </a:p>
        </p:txBody>
      </p:sp>
    </p:spTree>
    <p:extLst>
      <p:ext uri="{BB962C8B-B14F-4D97-AF65-F5344CB8AC3E}">
        <p14:creationId xmlns:p14="http://schemas.microsoft.com/office/powerpoint/2010/main" val="326308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decision support legare IP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59" y="857672"/>
            <a:ext cx="10959140" cy="53752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huisartsen</a:t>
            </a:r>
            <a:endParaRPr lang="nl-NL" dirty="0"/>
          </a:p>
        </p:txBody>
      </p:sp>
    </p:spTree>
    <p:extLst>
      <p:ext uri="{BB962C8B-B14F-4D97-AF65-F5344CB8AC3E}">
        <p14:creationId xmlns:p14="http://schemas.microsoft.com/office/powerpoint/2010/main" val="370974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relateerde afbeeld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91246" y="1053259"/>
            <a:ext cx="5977338" cy="51008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huisartsen</a:t>
            </a:r>
            <a:endParaRPr lang="nl-NL" dirty="0"/>
          </a:p>
        </p:txBody>
      </p:sp>
    </p:spTree>
    <p:extLst>
      <p:ext uri="{BB962C8B-B14F-4D97-AF65-F5344CB8AC3E}">
        <p14:creationId xmlns:p14="http://schemas.microsoft.com/office/powerpoint/2010/main" val="26847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3415</TotalTime>
  <Words>1468</Words>
  <Application>Microsoft Office PowerPoint</Application>
  <PresentationFormat>Breedbeeld</PresentationFormat>
  <Paragraphs>275</Paragraphs>
  <Slides>34</Slides>
  <Notes>21</Notes>
  <HiddenSlides>2</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Trebuchet MS</vt:lpstr>
      <vt:lpstr>Wingdings</vt:lpstr>
      <vt:lpstr>Kantoorthema</vt:lpstr>
      <vt:lpstr>Gedeelde Besluitvorming in de palliatieve oncologische zorg</vt:lpstr>
      <vt:lpstr>Kennismaking</vt:lpstr>
      <vt:lpstr>Programma</vt:lpstr>
      <vt:lpstr>PowerPoint-presentatie</vt:lpstr>
      <vt:lpstr>Theorie GB</vt:lpstr>
      <vt:lpstr>Vragen?</vt:lpstr>
      <vt:lpstr>Rol huisarts bij GB</vt:lpstr>
      <vt:lpstr>PowerPoint-presentatie</vt:lpstr>
      <vt:lpstr>PowerPoint-presentatie</vt:lpstr>
      <vt:lpstr>Groepsgesprek</vt:lpstr>
      <vt:lpstr>Groepsgesprek</vt:lpstr>
      <vt:lpstr>Groepsgesprek</vt:lpstr>
      <vt:lpstr>Groepsgesprek</vt:lpstr>
      <vt:lpstr>Groepsgesprek</vt:lpstr>
      <vt:lpstr>Strategieën ondersteunen Gedeelde Besluitvorming</vt:lpstr>
      <vt:lpstr>Signaleren</vt:lpstr>
      <vt:lpstr>Signaleren</vt:lpstr>
      <vt:lpstr>Signaleren</vt:lpstr>
      <vt:lpstr>Signaleren </vt:lpstr>
      <vt:lpstr>Meneer de Wit</vt:lpstr>
      <vt:lpstr>Signaleren</vt:lpstr>
      <vt:lpstr>Aanvullen</vt:lpstr>
      <vt:lpstr>Aanvullen</vt:lpstr>
      <vt:lpstr>Aanvullen</vt:lpstr>
      <vt:lpstr>Opties palliatieve oncologie</vt:lpstr>
      <vt:lpstr>Aanvullen</vt:lpstr>
      <vt:lpstr>PowerPoint-presentatie</vt:lpstr>
      <vt:lpstr>v</vt:lpstr>
      <vt:lpstr>Faciliteren</vt:lpstr>
      <vt:lpstr>Faciliteren</vt:lpstr>
      <vt:lpstr>Faciliteren</vt:lpstr>
      <vt:lpstr>Strategieën ondersteunen Gedeelde Besluitvorming</vt:lpstr>
      <vt:lpstr>Wat ga je doen na deze training?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Inge Henselmans</cp:lastModifiedBy>
  <cp:revision>199</cp:revision>
  <dcterms:created xsi:type="dcterms:W3CDTF">2018-06-28T15:32:29Z</dcterms:created>
  <dcterms:modified xsi:type="dcterms:W3CDTF">2022-07-07T15:51:31Z</dcterms:modified>
</cp:coreProperties>
</file>