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handoutMasterIdLst>
    <p:handoutMasterId r:id="rId25"/>
  </p:handoutMasterIdLst>
  <p:sldIdLst>
    <p:sldId id="299" r:id="rId5"/>
    <p:sldId id="285" r:id="rId6"/>
    <p:sldId id="264" r:id="rId7"/>
    <p:sldId id="277" r:id="rId8"/>
    <p:sldId id="265" r:id="rId9"/>
    <p:sldId id="266" r:id="rId10"/>
    <p:sldId id="278" r:id="rId11"/>
    <p:sldId id="279" r:id="rId12"/>
    <p:sldId id="269" r:id="rId13"/>
    <p:sldId id="290" r:id="rId14"/>
    <p:sldId id="270" r:id="rId15"/>
    <p:sldId id="289" r:id="rId16"/>
    <p:sldId id="300" r:id="rId17"/>
    <p:sldId id="291" r:id="rId18"/>
    <p:sldId id="275" r:id="rId19"/>
    <p:sldId id="297" r:id="rId20"/>
    <p:sldId id="282" r:id="rId21"/>
    <p:sldId id="287" r:id="rId22"/>
    <p:sldId id="295" r:id="rId23"/>
  </p:sldIdLst>
  <p:sldSz cx="9144000" cy="6858000" type="screen4x3"/>
  <p:notesSz cx="6858000" cy="2562225"/>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tandaardsectie" id="{C3A8221C-269C-4BEA-BF84-02A83D9ACCF8}">
          <p14:sldIdLst>
            <p14:sldId id="299"/>
            <p14:sldId id="285"/>
            <p14:sldId id="264"/>
            <p14:sldId id="277"/>
            <p14:sldId id="265"/>
            <p14:sldId id="266"/>
            <p14:sldId id="278"/>
            <p14:sldId id="279"/>
            <p14:sldId id="269"/>
            <p14:sldId id="290"/>
            <p14:sldId id="270"/>
            <p14:sldId id="289"/>
            <p14:sldId id="300"/>
            <p14:sldId id="291"/>
            <p14:sldId id="275"/>
            <p14:sldId id="297"/>
            <p14:sldId id="282"/>
            <p14:sldId id="287"/>
            <p14:sldId id="29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006D8C"/>
    <a:srgbClr val="41C4ED"/>
    <a:srgbClr val="E784B2"/>
    <a:srgbClr val="D900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FA244C-91DF-44AE-A522-33D74A64ED13}" v="8" dt="2023-09-21T09:52:18.3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66433" autoAdjust="0"/>
  </p:normalViewPr>
  <p:slideViewPr>
    <p:cSldViewPr snapToGrid="0">
      <p:cViewPr varScale="1">
        <p:scale>
          <a:sx n="44" d="100"/>
          <a:sy n="44" d="100"/>
        </p:scale>
        <p:origin x="1932" y="40"/>
      </p:cViewPr>
      <p:guideLst>
        <p:guide orient="horz" pos="2160"/>
        <p:guide pos="2880"/>
      </p:guideLst>
    </p:cSldViewPr>
  </p:slideViewPr>
  <p:outlineViewPr>
    <p:cViewPr>
      <p:scale>
        <a:sx n="33" d="100"/>
        <a:sy n="33" d="100"/>
      </p:scale>
      <p:origin x="0" y="-3126"/>
    </p:cViewPr>
  </p:outlineViewPr>
  <p:notesTextViewPr>
    <p:cViewPr>
      <p:scale>
        <a:sx n="1" d="1"/>
        <a:sy n="1" d="1"/>
      </p:scale>
      <p:origin x="0" y="0"/>
    </p:cViewPr>
  </p:notesTextViewPr>
  <p:notesViewPr>
    <p:cSldViewPr snapToGrid="0">
      <p:cViewPr varScale="1">
        <p:scale>
          <a:sx n="84" d="100"/>
          <a:sy n="84" d="100"/>
        </p:scale>
        <p:origin x="301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ke van de Vegte" userId="S::a.vandevegte@iknl.nl::bd4a6814-9f37-40fa-a9f3-1ed2d4ee651c" providerId="AD" clId="Web-{017C4953-F386-396A-A406-2FC52A0EB5D1}"/>
    <pc:docChg chg="modSld">
      <pc:chgData name="Anke van de Vegte" userId="S::a.vandevegte@iknl.nl::bd4a6814-9f37-40fa-a9f3-1ed2d4ee651c" providerId="AD" clId="Web-{017C4953-F386-396A-A406-2FC52A0EB5D1}" dt="2023-09-21T11:17:58.964" v="10"/>
      <pc:docMkLst>
        <pc:docMk/>
      </pc:docMkLst>
      <pc:sldChg chg="modNotes">
        <pc:chgData name="Anke van de Vegte" userId="S::a.vandevegte@iknl.nl::bd4a6814-9f37-40fa-a9f3-1ed2d4ee651c" providerId="AD" clId="Web-{017C4953-F386-396A-A406-2FC52A0EB5D1}" dt="2023-09-21T11:17:58.964" v="10"/>
        <pc:sldMkLst>
          <pc:docMk/>
          <pc:sldMk cId="340867051" sldId="29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0086EC4-0391-48F3-AEBE-6D14B89349B6}"/>
              </a:ext>
            </a:extLst>
          </p:cNvPr>
          <p:cNvSpPr>
            <a:spLocks noGrp="1"/>
          </p:cNvSpPr>
          <p:nvPr>
            <p:ph type="hdr" sz="quarter"/>
          </p:nvPr>
        </p:nvSpPr>
        <p:spPr>
          <a:xfrm>
            <a:off x="0" y="0"/>
            <a:ext cx="2971800" cy="1285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90D00357-F656-4F88-853C-319ADE7B197C}"/>
              </a:ext>
            </a:extLst>
          </p:cNvPr>
          <p:cNvSpPr>
            <a:spLocks noGrp="1"/>
          </p:cNvSpPr>
          <p:nvPr>
            <p:ph type="dt" sz="quarter" idx="1"/>
          </p:nvPr>
        </p:nvSpPr>
        <p:spPr>
          <a:xfrm>
            <a:off x="3884613" y="0"/>
            <a:ext cx="2971800" cy="128588"/>
          </a:xfrm>
          <a:prstGeom prst="rect">
            <a:avLst/>
          </a:prstGeom>
        </p:spPr>
        <p:txBody>
          <a:bodyPr vert="horz" lIns="91440" tIns="45720" rIns="91440" bIns="45720" rtlCol="0"/>
          <a:lstStyle>
            <a:lvl1pPr algn="r">
              <a:defRPr sz="1200"/>
            </a:lvl1pPr>
          </a:lstStyle>
          <a:p>
            <a:fld id="{8AC6FFD9-C6EB-4291-A27B-7BC072B2601B}" type="datetimeFigureOut">
              <a:rPr lang="nl-NL" smtClean="0"/>
              <a:t>21-9-2023</a:t>
            </a:fld>
            <a:endParaRPr lang="nl-NL"/>
          </a:p>
        </p:txBody>
      </p:sp>
      <p:sp>
        <p:nvSpPr>
          <p:cNvPr id="4" name="Tijdelijke aanduiding voor voettekst 3">
            <a:extLst>
              <a:ext uri="{FF2B5EF4-FFF2-40B4-BE49-F238E27FC236}">
                <a16:creationId xmlns:a16="http://schemas.microsoft.com/office/drawing/2014/main" id="{C28CA197-7261-4836-B9B6-0BA1673AF9C2}"/>
              </a:ext>
            </a:extLst>
          </p:cNvPr>
          <p:cNvSpPr>
            <a:spLocks noGrp="1"/>
          </p:cNvSpPr>
          <p:nvPr>
            <p:ph type="ftr" sz="quarter" idx="2"/>
          </p:nvPr>
        </p:nvSpPr>
        <p:spPr>
          <a:xfrm>
            <a:off x="0" y="2433638"/>
            <a:ext cx="2971800" cy="128587"/>
          </a:xfrm>
          <a:prstGeom prst="rect">
            <a:avLst/>
          </a:prstGeom>
        </p:spPr>
        <p:txBody>
          <a:bodyPr vert="horz" lIns="91440" tIns="45720" rIns="91440" bIns="45720" rtlCol="0" anchor="b"/>
          <a:lstStyle>
            <a:lvl1pPr algn="l">
              <a:defRPr sz="1200"/>
            </a:lvl1pPr>
          </a:lstStyle>
          <a:p>
            <a:r>
              <a:rPr lang="nl-NL"/>
              <a:t>Workshop Gezamenlijke besluitvorming, maart 2021             licentie: CC-BY-NC-SA</a:t>
            </a:r>
          </a:p>
        </p:txBody>
      </p:sp>
      <p:sp>
        <p:nvSpPr>
          <p:cNvPr id="5" name="Tijdelijke aanduiding voor dianummer 4">
            <a:extLst>
              <a:ext uri="{FF2B5EF4-FFF2-40B4-BE49-F238E27FC236}">
                <a16:creationId xmlns:a16="http://schemas.microsoft.com/office/drawing/2014/main" id="{9F8EE976-6DFB-4C88-8B82-AED546D550F1}"/>
              </a:ext>
            </a:extLst>
          </p:cNvPr>
          <p:cNvSpPr>
            <a:spLocks noGrp="1"/>
          </p:cNvSpPr>
          <p:nvPr>
            <p:ph type="sldNum" sz="quarter" idx="3"/>
          </p:nvPr>
        </p:nvSpPr>
        <p:spPr>
          <a:xfrm>
            <a:off x="3884613" y="2433638"/>
            <a:ext cx="2971800" cy="128587"/>
          </a:xfrm>
          <a:prstGeom prst="rect">
            <a:avLst/>
          </a:prstGeom>
        </p:spPr>
        <p:txBody>
          <a:bodyPr vert="horz" lIns="91440" tIns="45720" rIns="91440" bIns="45720" rtlCol="0" anchor="b"/>
          <a:lstStyle>
            <a:lvl1pPr algn="r">
              <a:defRPr sz="1200"/>
            </a:lvl1pPr>
          </a:lstStyle>
          <a:p>
            <a:fld id="{9F541E3F-6143-402C-A35B-2857DAC9E95E}" type="slidenum">
              <a:rPr lang="nl-NL" smtClean="0"/>
              <a:t>‹nr.›</a:t>
            </a:fld>
            <a:endParaRPr lang="nl-NL"/>
          </a:p>
        </p:txBody>
      </p:sp>
    </p:spTree>
    <p:extLst>
      <p:ext uri="{BB962C8B-B14F-4D97-AF65-F5344CB8AC3E}">
        <p14:creationId xmlns:p14="http://schemas.microsoft.com/office/powerpoint/2010/main" val="5933804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2465344"/>
          </a:xfrm>
          <a:prstGeom prst="rect">
            <a:avLst/>
          </a:prstGeom>
          <a:noFill/>
          <a:ln w="9525">
            <a:noFill/>
            <a:miter lim="800000"/>
            <a:headEnd/>
            <a:tailEnd/>
          </a:ln>
          <a:effectLst/>
        </p:spPr>
        <p:txBody>
          <a:bodyPr vert="horz" wrap="square" lIns="173745" tIns="86873" rIns="173745" bIns="86873" numCol="1" anchor="t" anchorCtr="0" compatLnSpc="1">
            <a:prstTxWarp prst="textNoShape">
              <a:avLst/>
            </a:prstTxWarp>
          </a:bodyPr>
          <a:lstStyle>
            <a:lvl1pPr>
              <a:defRPr sz="2300"/>
            </a:lvl1pPr>
          </a:lstStyle>
          <a:p>
            <a:endParaRPr lang="nl-NL"/>
          </a:p>
        </p:txBody>
      </p:sp>
      <p:sp>
        <p:nvSpPr>
          <p:cNvPr id="4099" name="Rectangle 3"/>
          <p:cNvSpPr>
            <a:spLocks noGrp="1" noChangeArrowheads="1"/>
          </p:cNvSpPr>
          <p:nvPr>
            <p:ph type="dt" idx="1"/>
          </p:nvPr>
        </p:nvSpPr>
        <p:spPr bwMode="auto">
          <a:xfrm>
            <a:off x="3970938" y="0"/>
            <a:ext cx="3037840" cy="2465344"/>
          </a:xfrm>
          <a:prstGeom prst="rect">
            <a:avLst/>
          </a:prstGeom>
          <a:noFill/>
          <a:ln w="9525">
            <a:noFill/>
            <a:miter lim="800000"/>
            <a:headEnd/>
            <a:tailEnd/>
          </a:ln>
          <a:effectLst/>
        </p:spPr>
        <p:txBody>
          <a:bodyPr vert="horz" wrap="square" lIns="173745" tIns="86873" rIns="173745" bIns="86873" numCol="1" anchor="t" anchorCtr="0" compatLnSpc="1">
            <a:prstTxWarp prst="textNoShape">
              <a:avLst/>
            </a:prstTxWarp>
          </a:bodyPr>
          <a:lstStyle>
            <a:lvl1pPr algn="r">
              <a:defRPr sz="2300"/>
            </a:lvl1pPr>
          </a:lstStyle>
          <a:p>
            <a:endParaRPr lang="nl-NL"/>
          </a:p>
        </p:txBody>
      </p:sp>
      <p:sp>
        <p:nvSpPr>
          <p:cNvPr id="4100" name="Rectangle 4"/>
          <p:cNvSpPr>
            <a:spLocks noGrp="1" noRot="1" noChangeAspect="1" noChangeArrowheads="1" noTextEdit="1"/>
          </p:cNvSpPr>
          <p:nvPr>
            <p:ph type="sldImg" idx="2"/>
          </p:nvPr>
        </p:nvSpPr>
        <p:spPr bwMode="auto">
          <a:xfrm>
            <a:off x="-8820150" y="3698875"/>
            <a:ext cx="24650700" cy="18489613"/>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1040" y="23420764"/>
            <a:ext cx="5608320" cy="22188092"/>
          </a:xfrm>
          <a:prstGeom prst="rect">
            <a:avLst/>
          </a:prstGeom>
          <a:noFill/>
          <a:ln w="9525">
            <a:noFill/>
            <a:miter lim="800000"/>
            <a:headEnd/>
            <a:tailEnd/>
          </a:ln>
          <a:effectLst/>
        </p:spPr>
        <p:txBody>
          <a:bodyPr vert="horz" wrap="square" lIns="173745" tIns="86873" rIns="173745" bIns="86873"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102" name="Rectangle 6"/>
          <p:cNvSpPr>
            <a:spLocks noGrp="1" noChangeArrowheads="1"/>
          </p:cNvSpPr>
          <p:nvPr>
            <p:ph type="ftr" sz="quarter" idx="4"/>
          </p:nvPr>
        </p:nvSpPr>
        <p:spPr bwMode="auto">
          <a:xfrm>
            <a:off x="0" y="46832972"/>
            <a:ext cx="3037840" cy="2465344"/>
          </a:xfrm>
          <a:prstGeom prst="rect">
            <a:avLst/>
          </a:prstGeom>
          <a:noFill/>
          <a:ln w="9525">
            <a:noFill/>
            <a:miter lim="800000"/>
            <a:headEnd/>
            <a:tailEnd/>
          </a:ln>
          <a:effectLst/>
        </p:spPr>
        <p:txBody>
          <a:bodyPr vert="horz" wrap="square" lIns="173745" tIns="86873" rIns="173745" bIns="86873" numCol="1" anchor="b" anchorCtr="0" compatLnSpc="1">
            <a:prstTxWarp prst="textNoShape">
              <a:avLst/>
            </a:prstTxWarp>
          </a:bodyPr>
          <a:lstStyle>
            <a:lvl1pPr>
              <a:defRPr sz="2300"/>
            </a:lvl1pPr>
          </a:lstStyle>
          <a:p>
            <a:r>
              <a:rPr lang="nl-NL"/>
              <a:t>Workshop Gezamenlijke besluitvorming, maart 2021             licentie: CC-BY-NC-SA</a:t>
            </a:r>
          </a:p>
        </p:txBody>
      </p:sp>
      <p:sp>
        <p:nvSpPr>
          <p:cNvPr id="4103" name="Rectangle 7"/>
          <p:cNvSpPr>
            <a:spLocks noGrp="1" noChangeArrowheads="1"/>
          </p:cNvSpPr>
          <p:nvPr>
            <p:ph type="sldNum" sz="quarter" idx="5"/>
          </p:nvPr>
        </p:nvSpPr>
        <p:spPr bwMode="auto">
          <a:xfrm>
            <a:off x="3970938" y="46832972"/>
            <a:ext cx="3037840" cy="2465344"/>
          </a:xfrm>
          <a:prstGeom prst="rect">
            <a:avLst/>
          </a:prstGeom>
          <a:noFill/>
          <a:ln w="9525">
            <a:noFill/>
            <a:miter lim="800000"/>
            <a:headEnd/>
            <a:tailEnd/>
          </a:ln>
          <a:effectLst/>
        </p:spPr>
        <p:txBody>
          <a:bodyPr vert="horz" wrap="square" lIns="173745" tIns="86873" rIns="173745" bIns="86873" numCol="1" anchor="b" anchorCtr="0" compatLnSpc="1">
            <a:prstTxWarp prst="textNoShape">
              <a:avLst/>
            </a:prstTxWarp>
          </a:bodyPr>
          <a:lstStyle>
            <a:lvl1pPr algn="r">
              <a:defRPr sz="2300"/>
            </a:lvl1pPr>
          </a:lstStyle>
          <a:p>
            <a:fld id="{049B46B4-AD66-4390-9C6B-EBAD2D34489B}" type="slidenum">
              <a:rPr lang="nl-NL"/>
              <a:pPr/>
              <a:t>‹nr.›</a:t>
            </a:fld>
            <a:endParaRPr lang="nl-NL"/>
          </a:p>
        </p:txBody>
      </p:sp>
    </p:spTree>
    <p:extLst>
      <p:ext uri="{BB962C8B-B14F-4D97-AF65-F5344CB8AC3E}">
        <p14:creationId xmlns:p14="http://schemas.microsoft.com/office/powerpoint/2010/main" val="1993896427"/>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Noot september 2023</a:t>
            </a:r>
          </a:p>
          <a:p>
            <a:r>
              <a:rPr lang="nl-NL" dirty="0">
                <a:latin typeface="Arial"/>
                <a:cs typeface="Arial"/>
              </a:rPr>
              <a:t>De e-</a:t>
            </a:r>
            <a:r>
              <a:rPr lang="nl-NL" dirty="0" err="1">
                <a:latin typeface="Arial"/>
                <a:cs typeface="Arial"/>
              </a:rPr>
              <a:t>learning</a:t>
            </a:r>
            <a:r>
              <a:rPr lang="nl-NL" dirty="0">
                <a:latin typeface="Arial"/>
                <a:cs typeface="Arial"/>
              </a:rPr>
              <a:t> Begin Goed Zorg Goed die beschikbaar was via MSD Academy en als basis werd gebruikt bij de ontwikkeling van deze workshop. Deze is sinds eind 2021 niet meer beschikbaar bij MSD. De workshop is nu aangepast en kan inhoudelijk los van de e-</a:t>
            </a:r>
            <a:r>
              <a:rPr lang="nl-NL" dirty="0" err="1">
                <a:latin typeface="Arial"/>
                <a:cs typeface="Arial"/>
              </a:rPr>
              <a:t>learning</a:t>
            </a:r>
            <a:r>
              <a:rPr lang="nl-NL">
                <a:latin typeface="Arial"/>
                <a:cs typeface="Arial"/>
              </a:rPr>
              <a:t> worden gebruikt als onderwijsmateriaal. </a:t>
            </a:r>
            <a:endParaRPr lang="nl-NL">
              <a:cs typeface="Arial"/>
            </a:endParaRPr>
          </a:p>
        </p:txBody>
      </p:sp>
      <p:sp>
        <p:nvSpPr>
          <p:cNvPr id="4" name="Tijdelijke aanduiding voor voettekst 3"/>
          <p:cNvSpPr>
            <a:spLocks noGrp="1"/>
          </p:cNvSpPr>
          <p:nvPr>
            <p:ph type="ftr" sz="quarter" idx="4"/>
          </p:nvPr>
        </p:nvSpPr>
        <p:spPr/>
        <p:txBody>
          <a:bodyPr/>
          <a:lstStyle/>
          <a:p>
            <a:r>
              <a:rPr lang="nl-NL"/>
              <a:t>Workshop Gezamenlijke besluitvorming, maart 2021             licentie: CC-BY-NC-SA</a:t>
            </a:r>
          </a:p>
        </p:txBody>
      </p:sp>
      <p:sp>
        <p:nvSpPr>
          <p:cNvPr id="5" name="Tijdelijke aanduiding voor dianummer 4"/>
          <p:cNvSpPr>
            <a:spLocks noGrp="1"/>
          </p:cNvSpPr>
          <p:nvPr>
            <p:ph type="sldNum" sz="quarter" idx="5"/>
          </p:nvPr>
        </p:nvSpPr>
        <p:spPr/>
        <p:txBody>
          <a:bodyPr/>
          <a:lstStyle/>
          <a:p>
            <a:fld id="{049B46B4-AD66-4390-9C6B-EBAD2D34489B}" type="slidenum">
              <a:rPr lang="nl-NL" smtClean="0"/>
              <a:pPr/>
              <a:t>1</a:t>
            </a:fld>
            <a:endParaRPr lang="nl-NL"/>
          </a:p>
        </p:txBody>
      </p:sp>
    </p:spTree>
    <p:extLst>
      <p:ext uri="{BB962C8B-B14F-4D97-AF65-F5344CB8AC3E}">
        <p14:creationId xmlns:p14="http://schemas.microsoft.com/office/powerpoint/2010/main" val="2065518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u="sng" noProof="0" dirty="0"/>
              <a:t>Werkvorm</a:t>
            </a:r>
            <a:r>
              <a:rPr lang="nl-NL" noProof="0" dirty="0"/>
              <a:t>: kort bespreken</a:t>
            </a:r>
          </a:p>
          <a:p>
            <a:r>
              <a:rPr lang="nl-NL" noProof="0" dirty="0"/>
              <a:t>I</a:t>
            </a:r>
            <a:r>
              <a:rPr lang="nl-NL" u="sng" noProof="0" dirty="0"/>
              <a:t>nhoud</a:t>
            </a:r>
            <a:r>
              <a:rPr lang="nl-NL" noProof="0" dirty="0"/>
              <a:t>: verschil over hoe patiënten het proces ervaren en hoe artsen staan in het proces bij gezamenlijke besluitvorming. Het 1e onderzoek (Linda Brom) heeft in Nederland plaatsgevonden onder vergevorderde kankerpatiënten. </a:t>
            </a:r>
            <a:r>
              <a:rPr lang="nl-NL" noProof="0" dirty="0" err="1"/>
              <a:t>Results</a:t>
            </a:r>
            <a:r>
              <a:rPr lang="nl-NL" noProof="0" dirty="0"/>
              <a:t>: </a:t>
            </a:r>
            <a:r>
              <a:rPr lang="nl-NL" noProof="0" dirty="0" err="1"/>
              <a:t>Patients</a:t>
            </a:r>
            <a:r>
              <a:rPr lang="nl-NL" noProof="0" dirty="0"/>
              <a:t> </a:t>
            </a:r>
            <a:r>
              <a:rPr lang="nl-NL" noProof="0" dirty="0" err="1"/>
              <a:t>were</a:t>
            </a:r>
            <a:r>
              <a:rPr lang="nl-NL" noProof="0" dirty="0"/>
              <a:t> </a:t>
            </a:r>
            <a:r>
              <a:rPr lang="nl-NL" noProof="0" dirty="0" err="1"/>
              <a:t>satisfied</a:t>
            </a:r>
            <a:r>
              <a:rPr lang="nl-NL" noProof="0" dirty="0"/>
              <a:t> </a:t>
            </a:r>
            <a:r>
              <a:rPr lang="nl-NL" noProof="0" dirty="0" err="1"/>
              <a:t>with</a:t>
            </a:r>
            <a:r>
              <a:rPr lang="nl-NL" noProof="0" dirty="0"/>
              <a:t> </a:t>
            </a:r>
            <a:r>
              <a:rPr lang="nl-NL" noProof="0" dirty="0" err="1"/>
              <a:t>the</a:t>
            </a:r>
            <a:r>
              <a:rPr lang="nl-NL" noProof="0" dirty="0"/>
              <a:t> </a:t>
            </a:r>
            <a:r>
              <a:rPr lang="nl-NL" noProof="0" dirty="0" err="1"/>
              <a:t>decision</a:t>
            </a:r>
            <a:r>
              <a:rPr lang="nl-NL" noProof="0" dirty="0"/>
              <a:t>-making </a:t>
            </a:r>
            <a:r>
              <a:rPr lang="nl-NL" noProof="0" dirty="0" err="1"/>
              <a:t>process</a:t>
            </a:r>
            <a:r>
              <a:rPr lang="nl-NL" noProof="0" dirty="0"/>
              <a:t>, but </a:t>
            </a:r>
            <a:r>
              <a:rPr lang="nl-NL" noProof="0" dirty="0" err="1"/>
              <a:t>the</a:t>
            </a:r>
            <a:r>
              <a:rPr lang="nl-NL" noProof="0" dirty="0"/>
              <a:t> steps of SDM </a:t>
            </a:r>
            <a:r>
              <a:rPr lang="nl-NL" noProof="0" dirty="0" err="1"/>
              <a:t>were</a:t>
            </a:r>
            <a:r>
              <a:rPr lang="nl-NL" noProof="0" dirty="0"/>
              <a:t> </a:t>
            </a:r>
            <a:r>
              <a:rPr lang="nl-NL" noProof="0" dirty="0" err="1"/>
              <a:t>barely</a:t>
            </a:r>
            <a:r>
              <a:rPr lang="nl-NL" noProof="0" dirty="0"/>
              <a:t> </a:t>
            </a:r>
            <a:r>
              <a:rPr lang="nl-NL" noProof="0" dirty="0" err="1"/>
              <a:t>seen</a:t>
            </a:r>
            <a:r>
              <a:rPr lang="nl-NL" noProof="0" dirty="0"/>
              <a:t> in </a:t>
            </a:r>
            <a:r>
              <a:rPr lang="nl-NL" noProof="0" dirty="0" err="1"/>
              <a:t>daily</a:t>
            </a:r>
            <a:r>
              <a:rPr lang="nl-NL" noProof="0" dirty="0"/>
              <a:t> </a:t>
            </a:r>
            <a:r>
              <a:rPr lang="nl-NL" noProof="0" dirty="0" err="1"/>
              <a:t>practice</a:t>
            </a:r>
            <a:r>
              <a:rPr lang="nl-NL" noProof="0" dirty="0"/>
              <a:t>. The </a:t>
            </a:r>
            <a:r>
              <a:rPr lang="nl-NL" noProof="0" dirty="0" err="1"/>
              <a:t>creation</a:t>
            </a:r>
            <a:r>
              <a:rPr lang="nl-NL" noProof="0" dirty="0"/>
              <a:t> of awareness </a:t>
            </a:r>
            <a:r>
              <a:rPr lang="nl-NL" noProof="0" dirty="0" err="1"/>
              <a:t>about</a:t>
            </a:r>
            <a:r>
              <a:rPr lang="nl-NL" noProof="0" dirty="0"/>
              <a:t> </a:t>
            </a:r>
            <a:r>
              <a:rPr lang="nl-NL" noProof="0" dirty="0" err="1"/>
              <a:t>available</a:t>
            </a:r>
            <a:r>
              <a:rPr lang="nl-NL" noProof="0" dirty="0"/>
              <a:t> treatment options </a:t>
            </a:r>
            <a:r>
              <a:rPr lang="nl-NL" noProof="0" dirty="0" err="1"/>
              <a:t>by</a:t>
            </a:r>
            <a:r>
              <a:rPr lang="nl-NL" noProof="0" dirty="0"/>
              <a:t> </a:t>
            </a:r>
            <a:r>
              <a:rPr lang="nl-NL" noProof="0" dirty="0" err="1"/>
              <a:t>physicians</a:t>
            </a:r>
            <a:r>
              <a:rPr lang="nl-NL" noProof="0" dirty="0"/>
              <a:t> was </a:t>
            </a:r>
            <a:r>
              <a:rPr lang="nl-NL" noProof="0" dirty="0" err="1"/>
              <a:t>limited</a:t>
            </a:r>
            <a:r>
              <a:rPr lang="nl-NL" noProof="0" dirty="0"/>
              <a:t> </a:t>
            </a:r>
            <a:r>
              <a:rPr lang="nl-NL" noProof="0" dirty="0" err="1"/>
              <a:t>and</a:t>
            </a:r>
            <a:r>
              <a:rPr lang="nl-NL" noProof="0" dirty="0"/>
              <a:t> </a:t>
            </a:r>
            <a:r>
              <a:rPr lang="nl-NL" noProof="0" dirty="0" err="1"/>
              <a:t>not</a:t>
            </a:r>
            <a:r>
              <a:rPr lang="nl-NL" noProof="0" dirty="0"/>
              <a:t> </a:t>
            </a:r>
            <a:r>
              <a:rPr lang="nl-NL" noProof="0" dirty="0" err="1"/>
              <a:t>discussed</a:t>
            </a:r>
            <a:r>
              <a:rPr lang="nl-NL" noProof="0" dirty="0"/>
              <a:t> in </a:t>
            </a:r>
            <a:r>
              <a:rPr lang="nl-NL" noProof="0" dirty="0" err="1"/>
              <a:t>an</a:t>
            </a:r>
            <a:r>
              <a:rPr lang="nl-NL" noProof="0" dirty="0"/>
              <a:t> </a:t>
            </a:r>
            <a:r>
              <a:rPr lang="nl-NL" noProof="0" dirty="0" err="1"/>
              <a:t>equal</a:t>
            </a:r>
            <a:r>
              <a:rPr lang="nl-NL" noProof="0" dirty="0"/>
              <a:t> way. </a:t>
            </a:r>
            <a:r>
              <a:rPr lang="nl-NL" noProof="0" dirty="0" err="1"/>
              <a:t>Patients</a:t>
            </a:r>
            <a:r>
              <a:rPr lang="nl-NL" noProof="0" dirty="0"/>
              <a:t>’ </a:t>
            </a:r>
            <a:r>
              <a:rPr lang="nl-NL" noProof="0" dirty="0" err="1"/>
              <a:t>wishes</a:t>
            </a:r>
            <a:r>
              <a:rPr lang="nl-NL" noProof="0" dirty="0"/>
              <a:t> </a:t>
            </a:r>
            <a:r>
              <a:rPr lang="nl-NL" noProof="0" dirty="0" err="1"/>
              <a:t>and</a:t>
            </a:r>
            <a:r>
              <a:rPr lang="nl-NL" noProof="0" dirty="0"/>
              <a:t> concerns </a:t>
            </a:r>
            <a:r>
              <a:rPr lang="nl-NL" noProof="0" dirty="0" err="1"/>
              <a:t>were</a:t>
            </a:r>
            <a:r>
              <a:rPr lang="nl-NL" noProof="0" dirty="0"/>
              <a:t> </a:t>
            </a:r>
            <a:r>
              <a:rPr lang="nl-NL" noProof="0" dirty="0" err="1"/>
              <a:t>not</a:t>
            </a:r>
            <a:r>
              <a:rPr lang="nl-NL" noProof="0" dirty="0"/>
              <a:t> </a:t>
            </a:r>
            <a:r>
              <a:rPr lang="nl-NL" noProof="0" dirty="0" err="1"/>
              <a:t>explicitly</a:t>
            </a:r>
            <a:r>
              <a:rPr lang="nl-NL" noProof="0" dirty="0"/>
              <a:t> </a:t>
            </a:r>
            <a:r>
              <a:rPr lang="nl-NL" noProof="0" dirty="0" err="1"/>
              <a:t>assessed</a:t>
            </a:r>
            <a:r>
              <a:rPr lang="nl-NL" noProof="0" dirty="0"/>
              <a:t>, </a:t>
            </a:r>
            <a:r>
              <a:rPr lang="nl-NL" noProof="0" dirty="0" err="1"/>
              <a:t>which</a:t>
            </a:r>
            <a:r>
              <a:rPr lang="nl-NL" noProof="0" dirty="0"/>
              <a:t> led </a:t>
            </a:r>
            <a:r>
              <a:rPr lang="nl-NL" noProof="0" dirty="0" err="1"/>
              <a:t>to</a:t>
            </a:r>
            <a:r>
              <a:rPr lang="nl-NL" noProof="0" dirty="0"/>
              <a:t> different </a:t>
            </a:r>
            <a:r>
              <a:rPr lang="nl-NL" noProof="0" dirty="0" err="1"/>
              <a:t>expectations</a:t>
            </a:r>
            <a:r>
              <a:rPr lang="nl-NL" noProof="0" dirty="0"/>
              <a:t> </a:t>
            </a:r>
            <a:r>
              <a:rPr lang="nl-NL" noProof="0" dirty="0" err="1"/>
              <a:t>about</a:t>
            </a:r>
            <a:r>
              <a:rPr lang="nl-NL" noProof="0" dirty="0"/>
              <a:t> </a:t>
            </a:r>
            <a:r>
              <a:rPr lang="nl-NL" noProof="0" dirty="0" err="1"/>
              <a:t>improved</a:t>
            </a:r>
            <a:r>
              <a:rPr lang="nl-NL" noProof="0" dirty="0"/>
              <a:t> survival </a:t>
            </a:r>
            <a:r>
              <a:rPr lang="nl-NL" noProof="0" dirty="0" err="1"/>
              <a:t>from</a:t>
            </a:r>
            <a:r>
              <a:rPr lang="nl-NL" noProof="0" dirty="0"/>
              <a:t> </a:t>
            </a:r>
            <a:r>
              <a:rPr lang="nl-NL" noProof="0" dirty="0" err="1"/>
              <a:t>subsequent</a:t>
            </a:r>
            <a:r>
              <a:rPr lang="nl-NL" noProof="0" dirty="0"/>
              <a:t> </a:t>
            </a:r>
            <a:r>
              <a:rPr lang="nl-NL" noProof="0" dirty="0" err="1"/>
              <a:t>lines</a:t>
            </a:r>
            <a:r>
              <a:rPr lang="nl-NL" noProof="0" dirty="0"/>
              <a:t> of </a:t>
            </a:r>
            <a:r>
              <a:rPr lang="nl-NL" noProof="0" dirty="0" err="1"/>
              <a:t>chemotherapy</a:t>
            </a:r>
            <a:r>
              <a:rPr lang="nl-NL" noProof="0" dirty="0"/>
              <a:t>. Conclusie: </a:t>
            </a:r>
            <a:r>
              <a:rPr lang="nl-NL" noProof="0" dirty="0" err="1"/>
              <a:t>To</a:t>
            </a:r>
            <a:r>
              <a:rPr lang="nl-NL" noProof="0" dirty="0"/>
              <a:t> </a:t>
            </a:r>
            <a:r>
              <a:rPr lang="nl-NL" noProof="0" dirty="0" err="1"/>
              <a:t>reach</a:t>
            </a:r>
            <a:r>
              <a:rPr lang="nl-NL" noProof="0" dirty="0"/>
              <a:t> SDM in </a:t>
            </a:r>
            <a:r>
              <a:rPr lang="nl-NL" noProof="0" dirty="0" err="1"/>
              <a:t>daily</a:t>
            </a:r>
            <a:r>
              <a:rPr lang="nl-NL" noProof="0" dirty="0"/>
              <a:t> </a:t>
            </a:r>
            <a:r>
              <a:rPr lang="nl-NL" noProof="0" dirty="0" err="1"/>
              <a:t>practice</a:t>
            </a:r>
            <a:r>
              <a:rPr lang="nl-NL" noProof="0" dirty="0"/>
              <a:t>, </a:t>
            </a:r>
            <a:r>
              <a:rPr lang="nl-NL" noProof="0" dirty="0" err="1"/>
              <a:t>physicians</a:t>
            </a:r>
            <a:r>
              <a:rPr lang="nl-NL" noProof="0" dirty="0"/>
              <a:t> </a:t>
            </a:r>
            <a:r>
              <a:rPr lang="nl-NL" noProof="0" dirty="0" err="1"/>
              <a:t>should</a:t>
            </a:r>
            <a:r>
              <a:rPr lang="nl-NL" noProof="0" dirty="0"/>
              <a:t> </a:t>
            </a:r>
            <a:r>
              <a:rPr lang="nl-NL" noProof="0" dirty="0" err="1"/>
              <a:t>create</a:t>
            </a:r>
            <a:r>
              <a:rPr lang="nl-NL" noProof="0" dirty="0"/>
              <a:t> awareness of </a:t>
            </a:r>
            <a:r>
              <a:rPr lang="nl-NL" noProof="0" dirty="0" err="1"/>
              <a:t>all</a:t>
            </a:r>
            <a:r>
              <a:rPr lang="nl-NL" noProof="0" dirty="0"/>
              <a:t> treatment options, </a:t>
            </a:r>
            <a:r>
              <a:rPr lang="nl-NL" noProof="0" dirty="0" err="1"/>
              <a:t>including</a:t>
            </a:r>
            <a:r>
              <a:rPr lang="nl-NL" noProof="0" dirty="0"/>
              <a:t> </a:t>
            </a:r>
            <a:r>
              <a:rPr lang="nl-NL" noProof="0" dirty="0" err="1"/>
              <a:t>forgoing</a:t>
            </a:r>
            <a:r>
              <a:rPr lang="nl-NL" noProof="0" dirty="0"/>
              <a:t> treatment, </a:t>
            </a:r>
            <a:r>
              <a:rPr lang="nl-NL" noProof="0" dirty="0" err="1"/>
              <a:t>and</a:t>
            </a:r>
            <a:r>
              <a:rPr lang="nl-NL" noProof="0" dirty="0"/>
              <a:t> </a:t>
            </a:r>
            <a:r>
              <a:rPr lang="nl-NL" noProof="0" dirty="0" err="1"/>
              <a:t>communicate</a:t>
            </a:r>
            <a:r>
              <a:rPr lang="nl-NL" noProof="0" dirty="0"/>
              <a:t> </a:t>
            </a:r>
            <a:r>
              <a:rPr lang="nl-NL" noProof="0" dirty="0" err="1"/>
              <a:t>the</a:t>
            </a:r>
            <a:r>
              <a:rPr lang="nl-NL" noProof="0" dirty="0"/>
              <a:t> risk of benefit </a:t>
            </a:r>
            <a:r>
              <a:rPr lang="nl-NL" noProof="0" dirty="0" err="1"/>
              <a:t>and</a:t>
            </a:r>
            <a:r>
              <a:rPr lang="nl-NL" noProof="0" dirty="0"/>
              <a:t> </a:t>
            </a:r>
            <a:r>
              <a:rPr lang="nl-NL" noProof="0" dirty="0" err="1"/>
              <a:t>harm</a:t>
            </a:r>
            <a:r>
              <a:rPr lang="nl-NL" noProof="0" dirty="0"/>
              <a:t>. Open </a:t>
            </a:r>
            <a:r>
              <a:rPr lang="nl-NL" noProof="0" dirty="0" err="1"/>
              <a:t>and</a:t>
            </a:r>
            <a:r>
              <a:rPr lang="nl-NL" noProof="0" dirty="0"/>
              <a:t> </a:t>
            </a:r>
            <a:r>
              <a:rPr lang="nl-NL" noProof="0" dirty="0" err="1"/>
              <a:t>honest</a:t>
            </a:r>
            <a:r>
              <a:rPr lang="nl-NL" noProof="0" dirty="0"/>
              <a:t> </a:t>
            </a:r>
            <a:r>
              <a:rPr lang="nl-NL" noProof="0" dirty="0" err="1"/>
              <a:t>communication</a:t>
            </a:r>
            <a:r>
              <a:rPr lang="nl-NL" noProof="0" dirty="0"/>
              <a:t> is </a:t>
            </a:r>
            <a:r>
              <a:rPr lang="nl-NL" noProof="0" dirty="0" err="1"/>
              <a:t>needed</a:t>
            </a:r>
            <a:r>
              <a:rPr lang="nl-NL" noProof="0" dirty="0"/>
              <a:t> in </a:t>
            </a:r>
            <a:r>
              <a:rPr lang="nl-NL" noProof="0" dirty="0" err="1"/>
              <a:t>which</a:t>
            </a:r>
            <a:r>
              <a:rPr lang="nl-NL" noProof="0" dirty="0"/>
              <a:t> </a:t>
            </a:r>
            <a:r>
              <a:rPr lang="nl-NL" noProof="0" dirty="0" err="1"/>
              <a:t>patients</a:t>
            </a:r>
            <a:r>
              <a:rPr lang="nl-NL" noProof="0" dirty="0"/>
              <a:t>’ </a:t>
            </a:r>
            <a:r>
              <a:rPr lang="nl-NL" noProof="0" dirty="0" err="1"/>
              <a:t>expectations</a:t>
            </a:r>
            <a:r>
              <a:rPr lang="nl-NL" noProof="0" dirty="0"/>
              <a:t> </a:t>
            </a:r>
            <a:r>
              <a:rPr lang="nl-NL" noProof="0" dirty="0" err="1"/>
              <a:t>and</a:t>
            </a:r>
            <a:r>
              <a:rPr lang="nl-NL" noProof="0" dirty="0"/>
              <a:t> concerns are </a:t>
            </a:r>
            <a:r>
              <a:rPr lang="nl-NL" noProof="0" dirty="0" err="1"/>
              <a:t>discussed</a:t>
            </a:r>
            <a:r>
              <a:rPr lang="nl-NL" noProof="0" dirty="0"/>
              <a:t>. Through </a:t>
            </a:r>
            <a:r>
              <a:rPr lang="nl-NL" noProof="0" dirty="0" err="1"/>
              <a:t>this</a:t>
            </a:r>
            <a:r>
              <a:rPr lang="nl-NL" noProof="0" dirty="0"/>
              <a:t>, </a:t>
            </a:r>
            <a:r>
              <a:rPr lang="nl-NL" noProof="0" dirty="0" err="1"/>
              <a:t>the</a:t>
            </a:r>
            <a:r>
              <a:rPr lang="nl-NL" noProof="0" dirty="0"/>
              <a:t> </a:t>
            </a:r>
            <a:r>
              <a:rPr lang="nl-NL" noProof="0" dirty="0" err="1"/>
              <a:t>difficult</a:t>
            </a:r>
            <a:r>
              <a:rPr lang="nl-NL" noProof="0" dirty="0"/>
              <a:t> </a:t>
            </a:r>
            <a:r>
              <a:rPr lang="nl-NL" noProof="0" dirty="0" err="1"/>
              <a:t>process</a:t>
            </a:r>
            <a:r>
              <a:rPr lang="nl-NL" noProof="0" dirty="0"/>
              <a:t> of </a:t>
            </a:r>
            <a:r>
              <a:rPr lang="nl-NL" noProof="0" dirty="0" err="1"/>
              <a:t>decision</a:t>
            </a:r>
            <a:r>
              <a:rPr lang="nl-NL" noProof="0" dirty="0"/>
              <a:t> making in </a:t>
            </a:r>
            <a:r>
              <a:rPr lang="nl-NL" noProof="0" dirty="0" err="1"/>
              <a:t>the</a:t>
            </a:r>
            <a:r>
              <a:rPr lang="nl-NL" noProof="0" dirty="0"/>
              <a:t> last </a:t>
            </a:r>
            <a:r>
              <a:rPr lang="nl-NL" noProof="0" dirty="0" err="1"/>
              <a:t>phase</a:t>
            </a:r>
            <a:r>
              <a:rPr lang="nl-NL" noProof="0" dirty="0"/>
              <a:t> of life </a:t>
            </a:r>
            <a:r>
              <a:rPr lang="nl-NL" noProof="0" dirty="0" err="1"/>
              <a:t>can</a:t>
            </a:r>
            <a:r>
              <a:rPr lang="nl-NL" noProof="0" dirty="0"/>
              <a:t> </a:t>
            </a:r>
            <a:r>
              <a:rPr lang="nl-NL" noProof="0" dirty="0" err="1"/>
              <a:t>be</a:t>
            </a:r>
            <a:r>
              <a:rPr lang="nl-NL" noProof="0" dirty="0"/>
              <a:t> </a:t>
            </a:r>
            <a:r>
              <a:rPr lang="nl-NL" noProof="0" dirty="0" err="1"/>
              <a:t>facilitated</a:t>
            </a:r>
            <a:r>
              <a:rPr lang="nl-NL" noProof="0" dirty="0"/>
              <a:t> </a:t>
            </a:r>
            <a:r>
              <a:rPr lang="nl-NL" noProof="0" dirty="0" err="1"/>
              <a:t>and</a:t>
            </a:r>
            <a:r>
              <a:rPr lang="nl-NL" noProof="0" dirty="0"/>
              <a:t> </a:t>
            </a:r>
            <a:r>
              <a:rPr lang="nl-NL" noProof="0" dirty="0" err="1"/>
              <a:t>the</a:t>
            </a:r>
            <a:r>
              <a:rPr lang="nl-NL" noProof="0" dirty="0"/>
              <a:t> focus on </a:t>
            </a:r>
            <a:r>
              <a:rPr lang="nl-NL" noProof="0" dirty="0" err="1"/>
              <a:t>the</a:t>
            </a:r>
            <a:r>
              <a:rPr lang="nl-NL" noProof="0" dirty="0"/>
              <a:t> best care </a:t>
            </a:r>
            <a:r>
              <a:rPr lang="nl-NL" noProof="0" dirty="0" err="1"/>
              <a:t>for</a:t>
            </a:r>
            <a:r>
              <a:rPr lang="nl-NL" noProof="0" dirty="0"/>
              <a:t> </a:t>
            </a:r>
            <a:r>
              <a:rPr lang="nl-NL" noProof="0" dirty="0" err="1"/>
              <a:t>the</a:t>
            </a:r>
            <a:r>
              <a:rPr lang="nl-NL" noProof="0" dirty="0"/>
              <a:t> </a:t>
            </a:r>
            <a:r>
              <a:rPr lang="nl-NL" noProof="0" dirty="0" err="1"/>
              <a:t>specific</a:t>
            </a:r>
            <a:r>
              <a:rPr lang="nl-NL" noProof="0" dirty="0"/>
              <a:t> </a:t>
            </a:r>
            <a:r>
              <a:rPr lang="nl-NL" noProof="0" dirty="0" err="1"/>
              <a:t>patient</a:t>
            </a:r>
            <a:r>
              <a:rPr lang="nl-NL" noProof="0" dirty="0"/>
              <a:t> is </a:t>
            </a:r>
            <a:r>
              <a:rPr lang="nl-NL" noProof="0" dirty="0" err="1"/>
              <a:t>strengthened</a:t>
            </a:r>
            <a:r>
              <a:rPr lang="nl-NL" noProof="0" dirty="0"/>
              <a:t>. </a:t>
            </a:r>
          </a:p>
          <a:p>
            <a:r>
              <a:rPr lang="nl-NL" noProof="0" dirty="0"/>
              <a:t>Het 2e (Samantha </a:t>
            </a:r>
            <a:r>
              <a:rPr lang="nl-NL" noProof="0" dirty="0" err="1"/>
              <a:t>Pollard</a:t>
            </a:r>
            <a:r>
              <a:rPr lang="nl-NL" noProof="0" dirty="0"/>
              <a:t> ) komt uit Canada, literatuuronderzoek. Conclusie: </a:t>
            </a:r>
            <a:r>
              <a:rPr lang="nl-NL" noProof="0" dirty="0" err="1"/>
              <a:t>Physicians</a:t>
            </a:r>
            <a:r>
              <a:rPr lang="nl-NL" noProof="0" dirty="0"/>
              <a:t> </a:t>
            </a:r>
            <a:r>
              <a:rPr lang="nl-NL" noProof="0" dirty="0" err="1"/>
              <a:t>express</a:t>
            </a:r>
            <a:r>
              <a:rPr lang="nl-NL" noProof="0" dirty="0"/>
              <a:t> </a:t>
            </a:r>
            <a:r>
              <a:rPr lang="nl-NL" noProof="0" dirty="0" err="1"/>
              <a:t>positive</a:t>
            </a:r>
            <a:r>
              <a:rPr lang="nl-NL" noProof="0" dirty="0"/>
              <a:t> attitudes </a:t>
            </a:r>
            <a:r>
              <a:rPr lang="nl-NL" noProof="0" dirty="0" err="1"/>
              <a:t>toward</a:t>
            </a:r>
            <a:r>
              <a:rPr lang="nl-NL" noProof="0" dirty="0"/>
              <a:t> SDM in </a:t>
            </a:r>
            <a:r>
              <a:rPr lang="nl-NL" noProof="0" dirty="0" err="1"/>
              <a:t>clinical</a:t>
            </a:r>
            <a:r>
              <a:rPr lang="nl-NL" noProof="0" dirty="0"/>
              <a:t> </a:t>
            </a:r>
            <a:r>
              <a:rPr lang="nl-NL" noProof="0" dirty="0" err="1"/>
              <a:t>practice</a:t>
            </a:r>
            <a:r>
              <a:rPr lang="nl-NL" noProof="0" dirty="0"/>
              <a:t>, </a:t>
            </a:r>
            <a:r>
              <a:rPr lang="nl-NL" noProof="0" dirty="0" err="1"/>
              <a:t>although</a:t>
            </a:r>
            <a:r>
              <a:rPr lang="nl-NL" noProof="0" dirty="0"/>
              <a:t> </a:t>
            </a:r>
            <a:r>
              <a:rPr lang="nl-NL" noProof="0" dirty="0" err="1"/>
              <a:t>the</a:t>
            </a:r>
            <a:r>
              <a:rPr lang="nl-NL" noProof="0" dirty="0"/>
              <a:t> level of support </a:t>
            </a:r>
            <a:r>
              <a:rPr lang="nl-NL" noProof="0" dirty="0" err="1"/>
              <a:t>varies</a:t>
            </a:r>
            <a:r>
              <a:rPr lang="nl-NL" noProof="0" dirty="0"/>
              <a:t> </a:t>
            </a:r>
            <a:r>
              <a:rPr lang="nl-NL" noProof="0" dirty="0" err="1"/>
              <a:t>by</a:t>
            </a:r>
            <a:r>
              <a:rPr lang="nl-NL" noProof="0" dirty="0"/>
              <a:t> </a:t>
            </a:r>
            <a:r>
              <a:rPr lang="nl-NL" noProof="0" dirty="0" err="1"/>
              <a:t>clinical</a:t>
            </a:r>
            <a:r>
              <a:rPr lang="nl-NL" noProof="0" dirty="0"/>
              <a:t> scenario, treatment </a:t>
            </a:r>
            <a:r>
              <a:rPr lang="nl-NL" noProof="0" dirty="0" err="1"/>
              <a:t>decision</a:t>
            </a:r>
            <a:r>
              <a:rPr lang="nl-NL" noProof="0" dirty="0"/>
              <a:t> </a:t>
            </a:r>
            <a:r>
              <a:rPr lang="nl-NL" noProof="0" dirty="0" err="1"/>
              <a:t>and</a:t>
            </a:r>
            <a:r>
              <a:rPr lang="nl-NL" noProof="0" dirty="0"/>
              <a:t> </a:t>
            </a:r>
            <a:r>
              <a:rPr lang="nl-NL" noProof="0" dirty="0" err="1"/>
              <a:t>patient</a:t>
            </a:r>
            <a:r>
              <a:rPr lang="nl-NL" noProof="0" dirty="0"/>
              <a:t> </a:t>
            </a:r>
            <a:r>
              <a:rPr lang="nl-NL" noProof="0" dirty="0" err="1"/>
              <a:t>characteristics</a:t>
            </a:r>
            <a:r>
              <a:rPr lang="nl-NL" noProof="0" dirty="0"/>
              <a:t>. </a:t>
            </a:r>
            <a:endParaRPr lang="nl-NL" noProof="0" dirty="0">
              <a:cs typeface="Arial"/>
            </a:endParaRPr>
          </a:p>
          <a:p>
            <a:endParaRPr lang="nl-NL" noProof="0" dirty="0"/>
          </a:p>
          <a:p>
            <a:r>
              <a:rPr lang="nl-NL" noProof="0" dirty="0"/>
              <a:t>Volgende dia: voordelen proces voor zorgverleners</a:t>
            </a:r>
            <a:endParaRPr lang="nl-NL" dirty="0">
              <a:cs typeface="Arial"/>
            </a:endParaRPr>
          </a:p>
        </p:txBody>
      </p:sp>
      <p:sp>
        <p:nvSpPr>
          <p:cNvPr id="4" name="Tijdelijke aanduiding voor dianummer 3"/>
          <p:cNvSpPr>
            <a:spLocks noGrp="1"/>
          </p:cNvSpPr>
          <p:nvPr>
            <p:ph type="sldNum" sz="quarter" idx="5"/>
          </p:nvPr>
        </p:nvSpPr>
        <p:spPr/>
        <p:txBody>
          <a:bodyPr/>
          <a:lstStyle/>
          <a:p>
            <a:fld id="{049B46B4-AD66-4390-9C6B-EBAD2D34489B}" type="slidenum">
              <a:rPr lang="nl-NL"/>
              <a:pPr/>
              <a:t>10</a:t>
            </a:fld>
            <a:endParaRPr lang="nl-NL"/>
          </a:p>
        </p:txBody>
      </p:sp>
      <p:sp>
        <p:nvSpPr>
          <p:cNvPr id="5" name="Tijdelijke aanduiding voor voettekst 4">
            <a:extLst>
              <a:ext uri="{FF2B5EF4-FFF2-40B4-BE49-F238E27FC236}">
                <a16:creationId xmlns:a16="http://schemas.microsoft.com/office/drawing/2014/main" id="{01ECF604-6F1A-42E8-8528-147C5773EB9C}"/>
              </a:ext>
            </a:extLst>
          </p:cNvPr>
          <p:cNvSpPr>
            <a:spLocks noGrp="1"/>
          </p:cNvSpPr>
          <p:nvPr>
            <p:ph type="ftr" sz="quarter" idx="10"/>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202934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cs typeface="Arial"/>
              </a:rPr>
              <a:t>Werkvorm</a:t>
            </a:r>
            <a:r>
              <a:rPr lang="nl-NL" sz="1200" dirty="0">
                <a:cs typeface="Arial"/>
              </a:rPr>
              <a:t>: laten zien</a:t>
            </a:r>
          </a:p>
          <a:p>
            <a:r>
              <a:rPr lang="nl-NL" sz="1200" u="sng" dirty="0">
                <a:cs typeface="Arial"/>
              </a:rPr>
              <a:t>Inhoud</a:t>
            </a:r>
            <a:r>
              <a:rPr lang="nl-NL" sz="1200" dirty="0">
                <a:cs typeface="Arial"/>
              </a:rPr>
              <a:t>: herkenning?</a:t>
            </a:r>
          </a:p>
          <a:p>
            <a:endParaRPr lang="nl-NL" sz="1200" dirty="0">
              <a:cs typeface="Arial"/>
            </a:endParaRPr>
          </a:p>
          <a:p>
            <a:r>
              <a:rPr lang="nl-NL" sz="1200" dirty="0"/>
              <a:t>Volgende dia: voordelen proces voor maatschappij </a:t>
            </a:r>
            <a:endParaRPr lang="nl-NL" sz="1200" dirty="0">
              <a:cs typeface="Arial"/>
            </a:endParaRP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11</a:t>
            </a:fld>
            <a:endParaRPr lang="nl-NL"/>
          </a:p>
        </p:txBody>
      </p:sp>
      <p:sp>
        <p:nvSpPr>
          <p:cNvPr id="5" name="Tijdelijke aanduiding voor voettekst 4">
            <a:extLst>
              <a:ext uri="{FF2B5EF4-FFF2-40B4-BE49-F238E27FC236}">
                <a16:creationId xmlns:a16="http://schemas.microsoft.com/office/drawing/2014/main" id="{3BDCE0F1-01FA-4CA3-9DB9-9C6F7F83050D}"/>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3773124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u="sng" dirty="0"/>
              <a:t>Werkvorm</a:t>
            </a:r>
            <a:r>
              <a:rPr lang="nl-NL" dirty="0"/>
              <a:t>: laten zien</a:t>
            </a:r>
          </a:p>
          <a:p>
            <a:r>
              <a:rPr lang="nl-NL" u="sng" dirty="0"/>
              <a:t>Inhoud</a:t>
            </a:r>
            <a:r>
              <a:rPr lang="nl-NL" dirty="0"/>
              <a:t>: -</a:t>
            </a:r>
            <a:endParaRPr lang="nl-NL" dirty="0">
              <a:cs typeface="Arial"/>
            </a:endParaRPr>
          </a:p>
          <a:p>
            <a:endParaRPr lang="nl-NL" dirty="0"/>
          </a:p>
          <a:p>
            <a:r>
              <a:rPr lang="nl-NL" dirty="0"/>
              <a:t>Volgende dia: wanneer GEEN Gezamenlijke besluitvorming</a:t>
            </a:r>
            <a:endParaRPr lang="nl-NL" dirty="0">
              <a:cs typeface="Arial"/>
            </a:endParaRP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12</a:t>
            </a:fld>
            <a:endParaRPr lang="nl-NL"/>
          </a:p>
        </p:txBody>
      </p:sp>
      <p:sp>
        <p:nvSpPr>
          <p:cNvPr id="5" name="Tijdelijke aanduiding voor voettekst 4">
            <a:extLst>
              <a:ext uri="{FF2B5EF4-FFF2-40B4-BE49-F238E27FC236}">
                <a16:creationId xmlns:a16="http://schemas.microsoft.com/office/drawing/2014/main" id="{C03F907D-50D5-441C-8C86-E68269083757}"/>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4144873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sng" strike="noStrike" kern="1200" cap="none" spc="0" normalizeH="0" baseline="0" noProof="0" dirty="0">
                <a:ln>
                  <a:noFill/>
                </a:ln>
                <a:solidFill>
                  <a:srgbClr val="000000"/>
                </a:solidFill>
                <a:effectLst/>
                <a:uLnTx/>
                <a:uFillTx/>
                <a:latin typeface="Arial" charset="0"/>
                <a:ea typeface="+mn-ea"/>
                <a:cs typeface="+mn-cs"/>
              </a:rPr>
              <a:t>Werkvorm</a:t>
            </a:r>
            <a:r>
              <a:rPr kumimoji="0" lang="nl-NL" sz="1200" b="0" i="0" u="none" strike="noStrike" kern="1200" cap="none" spc="0" normalizeH="0" baseline="0" noProof="0" dirty="0">
                <a:ln>
                  <a:noFill/>
                </a:ln>
                <a:solidFill>
                  <a:srgbClr val="000000"/>
                </a:solidFill>
                <a:effectLst/>
                <a:uLnTx/>
                <a:uFillTx/>
                <a:latin typeface="Arial" charset="0"/>
                <a:ea typeface="+mn-ea"/>
                <a:cs typeface="+mn-cs"/>
              </a:rPr>
              <a:t>: laten zien met eventueel gesprek over herkenning</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sng" strike="noStrike" kern="1200" cap="none" spc="0" normalizeH="0" baseline="0" noProof="0" dirty="0">
                <a:ln>
                  <a:noFill/>
                </a:ln>
                <a:solidFill>
                  <a:srgbClr val="000000"/>
                </a:solidFill>
                <a:effectLst/>
                <a:uLnTx/>
                <a:uFillTx/>
                <a:latin typeface="Arial" charset="0"/>
                <a:ea typeface="+mn-ea"/>
                <a:cs typeface="+mn-cs"/>
              </a:rPr>
              <a:t>Inhoud</a:t>
            </a:r>
            <a:r>
              <a:rPr kumimoji="0" lang="nl-NL" sz="1200" b="0" i="0" u="none" strike="noStrike" kern="1200" cap="none" spc="0" normalizeH="0" baseline="0" noProof="0" dirty="0">
                <a:ln>
                  <a:noFill/>
                </a:ln>
                <a:solidFill>
                  <a:srgbClr val="000000"/>
                </a:solidFill>
                <a:effectLst/>
                <a:uLnTx/>
                <a:uFillTx/>
                <a:latin typeface="Arial" charset="0"/>
                <a:ea typeface="+mn-ea"/>
                <a:cs typeface="+mn-cs"/>
              </a:rPr>
              <a:t>: herken je dit?</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none" strike="noStrike" kern="1200" cap="none" spc="0" normalizeH="0" baseline="0" noProof="0" dirty="0">
                <a:ln>
                  <a:noFill/>
                </a:ln>
                <a:solidFill>
                  <a:srgbClr val="000000"/>
                </a:solidFill>
                <a:effectLst/>
                <a:uLnTx/>
                <a:uFillTx/>
                <a:latin typeface="Arial" charset="0"/>
                <a:ea typeface="+mn-ea"/>
                <a:cs typeface="Arial"/>
              </a:rPr>
              <a:t>Het kan zijn dat de patiënt</a:t>
            </a:r>
            <a:r>
              <a:rPr kumimoji="0" lang="nl-NL" sz="1200" b="0" i="0" u="none" strike="noStrike" kern="1200" cap="none" spc="0" normalizeH="0" baseline="0" noProof="0" dirty="0">
                <a:ln>
                  <a:noFill/>
                </a:ln>
                <a:solidFill>
                  <a:srgbClr val="000000"/>
                </a:solidFill>
                <a:effectLst/>
                <a:uLnTx/>
                <a:uFillTx/>
                <a:latin typeface="Arial" charset="0"/>
                <a:ea typeface="+mn-ea"/>
                <a:cs typeface="+mn-cs"/>
              </a:rPr>
              <a:t> geen verantwoordelijkheid wil nemen. Belangrijk is dat je deze bovenstaande punten in de 'teamtalk' te weten komt. </a:t>
            </a:r>
            <a:r>
              <a:rPr kumimoji="0" lang="en-US" sz="1200" b="0" i="0" u="none" strike="noStrike" kern="1200" cap="none" spc="0" normalizeH="0" baseline="0" noProof="0" dirty="0">
                <a:ln>
                  <a:noFill/>
                </a:ln>
                <a:solidFill>
                  <a:srgbClr val="000000"/>
                </a:solidFill>
                <a:effectLst/>
                <a:uLnTx/>
                <a:uFillTx/>
                <a:latin typeface="Arial" charset="0"/>
                <a:ea typeface="+mn-ea"/>
                <a:cs typeface="+mn-cs"/>
              </a:rPr>
              <a:t> </a:t>
            </a:r>
            <a:endParaRPr kumimoji="0" lang="nl-NL" sz="12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nl-NL" sz="12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none" strike="noStrike" kern="1200" cap="none" spc="0" normalizeH="0" baseline="0" noProof="0" dirty="0">
                <a:ln>
                  <a:noFill/>
                </a:ln>
                <a:solidFill>
                  <a:srgbClr val="000000"/>
                </a:solidFill>
                <a:effectLst/>
                <a:uLnTx/>
                <a:uFillTx/>
                <a:latin typeface="Arial" charset="0"/>
                <a:ea typeface="+mn-ea"/>
                <a:cs typeface="+mn-cs"/>
              </a:rPr>
              <a:t>Volgende dia: bespreking casus Marijke</a:t>
            </a: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13</a:t>
            </a:fld>
            <a:endParaRPr lang="nl-NL"/>
          </a:p>
        </p:txBody>
      </p:sp>
      <p:sp>
        <p:nvSpPr>
          <p:cNvPr id="5" name="Tijdelijke aanduiding voor voettekst 4">
            <a:extLst>
              <a:ext uri="{FF2B5EF4-FFF2-40B4-BE49-F238E27FC236}">
                <a16:creationId xmlns:a16="http://schemas.microsoft.com/office/drawing/2014/main" id="{3754EEEC-BBF6-4CBA-AEF1-6A0B69608CA8}"/>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1798196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u="sng" dirty="0">
                <a:cs typeface="Arial"/>
              </a:rPr>
              <a:t>Werkvorm</a:t>
            </a:r>
            <a:r>
              <a:rPr lang="nl-NL" dirty="0">
                <a:cs typeface="Arial"/>
              </a:rPr>
              <a:t>: groepsgesprek of in subgroepen de vragen bespreken</a:t>
            </a:r>
            <a:endParaRPr lang="nl-NL" dirty="0"/>
          </a:p>
          <a:p>
            <a:r>
              <a:rPr lang="nl-NL" u="sng" dirty="0"/>
              <a:t>Inhoud</a:t>
            </a:r>
            <a:r>
              <a:rPr lang="nl-NL" dirty="0"/>
              <a:t>: Dit kan een dilemma zijn voor de arts. De arts vindt dat een behandeling geen meerwaarde biedt. De arts gaat wel mee in het besluit van de patiënt. Later heeft de arts spijt dat hij hierin mee is gegaan. Omdat de behandeling niets deed en haar toestand verslechterde. Zijn dilemma lag achteraf hoe zinvol is dit handelen? Wat kan je doen om zinloos behandelen te voorkomen, en de patiënt hiervoor te beschermen. Welke grenzen stel jij t.a.v. zinloos handelen? En hoe stel je je dan op naar de patiënt? Was gezamenlijke besluitvorming hier wel de juiste werkwijze? Eventueel ingaan op een casus vanuit de eigen praktijk (deelnemers) waarbij dit ook speelde. Hierna wordt een rollenspel gespeeld waarin de drie '</a:t>
            </a:r>
            <a:r>
              <a:rPr lang="nl-NL" dirty="0" err="1"/>
              <a:t>talks</a:t>
            </a:r>
            <a:r>
              <a:rPr lang="nl-NL" dirty="0"/>
              <a:t>' en het ‘wikken en wegen’ aan de orde komt.</a:t>
            </a:r>
            <a:endParaRPr lang="nl-NL" dirty="0">
              <a:cs typeface="Arial"/>
            </a:endParaRPr>
          </a:p>
          <a:p>
            <a:endParaRPr lang="nl-NL" dirty="0"/>
          </a:p>
          <a:p>
            <a:r>
              <a:rPr lang="nl-NL" b="1" dirty="0">
                <a:cs typeface="Arial"/>
              </a:rPr>
              <a:t>Tijd voor pauze 10-15 minuten</a:t>
            </a:r>
          </a:p>
          <a:p>
            <a:r>
              <a:rPr lang="nl-NL" dirty="0"/>
              <a:t>Volgende dia: rollenspel casus 1</a:t>
            </a:r>
            <a:endParaRPr lang="nl-NL" dirty="0">
              <a:cs typeface="Arial"/>
            </a:endParaRPr>
          </a:p>
        </p:txBody>
      </p:sp>
      <p:sp>
        <p:nvSpPr>
          <p:cNvPr id="4" name="Tijdelijke aanduiding voor dianummer 3"/>
          <p:cNvSpPr>
            <a:spLocks noGrp="1"/>
          </p:cNvSpPr>
          <p:nvPr>
            <p:ph type="sldNum" sz="quarter" idx="5"/>
          </p:nvPr>
        </p:nvSpPr>
        <p:spPr/>
        <p:txBody>
          <a:bodyPr/>
          <a:lstStyle/>
          <a:p>
            <a:fld id="{049B46B4-AD66-4390-9C6B-EBAD2D34489B}" type="slidenum">
              <a:rPr lang="nl-NL"/>
              <a:pPr/>
              <a:t>14</a:t>
            </a:fld>
            <a:endParaRPr lang="nl-NL"/>
          </a:p>
        </p:txBody>
      </p:sp>
      <p:sp>
        <p:nvSpPr>
          <p:cNvPr id="5" name="Tijdelijke aanduiding voor voettekst 4">
            <a:extLst>
              <a:ext uri="{FF2B5EF4-FFF2-40B4-BE49-F238E27FC236}">
                <a16:creationId xmlns:a16="http://schemas.microsoft.com/office/drawing/2014/main" id="{4471F794-857F-48E7-A247-F3FDE62C5881}"/>
              </a:ext>
            </a:extLst>
          </p:cNvPr>
          <p:cNvSpPr>
            <a:spLocks noGrp="1"/>
          </p:cNvSpPr>
          <p:nvPr>
            <p:ph type="ftr" sz="quarter" idx="10"/>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2088029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cs typeface="Arial"/>
              </a:rPr>
              <a:t>Werkvorm</a:t>
            </a:r>
            <a:r>
              <a:rPr lang="nl-NL" sz="1200" dirty="0">
                <a:cs typeface="Arial"/>
              </a:rPr>
              <a:t>: rollenspel voorbereiden en spelen</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sng" strike="noStrike" kern="1200" cap="none" spc="0" normalizeH="0" baseline="0" noProof="0" dirty="0">
                <a:ln>
                  <a:noFill/>
                </a:ln>
                <a:solidFill>
                  <a:srgbClr val="000000"/>
                </a:solidFill>
                <a:effectLst/>
                <a:uLnTx/>
                <a:uFillTx/>
                <a:latin typeface="Arial" charset="0"/>
                <a:ea typeface="+mn-ea"/>
                <a:cs typeface="Arial"/>
              </a:rPr>
              <a:t>Inhoud</a:t>
            </a:r>
            <a:r>
              <a:rPr kumimoji="0" lang="nl-NL" sz="1200" b="0" i="0" u="none" strike="noStrike" kern="1200" cap="none" spc="0" normalizeH="0" baseline="0" noProof="0" dirty="0">
                <a:ln>
                  <a:noFill/>
                </a:ln>
                <a:solidFill>
                  <a:srgbClr val="000000"/>
                </a:solidFill>
                <a:effectLst/>
                <a:uLnTx/>
                <a:uFillTx/>
                <a:latin typeface="Arial" charset="0"/>
                <a:ea typeface="+mn-ea"/>
                <a:cs typeface="Arial"/>
              </a:rPr>
              <a:t>: inhoud van de casus, gericht op het wikken en wegen vanuit de partner, terwijl de patiënt zelf wil gewoon de behandeling. </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nl-NL" sz="12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none" strike="noStrike" kern="1200" cap="none" spc="0" normalizeH="0" baseline="0" noProof="0" dirty="0">
                <a:ln>
                  <a:noFill/>
                </a:ln>
                <a:solidFill>
                  <a:srgbClr val="000000"/>
                </a:solidFill>
                <a:effectLst/>
                <a:uLnTx/>
                <a:uFillTx/>
                <a:latin typeface="Arial" charset="0"/>
                <a:ea typeface="+mn-ea"/>
                <a:cs typeface="+mn-cs"/>
              </a:rPr>
              <a:t>Volgende dia: rollen en observatie bij de casus</a:t>
            </a: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15</a:t>
            </a:fld>
            <a:endParaRPr lang="nl-NL"/>
          </a:p>
        </p:txBody>
      </p:sp>
      <p:sp>
        <p:nvSpPr>
          <p:cNvPr id="5" name="Tijdelijke aanduiding voor voettekst 4">
            <a:extLst>
              <a:ext uri="{FF2B5EF4-FFF2-40B4-BE49-F238E27FC236}">
                <a16:creationId xmlns:a16="http://schemas.microsoft.com/office/drawing/2014/main" id="{DD47C854-1152-4968-B811-66FFBB33D2AB}"/>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1952666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sng" strike="noStrike" kern="1200" cap="none" spc="0" normalizeH="0" baseline="0" noProof="0" dirty="0">
                <a:ln>
                  <a:noFill/>
                </a:ln>
                <a:solidFill>
                  <a:srgbClr val="000000"/>
                </a:solidFill>
                <a:effectLst/>
                <a:uLnTx/>
                <a:uFillTx/>
                <a:latin typeface="Arial" charset="0"/>
                <a:ea typeface="+mn-ea"/>
                <a:cs typeface="Arial"/>
              </a:rPr>
              <a:t>Werkvorm</a:t>
            </a:r>
            <a:r>
              <a:rPr kumimoji="0" lang="nl-NL" sz="1200" b="0" i="0" u="none" strike="noStrike" kern="1200" cap="none" spc="0" normalizeH="0" baseline="0" noProof="0" dirty="0">
                <a:ln>
                  <a:noFill/>
                </a:ln>
                <a:solidFill>
                  <a:srgbClr val="000000"/>
                </a:solidFill>
                <a:effectLst/>
                <a:uLnTx/>
                <a:uFillTx/>
                <a:latin typeface="Arial" charset="0"/>
                <a:ea typeface="+mn-ea"/>
                <a:cs typeface="Arial"/>
              </a:rPr>
              <a:t>: rollenspel spelen</a:t>
            </a: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sng" strike="noStrike" kern="1200" cap="none" spc="0" normalizeH="0" baseline="0" noProof="0" dirty="0">
                <a:ln>
                  <a:noFill/>
                </a:ln>
                <a:solidFill>
                  <a:srgbClr val="000000"/>
                </a:solidFill>
                <a:effectLst/>
                <a:uLnTx/>
                <a:uFillTx/>
                <a:latin typeface="Arial" charset="0"/>
                <a:ea typeface="+mn-ea"/>
                <a:cs typeface="Arial"/>
              </a:rPr>
              <a:t>Inhoud</a:t>
            </a:r>
            <a:r>
              <a:rPr kumimoji="0" lang="nl-NL" sz="1200" b="0" i="0" u="none" strike="noStrike" kern="1200" cap="none" spc="0" normalizeH="0" baseline="0" noProof="0" dirty="0">
                <a:ln>
                  <a:noFill/>
                </a:ln>
                <a:solidFill>
                  <a:srgbClr val="000000"/>
                </a:solidFill>
                <a:effectLst/>
                <a:uLnTx/>
                <a:uFillTx/>
                <a:latin typeface="Arial" charset="0"/>
                <a:ea typeface="+mn-ea"/>
                <a:cs typeface="Arial"/>
              </a:rPr>
              <a:t>: Rollen van Jan en Els bij voorkeur door acteurs gespeeld met als basisinformatie: </a:t>
            </a:r>
            <a:r>
              <a:rPr kumimoji="0" lang="nl-NL" altLang="nl-NL" sz="1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Jan heeft de houding van ‘Laten we nu maar gaan starten’, Els wil veel weten om de juiste afweging/besluit te kunnen maken (‘wikken en wegen’). </a:t>
            </a:r>
          </a:p>
          <a:p>
            <a:pPr>
              <a:defRPr/>
            </a:pPr>
            <a:r>
              <a:rPr kumimoji="0" lang="nl-NL" sz="1200" b="0" i="0" u="none" strike="noStrike" kern="1200" cap="none" spc="0" normalizeH="0" baseline="0" noProof="0" dirty="0">
                <a:ln>
                  <a:noFill/>
                </a:ln>
                <a:effectLst/>
                <a:uLnTx/>
                <a:uFillTx/>
                <a:latin typeface="Arial" charset="0"/>
                <a:ea typeface="+mn-ea"/>
                <a:cs typeface="Arial"/>
              </a:rPr>
              <a:t>Observanten kijken naar de drie stappen van </a:t>
            </a:r>
            <a:r>
              <a:rPr kumimoji="0" lang="nl-NL" sz="1200" b="0" i="0" u="none" strike="noStrike" kern="1200" cap="none" spc="0" normalizeH="0" baseline="0" noProof="0" dirty="0" err="1">
                <a:ln>
                  <a:noFill/>
                </a:ln>
                <a:effectLst/>
                <a:uLnTx/>
                <a:uFillTx/>
                <a:latin typeface="Arial" charset="0"/>
                <a:ea typeface="+mn-ea"/>
                <a:cs typeface="Arial"/>
              </a:rPr>
              <a:t>Elwyn</a:t>
            </a:r>
            <a:r>
              <a:rPr kumimoji="0" lang="nl-NL" sz="1200" b="0" i="0" u="none" strike="noStrike" kern="1200" cap="none" spc="0" normalizeH="0" baseline="0" noProof="0" dirty="0">
                <a:ln>
                  <a:noFill/>
                </a:ln>
                <a:effectLst/>
                <a:uLnTx/>
                <a:uFillTx/>
                <a:latin typeface="Arial" charset="0"/>
                <a:ea typeface="+mn-ea"/>
                <a:cs typeface="Arial"/>
              </a:rPr>
              <a:t> (2017)</a:t>
            </a:r>
            <a:r>
              <a:rPr kumimoji="0" lang="nl-NL" sz="12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team talk, option talk en </a:t>
            </a:r>
            <a:r>
              <a:rPr kumimoji="0" lang="nl-NL" sz="1200" b="0" i="0" u="none" strike="noStrike" kern="1200" cap="none" spc="0" normalizeH="0" baseline="0" noProof="0" dirty="0" err="1">
                <a:ln>
                  <a:noFill/>
                </a:ln>
                <a:effectLst/>
                <a:uLnTx/>
                <a:uFillTx/>
                <a:latin typeface="Calibri" panose="020F0502020204030204" pitchFamily="34" charset="0"/>
                <a:ea typeface="Calibri" panose="020F0502020204030204" pitchFamily="34" charset="0"/>
                <a:cs typeface="Times New Roman" panose="02020603050405020304" pitchFamily="18" charset="0"/>
              </a:rPr>
              <a:t>decision</a:t>
            </a:r>
            <a:r>
              <a:rPr kumimoji="0" lang="nl-NL" sz="12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talk omgeven door wikken en wegen</a:t>
            </a:r>
            <a:r>
              <a:rPr lang="nl-NL" dirty="0">
                <a:latin typeface="Calibri" panose="020F0502020204030204" pitchFamily="34" charset="0"/>
                <a:ea typeface="Calibri" panose="020F0502020204030204" pitchFamily="34" charset="0"/>
                <a:cs typeface="Times New Roman" panose="02020603050405020304" pitchFamily="18" charset="0"/>
              </a:rPr>
              <a:t> (zie dia 9),</a:t>
            </a:r>
            <a:r>
              <a:rPr kumimoji="0" lang="nl-NL" sz="12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nl-NL" sz="1200" b="0" i="0" u="none" strike="noStrike" kern="1200" cap="none" spc="0" normalizeH="0" baseline="0" noProof="0" dirty="0">
                <a:ln>
                  <a:noFill/>
                </a:ln>
                <a:effectLst/>
                <a:uLnTx/>
                <a:uFillTx/>
                <a:latin typeface="Arial" charset="0"/>
                <a:ea typeface="+mn-ea"/>
                <a:cs typeface="Arial"/>
              </a:rPr>
              <a:t>hoe zichtbaar zijn deze tijdens het gesprek? En hoe en welke communicatieve vaardigheden worden gebruikt passend bij de (drie) </a:t>
            </a:r>
            <a:r>
              <a:rPr kumimoji="0" lang="nl-NL" sz="1200" b="0" i="0" u="none" strike="noStrike" kern="1200" cap="none" spc="0" normalizeH="0" baseline="0" noProof="0" dirty="0" err="1">
                <a:ln>
                  <a:noFill/>
                </a:ln>
                <a:effectLst/>
                <a:uLnTx/>
                <a:uFillTx/>
                <a:latin typeface="Arial" charset="0"/>
                <a:ea typeface="+mn-ea"/>
                <a:cs typeface="Arial"/>
              </a:rPr>
              <a:t>talks</a:t>
            </a:r>
            <a:r>
              <a:rPr kumimoji="0" lang="nl-NL" sz="1200" b="0" i="0" u="none" strike="noStrike" kern="1200" cap="none" spc="0" normalizeH="0" baseline="0" noProof="0" dirty="0">
                <a:ln>
                  <a:noFill/>
                </a:ln>
                <a:effectLst/>
                <a:uLnTx/>
                <a:uFillTx/>
                <a:latin typeface="Arial" charset="0"/>
                <a:ea typeface="+mn-ea"/>
                <a:cs typeface="Arial"/>
              </a:rPr>
              <a:t>?</a:t>
            </a:r>
            <a:endParaRPr lang="nl-NL" sz="1200" b="0" i="0" u="none" strike="noStrike" kern="1200" cap="none" spc="0" baseline="0" noProof="0" dirty="0">
              <a:latin typeface="Arial" charset="0"/>
              <a:cs typeface="Arial"/>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nl-NL" sz="12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200" b="0" i="0" u="none" strike="noStrike" kern="1200" cap="none" spc="0" normalizeH="0" baseline="0" noProof="0" dirty="0">
                <a:ln>
                  <a:noFill/>
                </a:ln>
                <a:solidFill>
                  <a:srgbClr val="000000"/>
                </a:solidFill>
                <a:effectLst/>
                <a:uLnTx/>
                <a:uFillTx/>
                <a:latin typeface="Arial" charset="0"/>
                <a:ea typeface="+mn-ea"/>
                <a:cs typeface="+mn-cs"/>
              </a:rPr>
              <a:t>Volgende dia: nabespreking met discussiepunten</a:t>
            </a: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16</a:t>
            </a:fld>
            <a:endParaRPr lang="nl-NL"/>
          </a:p>
        </p:txBody>
      </p:sp>
      <p:sp>
        <p:nvSpPr>
          <p:cNvPr id="5" name="Tijdelijke aanduiding voor voettekst 4">
            <a:extLst>
              <a:ext uri="{FF2B5EF4-FFF2-40B4-BE49-F238E27FC236}">
                <a16:creationId xmlns:a16="http://schemas.microsoft.com/office/drawing/2014/main" id="{F30D9AC1-7CB1-4FD6-9577-98BA17BDF857}"/>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2229238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1737451"/>
            <a:r>
              <a:rPr lang="nl-NL" sz="1200" u="sng" dirty="0"/>
              <a:t>Werkvorm</a:t>
            </a:r>
            <a:r>
              <a:rPr lang="nl-NL" sz="1200" dirty="0"/>
              <a:t>: groepsgesprek, discussie</a:t>
            </a:r>
          </a:p>
          <a:p>
            <a:pPr marL="0" marR="0" lvl="0" indent="0" algn="l" defTabSz="1737451" rtl="0" eaLnBrk="1" fontAlgn="base" latinLnBrk="0" hangingPunct="1">
              <a:lnSpc>
                <a:spcPct val="100000"/>
              </a:lnSpc>
              <a:spcBef>
                <a:spcPct val="30000"/>
              </a:spcBef>
              <a:spcAft>
                <a:spcPct val="0"/>
              </a:spcAft>
              <a:buClrTx/>
              <a:buSzTx/>
              <a:buFontTx/>
              <a:buNone/>
              <a:tabLst/>
              <a:defRPr/>
            </a:pPr>
            <a:r>
              <a:rPr lang="nl-NL" sz="1200" u="sng" dirty="0"/>
              <a:t>Inhoud</a:t>
            </a:r>
            <a:r>
              <a:rPr lang="nl-NL" sz="1200" dirty="0"/>
              <a:t>: Belangrijk is dat je als arts/zorgverlener de interactie blijft zoeken </a:t>
            </a:r>
            <a:r>
              <a:rPr kumimoji="0" lang="nl-NL" sz="1200" b="0" i="0" u="none" strike="noStrike" kern="1200" cap="none" spc="0" normalizeH="0" baseline="0" noProof="0" dirty="0">
                <a:ln>
                  <a:noFill/>
                </a:ln>
                <a:solidFill>
                  <a:srgbClr val="000000"/>
                </a:solidFill>
                <a:effectLst/>
                <a:uLnTx/>
                <a:uFillTx/>
                <a:latin typeface="Arial" charset="0"/>
                <a:ea typeface="+mn-ea"/>
                <a:cs typeface="+mn-cs"/>
              </a:rPr>
              <a:t>ook als patiënten geen gezamenlijke besluitvorming willen en het aan de arts over laat wat het beste is. </a:t>
            </a:r>
            <a:endParaRPr kumimoji="0" lang="nl-NL" sz="1200" b="0" i="0" u="none" strike="noStrike" kern="1200" cap="none" spc="0" normalizeH="0" baseline="0" noProof="0" dirty="0">
              <a:ln>
                <a:noFill/>
              </a:ln>
              <a:solidFill>
                <a:srgbClr val="000000"/>
              </a:solidFill>
              <a:effectLst/>
              <a:uLnTx/>
              <a:uFillTx/>
              <a:latin typeface="Arial" charset="0"/>
              <a:ea typeface="+mn-ea"/>
              <a:cs typeface="Arial"/>
            </a:endParaRPr>
          </a:p>
          <a:p>
            <a:pPr marL="0" marR="0" lvl="0" indent="0" algn="l" defTabSz="1737451" rtl="0" eaLnBrk="1" fontAlgn="base" latinLnBrk="0" hangingPunct="1">
              <a:lnSpc>
                <a:spcPct val="100000"/>
              </a:lnSpc>
              <a:spcBef>
                <a:spcPct val="30000"/>
              </a:spcBef>
              <a:spcAft>
                <a:spcPct val="0"/>
              </a:spcAft>
              <a:buClrTx/>
              <a:buSzTx/>
              <a:buFontTx/>
              <a:buNone/>
              <a:tabLst/>
              <a:defRPr/>
            </a:pPr>
            <a:endParaRPr kumimoji="0" lang="nl-NL" sz="1200" b="0" i="0" u="none" strike="noStrike" kern="1200" cap="none" spc="0" normalizeH="0" baseline="0" noProof="0" dirty="0">
              <a:ln>
                <a:noFill/>
              </a:ln>
              <a:solidFill>
                <a:srgbClr val="000000"/>
              </a:solidFill>
              <a:effectLst/>
              <a:uLnTx/>
              <a:uFillTx/>
              <a:latin typeface="Arial" charset="0"/>
              <a:ea typeface="+mn-ea"/>
              <a:cs typeface="Arial"/>
            </a:endParaRPr>
          </a:p>
          <a:p>
            <a:pPr defTabSz="1737451"/>
            <a:r>
              <a:rPr lang="nl-NL" sz="1200" dirty="0">
                <a:cs typeface="Arial"/>
              </a:rPr>
              <a:t>Volgende dia: evaluatie workshop (benodigde tijd circa 10 minuten)</a:t>
            </a:r>
          </a:p>
          <a:p>
            <a:pPr defTabSz="1737451"/>
            <a:endParaRPr lang="nl-NL" sz="1100" dirty="0">
              <a:cs typeface="Arial"/>
            </a:endParaRP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17</a:t>
            </a:fld>
            <a:endParaRPr lang="nl-NL"/>
          </a:p>
        </p:txBody>
      </p:sp>
      <p:sp>
        <p:nvSpPr>
          <p:cNvPr id="5" name="Tijdelijke aanduiding voor voettekst 4">
            <a:extLst>
              <a:ext uri="{FF2B5EF4-FFF2-40B4-BE49-F238E27FC236}">
                <a16:creationId xmlns:a16="http://schemas.microsoft.com/office/drawing/2014/main" id="{56BEF40D-5701-4FD3-B2A3-58C24ECC9A79}"/>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42479342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t>Werkvorm</a:t>
            </a:r>
            <a:r>
              <a:rPr lang="nl-NL" sz="1200" dirty="0"/>
              <a:t>: rondje deelnemers a.d.h.v. de twee vragen</a:t>
            </a:r>
          </a:p>
          <a:p>
            <a:pPr defTabSz="1626626">
              <a:defRPr/>
            </a:pPr>
            <a:r>
              <a:rPr lang="nl-NL" sz="1200" u="sng" dirty="0"/>
              <a:t>Inhoud</a:t>
            </a:r>
            <a:r>
              <a:rPr lang="nl-NL" sz="1200" dirty="0"/>
              <a:t>: Workshop afsluiten</a:t>
            </a:r>
            <a:r>
              <a:rPr kumimoji="0" lang="nl-NL" sz="1200" b="0" i="0" u="none" strike="noStrike" kern="1200" cap="none" spc="0" normalizeH="0" baseline="0" noProof="0" dirty="0">
                <a:ln>
                  <a:noFill/>
                </a:ln>
                <a:effectLst/>
                <a:uLnTx/>
                <a:uFillTx/>
                <a:latin typeface="Arial" charset="0"/>
                <a:ea typeface="+mn-ea"/>
                <a:cs typeface="+mn-cs"/>
              </a:rPr>
              <a:t> met:</a:t>
            </a:r>
            <a:r>
              <a:rPr lang="nl-NL" sz="1200" dirty="0"/>
              <a:t> </a:t>
            </a:r>
            <a:r>
              <a:rPr kumimoji="0" lang="nl-NL" sz="1200" b="0" i="0" u="none" strike="noStrike" kern="1200" cap="none" spc="0" normalizeH="0" baseline="0" noProof="0" dirty="0">
                <a:ln>
                  <a:noFill/>
                </a:ln>
                <a:effectLst/>
                <a:uLnTx/>
                <a:uFillTx/>
                <a:latin typeface="Arial" charset="0"/>
                <a:ea typeface="+mn-ea"/>
                <a:cs typeface="+mn-cs"/>
              </a:rPr>
              <a:t>Wat kan je doen om jezelf scherp te houden? </a:t>
            </a:r>
            <a:endParaRPr lang="nl-NL" sz="1200" dirty="0"/>
          </a:p>
          <a:p>
            <a:pPr marL="0" marR="0" lvl="0" indent="0" algn="l" defTabSz="1626626" rtl="0" eaLnBrk="1" fontAlgn="base" latinLnBrk="0" hangingPunct="1">
              <a:lnSpc>
                <a:spcPct val="100000"/>
              </a:lnSpc>
              <a:spcBef>
                <a:spcPct val="30000"/>
              </a:spcBef>
              <a:spcAft>
                <a:spcPct val="0"/>
              </a:spcAft>
              <a:buClrTx/>
              <a:buSzTx/>
              <a:buFontTx/>
              <a:buNone/>
              <a:tabLst/>
              <a:defRPr/>
            </a:pPr>
            <a:endParaRPr kumimoji="0" lang="nl-NL"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49B46B4-AD66-4390-9C6B-EBAD2D34489B}" type="slidenum">
              <a:rPr kumimoji="0" lang="nl-NL"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nl-NL"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Tijdelijke aanduiding voor voettekst 4">
            <a:extLst>
              <a:ext uri="{FF2B5EF4-FFF2-40B4-BE49-F238E27FC236}">
                <a16:creationId xmlns:a16="http://schemas.microsoft.com/office/drawing/2014/main" id="{93BAAC14-A3D7-40CD-8AA2-112B7A7D63D3}"/>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21071659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Deze bronnen zijn gebruikt bij de totstandkoming van de workshop Gezamenlijke besluitvorming, januari 2019.</a:t>
            </a:r>
          </a:p>
          <a:p>
            <a:pPr marL="0" marR="0" lvl="0" indent="0" algn="l" defTabSz="914400" rtl="0" eaLnBrk="1" fontAlgn="base" latinLnBrk="0" hangingPunct="1">
              <a:lnSpc>
                <a:spcPct val="100000"/>
              </a:lnSpc>
              <a:spcBef>
                <a:spcPct val="30000"/>
              </a:spcBef>
              <a:spcAft>
                <a:spcPct val="0"/>
              </a:spcAft>
              <a:buClrTx/>
              <a:buSzTx/>
              <a:buFontTx/>
              <a:buNone/>
              <a:tabLst/>
              <a:defRPr/>
            </a:pPr>
            <a:r>
              <a:rPr lang="nl-NL" dirty="0">
                <a:latin typeface="Arial"/>
                <a:cs typeface="Arial"/>
              </a:rPr>
              <a:t>Versie maart 2021: licentie toegevoegd.</a:t>
            </a:r>
          </a:p>
          <a:p>
            <a:pPr marL="0" marR="0" lvl="0" indent="0" algn="l" defTabSz="914400" rtl="0" eaLnBrk="1" fontAlgn="base" latinLnBrk="0" hangingPunct="1">
              <a:lnSpc>
                <a:spcPct val="100000"/>
              </a:lnSpc>
              <a:spcBef>
                <a:spcPct val="30000"/>
              </a:spcBef>
              <a:spcAft>
                <a:spcPct val="0"/>
              </a:spcAft>
              <a:buClrTx/>
              <a:buSzTx/>
              <a:buFontTx/>
              <a:buNone/>
              <a:tabLst/>
              <a:defRPr/>
            </a:pPr>
            <a:r>
              <a:rPr lang="nl-NL" dirty="0">
                <a:latin typeface="Arial"/>
                <a:cs typeface="Arial"/>
              </a:rPr>
              <a:t>Versie september 2023: workshop als losstaand onderwijs van gemaakt. Zie opmerking onder dia Disclaimer.</a:t>
            </a:r>
            <a:endParaRPr lang="en-US" dirty="0">
              <a:latin typeface="Calibri"/>
              <a:cs typeface="Calibri"/>
            </a:endParaRPr>
          </a:p>
          <a:p>
            <a:endParaRPr lang="nl-NL" dirty="0"/>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19</a:t>
            </a:fld>
            <a:endParaRPr lang="nl-NL"/>
          </a:p>
        </p:txBody>
      </p:sp>
      <p:sp>
        <p:nvSpPr>
          <p:cNvPr id="5" name="Tijdelijke aanduiding voor voettekst 4">
            <a:extLst>
              <a:ext uri="{FF2B5EF4-FFF2-40B4-BE49-F238E27FC236}">
                <a16:creationId xmlns:a16="http://schemas.microsoft.com/office/drawing/2014/main" id="{8704033B-29BC-457C-BB1D-6D20654B137C}"/>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3098223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nl-NL" sz="1100" b="0" i="0" u="none" strike="noStrike" kern="1200" cap="none" spc="0" normalizeH="0" baseline="0" noProof="0" dirty="0">
                <a:ln>
                  <a:noFill/>
                </a:ln>
                <a:solidFill>
                  <a:srgbClr val="000000"/>
                </a:solidFill>
                <a:effectLst/>
                <a:uLnTx/>
                <a:uFillTx/>
                <a:latin typeface="Arial" charset="0"/>
                <a:ea typeface="+mn-ea"/>
                <a:cs typeface="+mn-cs"/>
              </a:rPr>
              <a:t>Het is aan te bevelen De workshop Effectieve communicatie te hebben gedaan alvorens deze workshop te doen.</a:t>
            </a:r>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a:p>
            <a:pPr>
              <a:defRPr/>
            </a:pPr>
            <a:endParaRPr lang="nl-NL" dirty="0"/>
          </a:p>
          <a:p>
            <a:pPr>
              <a:defRPr/>
            </a:pPr>
            <a:r>
              <a:rPr lang="nl-NL" dirty="0"/>
              <a:t>Volgende dia: Programma</a:t>
            </a:r>
            <a:endParaRPr lang="nl-NL" dirty="0">
              <a:cs typeface="Arial"/>
            </a:endParaRPr>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49B46B4-AD66-4390-9C6B-EBAD2D34489B}" type="slidenum">
              <a:rPr kumimoji="0" lang="nl-NL"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Tijdelijke aanduiding voor voettekst 4">
            <a:extLst>
              <a:ext uri="{FF2B5EF4-FFF2-40B4-BE49-F238E27FC236}">
                <a16:creationId xmlns:a16="http://schemas.microsoft.com/office/drawing/2014/main" id="{F888FD02-47F9-45D2-B3BE-90DE4D6D8C59}"/>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390328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latin typeface="Arial" panose="020B0604020202020204" pitchFamily="34" charset="0"/>
                <a:cs typeface="Arial" panose="020B0604020202020204" pitchFamily="34" charset="0"/>
              </a:rPr>
              <a:t>Werkvorm</a:t>
            </a:r>
            <a:r>
              <a:rPr lang="nl-NL" sz="1200" dirty="0">
                <a:latin typeface="Arial" panose="020B0604020202020204" pitchFamily="34" charset="0"/>
                <a:cs typeface="Arial" panose="020B0604020202020204" pitchFamily="34" charset="0"/>
              </a:rPr>
              <a:t>: kort vertellen</a:t>
            </a:r>
            <a:endParaRPr lang="nl-NL" sz="1200" dirty="0"/>
          </a:p>
          <a:p>
            <a:r>
              <a:rPr lang="nl-NL" sz="1200" u="sng" dirty="0">
                <a:latin typeface="Arial" panose="020B0604020202020204" pitchFamily="34" charset="0"/>
                <a:cs typeface="Arial" panose="020B0604020202020204" pitchFamily="34" charset="0"/>
              </a:rPr>
              <a:t>Inhoud</a:t>
            </a:r>
            <a:r>
              <a:rPr lang="nl-NL" sz="1200" dirty="0">
                <a:latin typeface="Arial" panose="020B0604020202020204" pitchFamily="34" charset="0"/>
                <a:cs typeface="Arial" panose="020B0604020202020204" pitchFamily="34" charset="0"/>
              </a:rPr>
              <a:t>: Focus voor deze workshop ligt op het proces, attitude en informatie-uitwisseling.</a:t>
            </a:r>
          </a:p>
          <a:p>
            <a:endParaRPr lang="nl-NL" sz="1200" dirty="0">
              <a:latin typeface="Arial" panose="020B0604020202020204" pitchFamily="34" charset="0"/>
              <a:cs typeface="Arial" panose="020B0604020202020204" pitchFamily="34" charset="0"/>
            </a:endParaRPr>
          </a:p>
          <a:p>
            <a:r>
              <a:rPr lang="nl-NL" sz="1200" dirty="0">
                <a:latin typeface="Arial" panose="020B0604020202020204" pitchFamily="34" charset="0"/>
                <a:cs typeface="Arial" panose="020B0604020202020204" pitchFamily="34" charset="0"/>
              </a:rPr>
              <a:t>Volgende dia: begripsomschrijving vanuit Kwaliteitskader palliatieve zorg</a:t>
            </a:r>
            <a:endParaRPr lang="nl-NL" sz="1200" dirty="0"/>
          </a:p>
        </p:txBody>
      </p:sp>
      <p:sp>
        <p:nvSpPr>
          <p:cNvPr id="4" name="Tijdelijke aanduiding voor dianummer 3"/>
          <p:cNvSpPr>
            <a:spLocks noGrp="1"/>
          </p:cNvSpPr>
          <p:nvPr>
            <p:ph type="sldNum" sz="quarter" idx="5"/>
          </p:nvPr>
        </p:nvSpPr>
        <p:spPr/>
        <p:txBody>
          <a:bodyPr/>
          <a:lstStyle/>
          <a:p>
            <a:fld id="{049B46B4-AD66-4390-9C6B-EBAD2D34489B}" type="slidenum">
              <a:rPr lang="nl-NL"/>
              <a:pPr/>
              <a:t>3</a:t>
            </a:fld>
            <a:endParaRPr lang="nl-NL"/>
          </a:p>
        </p:txBody>
      </p:sp>
      <p:sp>
        <p:nvSpPr>
          <p:cNvPr id="5" name="Tijdelijke aanduiding voor voettekst 4">
            <a:extLst>
              <a:ext uri="{FF2B5EF4-FFF2-40B4-BE49-F238E27FC236}">
                <a16:creationId xmlns:a16="http://schemas.microsoft.com/office/drawing/2014/main" id="{BE4B3ED8-F081-4976-95CC-B2665EC16CD2}"/>
              </a:ext>
            </a:extLst>
          </p:cNvPr>
          <p:cNvSpPr>
            <a:spLocks noGrp="1"/>
          </p:cNvSpPr>
          <p:nvPr>
            <p:ph type="ftr" sz="quarter" idx="10"/>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1653278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cs typeface="Arial"/>
              </a:rPr>
              <a:t>Werkvorm</a:t>
            </a:r>
            <a:r>
              <a:rPr lang="nl-NL" sz="1200" dirty="0">
                <a:cs typeface="Arial"/>
              </a:rPr>
              <a:t>: laten lezen/vertellen</a:t>
            </a:r>
          </a:p>
          <a:p>
            <a:r>
              <a:rPr lang="nl-NL" sz="1200" u="sng" dirty="0">
                <a:cs typeface="Arial"/>
              </a:rPr>
              <a:t>Inhoud</a:t>
            </a:r>
            <a:r>
              <a:rPr lang="nl-NL" sz="1200" dirty="0">
                <a:cs typeface="Arial"/>
              </a:rPr>
              <a:t>: -</a:t>
            </a:r>
          </a:p>
          <a:p>
            <a:endParaRPr lang="nl-NL" sz="1200" dirty="0"/>
          </a:p>
          <a:p>
            <a:r>
              <a:rPr lang="nl-NL" sz="1200" dirty="0"/>
              <a:t>Volgende dia: Kwaliteitskader palliatieve zorg, domein 2.2 criteria </a:t>
            </a: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4</a:t>
            </a:fld>
            <a:endParaRPr lang="nl-NL"/>
          </a:p>
        </p:txBody>
      </p:sp>
      <p:sp>
        <p:nvSpPr>
          <p:cNvPr id="5" name="Tijdelijke aanduiding voor voettekst 4">
            <a:extLst>
              <a:ext uri="{FF2B5EF4-FFF2-40B4-BE49-F238E27FC236}">
                <a16:creationId xmlns:a16="http://schemas.microsoft.com/office/drawing/2014/main" id="{C46A81F2-0FE4-43FA-AA9B-E3E0C243C284}"/>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3888485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cs typeface="Arial"/>
              </a:rPr>
              <a:t>Werkvorm</a:t>
            </a:r>
            <a:r>
              <a:rPr lang="nl-NL" sz="1200" dirty="0">
                <a:cs typeface="Arial"/>
              </a:rPr>
              <a:t>: kort vertellen</a:t>
            </a:r>
          </a:p>
          <a:p>
            <a:pPr defTabSz="1737451">
              <a:defRPr/>
            </a:pPr>
            <a:r>
              <a:rPr lang="nl-NL" sz="1200" u="sng" dirty="0">
                <a:cs typeface="Arial"/>
              </a:rPr>
              <a:t>Inhoud</a:t>
            </a:r>
            <a:r>
              <a:rPr lang="nl-NL" sz="1200" dirty="0">
                <a:cs typeface="Arial"/>
              </a:rPr>
              <a:t>: Afkomstig uit kwaliteitskader palliatieve zorg, domein 2.2, 2</a:t>
            </a:r>
            <a:r>
              <a:rPr lang="nl-NL" sz="1200" baseline="30000" dirty="0">
                <a:cs typeface="Arial"/>
              </a:rPr>
              <a:t>e</a:t>
            </a:r>
            <a:r>
              <a:rPr lang="nl-NL" sz="1200" dirty="0">
                <a:cs typeface="Arial"/>
              </a:rPr>
              <a:t> </a:t>
            </a:r>
            <a:r>
              <a:rPr lang="nl-NL" sz="1200" dirty="0" err="1">
                <a:cs typeface="Arial"/>
              </a:rPr>
              <a:t>bullet</a:t>
            </a:r>
            <a:r>
              <a:rPr lang="nl-NL" sz="1200" dirty="0">
                <a:cs typeface="Arial"/>
              </a:rPr>
              <a:t> criteria: betreft Effectieve communicatie houdt dit in </a:t>
            </a:r>
            <a:r>
              <a:rPr lang="nl-NL" sz="1200" dirty="0"/>
              <a:t>respect voor hun gewenste mate van openheid en eerlijkheid in de informatievoorziening en hun gewenste manier van besluitvorming. Privacy recht van patiënt houdt in de wensen aangaande de mate waarin informatie met naasten en familie wordt gedeeld en dienen bekend te zijn bij de zorgverlener en gehonoreerd te worden. Wat betreft Attitude, 3</a:t>
            </a:r>
            <a:r>
              <a:rPr lang="nl-NL" sz="1200" baseline="30000" dirty="0"/>
              <a:t>e</a:t>
            </a:r>
            <a:r>
              <a:rPr lang="nl-NL" sz="1200" dirty="0"/>
              <a:t> </a:t>
            </a:r>
            <a:r>
              <a:rPr lang="nl-NL" sz="1200" dirty="0" err="1"/>
              <a:t>bullet</a:t>
            </a:r>
            <a:r>
              <a:rPr lang="nl-NL" sz="1200" dirty="0"/>
              <a:t> criteria: De zorgverlener is zich bewust van de attitude die nodig is om de patiënten en diens naasten te ondersteunen bij het maken van eigen keuzes en/of het invullen van het eigen leven. De zorgverlener maakt zich deze eigen attitude eigen en handelt ook op deze wijze. </a:t>
            </a:r>
          </a:p>
          <a:p>
            <a:endParaRPr lang="nl-NL" sz="1200" dirty="0"/>
          </a:p>
          <a:p>
            <a:pPr defTabSz="1737451">
              <a:defRPr/>
            </a:pPr>
            <a:r>
              <a:rPr lang="nl-NL" sz="1200" dirty="0"/>
              <a:t>Volgende dia: Kwaliteitskader domein 2.2, 4</a:t>
            </a:r>
            <a:r>
              <a:rPr lang="nl-NL" sz="1200" baseline="30000" dirty="0"/>
              <a:t>e</a:t>
            </a:r>
            <a:r>
              <a:rPr lang="nl-NL" sz="1200" dirty="0"/>
              <a:t> en 5</a:t>
            </a:r>
            <a:r>
              <a:rPr lang="nl-NL" sz="1200" baseline="30000" dirty="0"/>
              <a:t>e</a:t>
            </a:r>
            <a:r>
              <a:rPr lang="nl-NL" sz="1200" dirty="0"/>
              <a:t> </a:t>
            </a:r>
            <a:r>
              <a:rPr lang="nl-NL" sz="1200" dirty="0" err="1"/>
              <a:t>bullet</a:t>
            </a:r>
            <a:r>
              <a:rPr lang="nl-NL" sz="1200" dirty="0"/>
              <a:t> bij criteria</a:t>
            </a:r>
          </a:p>
          <a:p>
            <a:endParaRPr lang="nl-NL" sz="2100" dirty="0"/>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5</a:t>
            </a:fld>
            <a:endParaRPr lang="nl-NL"/>
          </a:p>
        </p:txBody>
      </p:sp>
      <p:sp>
        <p:nvSpPr>
          <p:cNvPr id="5" name="Tijdelijke aanduiding voor voettekst 4">
            <a:extLst>
              <a:ext uri="{FF2B5EF4-FFF2-40B4-BE49-F238E27FC236}">
                <a16:creationId xmlns:a16="http://schemas.microsoft.com/office/drawing/2014/main" id="{983ED42C-C9D9-4D8A-91F2-04306B8CA475}"/>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747804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cs typeface="Arial"/>
              </a:rPr>
              <a:t>Werkvorm</a:t>
            </a:r>
            <a:r>
              <a:rPr lang="nl-NL" sz="1200" dirty="0">
                <a:cs typeface="Arial"/>
              </a:rPr>
              <a:t>: kort vertellen</a:t>
            </a:r>
          </a:p>
          <a:p>
            <a:r>
              <a:rPr lang="nl-NL" sz="1200" u="sng" dirty="0">
                <a:cs typeface="Arial"/>
              </a:rPr>
              <a:t>Inhoud</a:t>
            </a:r>
            <a:r>
              <a:rPr lang="nl-NL" sz="1200" dirty="0">
                <a:cs typeface="Arial"/>
              </a:rPr>
              <a:t>: betreft 4</a:t>
            </a:r>
            <a:r>
              <a:rPr lang="nl-NL" sz="1200" baseline="30000" dirty="0">
                <a:cs typeface="Arial"/>
              </a:rPr>
              <a:t>e</a:t>
            </a:r>
            <a:r>
              <a:rPr lang="nl-NL" sz="1200" dirty="0">
                <a:cs typeface="Arial"/>
              </a:rPr>
              <a:t> </a:t>
            </a:r>
            <a:r>
              <a:rPr lang="nl-NL" sz="1200" dirty="0" err="1">
                <a:cs typeface="Arial"/>
              </a:rPr>
              <a:t>bullet</a:t>
            </a:r>
            <a:r>
              <a:rPr lang="nl-NL" sz="1200" dirty="0">
                <a:cs typeface="Arial"/>
              </a:rPr>
              <a:t> bij criteria</a:t>
            </a:r>
            <a:r>
              <a:rPr lang="nl-NL" sz="1200" b="1" dirty="0"/>
              <a:t>: </a:t>
            </a:r>
            <a:r>
              <a:rPr lang="nl-NL" sz="1200" dirty="0"/>
              <a:t>Voor het verlenen van optimale zorg is het van belang dat de patiënt en diens naasten passend zijn voorgelicht over de aard van de ziekte of kwetsbaarheid en de prognose. Op grond hiervan wordt de patiënt in staat gesteld de consequenties over het ziek-zijn te overzien. De zorgverlener rust de patiënt en diens naasten toe met informatie over de verschillende keuzemogelijkheden, de mogelijke consequenties, bijbehorende onzekerheden en verantwoordelijkheden. En de 5</a:t>
            </a:r>
            <a:r>
              <a:rPr lang="nl-NL" sz="1200" baseline="30000" dirty="0"/>
              <a:t>e</a:t>
            </a:r>
            <a:r>
              <a:rPr lang="nl-NL" sz="1200" dirty="0"/>
              <a:t> </a:t>
            </a:r>
            <a:r>
              <a:rPr lang="nl-NL" sz="1200" dirty="0" err="1"/>
              <a:t>bullet</a:t>
            </a:r>
            <a:r>
              <a:rPr lang="nl-NL" sz="1200" dirty="0"/>
              <a:t> bij criteria betreft: De zorgverlener laat zich door de patiënt informeren over wat en wie voor hemzelf van waarde is en welke waarden, wensen en behoeften in deze periode van het leven voor hem belangrijk zijn bij het maken van keuzes. Belangrijke thema’s daarbij zijn onder meer: (niet)behandelafspraken, ziekenhuisopnames, plaats van zorgen en sterven, crisissituaties, wettelijke vertegenwoordiging in de situatie van acute verslechtering en wilsonbekwaamheid en levenseindebeslissingen. </a:t>
            </a:r>
          </a:p>
          <a:p>
            <a:endParaRPr lang="nl-NL" sz="1200" dirty="0">
              <a:cs typeface="Arial"/>
            </a:endParaRPr>
          </a:p>
          <a:p>
            <a:r>
              <a:rPr lang="nl-NL" sz="1200" dirty="0">
                <a:cs typeface="Arial"/>
              </a:rPr>
              <a:t>Volgende dia: continuüm bij gezamenlijke besluitvorming</a:t>
            </a: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6</a:t>
            </a:fld>
            <a:endParaRPr lang="nl-NL"/>
          </a:p>
        </p:txBody>
      </p:sp>
      <p:sp>
        <p:nvSpPr>
          <p:cNvPr id="5" name="Tijdelijke aanduiding voor voettekst 4">
            <a:extLst>
              <a:ext uri="{FF2B5EF4-FFF2-40B4-BE49-F238E27FC236}">
                <a16:creationId xmlns:a16="http://schemas.microsoft.com/office/drawing/2014/main" id="{95F0BD5B-148A-4F88-87B4-43491EB24600}"/>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176413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1737451">
              <a:defRPr/>
            </a:pPr>
            <a:r>
              <a:rPr lang="nl-NL" sz="1100" u="sng" dirty="0">
                <a:solidFill>
                  <a:srgbClr val="000000"/>
                </a:solidFill>
              </a:rPr>
              <a:t>Werkvorm</a:t>
            </a:r>
            <a:r>
              <a:rPr lang="nl-NL" sz="1100" dirty="0">
                <a:solidFill>
                  <a:srgbClr val="000000"/>
                </a:solidFill>
              </a:rPr>
              <a:t>: groepsgesprek</a:t>
            </a:r>
          </a:p>
          <a:p>
            <a:pPr defTabSz="1737451">
              <a:defRPr/>
            </a:pPr>
            <a:r>
              <a:rPr lang="nl-NL" u="sng" dirty="0"/>
              <a:t>Inhoud</a:t>
            </a:r>
            <a:r>
              <a:rPr lang="nl-NL" dirty="0"/>
              <a:t>: Gesprek over waar sta jij en waar staat jouw patiënt. Uitleg continuümmodel: Bij 100% neemt de patiënt volledig verantwoordelijkheid voor zijn beslissingen (patiënt gedreven=consumentisme), er is geen discussie mogelijk: ‘zo wil ik het hebben’. De andere kant bij 0 % is de arts 100% verantwoordelijk voor het nemen van beslissingen (arts gedreven=paternalisme). In het midden bij ‘</a:t>
            </a:r>
            <a:r>
              <a:rPr lang="nl-NL" dirty="0" err="1"/>
              <a:t>Equal</a:t>
            </a:r>
            <a:r>
              <a:rPr lang="nl-NL" dirty="0"/>
              <a:t> partners’ acteren de patiënt en arts gelijkwaardig. Als arts (zorgverlener) wil je dit uitdragen: patiënt brengt haar persoonlijke informatie in over bijvoorbeeld wat ze ervaart en wil, de arts brengt zijn medische informatie in. Dit breng je als arts/zorgverlener samen en dan kom je tot een gelijkwaardigheid in de besluitvorming. </a:t>
            </a:r>
            <a:endParaRPr lang="nl-NL" dirty="0">
              <a:cs typeface="Arial"/>
            </a:endParaRPr>
          </a:p>
          <a:p>
            <a:pPr defTabSz="1737451">
              <a:defRPr/>
            </a:pPr>
            <a:endParaRPr lang="nl-NL" dirty="0">
              <a:cs typeface="Arial"/>
            </a:endParaRPr>
          </a:p>
          <a:p>
            <a:pPr defTabSz="1737451">
              <a:defRPr/>
            </a:pPr>
            <a:r>
              <a:rPr lang="nl-NL" dirty="0"/>
              <a:t>Volgende dia: </a:t>
            </a:r>
            <a:r>
              <a:rPr lang="nl-NL" sz="1200" dirty="0"/>
              <a:t>model gezamenlijke besluitvorming</a:t>
            </a:r>
            <a:endParaRPr lang="nl-NL" dirty="0">
              <a:cs typeface="Arial"/>
            </a:endParaRP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7</a:t>
            </a:fld>
            <a:endParaRPr lang="nl-NL"/>
          </a:p>
        </p:txBody>
      </p:sp>
      <p:sp>
        <p:nvSpPr>
          <p:cNvPr id="5" name="Tijdelijke aanduiding voor voettekst 4">
            <a:extLst>
              <a:ext uri="{FF2B5EF4-FFF2-40B4-BE49-F238E27FC236}">
                <a16:creationId xmlns:a16="http://schemas.microsoft.com/office/drawing/2014/main" id="{073722BF-8BD6-4A6F-90F2-C7E0F2F54184}"/>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2344697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t>Werkvorm</a:t>
            </a:r>
            <a:r>
              <a:rPr lang="nl-NL" sz="1200" dirty="0"/>
              <a:t>: groepsgesprek</a:t>
            </a:r>
          </a:p>
          <a:p>
            <a:r>
              <a:rPr lang="nl-NL" sz="1200" u="sng" dirty="0"/>
              <a:t>Inhoud</a:t>
            </a:r>
            <a:r>
              <a:rPr lang="nl-NL" sz="1200" dirty="0"/>
              <a:t>: Dit model is uit 2017, het begrip ‘Team talk’ is nieuw. In het oude model van 2012 heette dit ‘</a:t>
            </a:r>
            <a:r>
              <a:rPr lang="nl-NL" sz="1200" dirty="0" err="1"/>
              <a:t>choice</a:t>
            </a:r>
            <a:r>
              <a:rPr lang="nl-NL" sz="1200" dirty="0"/>
              <a:t> talk’. Teamtalk houdt in dat je als zorgverlener met de patiënt en naaste een team vormt op basis op gelijkwaardigheid en om als zodanig met elkaar de interactie aan te gaan.</a:t>
            </a:r>
            <a:endParaRPr lang="nl-NL" sz="1200" dirty="0">
              <a:cs typeface="Arial"/>
            </a:endParaRPr>
          </a:p>
          <a:p>
            <a:r>
              <a:rPr lang="nl-NL" sz="1200" dirty="0"/>
              <a:t>Bespreken reflectievraag: Besluitvorming in gezamenlijkheid zou idealiter volgens het aangegeven proces in het ‘</a:t>
            </a:r>
            <a:r>
              <a:rPr lang="nl-NL" sz="1200" dirty="0" err="1"/>
              <a:t>three</a:t>
            </a:r>
            <a:r>
              <a:rPr lang="nl-NL" sz="1200" dirty="0"/>
              <a:t>-talk model’ verlopen. </a:t>
            </a:r>
            <a:endParaRPr lang="nl-NL" sz="1200" dirty="0">
              <a:cs typeface="Arial"/>
            </a:endParaRPr>
          </a:p>
          <a:p>
            <a:r>
              <a:rPr lang="nl-NL" sz="1200" dirty="0"/>
              <a:t>- Hoe kijk je naar dit proces van besluitvorming? </a:t>
            </a:r>
            <a:endParaRPr lang="nl-NL" sz="1200" dirty="0">
              <a:cs typeface="Arial"/>
            </a:endParaRPr>
          </a:p>
          <a:p>
            <a:r>
              <a:rPr lang="nl-NL" sz="1200" dirty="0"/>
              <a:t>- Hoe gaat het bij jou in de dagelijkse praktijk? In hoeverre is het passend voor je? </a:t>
            </a:r>
            <a:endParaRPr lang="nl-NL" sz="1200" dirty="0">
              <a:cs typeface="Arial"/>
            </a:endParaRPr>
          </a:p>
          <a:p>
            <a:r>
              <a:rPr lang="nl-NL" sz="1200" dirty="0"/>
              <a:t>- Hoe beoordeel je als zorgverlener in welke mate de patiënt bij de beslissing betrokken wil worden? </a:t>
            </a:r>
            <a:endParaRPr lang="nl-NL" sz="1200" dirty="0">
              <a:cs typeface="Arial"/>
            </a:endParaRPr>
          </a:p>
          <a:p>
            <a:r>
              <a:rPr lang="nl-NL" sz="1200" dirty="0"/>
              <a:t>- Wat is eventueel de grootste belemmering voor jou om met dit model of gezamenlijke besluitvorming aan de slag te gaan? </a:t>
            </a:r>
            <a:endParaRPr lang="nl-NL" sz="1200" dirty="0">
              <a:cs typeface="Arial"/>
            </a:endParaRPr>
          </a:p>
          <a:p>
            <a:endParaRPr lang="nl-NL" sz="1200" dirty="0"/>
          </a:p>
          <a:p>
            <a:r>
              <a:rPr lang="nl-NL" sz="1200" dirty="0"/>
              <a:t>Volgende dia: voordelen proces voor de patiënt</a:t>
            </a: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8</a:t>
            </a:fld>
            <a:endParaRPr lang="nl-NL"/>
          </a:p>
        </p:txBody>
      </p:sp>
      <p:sp>
        <p:nvSpPr>
          <p:cNvPr id="5" name="Tijdelijke aanduiding voor voettekst 4">
            <a:extLst>
              <a:ext uri="{FF2B5EF4-FFF2-40B4-BE49-F238E27FC236}">
                <a16:creationId xmlns:a16="http://schemas.microsoft.com/office/drawing/2014/main" id="{EE9CDF09-1554-40FF-B3E9-01C51495E2DE}"/>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4070458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dirty="0">
                <a:cs typeface="Arial"/>
              </a:rPr>
              <a:t>Werkvorm</a:t>
            </a:r>
            <a:r>
              <a:rPr lang="nl-NL" sz="1200" dirty="0">
                <a:cs typeface="Arial"/>
              </a:rPr>
              <a:t>: laten zien</a:t>
            </a:r>
          </a:p>
          <a:p>
            <a:r>
              <a:rPr lang="nl-NL" sz="1200" u="sng" dirty="0">
                <a:cs typeface="Arial"/>
              </a:rPr>
              <a:t>Inhoud</a:t>
            </a:r>
            <a:r>
              <a:rPr lang="nl-NL" sz="1200" dirty="0">
                <a:cs typeface="Arial"/>
              </a:rPr>
              <a:t>: Het werken volgens het gezamenlijke besluitvorming model geeft voor de patiënt voordelen. De voordelen voor de zorgverlener en voor de maatschappij zijn ook op dia gezet. </a:t>
            </a:r>
          </a:p>
          <a:p>
            <a:endParaRPr lang="nl-NL" sz="1200" dirty="0"/>
          </a:p>
          <a:p>
            <a:r>
              <a:rPr lang="nl-NL" sz="1200" dirty="0"/>
              <a:t>Volgende dia: reacties proces </a:t>
            </a:r>
            <a:r>
              <a:rPr lang="nl-NL" sz="1200" dirty="0">
                <a:cs typeface="Arial"/>
              </a:rPr>
              <a:t>vanuit de zorgverlener</a:t>
            </a:r>
          </a:p>
        </p:txBody>
      </p:sp>
      <p:sp>
        <p:nvSpPr>
          <p:cNvPr id="4" name="Tijdelijke aanduiding voor dianummer 3"/>
          <p:cNvSpPr>
            <a:spLocks noGrp="1"/>
          </p:cNvSpPr>
          <p:nvPr>
            <p:ph type="sldNum" sz="quarter" idx="10"/>
          </p:nvPr>
        </p:nvSpPr>
        <p:spPr/>
        <p:txBody>
          <a:bodyPr/>
          <a:lstStyle/>
          <a:p>
            <a:fld id="{049B46B4-AD66-4390-9C6B-EBAD2D34489B}" type="slidenum">
              <a:rPr lang="nl-NL" smtClean="0"/>
              <a:pPr/>
              <a:t>9</a:t>
            </a:fld>
            <a:endParaRPr lang="nl-NL"/>
          </a:p>
        </p:txBody>
      </p:sp>
      <p:sp>
        <p:nvSpPr>
          <p:cNvPr id="5" name="Tijdelijke aanduiding voor voettekst 4">
            <a:extLst>
              <a:ext uri="{FF2B5EF4-FFF2-40B4-BE49-F238E27FC236}">
                <a16:creationId xmlns:a16="http://schemas.microsoft.com/office/drawing/2014/main" id="{29233741-0379-43E2-9EF3-96916E3132E0}"/>
              </a:ext>
            </a:extLst>
          </p:cNvPr>
          <p:cNvSpPr>
            <a:spLocks noGrp="1"/>
          </p:cNvSpPr>
          <p:nvPr>
            <p:ph type="ftr" sz="quarter" idx="11"/>
          </p:nvPr>
        </p:nvSpPr>
        <p:spPr/>
        <p:txBody>
          <a:bodyPr/>
          <a:lstStyle/>
          <a:p>
            <a:r>
              <a:rPr lang="nl-NL"/>
              <a:t>Workshop Gezamenlijke besluitvorming, maart 2021             licentie: CC-BY-NC-SA</a:t>
            </a:r>
          </a:p>
        </p:txBody>
      </p:sp>
    </p:spTree>
    <p:extLst>
      <p:ext uri="{BB962C8B-B14F-4D97-AF65-F5344CB8AC3E}">
        <p14:creationId xmlns:p14="http://schemas.microsoft.com/office/powerpoint/2010/main" val="2604005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Wit afdekvlak"/>
          <p:cNvSpPr/>
          <p:nvPr userDrawn="1"/>
        </p:nvSpPr>
        <p:spPr>
          <a:xfrm>
            <a:off x="0" y="0"/>
            <a:ext cx="9144000" cy="685800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6" name="Group 4"/>
          <p:cNvGrpSpPr>
            <a:grpSpLocks noChangeAspect="1"/>
          </p:cNvGrpSpPr>
          <p:nvPr userDrawn="1"/>
        </p:nvGrpSpPr>
        <p:grpSpPr bwMode="auto">
          <a:xfrm>
            <a:off x="0" y="177800"/>
            <a:ext cx="8942388" cy="6680200"/>
            <a:chOff x="0" y="112"/>
            <a:chExt cx="5633" cy="4208"/>
          </a:xfrm>
        </p:grpSpPr>
        <p:sp>
          <p:nvSpPr>
            <p:cNvPr id="7" name="Freeform 5"/>
            <p:cNvSpPr>
              <a:spLocks/>
            </p:cNvSpPr>
            <p:nvPr/>
          </p:nvSpPr>
          <p:spPr bwMode="auto">
            <a:xfrm>
              <a:off x="0" y="756"/>
              <a:ext cx="5621" cy="3564"/>
            </a:xfrm>
            <a:custGeom>
              <a:avLst/>
              <a:gdLst/>
              <a:ahLst/>
              <a:cxnLst>
                <a:cxn ang="0">
                  <a:pos x="39973" y="25347"/>
                </a:cxn>
                <a:cxn ang="0">
                  <a:pos x="39973" y="25163"/>
                </a:cxn>
                <a:cxn ang="0">
                  <a:pos x="38832" y="3397"/>
                </a:cxn>
                <a:cxn ang="0">
                  <a:pos x="35257" y="178"/>
                </a:cxn>
                <a:cxn ang="0">
                  <a:pos x="0" y="2025"/>
                </a:cxn>
                <a:cxn ang="0">
                  <a:pos x="0" y="25347"/>
                </a:cxn>
                <a:cxn ang="0">
                  <a:pos x="39973" y="25347"/>
                </a:cxn>
              </a:cxnLst>
              <a:rect l="0" t="0" r="r" b="b"/>
              <a:pathLst>
                <a:path w="39973" h="25347">
                  <a:moveTo>
                    <a:pt x="39973" y="25347"/>
                  </a:moveTo>
                  <a:cubicBezTo>
                    <a:pt x="39973" y="25163"/>
                    <a:pt x="39973" y="25163"/>
                    <a:pt x="39973" y="25163"/>
                  </a:cubicBezTo>
                  <a:cubicBezTo>
                    <a:pt x="38832" y="3397"/>
                    <a:pt x="38832" y="3397"/>
                    <a:pt x="38832" y="3397"/>
                  </a:cubicBezTo>
                  <a:cubicBezTo>
                    <a:pt x="38832" y="3397"/>
                    <a:pt x="38654" y="0"/>
                    <a:pt x="35257" y="178"/>
                  </a:cubicBezTo>
                  <a:cubicBezTo>
                    <a:pt x="0" y="2025"/>
                    <a:pt x="0" y="2025"/>
                    <a:pt x="0" y="2025"/>
                  </a:cubicBezTo>
                  <a:cubicBezTo>
                    <a:pt x="0" y="25347"/>
                    <a:pt x="0" y="25347"/>
                    <a:pt x="0" y="25347"/>
                  </a:cubicBezTo>
                  <a:lnTo>
                    <a:pt x="39973" y="25347"/>
                  </a:lnTo>
                  <a:close/>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8" name="Freeform 6"/>
            <p:cNvSpPr>
              <a:spLocks/>
            </p:cNvSpPr>
            <p:nvPr/>
          </p:nvSpPr>
          <p:spPr bwMode="auto">
            <a:xfrm>
              <a:off x="0" y="773"/>
              <a:ext cx="5627" cy="3547"/>
            </a:xfrm>
            <a:custGeom>
              <a:avLst/>
              <a:gdLst/>
              <a:ahLst/>
              <a:cxnLst>
                <a:cxn ang="0">
                  <a:pos x="39833" y="2340"/>
                </a:cxn>
                <a:cxn ang="0">
                  <a:pos x="38569" y="535"/>
                </a:cxn>
                <a:cxn ang="0">
                  <a:pos x="36591" y="0"/>
                </a:cxn>
                <a:cxn ang="0">
                  <a:pos x="0" y="0"/>
                </a:cxn>
                <a:cxn ang="0">
                  <a:pos x="0" y="40"/>
                </a:cxn>
                <a:cxn ang="0">
                  <a:pos x="36591" y="40"/>
                </a:cxn>
                <a:cxn ang="0">
                  <a:pos x="38456" y="510"/>
                </a:cxn>
                <a:cxn ang="0">
                  <a:pos x="39465" y="1572"/>
                </a:cxn>
                <a:cxn ang="0">
                  <a:pos x="39972" y="3384"/>
                </a:cxn>
                <a:cxn ang="0">
                  <a:pos x="39973" y="3422"/>
                </a:cxn>
                <a:cxn ang="0">
                  <a:pos x="39973" y="25225"/>
                </a:cxn>
                <a:cxn ang="0">
                  <a:pos x="40013" y="25225"/>
                </a:cxn>
                <a:cxn ang="0">
                  <a:pos x="40013" y="3422"/>
                </a:cxn>
                <a:cxn ang="0">
                  <a:pos x="39833" y="2340"/>
                </a:cxn>
              </a:cxnLst>
              <a:rect l="0" t="0" r="r" b="b"/>
              <a:pathLst>
                <a:path w="40013" h="25225">
                  <a:moveTo>
                    <a:pt x="39833" y="2340"/>
                  </a:moveTo>
                  <a:cubicBezTo>
                    <a:pt x="39652" y="1739"/>
                    <a:pt x="39292" y="1017"/>
                    <a:pt x="38569" y="535"/>
                  </a:cubicBezTo>
                  <a:cubicBezTo>
                    <a:pt x="38087" y="214"/>
                    <a:pt x="37445" y="0"/>
                    <a:pt x="36591" y="0"/>
                  </a:cubicBezTo>
                  <a:cubicBezTo>
                    <a:pt x="0" y="0"/>
                    <a:pt x="0" y="0"/>
                    <a:pt x="0" y="0"/>
                  </a:cubicBezTo>
                  <a:cubicBezTo>
                    <a:pt x="0" y="40"/>
                    <a:pt x="0" y="40"/>
                    <a:pt x="0" y="40"/>
                  </a:cubicBezTo>
                  <a:cubicBezTo>
                    <a:pt x="36591" y="40"/>
                    <a:pt x="36591" y="40"/>
                    <a:pt x="36591" y="40"/>
                  </a:cubicBezTo>
                  <a:cubicBezTo>
                    <a:pt x="37385" y="40"/>
                    <a:pt x="37992" y="226"/>
                    <a:pt x="38456" y="510"/>
                  </a:cubicBezTo>
                  <a:cubicBezTo>
                    <a:pt x="38920" y="795"/>
                    <a:pt x="39242" y="1177"/>
                    <a:pt x="39465" y="1572"/>
                  </a:cubicBezTo>
                  <a:cubicBezTo>
                    <a:pt x="39913" y="2361"/>
                    <a:pt x="39966" y="3199"/>
                    <a:pt x="39972" y="3384"/>
                  </a:cubicBezTo>
                  <a:cubicBezTo>
                    <a:pt x="39973" y="3409"/>
                    <a:pt x="39973" y="3422"/>
                    <a:pt x="39973" y="3422"/>
                  </a:cubicBezTo>
                  <a:cubicBezTo>
                    <a:pt x="39973" y="25225"/>
                    <a:pt x="39973" y="25225"/>
                    <a:pt x="39973" y="25225"/>
                  </a:cubicBezTo>
                  <a:cubicBezTo>
                    <a:pt x="40013" y="25225"/>
                    <a:pt x="40013" y="25225"/>
                    <a:pt x="40013" y="25225"/>
                  </a:cubicBezTo>
                  <a:cubicBezTo>
                    <a:pt x="40013" y="3422"/>
                    <a:pt x="40013" y="3422"/>
                    <a:pt x="40013" y="3422"/>
                  </a:cubicBezTo>
                  <a:cubicBezTo>
                    <a:pt x="40013" y="3421"/>
                    <a:pt x="40013" y="2941"/>
                    <a:pt x="39833" y="2340"/>
                  </a:cubicBezTo>
                  <a:close/>
                </a:path>
              </a:pathLst>
            </a:custGeom>
            <a:solidFill>
              <a:srgbClr val="2FB4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9" name="Freeform 7"/>
            <p:cNvSpPr>
              <a:spLocks noEditPoints="1"/>
            </p:cNvSpPr>
            <p:nvPr/>
          </p:nvSpPr>
          <p:spPr bwMode="auto">
            <a:xfrm>
              <a:off x="4312" y="112"/>
              <a:ext cx="227" cy="353"/>
            </a:xfrm>
            <a:custGeom>
              <a:avLst/>
              <a:gdLst/>
              <a:ahLst/>
              <a:cxnLst>
                <a:cxn ang="0">
                  <a:pos x="502" y="559"/>
                </a:cxn>
                <a:cxn ang="0">
                  <a:pos x="280" y="300"/>
                </a:cxn>
                <a:cxn ang="0">
                  <a:pos x="286" y="258"/>
                </a:cxn>
                <a:cxn ang="0">
                  <a:pos x="583" y="1"/>
                </a:cxn>
                <a:cxn ang="0">
                  <a:pos x="806" y="261"/>
                </a:cxn>
                <a:cxn ang="0">
                  <a:pos x="799" y="302"/>
                </a:cxn>
                <a:cxn ang="0">
                  <a:pos x="502" y="559"/>
                </a:cxn>
                <a:cxn ang="0">
                  <a:pos x="1022" y="1738"/>
                </a:cxn>
                <a:cxn ang="0">
                  <a:pos x="1614" y="884"/>
                </a:cxn>
                <a:cxn ang="0">
                  <a:pos x="1433" y="849"/>
                </a:cxn>
                <a:cxn ang="0">
                  <a:pos x="745" y="1367"/>
                </a:cxn>
                <a:cxn ang="0">
                  <a:pos x="641" y="1619"/>
                </a:cxn>
                <a:cxn ang="0">
                  <a:pos x="744" y="862"/>
                </a:cxn>
                <a:cxn ang="0">
                  <a:pos x="222" y="862"/>
                </a:cxn>
                <a:cxn ang="0">
                  <a:pos x="0" y="2494"/>
                </a:cxn>
                <a:cxn ang="0">
                  <a:pos x="523" y="2494"/>
                </a:cxn>
                <a:cxn ang="0">
                  <a:pos x="627" y="1724"/>
                </a:cxn>
                <a:cxn ang="0">
                  <a:pos x="645" y="1815"/>
                </a:cxn>
                <a:cxn ang="0">
                  <a:pos x="1277" y="2511"/>
                </a:cxn>
                <a:cxn ang="0">
                  <a:pos x="1498" y="2485"/>
                </a:cxn>
                <a:cxn ang="0">
                  <a:pos x="1022" y="1738"/>
                </a:cxn>
              </a:cxnLst>
              <a:rect l="0" t="0" r="r" b="b"/>
              <a:pathLst>
                <a:path w="1614" h="2511">
                  <a:moveTo>
                    <a:pt x="502" y="559"/>
                  </a:moveTo>
                  <a:cubicBezTo>
                    <a:pt x="359" y="559"/>
                    <a:pt x="259" y="443"/>
                    <a:pt x="280" y="300"/>
                  </a:cubicBezTo>
                  <a:cubicBezTo>
                    <a:pt x="286" y="258"/>
                    <a:pt x="286" y="258"/>
                    <a:pt x="286" y="258"/>
                  </a:cubicBezTo>
                  <a:cubicBezTo>
                    <a:pt x="306" y="116"/>
                    <a:pt x="439" y="0"/>
                    <a:pt x="583" y="1"/>
                  </a:cubicBezTo>
                  <a:cubicBezTo>
                    <a:pt x="726" y="2"/>
                    <a:pt x="826" y="118"/>
                    <a:pt x="806" y="261"/>
                  </a:cubicBezTo>
                  <a:cubicBezTo>
                    <a:pt x="799" y="302"/>
                    <a:pt x="799" y="302"/>
                    <a:pt x="799" y="302"/>
                  </a:cubicBezTo>
                  <a:cubicBezTo>
                    <a:pt x="779" y="445"/>
                    <a:pt x="646" y="560"/>
                    <a:pt x="502" y="559"/>
                  </a:cubicBezTo>
                  <a:moveTo>
                    <a:pt x="1022" y="1738"/>
                  </a:moveTo>
                  <a:cubicBezTo>
                    <a:pt x="1376" y="1500"/>
                    <a:pt x="1614" y="884"/>
                    <a:pt x="1614" y="884"/>
                  </a:cubicBezTo>
                  <a:cubicBezTo>
                    <a:pt x="1614" y="884"/>
                    <a:pt x="1532" y="849"/>
                    <a:pt x="1433" y="849"/>
                  </a:cubicBezTo>
                  <a:cubicBezTo>
                    <a:pt x="1228" y="849"/>
                    <a:pt x="967" y="952"/>
                    <a:pt x="745" y="1367"/>
                  </a:cubicBezTo>
                  <a:cubicBezTo>
                    <a:pt x="698" y="1456"/>
                    <a:pt x="663" y="1550"/>
                    <a:pt x="641" y="1619"/>
                  </a:cubicBezTo>
                  <a:cubicBezTo>
                    <a:pt x="744" y="862"/>
                    <a:pt x="744" y="862"/>
                    <a:pt x="744" y="862"/>
                  </a:cubicBezTo>
                  <a:cubicBezTo>
                    <a:pt x="222" y="862"/>
                    <a:pt x="222" y="862"/>
                    <a:pt x="222" y="862"/>
                  </a:cubicBezTo>
                  <a:cubicBezTo>
                    <a:pt x="0" y="2494"/>
                    <a:pt x="0" y="2494"/>
                    <a:pt x="0" y="2494"/>
                  </a:cubicBezTo>
                  <a:cubicBezTo>
                    <a:pt x="523" y="2494"/>
                    <a:pt x="523" y="2494"/>
                    <a:pt x="523" y="2494"/>
                  </a:cubicBezTo>
                  <a:cubicBezTo>
                    <a:pt x="627" y="1724"/>
                    <a:pt x="627" y="1724"/>
                    <a:pt x="627" y="1724"/>
                  </a:cubicBezTo>
                  <a:cubicBezTo>
                    <a:pt x="645" y="1815"/>
                    <a:pt x="645" y="1815"/>
                    <a:pt x="645" y="1815"/>
                  </a:cubicBezTo>
                  <a:cubicBezTo>
                    <a:pt x="667" y="1916"/>
                    <a:pt x="827" y="2509"/>
                    <a:pt x="1277" y="2511"/>
                  </a:cubicBezTo>
                  <a:cubicBezTo>
                    <a:pt x="1362" y="2511"/>
                    <a:pt x="1435" y="2501"/>
                    <a:pt x="1498" y="2485"/>
                  </a:cubicBezTo>
                  <a:cubicBezTo>
                    <a:pt x="1498" y="2485"/>
                    <a:pt x="1554" y="1883"/>
                    <a:pt x="1022" y="1738"/>
                  </a:cubicBezTo>
                </a:path>
              </a:pathLst>
            </a:custGeom>
            <a:solidFill>
              <a:srgbClr val="006D8C"/>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10" name="Freeform 8"/>
            <p:cNvSpPr>
              <a:spLocks noEditPoints="1"/>
            </p:cNvSpPr>
            <p:nvPr/>
          </p:nvSpPr>
          <p:spPr bwMode="auto">
            <a:xfrm>
              <a:off x="4550" y="231"/>
              <a:ext cx="422" cy="234"/>
            </a:xfrm>
            <a:custGeom>
              <a:avLst/>
              <a:gdLst/>
              <a:ahLst/>
              <a:cxnLst>
                <a:cxn ang="0">
                  <a:pos x="1217" y="13"/>
                </a:cxn>
                <a:cxn ang="0">
                  <a:pos x="1682" y="13"/>
                </a:cxn>
                <a:cxn ang="0">
                  <a:pos x="1484" y="1400"/>
                </a:cxn>
                <a:cxn ang="0">
                  <a:pos x="1430" y="1552"/>
                </a:cxn>
                <a:cxn ang="0">
                  <a:pos x="1207" y="1663"/>
                </a:cxn>
                <a:cxn ang="0">
                  <a:pos x="931" y="1464"/>
                </a:cxn>
                <a:cxn ang="0">
                  <a:pos x="583" y="711"/>
                </a:cxn>
                <a:cxn ang="0">
                  <a:pos x="470" y="1646"/>
                </a:cxn>
                <a:cxn ang="0">
                  <a:pos x="0" y="1646"/>
                </a:cxn>
                <a:cxn ang="0">
                  <a:pos x="231" y="38"/>
                </a:cxn>
                <a:cxn ang="0">
                  <a:pos x="449" y="0"/>
                </a:cxn>
                <a:cxn ang="0">
                  <a:pos x="751" y="212"/>
                </a:cxn>
                <a:cxn ang="0">
                  <a:pos x="1122" y="985"/>
                </a:cxn>
                <a:cxn ang="0">
                  <a:pos x="1217" y="13"/>
                </a:cxn>
                <a:cxn ang="0">
                  <a:pos x="2360" y="1229"/>
                </a:cxn>
                <a:cxn ang="0">
                  <a:pos x="2496" y="265"/>
                </a:cxn>
                <a:cxn ang="0">
                  <a:pos x="2270" y="2"/>
                </a:cxn>
                <a:cxn ang="0">
                  <a:pos x="1971" y="265"/>
                </a:cxn>
                <a:cxn ang="0">
                  <a:pos x="1814" y="1386"/>
                </a:cxn>
                <a:cxn ang="0">
                  <a:pos x="2039" y="1648"/>
                </a:cxn>
                <a:cxn ang="0">
                  <a:pos x="2941" y="1648"/>
                </a:cxn>
                <a:cxn ang="0">
                  <a:pos x="3000" y="1229"/>
                </a:cxn>
                <a:cxn ang="0">
                  <a:pos x="2360" y="1229"/>
                </a:cxn>
              </a:cxnLst>
              <a:rect l="0" t="0" r="r" b="b"/>
              <a:pathLst>
                <a:path w="3000" h="1665">
                  <a:moveTo>
                    <a:pt x="1217" y="13"/>
                  </a:moveTo>
                  <a:cubicBezTo>
                    <a:pt x="1682" y="13"/>
                    <a:pt x="1682" y="13"/>
                    <a:pt x="1682" y="13"/>
                  </a:cubicBezTo>
                  <a:cubicBezTo>
                    <a:pt x="1484" y="1400"/>
                    <a:pt x="1484" y="1400"/>
                    <a:pt x="1484" y="1400"/>
                  </a:cubicBezTo>
                  <a:cubicBezTo>
                    <a:pt x="1480" y="1428"/>
                    <a:pt x="1470" y="1493"/>
                    <a:pt x="1430" y="1552"/>
                  </a:cubicBezTo>
                  <a:cubicBezTo>
                    <a:pt x="1390" y="1611"/>
                    <a:pt x="1327" y="1664"/>
                    <a:pt x="1207" y="1663"/>
                  </a:cubicBezTo>
                  <a:cubicBezTo>
                    <a:pt x="1127" y="1665"/>
                    <a:pt x="1025" y="1629"/>
                    <a:pt x="931" y="1464"/>
                  </a:cubicBezTo>
                  <a:cubicBezTo>
                    <a:pt x="871" y="1359"/>
                    <a:pt x="698" y="981"/>
                    <a:pt x="583" y="711"/>
                  </a:cubicBezTo>
                  <a:cubicBezTo>
                    <a:pt x="470" y="1646"/>
                    <a:pt x="470" y="1646"/>
                    <a:pt x="470" y="1646"/>
                  </a:cubicBezTo>
                  <a:cubicBezTo>
                    <a:pt x="0" y="1646"/>
                    <a:pt x="0" y="1646"/>
                    <a:pt x="0" y="1646"/>
                  </a:cubicBezTo>
                  <a:cubicBezTo>
                    <a:pt x="231" y="38"/>
                    <a:pt x="231" y="38"/>
                    <a:pt x="231" y="38"/>
                  </a:cubicBezTo>
                  <a:cubicBezTo>
                    <a:pt x="293" y="25"/>
                    <a:pt x="374" y="0"/>
                    <a:pt x="449" y="0"/>
                  </a:cubicBezTo>
                  <a:cubicBezTo>
                    <a:pt x="622" y="0"/>
                    <a:pt x="703" y="106"/>
                    <a:pt x="751" y="212"/>
                  </a:cubicBezTo>
                  <a:cubicBezTo>
                    <a:pt x="1122" y="985"/>
                    <a:pt x="1122" y="985"/>
                    <a:pt x="1122" y="985"/>
                  </a:cubicBezTo>
                  <a:cubicBezTo>
                    <a:pt x="1217" y="13"/>
                    <a:pt x="1217" y="13"/>
                    <a:pt x="1217" y="13"/>
                  </a:cubicBezTo>
                  <a:moveTo>
                    <a:pt x="2360" y="1229"/>
                  </a:moveTo>
                  <a:cubicBezTo>
                    <a:pt x="2496" y="265"/>
                    <a:pt x="2496" y="265"/>
                    <a:pt x="2496" y="265"/>
                  </a:cubicBezTo>
                  <a:cubicBezTo>
                    <a:pt x="2516" y="120"/>
                    <a:pt x="2415" y="2"/>
                    <a:pt x="2270" y="2"/>
                  </a:cubicBezTo>
                  <a:cubicBezTo>
                    <a:pt x="2126" y="2"/>
                    <a:pt x="1992" y="120"/>
                    <a:pt x="1971" y="265"/>
                  </a:cubicBezTo>
                  <a:cubicBezTo>
                    <a:pt x="1814" y="1386"/>
                    <a:pt x="1814" y="1386"/>
                    <a:pt x="1814" y="1386"/>
                  </a:cubicBezTo>
                  <a:cubicBezTo>
                    <a:pt x="1794" y="1531"/>
                    <a:pt x="1894" y="1648"/>
                    <a:pt x="2039" y="1648"/>
                  </a:cubicBezTo>
                  <a:cubicBezTo>
                    <a:pt x="2941" y="1648"/>
                    <a:pt x="2941" y="1648"/>
                    <a:pt x="2941" y="1648"/>
                  </a:cubicBezTo>
                  <a:cubicBezTo>
                    <a:pt x="3000" y="1229"/>
                    <a:pt x="3000" y="1229"/>
                    <a:pt x="3000" y="1229"/>
                  </a:cubicBezTo>
                  <a:cubicBezTo>
                    <a:pt x="2360" y="1229"/>
                    <a:pt x="2360" y="1229"/>
                    <a:pt x="2360" y="1229"/>
                  </a:cubicBezTo>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11" name="Freeform 9"/>
            <p:cNvSpPr>
              <a:spLocks noEditPoints="1"/>
            </p:cNvSpPr>
            <p:nvPr/>
          </p:nvSpPr>
          <p:spPr bwMode="auto">
            <a:xfrm>
              <a:off x="5040" y="208"/>
              <a:ext cx="593" cy="256"/>
            </a:xfrm>
            <a:custGeom>
              <a:avLst/>
              <a:gdLst/>
              <a:ahLst/>
              <a:cxnLst>
                <a:cxn ang="0">
                  <a:pos x="9" y="189"/>
                </a:cxn>
                <a:cxn ang="0">
                  <a:pos x="200" y="338"/>
                </a:cxn>
                <a:cxn ang="0">
                  <a:pos x="200" y="238"/>
                </a:cxn>
                <a:cxn ang="0">
                  <a:pos x="484" y="189"/>
                </a:cxn>
                <a:cxn ang="0">
                  <a:pos x="592" y="409"/>
                </a:cxn>
                <a:cxn ang="0">
                  <a:pos x="724" y="342"/>
                </a:cxn>
                <a:cxn ang="0">
                  <a:pos x="979" y="319"/>
                </a:cxn>
                <a:cxn ang="0">
                  <a:pos x="1245" y="181"/>
                </a:cxn>
                <a:cxn ang="0">
                  <a:pos x="1128" y="558"/>
                </a:cxn>
                <a:cxn ang="0">
                  <a:pos x="1553" y="496"/>
                </a:cxn>
                <a:cxn ang="0">
                  <a:pos x="1550" y="189"/>
                </a:cxn>
                <a:cxn ang="0">
                  <a:pos x="1851" y="181"/>
                </a:cxn>
                <a:cxn ang="0">
                  <a:pos x="1708" y="414"/>
                </a:cxn>
                <a:cxn ang="0">
                  <a:pos x="1898" y="343"/>
                </a:cxn>
                <a:cxn ang="0">
                  <a:pos x="2304" y="427"/>
                </a:cxn>
                <a:cxn ang="0">
                  <a:pos x="2261" y="308"/>
                </a:cxn>
                <a:cxn ang="0">
                  <a:pos x="2414" y="0"/>
                </a:cxn>
                <a:cxn ang="0">
                  <a:pos x="51" y="991"/>
                </a:cxn>
                <a:cxn ang="0">
                  <a:pos x="521" y="964"/>
                </a:cxn>
                <a:cxn ang="0">
                  <a:pos x="570" y="1152"/>
                </a:cxn>
                <a:cxn ang="0">
                  <a:pos x="499" y="999"/>
                </a:cxn>
                <a:cxn ang="0">
                  <a:pos x="665" y="913"/>
                </a:cxn>
                <a:cxn ang="0">
                  <a:pos x="928" y="957"/>
                </a:cxn>
                <a:cxn ang="0">
                  <a:pos x="1073" y="1152"/>
                </a:cxn>
                <a:cxn ang="0">
                  <a:pos x="1073" y="656"/>
                </a:cxn>
                <a:cxn ang="0">
                  <a:pos x="1632" y="991"/>
                </a:cxn>
                <a:cxn ang="0">
                  <a:pos x="1715" y="1152"/>
                </a:cxn>
                <a:cxn ang="0">
                  <a:pos x="1755" y="902"/>
                </a:cxn>
                <a:cxn ang="0">
                  <a:pos x="2064" y="1160"/>
                </a:cxn>
                <a:cxn ang="0">
                  <a:pos x="2376" y="1121"/>
                </a:cxn>
                <a:cxn ang="0">
                  <a:pos x="2263" y="1010"/>
                </a:cxn>
                <a:cxn ang="0">
                  <a:pos x="2598" y="1152"/>
                </a:cxn>
                <a:cxn ang="0">
                  <a:pos x="2746" y="837"/>
                </a:cxn>
                <a:cxn ang="0">
                  <a:pos x="2990" y="758"/>
                </a:cxn>
                <a:cxn ang="0">
                  <a:pos x="3122" y="1109"/>
                </a:cxn>
                <a:cxn ang="0">
                  <a:pos x="3229" y="979"/>
                </a:cxn>
                <a:cxn ang="0">
                  <a:pos x="3183" y="845"/>
                </a:cxn>
                <a:cxn ang="0">
                  <a:pos x="3525" y="1121"/>
                </a:cxn>
                <a:cxn ang="0">
                  <a:pos x="3620" y="1152"/>
                </a:cxn>
                <a:cxn ang="0">
                  <a:pos x="4014" y="1152"/>
                </a:cxn>
                <a:cxn ang="0">
                  <a:pos x="4005" y="901"/>
                </a:cxn>
                <a:cxn ang="0">
                  <a:pos x="9" y="1344"/>
                </a:cxn>
                <a:cxn ang="0">
                  <a:pos x="346" y="1344"/>
                </a:cxn>
                <a:cxn ang="0">
                  <a:pos x="646" y="1816"/>
                </a:cxn>
                <a:cxn ang="0">
                  <a:pos x="535" y="1631"/>
                </a:cxn>
                <a:cxn ang="0">
                  <a:pos x="1011" y="1493"/>
                </a:cxn>
                <a:cxn ang="0">
                  <a:pos x="1011" y="1533"/>
                </a:cxn>
                <a:cxn ang="0">
                  <a:pos x="1253" y="1655"/>
                </a:cxn>
                <a:cxn ang="0">
                  <a:pos x="1508" y="1631"/>
                </a:cxn>
                <a:cxn ang="0">
                  <a:pos x="1778" y="1493"/>
                </a:cxn>
                <a:cxn ang="0">
                  <a:pos x="1862" y="1808"/>
                </a:cxn>
                <a:cxn ang="0">
                  <a:pos x="2137" y="1493"/>
                </a:cxn>
                <a:cxn ang="0">
                  <a:pos x="1994" y="1726"/>
                </a:cxn>
                <a:cxn ang="0">
                  <a:pos x="2184" y="1655"/>
                </a:cxn>
                <a:cxn ang="0">
                  <a:pos x="2570" y="1638"/>
                </a:cxn>
                <a:cxn ang="0">
                  <a:pos x="3021" y="1808"/>
                </a:cxn>
                <a:cxn ang="0">
                  <a:pos x="2978" y="1552"/>
                </a:cxn>
                <a:cxn ang="0">
                  <a:pos x="2857" y="1777"/>
                </a:cxn>
              </a:cxnLst>
              <a:rect l="0" t="0" r="r" b="b"/>
              <a:pathLst>
                <a:path w="4222" h="1816">
                  <a:moveTo>
                    <a:pt x="31" y="102"/>
                  </a:moveTo>
                  <a:cubicBezTo>
                    <a:pt x="15" y="102"/>
                    <a:pt x="0" y="89"/>
                    <a:pt x="0" y="71"/>
                  </a:cubicBezTo>
                  <a:cubicBezTo>
                    <a:pt x="0" y="52"/>
                    <a:pt x="15" y="39"/>
                    <a:pt x="31" y="39"/>
                  </a:cubicBezTo>
                  <a:cubicBezTo>
                    <a:pt x="47" y="39"/>
                    <a:pt x="63" y="52"/>
                    <a:pt x="63" y="71"/>
                  </a:cubicBezTo>
                  <a:cubicBezTo>
                    <a:pt x="63" y="89"/>
                    <a:pt x="47" y="102"/>
                    <a:pt x="31" y="102"/>
                  </a:cubicBezTo>
                  <a:moveTo>
                    <a:pt x="53" y="496"/>
                  </a:moveTo>
                  <a:cubicBezTo>
                    <a:pt x="9" y="496"/>
                    <a:pt x="9" y="496"/>
                    <a:pt x="9" y="496"/>
                  </a:cubicBezTo>
                  <a:cubicBezTo>
                    <a:pt x="9" y="189"/>
                    <a:pt x="9" y="189"/>
                    <a:pt x="9" y="189"/>
                  </a:cubicBezTo>
                  <a:cubicBezTo>
                    <a:pt x="53" y="189"/>
                    <a:pt x="53" y="189"/>
                    <a:pt x="53" y="189"/>
                  </a:cubicBezTo>
                  <a:lnTo>
                    <a:pt x="53" y="496"/>
                  </a:lnTo>
                  <a:close/>
                  <a:moveTo>
                    <a:pt x="198" y="189"/>
                  </a:moveTo>
                  <a:cubicBezTo>
                    <a:pt x="154" y="189"/>
                    <a:pt x="154" y="189"/>
                    <a:pt x="154" y="189"/>
                  </a:cubicBezTo>
                  <a:cubicBezTo>
                    <a:pt x="155" y="211"/>
                    <a:pt x="157" y="240"/>
                    <a:pt x="157" y="256"/>
                  </a:cubicBezTo>
                  <a:cubicBezTo>
                    <a:pt x="157" y="496"/>
                    <a:pt x="157" y="496"/>
                    <a:pt x="157" y="496"/>
                  </a:cubicBezTo>
                  <a:cubicBezTo>
                    <a:pt x="200" y="496"/>
                    <a:pt x="200" y="496"/>
                    <a:pt x="200" y="496"/>
                  </a:cubicBezTo>
                  <a:cubicBezTo>
                    <a:pt x="200" y="338"/>
                    <a:pt x="200" y="338"/>
                    <a:pt x="200" y="338"/>
                  </a:cubicBezTo>
                  <a:cubicBezTo>
                    <a:pt x="200" y="226"/>
                    <a:pt x="284" y="220"/>
                    <a:pt x="294" y="220"/>
                  </a:cubicBezTo>
                  <a:cubicBezTo>
                    <a:pt x="358" y="220"/>
                    <a:pt x="377" y="258"/>
                    <a:pt x="377" y="326"/>
                  </a:cubicBezTo>
                  <a:cubicBezTo>
                    <a:pt x="377" y="496"/>
                    <a:pt x="377" y="496"/>
                    <a:pt x="377" y="496"/>
                  </a:cubicBezTo>
                  <a:cubicBezTo>
                    <a:pt x="420" y="496"/>
                    <a:pt x="420" y="496"/>
                    <a:pt x="420" y="496"/>
                  </a:cubicBezTo>
                  <a:cubicBezTo>
                    <a:pt x="420" y="301"/>
                    <a:pt x="420" y="301"/>
                    <a:pt x="420" y="301"/>
                  </a:cubicBezTo>
                  <a:cubicBezTo>
                    <a:pt x="420" y="225"/>
                    <a:pt x="383" y="181"/>
                    <a:pt x="305" y="181"/>
                  </a:cubicBezTo>
                  <a:cubicBezTo>
                    <a:pt x="264" y="181"/>
                    <a:pt x="221" y="205"/>
                    <a:pt x="202" y="238"/>
                  </a:cubicBezTo>
                  <a:cubicBezTo>
                    <a:pt x="200" y="238"/>
                    <a:pt x="200" y="238"/>
                    <a:pt x="200" y="238"/>
                  </a:cubicBezTo>
                  <a:cubicBezTo>
                    <a:pt x="200" y="222"/>
                    <a:pt x="200" y="205"/>
                    <a:pt x="198" y="189"/>
                  </a:cubicBezTo>
                  <a:moveTo>
                    <a:pt x="681" y="228"/>
                  </a:moveTo>
                  <a:cubicBezTo>
                    <a:pt x="681" y="189"/>
                    <a:pt x="681" y="189"/>
                    <a:pt x="681" y="189"/>
                  </a:cubicBezTo>
                  <a:cubicBezTo>
                    <a:pt x="592" y="189"/>
                    <a:pt x="592" y="189"/>
                    <a:pt x="592" y="189"/>
                  </a:cubicBezTo>
                  <a:cubicBezTo>
                    <a:pt x="592" y="102"/>
                    <a:pt x="592" y="102"/>
                    <a:pt x="592" y="102"/>
                  </a:cubicBezTo>
                  <a:cubicBezTo>
                    <a:pt x="549" y="102"/>
                    <a:pt x="549" y="102"/>
                    <a:pt x="549" y="102"/>
                  </a:cubicBezTo>
                  <a:cubicBezTo>
                    <a:pt x="549" y="189"/>
                    <a:pt x="549" y="189"/>
                    <a:pt x="549" y="189"/>
                  </a:cubicBezTo>
                  <a:cubicBezTo>
                    <a:pt x="484" y="189"/>
                    <a:pt x="484" y="189"/>
                    <a:pt x="484" y="189"/>
                  </a:cubicBezTo>
                  <a:cubicBezTo>
                    <a:pt x="484" y="228"/>
                    <a:pt x="484" y="228"/>
                    <a:pt x="484" y="228"/>
                  </a:cubicBezTo>
                  <a:cubicBezTo>
                    <a:pt x="549" y="228"/>
                    <a:pt x="549" y="228"/>
                    <a:pt x="549" y="228"/>
                  </a:cubicBezTo>
                  <a:cubicBezTo>
                    <a:pt x="549" y="422"/>
                    <a:pt x="549" y="422"/>
                    <a:pt x="549" y="422"/>
                  </a:cubicBezTo>
                  <a:cubicBezTo>
                    <a:pt x="549" y="489"/>
                    <a:pt x="592" y="504"/>
                    <a:pt x="625" y="504"/>
                  </a:cubicBezTo>
                  <a:cubicBezTo>
                    <a:pt x="647" y="504"/>
                    <a:pt x="668" y="500"/>
                    <a:pt x="683" y="493"/>
                  </a:cubicBezTo>
                  <a:cubicBezTo>
                    <a:pt x="681" y="453"/>
                    <a:pt x="681" y="453"/>
                    <a:pt x="681" y="453"/>
                  </a:cubicBezTo>
                  <a:cubicBezTo>
                    <a:pt x="668" y="460"/>
                    <a:pt x="652" y="464"/>
                    <a:pt x="637" y="464"/>
                  </a:cubicBezTo>
                  <a:cubicBezTo>
                    <a:pt x="610" y="464"/>
                    <a:pt x="592" y="455"/>
                    <a:pt x="592" y="409"/>
                  </a:cubicBezTo>
                  <a:cubicBezTo>
                    <a:pt x="592" y="228"/>
                    <a:pt x="592" y="228"/>
                    <a:pt x="592" y="228"/>
                  </a:cubicBezTo>
                  <a:cubicBezTo>
                    <a:pt x="681" y="228"/>
                    <a:pt x="681" y="228"/>
                    <a:pt x="681" y="228"/>
                  </a:cubicBezTo>
                  <a:moveTo>
                    <a:pt x="770" y="354"/>
                  </a:moveTo>
                  <a:cubicBezTo>
                    <a:pt x="775" y="416"/>
                    <a:pt x="822" y="464"/>
                    <a:pt x="883" y="464"/>
                  </a:cubicBezTo>
                  <a:cubicBezTo>
                    <a:pt x="929" y="464"/>
                    <a:pt x="964" y="439"/>
                    <a:pt x="981" y="411"/>
                  </a:cubicBezTo>
                  <a:cubicBezTo>
                    <a:pt x="1015" y="439"/>
                    <a:pt x="1015" y="439"/>
                    <a:pt x="1015" y="439"/>
                  </a:cubicBezTo>
                  <a:cubicBezTo>
                    <a:pt x="979" y="485"/>
                    <a:pt x="933" y="504"/>
                    <a:pt x="883" y="504"/>
                  </a:cubicBezTo>
                  <a:cubicBezTo>
                    <a:pt x="792" y="504"/>
                    <a:pt x="724" y="435"/>
                    <a:pt x="724" y="342"/>
                  </a:cubicBezTo>
                  <a:cubicBezTo>
                    <a:pt x="724" y="250"/>
                    <a:pt x="792" y="181"/>
                    <a:pt x="879" y="181"/>
                  </a:cubicBezTo>
                  <a:cubicBezTo>
                    <a:pt x="972" y="182"/>
                    <a:pt x="1026" y="250"/>
                    <a:pt x="1026" y="334"/>
                  </a:cubicBezTo>
                  <a:cubicBezTo>
                    <a:pt x="1026" y="354"/>
                    <a:pt x="1026" y="354"/>
                    <a:pt x="1026" y="354"/>
                  </a:cubicBezTo>
                  <a:cubicBezTo>
                    <a:pt x="770" y="354"/>
                    <a:pt x="770" y="354"/>
                    <a:pt x="770" y="354"/>
                  </a:cubicBezTo>
                  <a:moveTo>
                    <a:pt x="979" y="319"/>
                  </a:moveTo>
                  <a:cubicBezTo>
                    <a:pt x="979" y="260"/>
                    <a:pt x="941" y="220"/>
                    <a:pt x="879" y="220"/>
                  </a:cubicBezTo>
                  <a:cubicBezTo>
                    <a:pt x="822" y="220"/>
                    <a:pt x="771" y="268"/>
                    <a:pt x="771" y="319"/>
                  </a:cubicBezTo>
                  <a:lnTo>
                    <a:pt x="979" y="319"/>
                  </a:lnTo>
                  <a:close/>
                  <a:moveTo>
                    <a:pt x="1128" y="558"/>
                  </a:moveTo>
                  <a:cubicBezTo>
                    <a:pt x="1154" y="592"/>
                    <a:pt x="1197" y="614"/>
                    <a:pt x="1246" y="614"/>
                  </a:cubicBezTo>
                  <a:cubicBezTo>
                    <a:pt x="1334" y="614"/>
                    <a:pt x="1365" y="560"/>
                    <a:pt x="1365" y="493"/>
                  </a:cubicBezTo>
                  <a:cubicBezTo>
                    <a:pt x="1365" y="438"/>
                    <a:pt x="1365" y="438"/>
                    <a:pt x="1365" y="438"/>
                  </a:cubicBezTo>
                  <a:cubicBezTo>
                    <a:pt x="1364" y="438"/>
                    <a:pt x="1364" y="438"/>
                    <a:pt x="1364" y="438"/>
                  </a:cubicBezTo>
                  <a:cubicBezTo>
                    <a:pt x="1336" y="479"/>
                    <a:pt x="1294" y="496"/>
                    <a:pt x="1249" y="496"/>
                  </a:cubicBezTo>
                  <a:cubicBezTo>
                    <a:pt x="1160" y="496"/>
                    <a:pt x="1089" y="430"/>
                    <a:pt x="1089" y="340"/>
                  </a:cubicBezTo>
                  <a:cubicBezTo>
                    <a:pt x="1089" y="251"/>
                    <a:pt x="1154" y="181"/>
                    <a:pt x="1245" y="181"/>
                  </a:cubicBezTo>
                  <a:cubicBezTo>
                    <a:pt x="1282" y="181"/>
                    <a:pt x="1328" y="192"/>
                    <a:pt x="1364" y="240"/>
                  </a:cubicBezTo>
                  <a:cubicBezTo>
                    <a:pt x="1365" y="240"/>
                    <a:pt x="1365" y="240"/>
                    <a:pt x="1365" y="240"/>
                  </a:cubicBezTo>
                  <a:cubicBezTo>
                    <a:pt x="1365" y="189"/>
                    <a:pt x="1365" y="189"/>
                    <a:pt x="1365" y="189"/>
                  </a:cubicBezTo>
                  <a:cubicBezTo>
                    <a:pt x="1408" y="189"/>
                    <a:pt x="1408" y="189"/>
                    <a:pt x="1408" y="189"/>
                  </a:cubicBezTo>
                  <a:cubicBezTo>
                    <a:pt x="1408" y="493"/>
                    <a:pt x="1408" y="493"/>
                    <a:pt x="1408" y="493"/>
                  </a:cubicBezTo>
                  <a:cubicBezTo>
                    <a:pt x="1408" y="560"/>
                    <a:pt x="1382" y="653"/>
                    <a:pt x="1244" y="653"/>
                  </a:cubicBezTo>
                  <a:cubicBezTo>
                    <a:pt x="1183" y="653"/>
                    <a:pt x="1136" y="634"/>
                    <a:pt x="1096" y="592"/>
                  </a:cubicBezTo>
                  <a:cubicBezTo>
                    <a:pt x="1128" y="558"/>
                    <a:pt x="1128" y="558"/>
                    <a:pt x="1128" y="558"/>
                  </a:cubicBezTo>
                  <a:moveTo>
                    <a:pt x="1250" y="457"/>
                  </a:moveTo>
                  <a:cubicBezTo>
                    <a:pt x="1313" y="457"/>
                    <a:pt x="1369" y="409"/>
                    <a:pt x="1366" y="338"/>
                  </a:cubicBezTo>
                  <a:cubicBezTo>
                    <a:pt x="1366" y="274"/>
                    <a:pt x="1322" y="220"/>
                    <a:pt x="1250" y="220"/>
                  </a:cubicBezTo>
                  <a:cubicBezTo>
                    <a:pt x="1186" y="220"/>
                    <a:pt x="1136" y="274"/>
                    <a:pt x="1136" y="338"/>
                  </a:cubicBezTo>
                  <a:cubicBezTo>
                    <a:pt x="1136" y="403"/>
                    <a:pt x="1186" y="457"/>
                    <a:pt x="1250" y="457"/>
                  </a:cubicBezTo>
                  <a:moveTo>
                    <a:pt x="1510" y="285"/>
                  </a:moveTo>
                  <a:cubicBezTo>
                    <a:pt x="1510" y="496"/>
                    <a:pt x="1510" y="496"/>
                    <a:pt x="1510" y="496"/>
                  </a:cubicBezTo>
                  <a:cubicBezTo>
                    <a:pt x="1553" y="496"/>
                    <a:pt x="1553" y="496"/>
                    <a:pt x="1553" y="496"/>
                  </a:cubicBezTo>
                  <a:cubicBezTo>
                    <a:pt x="1553" y="323"/>
                    <a:pt x="1553" y="323"/>
                    <a:pt x="1553" y="323"/>
                  </a:cubicBezTo>
                  <a:cubicBezTo>
                    <a:pt x="1553" y="281"/>
                    <a:pt x="1583" y="224"/>
                    <a:pt x="1649" y="224"/>
                  </a:cubicBezTo>
                  <a:cubicBezTo>
                    <a:pt x="1660" y="224"/>
                    <a:pt x="1668" y="226"/>
                    <a:pt x="1674" y="228"/>
                  </a:cubicBezTo>
                  <a:cubicBezTo>
                    <a:pt x="1682" y="185"/>
                    <a:pt x="1682" y="185"/>
                    <a:pt x="1682" y="185"/>
                  </a:cubicBezTo>
                  <a:cubicBezTo>
                    <a:pt x="1673" y="182"/>
                    <a:pt x="1662" y="181"/>
                    <a:pt x="1650" y="181"/>
                  </a:cubicBezTo>
                  <a:cubicBezTo>
                    <a:pt x="1596" y="181"/>
                    <a:pt x="1564" y="213"/>
                    <a:pt x="1552" y="246"/>
                  </a:cubicBezTo>
                  <a:cubicBezTo>
                    <a:pt x="1550" y="246"/>
                    <a:pt x="1550" y="246"/>
                    <a:pt x="1550" y="246"/>
                  </a:cubicBezTo>
                  <a:cubicBezTo>
                    <a:pt x="1550" y="189"/>
                    <a:pt x="1550" y="189"/>
                    <a:pt x="1550" y="189"/>
                  </a:cubicBezTo>
                  <a:cubicBezTo>
                    <a:pt x="1508" y="189"/>
                    <a:pt x="1508" y="189"/>
                    <a:pt x="1508" y="189"/>
                  </a:cubicBezTo>
                  <a:cubicBezTo>
                    <a:pt x="1509" y="233"/>
                    <a:pt x="1510" y="257"/>
                    <a:pt x="1510" y="285"/>
                  </a:cubicBezTo>
                  <a:moveTo>
                    <a:pt x="1920" y="308"/>
                  </a:moveTo>
                  <a:cubicBezTo>
                    <a:pt x="1920" y="300"/>
                    <a:pt x="1920" y="300"/>
                    <a:pt x="1920" y="300"/>
                  </a:cubicBezTo>
                  <a:cubicBezTo>
                    <a:pt x="1920" y="247"/>
                    <a:pt x="1895" y="220"/>
                    <a:pt x="1842" y="220"/>
                  </a:cubicBezTo>
                  <a:cubicBezTo>
                    <a:pt x="1805" y="220"/>
                    <a:pt x="1774" y="233"/>
                    <a:pt x="1748" y="256"/>
                  </a:cubicBezTo>
                  <a:cubicBezTo>
                    <a:pt x="1721" y="226"/>
                    <a:pt x="1721" y="226"/>
                    <a:pt x="1721" y="226"/>
                  </a:cubicBezTo>
                  <a:cubicBezTo>
                    <a:pt x="1750" y="197"/>
                    <a:pt x="1794" y="181"/>
                    <a:pt x="1851" y="181"/>
                  </a:cubicBezTo>
                  <a:cubicBezTo>
                    <a:pt x="1912" y="181"/>
                    <a:pt x="1964" y="215"/>
                    <a:pt x="1964" y="290"/>
                  </a:cubicBezTo>
                  <a:cubicBezTo>
                    <a:pt x="1964" y="427"/>
                    <a:pt x="1964" y="427"/>
                    <a:pt x="1964" y="427"/>
                  </a:cubicBezTo>
                  <a:cubicBezTo>
                    <a:pt x="1964" y="451"/>
                    <a:pt x="1966" y="480"/>
                    <a:pt x="1969" y="496"/>
                  </a:cubicBezTo>
                  <a:cubicBezTo>
                    <a:pt x="1927" y="496"/>
                    <a:pt x="1927" y="496"/>
                    <a:pt x="1927" y="496"/>
                  </a:cubicBezTo>
                  <a:cubicBezTo>
                    <a:pt x="1924" y="481"/>
                    <a:pt x="1923" y="462"/>
                    <a:pt x="1923" y="446"/>
                  </a:cubicBezTo>
                  <a:cubicBezTo>
                    <a:pt x="1922" y="446"/>
                    <a:pt x="1922" y="446"/>
                    <a:pt x="1922" y="446"/>
                  </a:cubicBezTo>
                  <a:cubicBezTo>
                    <a:pt x="1897" y="487"/>
                    <a:pt x="1863" y="504"/>
                    <a:pt x="1813" y="504"/>
                  </a:cubicBezTo>
                  <a:cubicBezTo>
                    <a:pt x="1759" y="504"/>
                    <a:pt x="1708" y="474"/>
                    <a:pt x="1708" y="414"/>
                  </a:cubicBezTo>
                  <a:cubicBezTo>
                    <a:pt x="1708" y="314"/>
                    <a:pt x="1825" y="308"/>
                    <a:pt x="1899" y="308"/>
                  </a:cubicBezTo>
                  <a:cubicBezTo>
                    <a:pt x="1920" y="308"/>
                    <a:pt x="1920" y="308"/>
                    <a:pt x="1920" y="308"/>
                  </a:cubicBezTo>
                  <a:moveTo>
                    <a:pt x="1898" y="343"/>
                  </a:moveTo>
                  <a:cubicBezTo>
                    <a:pt x="1854" y="343"/>
                    <a:pt x="1755" y="346"/>
                    <a:pt x="1755" y="408"/>
                  </a:cubicBezTo>
                  <a:cubicBezTo>
                    <a:pt x="1755" y="449"/>
                    <a:pt x="1792" y="464"/>
                    <a:pt x="1827" y="464"/>
                  </a:cubicBezTo>
                  <a:cubicBezTo>
                    <a:pt x="1890" y="464"/>
                    <a:pt x="1920" y="420"/>
                    <a:pt x="1920" y="365"/>
                  </a:cubicBezTo>
                  <a:cubicBezTo>
                    <a:pt x="1920" y="343"/>
                    <a:pt x="1920" y="343"/>
                    <a:pt x="1920" y="343"/>
                  </a:cubicBezTo>
                  <a:lnTo>
                    <a:pt x="1898" y="343"/>
                  </a:lnTo>
                  <a:close/>
                  <a:moveTo>
                    <a:pt x="2261" y="308"/>
                  </a:moveTo>
                  <a:cubicBezTo>
                    <a:pt x="2261" y="300"/>
                    <a:pt x="2261" y="300"/>
                    <a:pt x="2261" y="300"/>
                  </a:cubicBezTo>
                  <a:cubicBezTo>
                    <a:pt x="2261" y="247"/>
                    <a:pt x="2235" y="220"/>
                    <a:pt x="2182" y="220"/>
                  </a:cubicBezTo>
                  <a:cubicBezTo>
                    <a:pt x="2146" y="220"/>
                    <a:pt x="2115" y="233"/>
                    <a:pt x="2088" y="256"/>
                  </a:cubicBezTo>
                  <a:cubicBezTo>
                    <a:pt x="2062" y="226"/>
                    <a:pt x="2062" y="226"/>
                    <a:pt x="2062" y="226"/>
                  </a:cubicBezTo>
                  <a:cubicBezTo>
                    <a:pt x="2090" y="197"/>
                    <a:pt x="2134" y="181"/>
                    <a:pt x="2192" y="181"/>
                  </a:cubicBezTo>
                  <a:cubicBezTo>
                    <a:pt x="2252" y="181"/>
                    <a:pt x="2304" y="215"/>
                    <a:pt x="2304" y="290"/>
                  </a:cubicBezTo>
                  <a:cubicBezTo>
                    <a:pt x="2304" y="427"/>
                    <a:pt x="2304" y="427"/>
                    <a:pt x="2304" y="427"/>
                  </a:cubicBezTo>
                  <a:cubicBezTo>
                    <a:pt x="2304" y="451"/>
                    <a:pt x="2307" y="480"/>
                    <a:pt x="2309" y="496"/>
                  </a:cubicBezTo>
                  <a:cubicBezTo>
                    <a:pt x="2267" y="496"/>
                    <a:pt x="2267" y="496"/>
                    <a:pt x="2267" y="496"/>
                  </a:cubicBezTo>
                  <a:cubicBezTo>
                    <a:pt x="2265" y="481"/>
                    <a:pt x="2263" y="462"/>
                    <a:pt x="2263" y="446"/>
                  </a:cubicBezTo>
                  <a:cubicBezTo>
                    <a:pt x="2262" y="446"/>
                    <a:pt x="2262" y="446"/>
                    <a:pt x="2262" y="446"/>
                  </a:cubicBezTo>
                  <a:cubicBezTo>
                    <a:pt x="2237" y="487"/>
                    <a:pt x="2203" y="504"/>
                    <a:pt x="2154" y="504"/>
                  </a:cubicBezTo>
                  <a:cubicBezTo>
                    <a:pt x="2099" y="504"/>
                    <a:pt x="2048" y="474"/>
                    <a:pt x="2048" y="414"/>
                  </a:cubicBezTo>
                  <a:cubicBezTo>
                    <a:pt x="2048" y="314"/>
                    <a:pt x="2166" y="308"/>
                    <a:pt x="2239" y="308"/>
                  </a:cubicBezTo>
                  <a:cubicBezTo>
                    <a:pt x="2261" y="308"/>
                    <a:pt x="2261" y="308"/>
                    <a:pt x="2261" y="308"/>
                  </a:cubicBezTo>
                  <a:moveTo>
                    <a:pt x="2239" y="343"/>
                  </a:moveTo>
                  <a:cubicBezTo>
                    <a:pt x="2195" y="343"/>
                    <a:pt x="2095" y="346"/>
                    <a:pt x="2095" y="408"/>
                  </a:cubicBezTo>
                  <a:cubicBezTo>
                    <a:pt x="2095" y="449"/>
                    <a:pt x="2133" y="464"/>
                    <a:pt x="2168" y="464"/>
                  </a:cubicBezTo>
                  <a:cubicBezTo>
                    <a:pt x="2231" y="464"/>
                    <a:pt x="2261" y="420"/>
                    <a:pt x="2261" y="365"/>
                  </a:cubicBezTo>
                  <a:cubicBezTo>
                    <a:pt x="2261" y="343"/>
                    <a:pt x="2261" y="343"/>
                    <a:pt x="2261" y="343"/>
                  </a:cubicBezTo>
                  <a:lnTo>
                    <a:pt x="2239" y="343"/>
                  </a:lnTo>
                  <a:close/>
                  <a:moveTo>
                    <a:pt x="2458" y="0"/>
                  </a:moveTo>
                  <a:cubicBezTo>
                    <a:pt x="2414" y="0"/>
                    <a:pt x="2414" y="0"/>
                    <a:pt x="2414" y="0"/>
                  </a:cubicBezTo>
                  <a:cubicBezTo>
                    <a:pt x="2414" y="496"/>
                    <a:pt x="2414" y="496"/>
                    <a:pt x="2414" y="496"/>
                  </a:cubicBezTo>
                  <a:cubicBezTo>
                    <a:pt x="2458" y="496"/>
                    <a:pt x="2458" y="496"/>
                    <a:pt x="2458" y="496"/>
                  </a:cubicBezTo>
                  <a:lnTo>
                    <a:pt x="2458" y="0"/>
                  </a:lnTo>
                  <a:close/>
                  <a:moveTo>
                    <a:pt x="51" y="656"/>
                  </a:moveTo>
                  <a:cubicBezTo>
                    <a:pt x="8" y="656"/>
                    <a:pt x="8" y="656"/>
                    <a:pt x="8" y="656"/>
                  </a:cubicBezTo>
                  <a:cubicBezTo>
                    <a:pt x="8" y="1152"/>
                    <a:pt x="8" y="1152"/>
                    <a:pt x="8" y="1152"/>
                  </a:cubicBezTo>
                  <a:cubicBezTo>
                    <a:pt x="51" y="1152"/>
                    <a:pt x="51" y="1152"/>
                    <a:pt x="51" y="1152"/>
                  </a:cubicBezTo>
                  <a:cubicBezTo>
                    <a:pt x="51" y="991"/>
                    <a:pt x="51" y="991"/>
                    <a:pt x="51" y="991"/>
                  </a:cubicBezTo>
                  <a:cubicBezTo>
                    <a:pt x="211" y="1152"/>
                    <a:pt x="211" y="1152"/>
                    <a:pt x="211" y="1152"/>
                  </a:cubicBezTo>
                  <a:cubicBezTo>
                    <a:pt x="278" y="1152"/>
                    <a:pt x="278" y="1152"/>
                    <a:pt x="278" y="1152"/>
                  </a:cubicBezTo>
                  <a:cubicBezTo>
                    <a:pt x="108" y="985"/>
                    <a:pt x="108" y="985"/>
                    <a:pt x="108" y="985"/>
                  </a:cubicBezTo>
                  <a:cubicBezTo>
                    <a:pt x="261" y="845"/>
                    <a:pt x="261" y="845"/>
                    <a:pt x="261" y="845"/>
                  </a:cubicBezTo>
                  <a:cubicBezTo>
                    <a:pt x="196" y="845"/>
                    <a:pt x="196" y="845"/>
                    <a:pt x="196" y="845"/>
                  </a:cubicBezTo>
                  <a:cubicBezTo>
                    <a:pt x="51" y="983"/>
                    <a:pt x="51" y="983"/>
                    <a:pt x="51" y="983"/>
                  </a:cubicBezTo>
                  <a:lnTo>
                    <a:pt x="51" y="656"/>
                  </a:lnTo>
                  <a:close/>
                  <a:moveTo>
                    <a:pt x="521" y="964"/>
                  </a:moveTo>
                  <a:cubicBezTo>
                    <a:pt x="521" y="956"/>
                    <a:pt x="521" y="956"/>
                    <a:pt x="521" y="956"/>
                  </a:cubicBezTo>
                  <a:cubicBezTo>
                    <a:pt x="521" y="903"/>
                    <a:pt x="496" y="877"/>
                    <a:pt x="442" y="877"/>
                  </a:cubicBezTo>
                  <a:cubicBezTo>
                    <a:pt x="406" y="877"/>
                    <a:pt x="375" y="889"/>
                    <a:pt x="349" y="913"/>
                  </a:cubicBezTo>
                  <a:cubicBezTo>
                    <a:pt x="322" y="882"/>
                    <a:pt x="322" y="882"/>
                    <a:pt x="322" y="882"/>
                  </a:cubicBezTo>
                  <a:cubicBezTo>
                    <a:pt x="351" y="853"/>
                    <a:pt x="394" y="837"/>
                    <a:pt x="452" y="837"/>
                  </a:cubicBezTo>
                  <a:cubicBezTo>
                    <a:pt x="513" y="837"/>
                    <a:pt x="564" y="871"/>
                    <a:pt x="564" y="946"/>
                  </a:cubicBezTo>
                  <a:cubicBezTo>
                    <a:pt x="564" y="1083"/>
                    <a:pt x="564" y="1083"/>
                    <a:pt x="564" y="1083"/>
                  </a:cubicBezTo>
                  <a:cubicBezTo>
                    <a:pt x="564" y="1107"/>
                    <a:pt x="567" y="1136"/>
                    <a:pt x="570" y="1152"/>
                  </a:cubicBezTo>
                  <a:cubicBezTo>
                    <a:pt x="528" y="1152"/>
                    <a:pt x="528" y="1152"/>
                    <a:pt x="528" y="1152"/>
                  </a:cubicBezTo>
                  <a:cubicBezTo>
                    <a:pt x="525" y="1137"/>
                    <a:pt x="524" y="1119"/>
                    <a:pt x="524" y="1102"/>
                  </a:cubicBezTo>
                  <a:cubicBezTo>
                    <a:pt x="522" y="1102"/>
                    <a:pt x="522" y="1102"/>
                    <a:pt x="522" y="1102"/>
                  </a:cubicBezTo>
                  <a:cubicBezTo>
                    <a:pt x="498" y="1143"/>
                    <a:pt x="463" y="1160"/>
                    <a:pt x="414" y="1160"/>
                  </a:cubicBezTo>
                  <a:cubicBezTo>
                    <a:pt x="360" y="1160"/>
                    <a:pt x="309" y="1130"/>
                    <a:pt x="309" y="1070"/>
                  </a:cubicBezTo>
                  <a:cubicBezTo>
                    <a:pt x="309" y="970"/>
                    <a:pt x="426" y="964"/>
                    <a:pt x="499" y="964"/>
                  </a:cubicBezTo>
                  <a:cubicBezTo>
                    <a:pt x="521" y="964"/>
                    <a:pt x="521" y="964"/>
                    <a:pt x="521" y="964"/>
                  </a:cubicBezTo>
                  <a:moveTo>
                    <a:pt x="499" y="999"/>
                  </a:moveTo>
                  <a:cubicBezTo>
                    <a:pt x="455" y="999"/>
                    <a:pt x="356" y="1002"/>
                    <a:pt x="356" y="1064"/>
                  </a:cubicBezTo>
                  <a:cubicBezTo>
                    <a:pt x="356" y="1105"/>
                    <a:pt x="393" y="1121"/>
                    <a:pt x="428" y="1121"/>
                  </a:cubicBezTo>
                  <a:cubicBezTo>
                    <a:pt x="491" y="1121"/>
                    <a:pt x="521" y="1076"/>
                    <a:pt x="521" y="1022"/>
                  </a:cubicBezTo>
                  <a:cubicBezTo>
                    <a:pt x="521" y="999"/>
                    <a:pt x="521" y="999"/>
                    <a:pt x="521" y="999"/>
                  </a:cubicBezTo>
                  <a:lnTo>
                    <a:pt x="499" y="999"/>
                  </a:lnTo>
                  <a:close/>
                  <a:moveTo>
                    <a:pt x="706" y="845"/>
                  </a:moveTo>
                  <a:cubicBezTo>
                    <a:pt x="662" y="845"/>
                    <a:pt x="662" y="845"/>
                    <a:pt x="662" y="845"/>
                  </a:cubicBezTo>
                  <a:cubicBezTo>
                    <a:pt x="663" y="867"/>
                    <a:pt x="665" y="896"/>
                    <a:pt x="665" y="913"/>
                  </a:cubicBezTo>
                  <a:cubicBezTo>
                    <a:pt x="665" y="1152"/>
                    <a:pt x="665" y="1152"/>
                    <a:pt x="665" y="1152"/>
                  </a:cubicBezTo>
                  <a:cubicBezTo>
                    <a:pt x="708" y="1152"/>
                    <a:pt x="708" y="1152"/>
                    <a:pt x="708" y="1152"/>
                  </a:cubicBezTo>
                  <a:cubicBezTo>
                    <a:pt x="708" y="995"/>
                    <a:pt x="708" y="995"/>
                    <a:pt x="708" y="995"/>
                  </a:cubicBezTo>
                  <a:cubicBezTo>
                    <a:pt x="708" y="882"/>
                    <a:pt x="792" y="876"/>
                    <a:pt x="801" y="876"/>
                  </a:cubicBezTo>
                  <a:cubicBezTo>
                    <a:pt x="866" y="876"/>
                    <a:pt x="885" y="914"/>
                    <a:pt x="885" y="982"/>
                  </a:cubicBezTo>
                  <a:cubicBezTo>
                    <a:pt x="885" y="1152"/>
                    <a:pt x="885" y="1152"/>
                    <a:pt x="885" y="1152"/>
                  </a:cubicBezTo>
                  <a:cubicBezTo>
                    <a:pt x="928" y="1152"/>
                    <a:pt x="928" y="1152"/>
                    <a:pt x="928" y="1152"/>
                  </a:cubicBezTo>
                  <a:cubicBezTo>
                    <a:pt x="928" y="957"/>
                    <a:pt x="928" y="957"/>
                    <a:pt x="928" y="957"/>
                  </a:cubicBezTo>
                  <a:cubicBezTo>
                    <a:pt x="928" y="881"/>
                    <a:pt x="891" y="837"/>
                    <a:pt x="813" y="837"/>
                  </a:cubicBezTo>
                  <a:cubicBezTo>
                    <a:pt x="772" y="837"/>
                    <a:pt x="729" y="861"/>
                    <a:pt x="710" y="894"/>
                  </a:cubicBezTo>
                  <a:cubicBezTo>
                    <a:pt x="708" y="894"/>
                    <a:pt x="708" y="894"/>
                    <a:pt x="708" y="894"/>
                  </a:cubicBezTo>
                  <a:cubicBezTo>
                    <a:pt x="708" y="878"/>
                    <a:pt x="708" y="861"/>
                    <a:pt x="706" y="845"/>
                  </a:cubicBezTo>
                  <a:moveTo>
                    <a:pt x="1073" y="656"/>
                  </a:moveTo>
                  <a:cubicBezTo>
                    <a:pt x="1030" y="656"/>
                    <a:pt x="1030" y="656"/>
                    <a:pt x="1030" y="656"/>
                  </a:cubicBezTo>
                  <a:cubicBezTo>
                    <a:pt x="1030" y="1152"/>
                    <a:pt x="1030" y="1152"/>
                    <a:pt x="1030" y="1152"/>
                  </a:cubicBezTo>
                  <a:cubicBezTo>
                    <a:pt x="1073" y="1152"/>
                    <a:pt x="1073" y="1152"/>
                    <a:pt x="1073" y="1152"/>
                  </a:cubicBezTo>
                  <a:cubicBezTo>
                    <a:pt x="1073" y="991"/>
                    <a:pt x="1073" y="991"/>
                    <a:pt x="1073" y="991"/>
                  </a:cubicBezTo>
                  <a:cubicBezTo>
                    <a:pt x="1233" y="1152"/>
                    <a:pt x="1233" y="1152"/>
                    <a:pt x="1233" y="1152"/>
                  </a:cubicBezTo>
                  <a:cubicBezTo>
                    <a:pt x="1299" y="1152"/>
                    <a:pt x="1299" y="1152"/>
                    <a:pt x="1299" y="1152"/>
                  </a:cubicBezTo>
                  <a:cubicBezTo>
                    <a:pt x="1130" y="985"/>
                    <a:pt x="1130" y="985"/>
                    <a:pt x="1130" y="985"/>
                  </a:cubicBezTo>
                  <a:cubicBezTo>
                    <a:pt x="1283" y="845"/>
                    <a:pt x="1283" y="845"/>
                    <a:pt x="1283" y="845"/>
                  </a:cubicBezTo>
                  <a:cubicBezTo>
                    <a:pt x="1218" y="845"/>
                    <a:pt x="1218" y="845"/>
                    <a:pt x="1218" y="845"/>
                  </a:cubicBezTo>
                  <a:cubicBezTo>
                    <a:pt x="1073" y="983"/>
                    <a:pt x="1073" y="983"/>
                    <a:pt x="1073" y="983"/>
                  </a:cubicBezTo>
                  <a:lnTo>
                    <a:pt x="1073" y="656"/>
                  </a:lnTo>
                  <a:close/>
                  <a:moveTo>
                    <a:pt x="1376" y="1010"/>
                  </a:moveTo>
                  <a:cubicBezTo>
                    <a:pt x="1381" y="1072"/>
                    <a:pt x="1428" y="1121"/>
                    <a:pt x="1489" y="1121"/>
                  </a:cubicBezTo>
                  <a:cubicBezTo>
                    <a:pt x="1535" y="1121"/>
                    <a:pt x="1570" y="1095"/>
                    <a:pt x="1587" y="1067"/>
                  </a:cubicBezTo>
                  <a:cubicBezTo>
                    <a:pt x="1621" y="1095"/>
                    <a:pt x="1621" y="1095"/>
                    <a:pt x="1621" y="1095"/>
                  </a:cubicBezTo>
                  <a:cubicBezTo>
                    <a:pt x="1585" y="1141"/>
                    <a:pt x="1540" y="1160"/>
                    <a:pt x="1489" y="1160"/>
                  </a:cubicBezTo>
                  <a:cubicBezTo>
                    <a:pt x="1398" y="1160"/>
                    <a:pt x="1330" y="1091"/>
                    <a:pt x="1330" y="999"/>
                  </a:cubicBezTo>
                  <a:cubicBezTo>
                    <a:pt x="1330" y="906"/>
                    <a:pt x="1398" y="837"/>
                    <a:pt x="1485" y="837"/>
                  </a:cubicBezTo>
                  <a:cubicBezTo>
                    <a:pt x="1578" y="838"/>
                    <a:pt x="1632" y="907"/>
                    <a:pt x="1632" y="991"/>
                  </a:cubicBezTo>
                  <a:cubicBezTo>
                    <a:pt x="1632" y="1010"/>
                    <a:pt x="1632" y="1010"/>
                    <a:pt x="1632" y="1010"/>
                  </a:cubicBezTo>
                  <a:cubicBezTo>
                    <a:pt x="1376" y="1010"/>
                    <a:pt x="1376" y="1010"/>
                    <a:pt x="1376" y="1010"/>
                  </a:cubicBezTo>
                  <a:moveTo>
                    <a:pt x="1585" y="975"/>
                  </a:moveTo>
                  <a:cubicBezTo>
                    <a:pt x="1585" y="917"/>
                    <a:pt x="1547" y="877"/>
                    <a:pt x="1485" y="877"/>
                  </a:cubicBezTo>
                  <a:cubicBezTo>
                    <a:pt x="1429" y="877"/>
                    <a:pt x="1377" y="924"/>
                    <a:pt x="1377" y="975"/>
                  </a:cubicBezTo>
                  <a:lnTo>
                    <a:pt x="1585" y="975"/>
                  </a:lnTo>
                  <a:close/>
                  <a:moveTo>
                    <a:pt x="1715" y="941"/>
                  </a:moveTo>
                  <a:cubicBezTo>
                    <a:pt x="1715" y="1152"/>
                    <a:pt x="1715" y="1152"/>
                    <a:pt x="1715" y="1152"/>
                  </a:cubicBezTo>
                  <a:cubicBezTo>
                    <a:pt x="1759" y="1152"/>
                    <a:pt x="1759" y="1152"/>
                    <a:pt x="1759" y="1152"/>
                  </a:cubicBezTo>
                  <a:cubicBezTo>
                    <a:pt x="1759" y="979"/>
                    <a:pt x="1759" y="979"/>
                    <a:pt x="1759" y="979"/>
                  </a:cubicBezTo>
                  <a:cubicBezTo>
                    <a:pt x="1759" y="938"/>
                    <a:pt x="1788" y="880"/>
                    <a:pt x="1854" y="880"/>
                  </a:cubicBezTo>
                  <a:cubicBezTo>
                    <a:pt x="1866" y="880"/>
                    <a:pt x="1874" y="882"/>
                    <a:pt x="1879" y="884"/>
                  </a:cubicBezTo>
                  <a:cubicBezTo>
                    <a:pt x="1887" y="841"/>
                    <a:pt x="1887" y="841"/>
                    <a:pt x="1887" y="841"/>
                  </a:cubicBezTo>
                  <a:cubicBezTo>
                    <a:pt x="1878" y="838"/>
                    <a:pt x="1868" y="837"/>
                    <a:pt x="1855" y="837"/>
                  </a:cubicBezTo>
                  <a:cubicBezTo>
                    <a:pt x="1801" y="837"/>
                    <a:pt x="1769" y="869"/>
                    <a:pt x="1757" y="902"/>
                  </a:cubicBezTo>
                  <a:cubicBezTo>
                    <a:pt x="1755" y="902"/>
                    <a:pt x="1755" y="902"/>
                    <a:pt x="1755" y="902"/>
                  </a:cubicBezTo>
                  <a:cubicBezTo>
                    <a:pt x="1755" y="845"/>
                    <a:pt x="1755" y="845"/>
                    <a:pt x="1755" y="845"/>
                  </a:cubicBezTo>
                  <a:cubicBezTo>
                    <a:pt x="1713" y="845"/>
                    <a:pt x="1713" y="845"/>
                    <a:pt x="1713" y="845"/>
                  </a:cubicBezTo>
                  <a:cubicBezTo>
                    <a:pt x="1714" y="890"/>
                    <a:pt x="1715" y="913"/>
                    <a:pt x="1715" y="941"/>
                  </a:cubicBezTo>
                  <a:moveTo>
                    <a:pt x="2141" y="917"/>
                  </a:moveTo>
                  <a:cubicBezTo>
                    <a:pt x="2176" y="890"/>
                    <a:pt x="2176" y="890"/>
                    <a:pt x="2176" y="890"/>
                  </a:cubicBezTo>
                  <a:cubicBezTo>
                    <a:pt x="2146" y="855"/>
                    <a:pt x="2105" y="838"/>
                    <a:pt x="2064" y="837"/>
                  </a:cubicBezTo>
                  <a:cubicBezTo>
                    <a:pt x="1964" y="836"/>
                    <a:pt x="1901" y="906"/>
                    <a:pt x="1901" y="999"/>
                  </a:cubicBezTo>
                  <a:cubicBezTo>
                    <a:pt x="1901" y="1091"/>
                    <a:pt x="1964" y="1161"/>
                    <a:pt x="2064" y="1160"/>
                  </a:cubicBezTo>
                  <a:cubicBezTo>
                    <a:pt x="2105" y="1159"/>
                    <a:pt x="2146" y="1142"/>
                    <a:pt x="2176" y="1107"/>
                  </a:cubicBezTo>
                  <a:cubicBezTo>
                    <a:pt x="2141" y="1080"/>
                    <a:pt x="2141" y="1080"/>
                    <a:pt x="2141" y="1080"/>
                  </a:cubicBezTo>
                  <a:cubicBezTo>
                    <a:pt x="2126" y="1102"/>
                    <a:pt x="2098" y="1121"/>
                    <a:pt x="2064" y="1121"/>
                  </a:cubicBezTo>
                  <a:cubicBezTo>
                    <a:pt x="1992" y="1122"/>
                    <a:pt x="1949" y="1069"/>
                    <a:pt x="1949" y="999"/>
                  </a:cubicBezTo>
                  <a:cubicBezTo>
                    <a:pt x="1949" y="928"/>
                    <a:pt x="1992" y="875"/>
                    <a:pt x="2064" y="876"/>
                  </a:cubicBezTo>
                  <a:cubicBezTo>
                    <a:pt x="2098" y="876"/>
                    <a:pt x="2126" y="895"/>
                    <a:pt x="2141" y="917"/>
                  </a:cubicBezTo>
                  <a:moveTo>
                    <a:pt x="2263" y="1010"/>
                  </a:moveTo>
                  <a:cubicBezTo>
                    <a:pt x="2269" y="1072"/>
                    <a:pt x="2315" y="1121"/>
                    <a:pt x="2376" y="1121"/>
                  </a:cubicBezTo>
                  <a:cubicBezTo>
                    <a:pt x="2422" y="1121"/>
                    <a:pt x="2458" y="1095"/>
                    <a:pt x="2475" y="1067"/>
                  </a:cubicBezTo>
                  <a:cubicBezTo>
                    <a:pt x="2508" y="1095"/>
                    <a:pt x="2508" y="1095"/>
                    <a:pt x="2508" y="1095"/>
                  </a:cubicBezTo>
                  <a:cubicBezTo>
                    <a:pt x="2472" y="1141"/>
                    <a:pt x="2427" y="1160"/>
                    <a:pt x="2376" y="1160"/>
                  </a:cubicBezTo>
                  <a:cubicBezTo>
                    <a:pt x="2285" y="1160"/>
                    <a:pt x="2218" y="1091"/>
                    <a:pt x="2218" y="999"/>
                  </a:cubicBezTo>
                  <a:cubicBezTo>
                    <a:pt x="2218" y="906"/>
                    <a:pt x="2285" y="837"/>
                    <a:pt x="2372" y="837"/>
                  </a:cubicBezTo>
                  <a:cubicBezTo>
                    <a:pt x="2466" y="838"/>
                    <a:pt x="2519" y="907"/>
                    <a:pt x="2519" y="991"/>
                  </a:cubicBezTo>
                  <a:cubicBezTo>
                    <a:pt x="2519" y="1010"/>
                    <a:pt x="2519" y="1010"/>
                    <a:pt x="2519" y="1010"/>
                  </a:cubicBezTo>
                  <a:cubicBezTo>
                    <a:pt x="2263" y="1010"/>
                    <a:pt x="2263" y="1010"/>
                    <a:pt x="2263" y="1010"/>
                  </a:cubicBezTo>
                  <a:moveTo>
                    <a:pt x="2472" y="975"/>
                  </a:moveTo>
                  <a:cubicBezTo>
                    <a:pt x="2472" y="917"/>
                    <a:pt x="2435" y="877"/>
                    <a:pt x="2372" y="877"/>
                  </a:cubicBezTo>
                  <a:cubicBezTo>
                    <a:pt x="2316" y="877"/>
                    <a:pt x="2265" y="924"/>
                    <a:pt x="2265" y="975"/>
                  </a:cubicBezTo>
                  <a:lnTo>
                    <a:pt x="2472" y="975"/>
                  </a:lnTo>
                  <a:close/>
                  <a:moveTo>
                    <a:pt x="2639" y="845"/>
                  </a:moveTo>
                  <a:cubicBezTo>
                    <a:pt x="2595" y="845"/>
                    <a:pt x="2595" y="845"/>
                    <a:pt x="2595" y="845"/>
                  </a:cubicBezTo>
                  <a:cubicBezTo>
                    <a:pt x="2596" y="867"/>
                    <a:pt x="2598" y="896"/>
                    <a:pt x="2598" y="913"/>
                  </a:cubicBezTo>
                  <a:cubicBezTo>
                    <a:pt x="2598" y="1152"/>
                    <a:pt x="2598" y="1152"/>
                    <a:pt x="2598" y="1152"/>
                  </a:cubicBezTo>
                  <a:cubicBezTo>
                    <a:pt x="2641" y="1152"/>
                    <a:pt x="2641" y="1152"/>
                    <a:pt x="2641" y="1152"/>
                  </a:cubicBezTo>
                  <a:cubicBezTo>
                    <a:pt x="2641" y="995"/>
                    <a:pt x="2641" y="995"/>
                    <a:pt x="2641" y="995"/>
                  </a:cubicBezTo>
                  <a:cubicBezTo>
                    <a:pt x="2641" y="882"/>
                    <a:pt x="2725" y="876"/>
                    <a:pt x="2735" y="876"/>
                  </a:cubicBezTo>
                  <a:cubicBezTo>
                    <a:pt x="2799" y="876"/>
                    <a:pt x="2818" y="914"/>
                    <a:pt x="2818" y="982"/>
                  </a:cubicBezTo>
                  <a:cubicBezTo>
                    <a:pt x="2818" y="1152"/>
                    <a:pt x="2818" y="1152"/>
                    <a:pt x="2818" y="1152"/>
                  </a:cubicBezTo>
                  <a:cubicBezTo>
                    <a:pt x="2861" y="1152"/>
                    <a:pt x="2861" y="1152"/>
                    <a:pt x="2861" y="1152"/>
                  </a:cubicBezTo>
                  <a:cubicBezTo>
                    <a:pt x="2861" y="957"/>
                    <a:pt x="2861" y="957"/>
                    <a:pt x="2861" y="957"/>
                  </a:cubicBezTo>
                  <a:cubicBezTo>
                    <a:pt x="2861" y="881"/>
                    <a:pt x="2824" y="837"/>
                    <a:pt x="2746" y="837"/>
                  </a:cubicBezTo>
                  <a:cubicBezTo>
                    <a:pt x="2705" y="837"/>
                    <a:pt x="2662" y="861"/>
                    <a:pt x="2643" y="894"/>
                  </a:cubicBezTo>
                  <a:cubicBezTo>
                    <a:pt x="2641" y="894"/>
                    <a:pt x="2641" y="894"/>
                    <a:pt x="2641" y="894"/>
                  </a:cubicBezTo>
                  <a:cubicBezTo>
                    <a:pt x="2641" y="878"/>
                    <a:pt x="2641" y="861"/>
                    <a:pt x="2639" y="845"/>
                  </a:cubicBezTo>
                  <a:moveTo>
                    <a:pt x="3122" y="884"/>
                  </a:moveTo>
                  <a:cubicBezTo>
                    <a:pt x="3122" y="845"/>
                    <a:pt x="3122" y="845"/>
                    <a:pt x="3122" y="845"/>
                  </a:cubicBezTo>
                  <a:cubicBezTo>
                    <a:pt x="3033" y="845"/>
                    <a:pt x="3033" y="845"/>
                    <a:pt x="3033" y="845"/>
                  </a:cubicBezTo>
                  <a:cubicBezTo>
                    <a:pt x="3033" y="758"/>
                    <a:pt x="3033" y="758"/>
                    <a:pt x="3033" y="758"/>
                  </a:cubicBezTo>
                  <a:cubicBezTo>
                    <a:pt x="2990" y="758"/>
                    <a:pt x="2990" y="758"/>
                    <a:pt x="2990" y="758"/>
                  </a:cubicBezTo>
                  <a:cubicBezTo>
                    <a:pt x="2990" y="845"/>
                    <a:pt x="2990" y="845"/>
                    <a:pt x="2990" y="845"/>
                  </a:cubicBezTo>
                  <a:cubicBezTo>
                    <a:pt x="2925" y="845"/>
                    <a:pt x="2925" y="845"/>
                    <a:pt x="2925" y="845"/>
                  </a:cubicBezTo>
                  <a:cubicBezTo>
                    <a:pt x="2925" y="884"/>
                    <a:pt x="2925" y="884"/>
                    <a:pt x="2925" y="884"/>
                  </a:cubicBezTo>
                  <a:cubicBezTo>
                    <a:pt x="2990" y="884"/>
                    <a:pt x="2990" y="884"/>
                    <a:pt x="2990" y="884"/>
                  </a:cubicBezTo>
                  <a:cubicBezTo>
                    <a:pt x="2990" y="1078"/>
                    <a:pt x="2990" y="1078"/>
                    <a:pt x="2990" y="1078"/>
                  </a:cubicBezTo>
                  <a:cubicBezTo>
                    <a:pt x="2990" y="1146"/>
                    <a:pt x="3033" y="1160"/>
                    <a:pt x="3066" y="1160"/>
                  </a:cubicBezTo>
                  <a:cubicBezTo>
                    <a:pt x="3088" y="1160"/>
                    <a:pt x="3109" y="1156"/>
                    <a:pt x="3124" y="1149"/>
                  </a:cubicBezTo>
                  <a:cubicBezTo>
                    <a:pt x="3122" y="1109"/>
                    <a:pt x="3122" y="1109"/>
                    <a:pt x="3122" y="1109"/>
                  </a:cubicBezTo>
                  <a:cubicBezTo>
                    <a:pt x="3109" y="1116"/>
                    <a:pt x="3093" y="1121"/>
                    <a:pt x="3078" y="1121"/>
                  </a:cubicBezTo>
                  <a:cubicBezTo>
                    <a:pt x="3051" y="1121"/>
                    <a:pt x="3033" y="1111"/>
                    <a:pt x="3033" y="1065"/>
                  </a:cubicBezTo>
                  <a:cubicBezTo>
                    <a:pt x="3033" y="884"/>
                    <a:pt x="3033" y="884"/>
                    <a:pt x="3033" y="884"/>
                  </a:cubicBezTo>
                  <a:cubicBezTo>
                    <a:pt x="3122" y="884"/>
                    <a:pt x="3122" y="884"/>
                    <a:pt x="3122" y="884"/>
                  </a:cubicBezTo>
                  <a:moveTo>
                    <a:pt x="3185" y="941"/>
                  </a:moveTo>
                  <a:cubicBezTo>
                    <a:pt x="3185" y="1152"/>
                    <a:pt x="3185" y="1152"/>
                    <a:pt x="3185" y="1152"/>
                  </a:cubicBezTo>
                  <a:cubicBezTo>
                    <a:pt x="3229" y="1152"/>
                    <a:pt x="3229" y="1152"/>
                    <a:pt x="3229" y="1152"/>
                  </a:cubicBezTo>
                  <a:cubicBezTo>
                    <a:pt x="3229" y="979"/>
                    <a:pt x="3229" y="979"/>
                    <a:pt x="3229" y="979"/>
                  </a:cubicBezTo>
                  <a:cubicBezTo>
                    <a:pt x="3229" y="938"/>
                    <a:pt x="3258" y="880"/>
                    <a:pt x="3324" y="880"/>
                  </a:cubicBezTo>
                  <a:cubicBezTo>
                    <a:pt x="3336" y="880"/>
                    <a:pt x="3344" y="882"/>
                    <a:pt x="3349" y="884"/>
                  </a:cubicBezTo>
                  <a:cubicBezTo>
                    <a:pt x="3357" y="841"/>
                    <a:pt x="3357" y="841"/>
                    <a:pt x="3357" y="841"/>
                  </a:cubicBezTo>
                  <a:cubicBezTo>
                    <a:pt x="3348" y="838"/>
                    <a:pt x="3338" y="837"/>
                    <a:pt x="3325" y="837"/>
                  </a:cubicBezTo>
                  <a:cubicBezTo>
                    <a:pt x="3271" y="837"/>
                    <a:pt x="3239" y="869"/>
                    <a:pt x="3227" y="902"/>
                  </a:cubicBezTo>
                  <a:cubicBezTo>
                    <a:pt x="3225" y="902"/>
                    <a:pt x="3225" y="902"/>
                    <a:pt x="3225" y="902"/>
                  </a:cubicBezTo>
                  <a:cubicBezTo>
                    <a:pt x="3225" y="845"/>
                    <a:pt x="3225" y="845"/>
                    <a:pt x="3225" y="845"/>
                  </a:cubicBezTo>
                  <a:cubicBezTo>
                    <a:pt x="3183" y="845"/>
                    <a:pt x="3183" y="845"/>
                    <a:pt x="3183" y="845"/>
                  </a:cubicBezTo>
                  <a:cubicBezTo>
                    <a:pt x="3184" y="890"/>
                    <a:pt x="3185" y="913"/>
                    <a:pt x="3185" y="941"/>
                  </a:cubicBezTo>
                  <a:moveTo>
                    <a:pt x="3620" y="1152"/>
                  </a:moveTo>
                  <a:cubicBezTo>
                    <a:pt x="3665" y="1152"/>
                    <a:pt x="3665" y="1152"/>
                    <a:pt x="3665" y="1152"/>
                  </a:cubicBezTo>
                  <a:cubicBezTo>
                    <a:pt x="3664" y="1130"/>
                    <a:pt x="3662" y="1101"/>
                    <a:pt x="3662" y="1085"/>
                  </a:cubicBezTo>
                  <a:cubicBezTo>
                    <a:pt x="3662" y="845"/>
                    <a:pt x="3662" y="845"/>
                    <a:pt x="3662" y="845"/>
                  </a:cubicBezTo>
                  <a:cubicBezTo>
                    <a:pt x="3619" y="845"/>
                    <a:pt x="3619" y="845"/>
                    <a:pt x="3619" y="845"/>
                  </a:cubicBezTo>
                  <a:cubicBezTo>
                    <a:pt x="3619" y="1002"/>
                    <a:pt x="3619" y="1002"/>
                    <a:pt x="3619" y="1002"/>
                  </a:cubicBezTo>
                  <a:cubicBezTo>
                    <a:pt x="3619" y="1115"/>
                    <a:pt x="3534" y="1121"/>
                    <a:pt x="3525" y="1121"/>
                  </a:cubicBezTo>
                  <a:cubicBezTo>
                    <a:pt x="3461" y="1121"/>
                    <a:pt x="3442" y="1083"/>
                    <a:pt x="3442" y="1015"/>
                  </a:cubicBezTo>
                  <a:cubicBezTo>
                    <a:pt x="3442" y="845"/>
                    <a:pt x="3442" y="845"/>
                    <a:pt x="3442" y="845"/>
                  </a:cubicBezTo>
                  <a:cubicBezTo>
                    <a:pt x="3399" y="845"/>
                    <a:pt x="3399" y="845"/>
                    <a:pt x="3399" y="845"/>
                  </a:cubicBezTo>
                  <a:cubicBezTo>
                    <a:pt x="3399" y="1040"/>
                    <a:pt x="3399" y="1040"/>
                    <a:pt x="3399" y="1040"/>
                  </a:cubicBezTo>
                  <a:cubicBezTo>
                    <a:pt x="3399" y="1116"/>
                    <a:pt x="3436" y="1160"/>
                    <a:pt x="3514" y="1160"/>
                  </a:cubicBezTo>
                  <a:cubicBezTo>
                    <a:pt x="3555" y="1160"/>
                    <a:pt x="3598" y="1136"/>
                    <a:pt x="3617" y="1103"/>
                  </a:cubicBezTo>
                  <a:cubicBezTo>
                    <a:pt x="3619" y="1103"/>
                    <a:pt x="3619" y="1103"/>
                    <a:pt x="3619" y="1103"/>
                  </a:cubicBezTo>
                  <a:cubicBezTo>
                    <a:pt x="3619" y="1119"/>
                    <a:pt x="3619" y="1136"/>
                    <a:pt x="3620" y="1152"/>
                  </a:cubicBezTo>
                  <a:moveTo>
                    <a:pt x="3764" y="913"/>
                  </a:moveTo>
                  <a:cubicBezTo>
                    <a:pt x="3764" y="1152"/>
                    <a:pt x="3764" y="1152"/>
                    <a:pt x="3764" y="1152"/>
                  </a:cubicBezTo>
                  <a:cubicBezTo>
                    <a:pt x="3807" y="1152"/>
                    <a:pt x="3807" y="1152"/>
                    <a:pt x="3807" y="1152"/>
                  </a:cubicBezTo>
                  <a:cubicBezTo>
                    <a:pt x="3807" y="995"/>
                    <a:pt x="3807" y="995"/>
                    <a:pt x="3807" y="995"/>
                  </a:cubicBezTo>
                  <a:cubicBezTo>
                    <a:pt x="3807" y="882"/>
                    <a:pt x="3883" y="877"/>
                    <a:pt x="3893" y="877"/>
                  </a:cubicBezTo>
                  <a:cubicBezTo>
                    <a:pt x="3953" y="877"/>
                    <a:pt x="3971" y="911"/>
                    <a:pt x="3971" y="973"/>
                  </a:cubicBezTo>
                  <a:cubicBezTo>
                    <a:pt x="3971" y="1152"/>
                    <a:pt x="3971" y="1152"/>
                    <a:pt x="3971" y="1152"/>
                  </a:cubicBezTo>
                  <a:cubicBezTo>
                    <a:pt x="4014" y="1152"/>
                    <a:pt x="4014" y="1152"/>
                    <a:pt x="4014" y="1152"/>
                  </a:cubicBezTo>
                  <a:cubicBezTo>
                    <a:pt x="4014" y="989"/>
                    <a:pt x="4014" y="989"/>
                    <a:pt x="4014" y="989"/>
                  </a:cubicBezTo>
                  <a:cubicBezTo>
                    <a:pt x="4014" y="932"/>
                    <a:pt x="4036" y="877"/>
                    <a:pt x="4101" y="877"/>
                  </a:cubicBezTo>
                  <a:cubicBezTo>
                    <a:pt x="4161" y="877"/>
                    <a:pt x="4178" y="911"/>
                    <a:pt x="4178" y="973"/>
                  </a:cubicBezTo>
                  <a:cubicBezTo>
                    <a:pt x="4178" y="1152"/>
                    <a:pt x="4178" y="1152"/>
                    <a:pt x="4178" y="1152"/>
                  </a:cubicBezTo>
                  <a:cubicBezTo>
                    <a:pt x="4222" y="1152"/>
                    <a:pt x="4222" y="1152"/>
                    <a:pt x="4222" y="1152"/>
                  </a:cubicBezTo>
                  <a:cubicBezTo>
                    <a:pt x="4222" y="957"/>
                    <a:pt x="4222" y="957"/>
                    <a:pt x="4222" y="957"/>
                  </a:cubicBezTo>
                  <a:cubicBezTo>
                    <a:pt x="4222" y="881"/>
                    <a:pt x="4184" y="837"/>
                    <a:pt x="4106" y="837"/>
                  </a:cubicBezTo>
                  <a:cubicBezTo>
                    <a:pt x="4065" y="837"/>
                    <a:pt x="4023" y="861"/>
                    <a:pt x="4005" y="901"/>
                  </a:cubicBezTo>
                  <a:cubicBezTo>
                    <a:pt x="3985" y="848"/>
                    <a:pt x="3941" y="837"/>
                    <a:pt x="3907" y="837"/>
                  </a:cubicBezTo>
                  <a:cubicBezTo>
                    <a:pt x="3870" y="837"/>
                    <a:pt x="3829" y="856"/>
                    <a:pt x="3808" y="892"/>
                  </a:cubicBezTo>
                  <a:cubicBezTo>
                    <a:pt x="3807" y="892"/>
                    <a:pt x="3807" y="892"/>
                    <a:pt x="3807" y="892"/>
                  </a:cubicBezTo>
                  <a:cubicBezTo>
                    <a:pt x="3807" y="845"/>
                    <a:pt x="3807" y="845"/>
                    <a:pt x="3807" y="845"/>
                  </a:cubicBezTo>
                  <a:cubicBezTo>
                    <a:pt x="3760" y="845"/>
                    <a:pt x="3760" y="845"/>
                    <a:pt x="3760" y="845"/>
                  </a:cubicBezTo>
                  <a:cubicBezTo>
                    <a:pt x="3762" y="868"/>
                    <a:pt x="3764" y="890"/>
                    <a:pt x="3764" y="913"/>
                  </a:cubicBezTo>
                  <a:moveTo>
                    <a:pt x="68" y="1344"/>
                  </a:moveTo>
                  <a:cubicBezTo>
                    <a:pt x="9" y="1344"/>
                    <a:pt x="9" y="1344"/>
                    <a:pt x="9" y="1344"/>
                  </a:cubicBezTo>
                  <a:cubicBezTo>
                    <a:pt x="9" y="1808"/>
                    <a:pt x="9" y="1808"/>
                    <a:pt x="9" y="1808"/>
                  </a:cubicBezTo>
                  <a:cubicBezTo>
                    <a:pt x="56" y="1808"/>
                    <a:pt x="56" y="1808"/>
                    <a:pt x="56" y="1808"/>
                  </a:cubicBezTo>
                  <a:cubicBezTo>
                    <a:pt x="56" y="1411"/>
                    <a:pt x="56" y="1411"/>
                    <a:pt x="56" y="1411"/>
                  </a:cubicBezTo>
                  <a:cubicBezTo>
                    <a:pt x="57" y="1411"/>
                    <a:pt x="57" y="1411"/>
                    <a:pt x="57" y="1411"/>
                  </a:cubicBezTo>
                  <a:cubicBezTo>
                    <a:pt x="334" y="1808"/>
                    <a:pt x="334" y="1808"/>
                    <a:pt x="334" y="1808"/>
                  </a:cubicBezTo>
                  <a:cubicBezTo>
                    <a:pt x="393" y="1808"/>
                    <a:pt x="393" y="1808"/>
                    <a:pt x="393" y="1808"/>
                  </a:cubicBezTo>
                  <a:cubicBezTo>
                    <a:pt x="393" y="1344"/>
                    <a:pt x="393" y="1344"/>
                    <a:pt x="393" y="1344"/>
                  </a:cubicBezTo>
                  <a:cubicBezTo>
                    <a:pt x="346" y="1344"/>
                    <a:pt x="346" y="1344"/>
                    <a:pt x="346" y="1344"/>
                  </a:cubicBezTo>
                  <a:cubicBezTo>
                    <a:pt x="346" y="1737"/>
                    <a:pt x="346" y="1737"/>
                    <a:pt x="346" y="1737"/>
                  </a:cubicBezTo>
                  <a:cubicBezTo>
                    <a:pt x="345" y="1737"/>
                    <a:pt x="345" y="1737"/>
                    <a:pt x="345" y="1737"/>
                  </a:cubicBezTo>
                  <a:lnTo>
                    <a:pt x="68" y="1344"/>
                  </a:lnTo>
                  <a:close/>
                  <a:moveTo>
                    <a:pt x="534" y="1667"/>
                  </a:moveTo>
                  <a:cubicBezTo>
                    <a:pt x="539" y="1728"/>
                    <a:pt x="585" y="1777"/>
                    <a:pt x="646" y="1777"/>
                  </a:cubicBezTo>
                  <a:cubicBezTo>
                    <a:pt x="692" y="1777"/>
                    <a:pt x="728" y="1751"/>
                    <a:pt x="745" y="1724"/>
                  </a:cubicBezTo>
                  <a:cubicBezTo>
                    <a:pt x="778" y="1751"/>
                    <a:pt x="778" y="1751"/>
                    <a:pt x="778" y="1751"/>
                  </a:cubicBezTo>
                  <a:cubicBezTo>
                    <a:pt x="742" y="1797"/>
                    <a:pt x="697" y="1816"/>
                    <a:pt x="646" y="1816"/>
                  </a:cubicBezTo>
                  <a:cubicBezTo>
                    <a:pt x="555" y="1816"/>
                    <a:pt x="488" y="1747"/>
                    <a:pt x="488" y="1655"/>
                  </a:cubicBezTo>
                  <a:cubicBezTo>
                    <a:pt x="488" y="1562"/>
                    <a:pt x="555" y="1493"/>
                    <a:pt x="642" y="1493"/>
                  </a:cubicBezTo>
                  <a:cubicBezTo>
                    <a:pt x="736" y="1494"/>
                    <a:pt x="789" y="1563"/>
                    <a:pt x="789" y="1647"/>
                  </a:cubicBezTo>
                  <a:cubicBezTo>
                    <a:pt x="789" y="1667"/>
                    <a:pt x="789" y="1667"/>
                    <a:pt x="789" y="1667"/>
                  </a:cubicBezTo>
                  <a:cubicBezTo>
                    <a:pt x="534" y="1667"/>
                    <a:pt x="534" y="1667"/>
                    <a:pt x="534" y="1667"/>
                  </a:cubicBezTo>
                  <a:moveTo>
                    <a:pt x="742" y="1631"/>
                  </a:moveTo>
                  <a:cubicBezTo>
                    <a:pt x="742" y="1573"/>
                    <a:pt x="705" y="1533"/>
                    <a:pt x="642" y="1533"/>
                  </a:cubicBezTo>
                  <a:cubicBezTo>
                    <a:pt x="586" y="1533"/>
                    <a:pt x="535" y="1581"/>
                    <a:pt x="535" y="1631"/>
                  </a:cubicBezTo>
                  <a:lnTo>
                    <a:pt x="742" y="1631"/>
                  </a:lnTo>
                  <a:close/>
                  <a:moveTo>
                    <a:pt x="1175" y="1808"/>
                  </a:moveTo>
                  <a:cubicBezTo>
                    <a:pt x="1131" y="1808"/>
                    <a:pt x="1131" y="1808"/>
                    <a:pt x="1131" y="1808"/>
                  </a:cubicBezTo>
                  <a:cubicBezTo>
                    <a:pt x="1131" y="1757"/>
                    <a:pt x="1131" y="1757"/>
                    <a:pt x="1131" y="1757"/>
                  </a:cubicBezTo>
                  <a:cubicBezTo>
                    <a:pt x="1130" y="1757"/>
                    <a:pt x="1130" y="1757"/>
                    <a:pt x="1130" y="1757"/>
                  </a:cubicBezTo>
                  <a:cubicBezTo>
                    <a:pt x="1102" y="1798"/>
                    <a:pt x="1051" y="1816"/>
                    <a:pt x="1011" y="1816"/>
                  </a:cubicBezTo>
                  <a:cubicBezTo>
                    <a:pt x="915" y="1816"/>
                    <a:pt x="847" y="1747"/>
                    <a:pt x="847" y="1655"/>
                  </a:cubicBezTo>
                  <a:cubicBezTo>
                    <a:pt x="847" y="1562"/>
                    <a:pt x="915" y="1493"/>
                    <a:pt x="1011" y="1493"/>
                  </a:cubicBezTo>
                  <a:cubicBezTo>
                    <a:pt x="1051" y="1493"/>
                    <a:pt x="1102" y="1511"/>
                    <a:pt x="1130" y="1552"/>
                  </a:cubicBezTo>
                  <a:cubicBezTo>
                    <a:pt x="1131" y="1552"/>
                    <a:pt x="1131" y="1552"/>
                    <a:pt x="1131" y="1552"/>
                  </a:cubicBezTo>
                  <a:cubicBezTo>
                    <a:pt x="1131" y="1312"/>
                    <a:pt x="1131" y="1312"/>
                    <a:pt x="1131" y="1312"/>
                  </a:cubicBezTo>
                  <a:cubicBezTo>
                    <a:pt x="1175" y="1312"/>
                    <a:pt x="1175" y="1312"/>
                    <a:pt x="1175" y="1312"/>
                  </a:cubicBezTo>
                  <a:cubicBezTo>
                    <a:pt x="1175" y="1808"/>
                    <a:pt x="1175" y="1808"/>
                    <a:pt x="1175" y="1808"/>
                  </a:cubicBezTo>
                  <a:moveTo>
                    <a:pt x="1011" y="1777"/>
                  </a:moveTo>
                  <a:cubicBezTo>
                    <a:pt x="1081" y="1777"/>
                    <a:pt x="1133" y="1724"/>
                    <a:pt x="1133" y="1655"/>
                  </a:cubicBezTo>
                  <a:cubicBezTo>
                    <a:pt x="1133" y="1586"/>
                    <a:pt x="1081" y="1533"/>
                    <a:pt x="1011" y="1533"/>
                  </a:cubicBezTo>
                  <a:cubicBezTo>
                    <a:pt x="939" y="1533"/>
                    <a:pt x="894" y="1586"/>
                    <a:pt x="894" y="1655"/>
                  </a:cubicBezTo>
                  <a:cubicBezTo>
                    <a:pt x="894" y="1724"/>
                    <a:pt x="939" y="1777"/>
                    <a:pt x="1011" y="1777"/>
                  </a:cubicBezTo>
                  <a:moveTo>
                    <a:pt x="1299" y="1667"/>
                  </a:moveTo>
                  <a:cubicBezTo>
                    <a:pt x="1305" y="1728"/>
                    <a:pt x="1351" y="1777"/>
                    <a:pt x="1412" y="1777"/>
                  </a:cubicBezTo>
                  <a:cubicBezTo>
                    <a:pt x="1458" y="1777"/>
                    <a:pt x="1494" y="1751"/>
                    <a:pt x="1511" y="1724"/>
                  </a:cubicBezTo>
                  <a:cubicBezTo>
                    <a:pt x="1544" y="1751"/>
                    <a:pt x="1544" y="1751"/>
                    <a:pt x="1544" y="1751"/>
                  </a:cubicBezTo>
                  <a:cubicBezTo>
                    <a:pt x="1508" y="1797"/>
                    <a:pt x="1463" y="1816"/>
                    <a:pt x="1412" y="1816"/>
                  </a:cubicBezTo>
                  <a:cubicBezTo>
                    <a:pt x="1321" y="1816"/>
                    <a:pt x="1253" y="1747"/>
                    <a:pt x="1253" y="1655"/>
                  </a:cubicBezTo>
                  <a:cubicBezTo>
                    <a:pt x="1253" y="1562"/>
                    <a:pt x="1321" y="1493"/>
                    <a:pt x="1408" y="1493"/>
                  </a:cubicBezTo>
                  <a:cubicBezTo>
                    <a:pt x="1501" y="1494"/>
                    <a:pt x="1555" y="1563"/>
                    <a:pt x="1555" y="1647"/>
                  </a:cubicBezTo>
                  <a:cubicBezTo>
                    <a:pt x="1555" y="1667"/>
                    <a:pt x="1555" y="1667"/>
                    <a:pt x="1555" y="1667"/>
                  </a:cubicBezTo>
                  <a:cubicBezTo>
                    <a:pt x="1299" y="1667"/>
                    <a:pt x="1299" y="1667"/>
                    <a:pt x="1299" y="1667"/>
                  </a:cubicBezTo>
                  <a:moveTo>
                    <a:pt x="1508" y="1631"/>
                  </a:moveTo>
                  <a:cubicBezTo>
                    <a:pt x="1508" y="1573"/>
                    <a:pt x="1471" y="1533"/>
                    <a:pt x="1408" y="1533"/>
                  </a:cubicBezTo>
                  <a:cubicBezTo>
                    <a:pt x="1352" y="1533"/>
                    <a:pt x="1301" y="1581"/>
                    <a:pt x="1301" y="1631"/>
                  </a:cubicBezTo>
                  <a:lnTo>
                    <a:pt x="1508" y="1631"/>
                  </a:lnTo>
                  <a:close/>
                  <a:moveTo>
                    <a:pt x="1639" y="1597"/>
                  </a:moveTo>
                  <a:cubicBezTo>
                    <a:pt x="1639" y="1808"/>
                    <a:pt x="1639" y="1808"/>
                    <a:pt x="1639" y="1808"/>
                  </a:cubicBezTo>
                  <a:cubicBezTo>
                    <a:pt x="1682" y="1808"/>
                    <a:pt x="1682" y="1808"/>
                    <a:pt x="1682" y="1808"/>
                  </a:cubicBezTo>
                  <a:cubicBezTo>
                    <a:pt x="1682" y="1635"/>
                    <a:pt x="1682" y="1635"/>
                    <a:pt x="1682" y="1635"/>
                  </a:cubicBezTo>
                  <a:cubicBezTo>
                    <a:pt x="1682" y="1594"/>
                    <a:pt x="1711" y="1537"/>
                    <a:pt x="1777" y="1537"/>
                  </a:cubicBezTo>
                  <a:cubicBezTo>
                    <a:pt x="1789" y="1537"/>
                    <a:pt x="1797" y="1538"/>
                    <a:pt x="1802" y="1540"/>
                  </a:cubicBezTo>
                  <a:cubicBezTo>
                    <a:pt x="1810" y="1497"/>
                    <a:pt x="1810" y="1497"/>
                    <a:pt x="1810" y="1497"/>
                  </a:cubicBezTo>
                  <a:cubicBezTo>
                    <a:pt x="1801" y="1495"/>
                    <a:pt x="1791" y="1493"/>
                    <a:pt x="1778" y="1493"/>
                  </a:cubicBezTo>
                  <a:cubicBezTo>
                    <a:pt x="1724" y="1493"/>
                    <a:pt x="1692" y="1525"/>
                    <a:pt x="1680" y="1558"/>
                  </a:cubicBezTo>
                  <a:cubicBezTo>
                    <a:pt x="1679" y="1558"/>
                    <a:pt x="1679" y="1558"/>
                    <a:pt x="1679" y="1558"/>
                  </a:cubicBezTo>
                  <a:cubicBezTo>
                    <a:pt x="1679" y="1501"/>
                    <a:pt x="1679" y="1501"/>
                    <a:pt x="1679" y="1501"/>
                  </a:cubicBezTo>
                  <a:cubicBezTo>
                    <a:pt x="1636" y="1501"/>
                    <a:pt x="1636" y="1501"/>
                    <a:pt x="1636" y="1501"/>
                  </a:cubicBezTo>
                  <a:cubicBezTo>
                    <a:pt x="1637" y="1546"/>
                    <a:pt x="1639" y="1569"/>
                    <a:pt x="1639" y="1597"/>
                  </a:cubicBezTo>
                  <a:moveTo>
                    <a:pt x="1905" y="1312"/>
                  </a:moveTo>
                  <a:cubicBezTo>
                    <a:pt x="1862" y="1312"/>
                    <a:pt x="1862" y="1312"/>
                    <a:pt x="1862" y="1312"/>
                  </a:cubicBezTo>
                  <a:cubicBezTo>
                    <a:pt x="1862" y="1808"/>
                    <a:pt x="1862" y="1808"/>
                    <a:pt x="1862" y="1808"/>
                  </a:cubicBezTo>
                  <a:cubicBezTo>
                    <a:pt x="1905" y="1808"/>
                    <a:pt x="1905" y="1808"/>
                    <a:pt x="1905" y="1808"/>
                  </a:cubicBezTo>
                  <a:lnTo>
                    <a:pt x="1905" y="1312"/>
                  </a:lnTo>
                  <a:close/>
                  <a:moveTo>
                    <a:pt x="2206" y="1620"/>
                  </a:moveTo>
                  <a:cubicBezTo>
                    <a:pt x="2206" y="1612"/>
                    <a:pt x="2206" y="1612"/>
                    <a:pt x="2206" y="1612"/>
                  </a:cubicBezTo>
                  <a:cubicBezTo>
                    <a:pt x="2206" y="1559"/>
                    <a:pt x="2181" y="1533"/>
                    <a:pt x="2127" y="1533"/>
                  </a:cubicBezTo>
                  <a:cubicBezTo>
                    <a:pt x="2091" y="1533"/>
                    <a:pt x="2060" y="1545"/>
                    <a:pt x="2034" y="1569"/>
                  </a:cubicBezTo>
                  <a:cubicBezTo>
                    <a:pt x="2007" y="1538"/>
                    <a:pt x="2007" y="1538"/>
                    <a:pt x="2007" y="1538"/>
                  </a:cubicBezTo>
                  <a:cubicBezTo>
                    <a:pt x="2036" y="1509"/>
                    <a:pt x="2079" y="1493"/>
                    <a:pt x="2137" y="1493"/>
                  </a:cubicBezTo>
                  <a:cubicBezTo>
                    <a:pt x="2198" y="1493"/>
                    <a:pt x="2249" y="1527"/>
                    <a:pt x="2249" y="1602"/>
                  </a:cubicBezTo>
                  <a:cubicBezTo>
                    <a:pt x="2249" y="1739"/>
                    <a:pt x="2249" y="1739"/>
                    <a:pt x="2249" y="1739"/>
                  </a:cubicBezTo>
                  <a:cubicBezTo>
                    <a:pt x="2249" y="1763"/>
                    <a:pt x="2252" y="1792"/>
                    <a:pt x="2255" y="1808"/>
                  </a:cubicBezTo>
                  <a:cubicBezTo>
                    <a:pt x="2213" y="1808"/>
                    <a:pt x="2213" y="1808"/>
                    <a:pt x="2213" y="1808"/>
                  </a:cubicBezTo>
                  <a:cubicBezTo>
                    <a:pt x="2210" y="1793"/>
                    <a:pt x="2209" y="1775"/>
                    <a:pt x="2209" y="1758"/>
                  </a:cubicBezTo>
                  <a:cubicBezTo>
                    <a:pt x="2207" y="1758"/>
                    <a:pt x="2207" y="1758"/>
                    <a:pt x="2207" y="1758"/>
                  </a:cubicBezTo>
                  <a:cubicBezTo>
                    <a:pt x="2182" y="1799"/>
                    <a:pt x="2148" y="1816"/>
                    <a:pt x="2099" y="1816"/>
                  </a:cubicBezTo>
                  <a:cubicBezTo>
                    <a:pt x="2045" y="1816"/>
                    <a:pt x="1994" y="1786"/>
                    <a:pt x="1994" y="1726"/>
                  </a:cubicBezTo>
                  <a:cubicBezTo>
                    <a:pt x="1994" y="1627"/>
                    <a:pt x="2111" y="1620"/>
                    <a:pt x="2184" y="1620"/>
                  </a:cubicBezTo>
                  <a:cubicBezTo>
                    <a:pt x="2206" y="1620"/>
                    <a:pt x="2206" y="1620"/>
                    <a:pt x="2206" y="1620"/>
                  </a:cubicBezTo>
                  <a:moveTo>
                    <a:pt x="2184" y="1655"/>
                  </a:moveTo>
                  <a:cubicBezTo>
                    <a:pt x="2140" y="1655"/>
                    <a:pt x="2041" y="1659"/>
                    <a:pt x="2041" y="1720"/>
                  </a:cubicBezTo>
                  <a:cubicBezTo>
                    <a:pt x="2041" y="1761"/>
                    <a:pt x="2078" y="1777"/>
                    <a:pt x="2113" y="1777"/>
                  </a:cubicBezTo>
                  <a:cubicBezTo>
                    <a:pt x="2176" y="1777"/>
                    <a:pt x="2206" y="1732"/>
                    <a:pt x="2206" y="1678"/>
                  </a:cubicBezTo>
                  <a:cubicBezTo>
                    <a:pt x="2206" y="1655"/>
                    <a:pt x="2206" y="1655"/>
                    <a:pt x="2206" y="1655"/>
                  </a:cubicBezTo>
                  <a:lnTo>
                    <a:pt x="2184" y="1655"/>
                  </a:lnTo>
                  <a:close/>
                  <a:moveTo>
                    <a:pt x="2391" y="1501"/>
                  </a:moveTo>
                  <a:cubicBezTo>
                    <a:pt x="2346" y="1501"/>
                    <a:pt x="2346" y="1501"/>
                    <a:pt x="2346" y="1501"/>
                  </a:cubicBezTo>
                  <a:cubicBezTo>
                    <a:pt x="2348" y="1524"/>
                    <a:pt x="2350" y="1552"/>
                    <a:pt x="2350" y="1569"/>
                  </a:cubicBezTo>
                  <a:cubicBezTo>
                    <a:pt x="2350" y="1808"/>
                    <a:pt x="2350" y="1808"/>
                    <a:pt x="2350" y="1808"/>
                  </a:cubicBezTo>
                  <a:cubicBezTo>
                    <a:pt x="2393" y="1808"/>
                    <a:pt x="2393" y="1808"/>
                    <a:pt x="2393" y="1808"/>
                  </a:cubicBezTo>
                  <a:cubicBezTo>
                    <a:pt x="2393" y="1651"/>
                    <a:pt x="2393" y="1651"/>
                    <a:pt x="2393" y="1651"/>
                  </a:cubicBezTo>
                  <a:cubicBezTo>
                    <a:pt x="2393" y="1539"/>
                    <a:pt x="2477" y="1533"/>
                    <a:pt x="2486" y="1533"/>
                  </a:cubicBezTo>
                  <a:cubicBezTo>
                    <a:pt x="2551" y="1533"/>
                    <a:pt x="2570" y="1570"/>
                    <a:pt x="2570" y="1638"/>
                  </a:cubicBezTo>
                  <a:cubicBezTo>
                    <a:pt x="2570" y="1808"/>
                    <a:pt x="2570" y="1808"/>
                    <a:pt x="2570" y="1808"/>
                  </a:cubicBezTo>
                  <a:cubicBezTo>
                    <a:pt x="2613" y="1808"/>
                    <a:pt x="2613" y="1808"/>
                    <a:pt x="2613" y="1808"/>
                  </a:cubicBezTo>
                  <a:cubicBezTo>
                    <a:pt x="2613" y="1613"/>
                    <a:pt x="2613" y="1613"/>
                    <a:pt x="2613" y="1613"/>
                  </a:cubicBezTo>
                  <a:cubicBezTo>
                    <a:pt x="2613" y="1537"/>
                    <a:pt x="2576" y="1493"/>
                    <a:pt x="2497" y="1493"/>
                  </a:cubicBezTo>
                  <a:cubicBezTo>
                    <a:pt x="2457" y="1493"/>
                    <a:pt x="2413" y="1517"/>
                    <a:pt x="2394" y="1550"/>
                  </a:cubicBezTo>
                  <a:cubicBezTo>
                    <a:pt x="2393" y="1550"/>
                    <a:pt x="2393" y="1550"/>
                    <a:pt x="2393" y="1550"/>
                  </a:cubicBezTo>
                  <a:cubicBezTo>
                    <a:pt x="2393" y="1534"/>
                    <a:pt x="2393" y="1518"/>
                    <a:pt x="2391" y="1501"/>
                  </a:cubicBezTo>
                  <a:moveTo>
                    <a:pt x="3021" y="1808"/>
                  </a:moveTo>
                  <a:cubicBezTo>
                    <a:pt x="2978" y="1808"/>
                    <a:pt x="2978" y="1808"/>
                    <a:pt x="2978" y="1808"/>
                  </a:cubicBezTo>
                  <a:cubicBezTo>
                    <a:pt x="2978" y="1757"/>
                    <a:pt x="2978" y="1757"/>
                    <a:pt x="2978" y="1757"/>
                  </a:cubicBezTo>
                  <a:cubicBezTo>
                    <a:pt x="2976" y="1757"/>
                    <a:pt x="2976" y="1757"/>
                    <a:pt x="2976" y="1757"/>
                  </a:cubicBezTo>
                  <a:cubicBezTo>
                    <a:pt x="2948" y="1798"/>
                    <a:pt x="2898" y="1816"/>
                    <a:pt x="2857" y="1816"/>
                  </a:cubicBezTo>
                  <a:cubicBezTo>
                    <a:pt x="2761" y="1816"/>
                    <a:pt x="2694" y="1747"/>
                    <a:pt x="2694" y="1655"/>
                  </a:cubicBezTo>
                  <a:cubicBezTo>
                    <a:pt x="2694" y="1562"/>
                    <a:pt x="2761" y="1493"/>
                    <a:pt x="2857" y="1493"/>
                  </a:cubicBezTo>
                  <a:cubicBezTo>
                    <a:pt x="2898" y="1493"/>
                    <a:pt x="2948" y="1511"/>
                    <a:pt x="2976" y="1552"/>
                  </a:cubicBezTo>
                  <a:cubicBezTo>
                    <a:pt x="2978" y="1552"/>
                    <a:pt x="2978" y="1552"/>
                    <a:pt x="2978" y="1552"/>
                  </a:cubicBezTo>
                  <a:cubicBezTo>
                    <a:pt x="2978" y="1312"/>
                    <a:pt x="2978" y="1312"/>
                    <a:pt x="2978" y="1312"/>
                  </a:cubicBezTo>
                  <a:cubicBezTo>
                    <a:pt x="3021" y="1312"/>
                    <a:pt x="3021" y="1312"/>
                    <a:pt x="3021" y="1312"/>
                  </a:cubicBezTo>
                  <a:cubicBezTo>
                    <a:pt x="3021" y="1808"/>
                    <a:pt x="3021" y="1808"/>
                    <a:pt x="3021" y="1808"/>
                  </a:cubicBezTo>
                  <a:moveTo>
                    <a:pt x="2857" y="1777"/>
                  </a:moveTo>
                  <a:cubicBezTo>
                    <a:pt x="2928" y="1777"/>
                    <a:pt x="2980" y="1724"/>
                    <a:pt x="2980" y="1655"/>
                  </a:cubicBezTo>
                  <a:cubicBezTo>
                    <a:pt x="2980" y="1586"/>
                    <a:pt x="2928" y="1533"/>
                    <a:pt x="2857" y="1533"/>
                  </a:cubicBezTo>
                  <a:cubicBezTo>
                    <a:pt x="2786" y="1533"/>
                    <a:pt x="2741" y="1586"/>
                    <a:pt x="2741" y="1655"/>
                  </a:cubicBezTo>
                  <a:cubicBezTo>
                    <a:pt x="2741" y="1724"/>
                    <a:pt x="2786" y="1777"/>
                    <a:pt x="2857" y="1777"/>
                  </a:cubicBezTo>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grpSp>
      <p:sp>
        <p:nvSpPr>
          <p:cNvPr id="3074" name="Rectangle 2"/>
          <p:cNvSpPr>
            <a:spLocks noGrp="1" noChangeArrowheads="1"/>
          </p:cNvSpPr>
          <p:nvPr>
            <p:ph type="ctrTitle" hasCustomPrompt="1"/>
          </p:nvPr>
        </p:nvSpPr>
        <p:spPr>
          <a:xfrm>
            <a:off x="466724" y="1434389"/>
            <a:ext cx="7524000" cy="1035050"/>
          </a:xfrm>
        </p:spPr>
        <p:txBody>
          <a:bodyPr anchor="b"/>
          <a:lstStyle>
            <a:lvl1pPr>
              <a:lnSpc>
                <a:spcPts val="3000"/>
              </a:lnSpc>
              <a:defRPr sz="3000" b="0" baseline="0">
                <a:solidFill>
                  <a:schemeClr val="bg1"/>
                </a:solidFill>
              </a:defRPr>
            </a:lvl1pPr>
          </a:lstStyle>
          <a:p>
            <a:r>
              <a:rPr lang="nl-NL" noProof="1"/>
              <a:t>Klik om titel te bewerken</a:t>
            </a:r>
          </a:p>
        </p:txBody>
      </p:sp>
      <p:sp>
        <p:nvSpPr>
          <p:cNvPr id="3075" name="Rectangle 3"/>
          <p:cNvSpPr>
            <a:spLocks noGrp="1" noChangeArrowheads="1"/>
          </p:cNvSpPr>
          <p:nvPr>
            <p:ph type="subTitle" idx="1" hasCustomPrompt="1"/>
          </p:nvPr>
        </p:nvSpPr>
        <p:spPr>
          <a:xfrm>
            <a:off x="445942" y="3122431"/>
            <a:ext cx="7524000" cy="1740514"/>
          </a:xfrm>
        </p:spPr>
        <p:txBody>
          <a:bodyPr/>
          <a:lstStyle>
            <a:lvl1pPr marL="0" indent="0">
              <a:lnSpc>
                <a:spcPts val="3000"/>
              </a:lnSpc>
              <a:buFont typeface="Arial" charset="0"/>
              <a:buNone/>
              <a:defRPr sz="2000">
                <a:solidFill>
                  <a:schemeClr val="bg1"/>
                </a:solidFill>
              </a:defRPr>
            </a:lvl1pPr>
          </a:lstStyle>
          <a:p>
            <a:r>
              <a:rPr lang="nl-NL" noProof="1"/>
              <a:t>Klik om ondertitel te bewerken</a:t>
            </a:r>
          </a:p>
        </p:txBody>
      </p:sp>
      <p:sp>
        <p:nvSpPr>
          <p:cNvPr id="3" name="Tijdelijke aanduiding voor tekst 2"/>
          <p:cNvSpPr>
            <a:spLocks noGrp="1"/>
          </p:cNvSpPr>
          <p:nvPr>
            <p:ph type="body" sz="quarter" idx="10" hasCustomPrompt="1"/>
          </p:nvPr>
        </p:nvSpPr>
        <p:spPr>
          <a:xfrm>
            <a:off x="473795" y="6186634"/>
            <a:ext cx="5746461" cy="509587"/>
          </a:xfrm>
        </p:spPr>
        <p:txBody>
          <a:bodyPr/>
          <a:lstStyle>
            <a:lvl1pPr marL="0" indent="0">
              <a:lnSpc>
                <a:spcPts val="1500"/>
              </a:lnSpc>
              <a:buFontTx/>
              <a:buNone/>
              <a:defRPr sz="1500">
                <a:solidFill>
                  <a:srgbClr val="006D8C"/>
                </a:solidFill>
              </a:defRPr>
            </a:lvl1pPr>
          </a:lstStyle>
          <a:p>
            <a:pPr lvl="0"/>
            <a:r>
              <a:rPr lang="en-US"/>
              <a:t>Datum | </a:t>
            </a:r>
            <a:r>
              <a:rPr lang="en-US" err="1"/>
              <a:t>Naam</a:t>
            </a:r>
            <a:r>
              <a:rPr lang="en-US"/>
              <a:t> auteur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6D8C"/>
                </a:solidFill>
              </a:defRPr>
            </a:lvl1pPr>
          </a:lstStyle>
          <a:p>
            <a:r>
              <a:rPr lang="nl-NL" noProof="1"/>
              <a:t>Klik om titel te bewerken</a:t>
            </a:r>
          </a:p>
        </p:txBody>
      </p:sp>
      <p:sp>
        <p:nvSpPr>
          <p:cNvPr id="3" name="Tijdelijke aanduiding voor inhoud 2"/>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a:t>Klik om titel te bewerken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inddia">
    <p:spTree>
      <p:nvGrpSpPr>
        <p:cNvPr id="1" name=""/>
        <p:cNvGrpSpPr/>
        <p:nvPr/>
      </p:nvGrpSpPr>
      <p:grpSpPr>
        <a:xfrm>
          <a:off x="0" y="0"/>
          <a:ext cx="0" cy="0"/>
          <a:chOff x="0" y="0"/>
          <a:chExt cx="0" cy="0"/>
        </a:xfrm>
      </p:grpSpPr>
      <p:sp>
        <p:nvSpPr>
          <p:cNvPr id="15" name="Wit afdekvlak"/>
          <p:cNvSpPr/>
          <p:nvPr userDrawn="1"/>
        </p:nvSpPr>
        <p:spPr>
          <a:xfrm>
            <a:off x="0" y="0"/>
            <a:ext cx="9144000" cy="685800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Voor eindia"/>
          <p:cNvGrpSpPr>
            <a:grpSpLocks noChangeAspect="1"/>
          </p:cNvGrpSpPr>
          <p:nvPr userDrawn="1"/>
        </p:nvGrpSpPr>
        <p:grpSpPr bwMode="auto">
          <a:xfrm>
            <a:off x="0" y="177800"/>
            <a:ext cx="8942388" cy="6680200"/>
            <a:chOff x="0" y="112"/>
            <a:chExt cx="5633" cy="4208"/>
          </a:xfrm>
        </p:grpSpPr>
        <p:sp>
          <p:nvSpPr>
            <p:cNvPr id="10" name="Freeform 5"/>
            <p:cNvSpPr>
              <a:spLocks/>
            </p:cNvSpPr>
            <p:nvPr/>
          </p:nvSpPr>
          <p:spPr bwMode="auto">
            <a:xfrm>
              <a:off x="0" y="756"/>
              <a:ext cx="5621" cy="3564"/>
            </a:xfrm>
            <a:custGeom>
              <a:avLst/>
              <a:gdLst/>
              <a:ahLst/>
              <a:cxnLst>
                <a:cxn ang="0">
                  <a:pos x="39973" y="25347"/>
                </a:cxn>
                <a:cxn ang="0">
                  <a:pos x="39973" y="25163"/>
                </a:cxn>
                <a:cxn ang="0">
                  <a:pos x="38832" y="3397"/>
                </a:cxn>
                <a:cxn ang="0">
                  <a:pos x="35257" y="178"/>
                </a:cxn>
                <a:cxn ang="0">
                  <a:pos x="0" y="2025"/>
                </a:cxn>
                <a:cxn ang="0">
                  <a:pos x="0" y="25347"/>
                </a:cxn>
                <a:cxn ang="0">
                  <a:pos x="39973" y="25347"/>
                </a:cxn>
              </a:cxnLst>
              <a:rect l="0" t="0" r="r" b="b"/>
              <a:pathLst>
                <a:path w="39973" h="25347">
                  <a:moveTo>
                    <a:pt x="39973" y="25347"/>
                  </a:moveTo>
                  <a:cubicBezTo>
                    <a:pt x="39973" y="25163"/>
                    <a:pt x="39973" y="25163"/>
                    <a:pt x="39973" y="25163"/>
                  </a:cubicBezTo>
                  <a:cubicBezTo>
                    <a:pt x="38832" y="3397"/>
                    <a:pt x="38832" y="3397"/>
                    <a:pt x="38832" y="3397"/>
                  </a:cubicBezTo>
                  <a:cubicBezTo>
                    <a:pt x="38832" y="3397"/>
                    <a:pt x="38654" y="0"/>
                    <a:pt x="35257" y="178"/>
                  </a:cubicBezTo>
                  <a:cubicBezTo>
                    <a:pt x="0" y="2025"/>
                    <a:pt x="0" y="2025"/>
                    <a:pt x="0" y="2025"/>
                  </a:cubicBezTo>
                  <a:cubicBezTo>
                    <a:pt x="0" y="25347"/>
                    <a:pt x="0" y="25347"/>
                    <a:pt x="0" y="25347"/>
                  </a:cubicBezTo>
                  <a:lnTo>
                    <a:pt x="39973" y="25347"/>
                  </a:lnTo>
                  <a:close/>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11" name="Freeform 6"/>
            <p:cNvSpPr>
              <a:spLocks/>
            </p:cNvSpPr>
            <p:nvPr/>
          </p:nvSpPr>
          <p:spPr bwMode="auto">
            <a:xfrm>
              <a:off x="0" y="773"/>
              <a:ext cx="5627" cy="3547"/>
            </a:xfrm>
            <a:custGeom>
              <a:avLst/>
              <a:gdLst/>
              <a:ahLst/>
              <a:cxnLst>
                <a:cxn ang="0">
                  <a:pos x="39833" y="2340"/>
                </a:cxn>
                <a:cxn ang="0">
                  <a:pos x="38569" y="535"/>
                </a:cxn>
                <a:cxn ang="0">
                  <a:pos x="36591" y="0"/>
                </a:cxn>
                <a:cxn ang="0">
                  <a:pos x="0" y="0"/>
                </a:cxn>
                <a:cxn ang="0">
                  <a:pos x="0" y="40"/>
                </a:cxn>
                <a:cxn ang="0">
                  <a:pos x="36591" y="40"/>
                </a:cxn>
                <a:cxn ang="0">
                  <a:pos x="38456" y="510"/>
                </a:cxn>
                <a:cxn ang="0">
                  <a:pos x="39465" y="1572"/>
                </a:cxn>
                <a:cxn ang="0">
                  <a:pos x="39972" y="3384"/>
                </a:cxn>
                <a:cxn ang="0">
                  <a:pos x="39973" y="3422"/>
                </a:cxn>
                <a:cxn ang="0">
                  <a:pos x="39973" y="25225"/>
                </a:cxn>
                <a:cxn ang="0">
                  <a:pos x="40013" y="25225"/>
                </a:cxn>
                <a:cxn ang="0">
                  <a:pos x="40013" y="3422"/>
                </a:cxn>
                <a:cxn ang="0">
                  <a:pos x="39833" y="2340"/>
                </a:cxn>
              </a:cxnLst>
              <a:rect l="0" t="0" r="r" b="b"/>
              <a:pathLst>
                <a:path w="40013" h="25225">
                  <a:moveTo>
                    <a:pt x="39833" y="2340"/>
                  </a:moveTo>
                  <a:cubicBezTo>
                    <a:pt x="39652" y="1739"/>
                    <a:pt x="39292" y="1017"/>
                    <a:pt x="38569" y="535"/>
                  </a:cubicBezTo>
                  <a:cubicBezTo>
                    <a:pt x="38087" y="214"/>
                    <a:pt x="37445" y="0"/>
                    <a:pt x="36591" y="0"/>
                  </a:cubicBezTo>
                  <a:cubicBezTo>
                    <a:pt x="0" y="0"/>
                    <a:pt x="0" y="0"/>
                    <a:pt x="0" y="0"/>
                  </a:cubicBezTo>
                  <a:cubicBezTo>
                    <a:pt x="0" y="40"/>
                    <a:pt x="0" y="40"/>
                    <a:pt x="0" y="40"/>
                  </a:cubicBezTo>
                  <a:cubicBezTo>
                    <a:pt x="36591" y="40"/>
                    <a:pt x="36591" y="40"/>
                    <a:pt x="36591" y="40"/>
                  </a:cubicBezTo>
                  <a:cubicBezTo>
                    <a:pt x="37385" y="40"/>
                    <a:pt x="37992" y="226"/>
                    <a:pt x="38456" y="510"/>
                  </a:cubicBezTo>
                  <a:cubicBezTo>
                    <a:pt x="38920" y="795"/>
                    <a:pt x="39242" y="1177"/>
                    <a:pt x="39465" y="1572"/>
                  </a:cubicBezTo>
                  <a:cubicBezTo>
                    <a:pt x="39913" y="2361"/>
                    <a:pt x="39966" y="3199"/>
                    <a:pt x="39972" y="3384"/>
                  </a:cubicBezTo>
                  <a:cubicBezTo>
                    <a:pt x="39973" y="3409"/>
                    <a:pt x="39973" y="3422"/>
                    <a:pt x="39973" y="3422"/>
                  </a:cubicBezTo>
                  <a:cubicBezTo>
                    <a:pt x="39973" y="25225"/>
                    <a:pt x="39973" y="25225"/>
                    <a:pt x="39973" y="25225"/>
                  </a:cubicBezTo>
                  <a:cubicBezTo>
                    <a:pt x="40013" y="25225"/>
                    <a:pt x="40013" y="25225"/>
                    <a:pt x="40013" y="25225"/>
                  </a:cubicBezTo>
                  <a:cubicBezTo>
                    <a:pt x="40013" y="3422"/>
                    <a:pt x="40013" y="3422"/>
                    <a:pt x="40013" y="3422"/>
                  </a:cubicBezTo>
                  <a:cubicBezTo>
                    <a:pt x="40013" y="3421"/>
                    <a:pt x="40013" y="2941"/>
                    <a:pt x="39833" y="2340"/>
                  </a:cubicBezTo>
                  <a:close/>
                </a:path>
              </a:pathLst>
            </a:custGeom>
            <a:solidFill>
              <a:srgbClr val="2FB4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12" name="Freeform 7"/>
            <p:cNvSpPr>
              <a:spLocks noEditPoints="1"/>
            </p:cNvSpPr>
            <p:nvPr/>
          </p:nvSpPr>
          <p:spPr bwMode="auto">
            <a:xfrm>
              <a:off x="4312" y="112"/>
              <a:ext cx="227" cy="353"/>
            </a:xfrm>
            <a:custGeom>
              <a:avLst/>
              <a:gdLst/>
              <a:ahLst/>
              <a:cxnLst>
                <a:cxn ang="0">
                  <a:pos x="502" y="559"/>
                </a:cxn>
                <a:cxn ang="0">
                  <a:pos x="280" y="300"/>
                </a:cxn>
                <a:cxn ang="0">
                  <a:pos x="286" y="258"/>
                </a:cxn>
                <a:cxn ang="0">
                  <a:pos x="583" y="1"/>
                </a:cxn>
                <a:cxn ang="0">
                  <a:pos x="806" y="261"/>
                </a:cxn>
                <a:cxn ang="0">
                  <a:pos x="799" y="302"/>
                </a:cxn>
                <a:cxn ang="0">
                  <a:pos x="502" y="559"/>
                </a:cxn>
                <a:cxn ang="0">
                  <a:pos x="1022" y="1738"/>
                </a:cxn>
                <a:cxn ang="0">
                  <a:pos x="1614" y="884"/>
                </a:cxn>
                <a:cxn ang="0">
                  <a:pos x="1433" y="849"/>
                </a:cxn>
                <a:cxn ang="0">
                  <a:pos x="745" y="1367"/>
                </a:cxn>
                <a:cxn ang="0">
                  <a:pos x="641" y="1619"/>
                </a:cxn>
                <a:cxn ang="0">
                  <a:pos x="744" y="862"/>
                </a:cxn>
                <a:cxn ang="0">
                  <a:pos x="222" y="862"/>
                </a:cxn>
                <a:cxn ang="0">
                  <a:pos x="0" y="2494"/>
                </a:cxn>
                <a:cxn ang="0">
                  <a:pos x="523" y="2494"/>
                </a:cxn>
                <a:cxn ang="0">
                  <a:pos x="627" y="1724"/>
                </a:cxn>
                <a:cxn ang="0">
                  <a:pos x="645" y="1815"/>
                </a:cxn>
                <a:cxn ang="0">
                  <a:pos x="1277" y="2511"/>
                </a:cxn>
                <a:cxn ang="0">
                  <a:pos x="1498" y="2485"/>
                </a:cxn>
                <a:cxn ang="0">
                  <a:pos x="1022" y="1738"/>
                </a:cxn>
              </a:cxnLst>
              <a:rect l="0" t="0" r="r" b="b"/>
              <a:pathLst>
                <a:path w="1614" h="2511">
                  <a:moveTo>
                    <a:pt x="502" y="559"/>
                  </a:moveTo>
                  <a:cubicBezTo>
                    <a:pt x="359" y="559"/>
                    <a:pt x="259" y="443"/>
                    <a:pt x="280" y="300"/>
                  </a:cubicBezTo>
                  <a:cubicBezTo>
                    <a:pt x="286" y="258"/>
                    <a:pt x="286" y="258"/>
                    <a:pt x="286" y="258"/>
                  </a:cubicBezTo>
                  <a:cubicBezTo>
                    <a:pt x="306" y="116"/>
                    <a:pt x="439" y="0"/>
                    <a:pt x="583" y="1"/>
                  </a:cubicBezTo>
                  <a:cubicBezTo>
                    <a:pt x="726" y="2"/>
                    <a:pt x="826" y="118"/>
                    <a:pt x="806" y="261"/>
                  </a:cubicBezTo>
                  <a:cubicBezTo>
                    <a:pt x="799" y="302"/>
                    <a:pt x="799" y="302"/>
                    <a:pt x="799" y="302"/>
                  </a:cubicBezTo>
                  <a:cubicBezTo>
                    <a:pt x="779" y="445"/>
                    <a:pt x="646" y="560"/>
                    <a:pt x="502" y="559"/>
                  </a:cubicBezTo>
                  <a:moveTo>
                    <a:pt x="1022" y="1738"/>
                  </a:moveTo>
                  <a:cubicBezTo>
                    <a:pt x="1376" y="1500"/>
                    <a:pt x="1614" y="884"/>
                    <a:pt x="1614" y="884"/>
                  </a:cubicBezTo>
                  <a:cubicBezTo>
                    <a:pt x="1614" y="884"/>
                    <a:pt x="1532" y="849"/>
                    <a:pt x="1433" y="849"/>
                  </a:cubicBezTo>
                  <a:cubicBezTo>
                    <a:pt x="1228" y="849"/>
                    <a:pt x="967" y="952"/>
                    <a:pt x="745" y="1367"/>
                  </a:cubicBezTo>
                  <a:cubicBezTo>
                    <a:pt x="698" y="1456"/>
                    <a:pt x="663" y="1550"/>
                    <a:pt x="641" y="1619"/>
                  </a:cubicBezTo>
                  <a:cubicBezTo>
                    <a:pt x="744" y="862"/>
                    <a:pt x="744" y="862"/>
                    <a:pt x="744" y="862"/>
                  </a:cubicBezTo>
                  <a:cubicBezTo>
                    <a:pt x="222" y="862"/>
                    <a:pt x="222" y="862"/>
                    <a:pt x="222" y="862"/>
                  </a:cubicBezTo>
                  <a:cubicBezTo>
                    <a:pt x="0" y="2494"/>
                    <a:pt x="0" y="2494"/>
                    <a:pt x="0" y="2494"/>
                  </a:cubicBezTo>
                  <a:cubicBezTo>
                    <a:pt x="523" y="2494"/>
                    <a:pt x="523" y="2494"/>
                    <a:pt x="523" y="2494"/>
                  </a:cubicBezTo>
                  <a:cubicBezTo>
                    <a:pt x="627" y="1724"/>
                    <a:pt x="627" y="1724"/>
                    <a:pt x="627" y="1724"/>
                  </a:cubicBezTo>
                  <a:cubicBezTo>
                    <a:pt x="645" y="1815"/>
                    <a:pt x="645" y="1815"/>
                    <a:pt x="645" y="1815"/>
                  </a:cubicBezTo>
                  <a:cubicBezTo>
                    <a:pt x="667" y="1916"/>
                    <a:pt x="827" y="2509"/>
                    <a:pt x="1277" y="2511"/>
                  </a:cubicBezTo>
                  <a:cubicBezTo>
                    <a:pt x="1362" y="2511"/>
                    <a:pt x="1435" y="2501"/>
                    <a:pt x="1498" y="2485"/>
                  </a:cubicBezTo>
                  <a:cubicBezTo>
                    <a:pt x="1498" y="2485"/>
                    <a:pt x="1554" y="1883"/>
                    <a:pt x="1022" y="1738"/>
                  </a:cubicBezTo>
                </a:path>
              </a:pathLst>
            </a:custGeom>
            <a:solidFill>
              <a:srgbClr val="006D8C"/>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14" name="Freeform 9"/>
            <p:cNvSpPr>
              <a:spLocks noEditPoints="1"/>
            </p:cNvSpPr>
            <p:nvPr/>
          </p:nvSpPr>
          <p:spPr bwMode="auto">
            <a:xfrm>
              <a:off x="5040" y="208"/>
              <a:ext cx="593" cy="256"/>
            </a:xfrm>
            <a:custGeom>
              <a:avLst/>
              <a:gdLst/>
              <a:ahLst/>
              <a:cxnLst>
                <a:cxn ang="0">
                  <a:pos x="9" y="189"/>
                </a:cxn>
                <a:cxn ang="0">
                  <a:pos x="200" y="338"/>
                </a:cxn>
                <a:cxn ang="0">
                  <a:pos x="200" y="238"/>
                </a:cxn>
                <a:cxn ang="0">
                  <a:pos x="484" y="189"/>
                </a:cxn>
                <a:cxn ang="0">
                  <a:pos x="592" y="409"/>
                </a:cxn>
                <a:cxn ang="0">
                  <a:pos x="724" y="342"/>
                </a:cxn>
                <a:cxn ang="0">
                  <a:pos x="979" y="319"/>
                </a:cxn>
                <a:cxn ang="0">
                  <a:pos x="1245" y="181"/>
                </a:cxn>
                <a:cxn ang="0">
                  <a:pos x="1128" y="558"/>
                </a:cxn>
                <a:cxn ang="0">
                  <a:pos x="1553" y="496"/>
                </a:cxn>
                <a:cxn ang="0">
                  <a:pos x="1550" y="189"/>
                </a:cxn>
                <a:cxn ang="0">
                  <a:pos x="1851" y="181"/>
                </a:cxn>
                <a:cxn ang="0">
                  <a:pos x="1708" y="414"/>
                </a:cxn>
                <a:cxn ang="0">
                  <a:pos x="1898" y="343"/>
                </a:cxn>
                <a:cxn ang="0">
                  <a:pos x="2304" y="427"/>
                </a:cxn>
                <a:cxn ang="0">
                  <a:pos x="2261" y="308"/>
                </a:cxn>
                <a:cxn ang="0">
                  <a:pos x="2414" y="0"/>
                </a:cxn>
                <a:cxn ang="0">
                  <a:pos x="51" y="991"/>
                </a:cxn>
                <a:cxn ang="0">
                  <a:pos x="521" y="964"/>
                </a:cxn>
                <a:cxn ang="0">
                  <a:pos x="570" y="1152"/>
                </a:cxn>
                <a:cxn ang="0">
                  <a:pos x="499" y="999"/>
                </a:cxn>
                <a:cxn ang="0">
                  <a:pos x="665" y="913"/>
                </a:cxn>
                <a:cxn ang="0">
                  <a:pos x="928" y="957"/>
                </a:cxn>
                <a:cxn ang="0">
                  <a:pos x="1073" y="1152"/>
                </a:cxn>
                <a:cxn ang="0">
                  <a:pos x="1073" y="656"/>
                </a:cxn>
                <a:cxn ang="0">
                  <a:pos x="1632" y="991"/>
                </a:cxn>
                <a:cxn ang="0">
                  <a:pos x="1715" y="1152"/>
                </a:cxn>
                <a:cxn ang="0">
                  <a:pos x="1755" y="902"/>
                </a:cxn>
                <a:cxn ang="0">
                  <a:pos x="2064" y="1160"/>
                </a:cxn>
                <a:cxn ang="0">
                  <a:pos x="2376" y="1121"/>
                </a:cxn>
                <a:cxn ang="0">
                  <a:pos x="2263" y="1010"/>
                </a:cxn>
                <a:cxn ang="0">
                  <a:pos x="2598" y="1152"/>
                </a:cxn>
                <a:cxn ang="0">
                  <a:pos x="2746" y="837"/>
                </a:cxn>
                <a:cxn ang="0">
                  <a:pos x="2990" y="758"/>
                </a:cxn>
                <a:cxn ang="0">
                  <a:pos x="3122" y="1109"/>
                </a:cxn>
                <a:cxn ang="0">
                  <a:pos x="3229" y="979"/>
                </a:cxn>
                <a:cxn ang="0">
                  <a:pos x="3183" y="845"/>
                </a:cxn>
                <a:cxn ang="0">
                  <a:pos x="3525" y="1121"/>
                </a:cxn>
                <a:cxn ang="0">
                  <a:pos x="3620" y="1152"/>
                </a:cxn>
                <a:cxn ang="0">
                  <a:pos x="4014" y="1152"/>
                </a:cxn>
                <a:cxn ang="0">
                  <a:pos x="4005" y="901"/>
                </a:cxn>
                <a:cxn ang="0">
                  <a:pos x="9" y="1344"/>
                </a:cxn>
                <a:cxn ang="0">
                  <a:pos x="346" y="1344"/>
                </a:cxn>
                <a:cxn ang="0">
                  <a:pos x="646" y="1816"/>
                </a:cxn>
                <a:cxn ang="0">
                  <a:pos x="535" y="1631"/>
                </a:cxn>
                <a:cxn ang="0">
                  <a:pos x="1011" y="1493"/>
                </a:cxn>
                <a:cxn ang="0">
                  <a:pos x="1011" y="1533"/>
                </a:cxn>
                <a:cxn ang="0">
                  <a:pos x="1253" y="1655"/>
                </a:cxn>
                <a:cxn ang="0">
                  <a:pos x="1508" y="1631"/>
                </a:cxn>
                <a:cxn ang="0">
                  <a:pos x="1778" y="1493"/>
                </a:cxn>
                <a:cxn ang="0">
                  <a:pos x="1862" y="1808"/>
                </a:cxn>
                <a:cxn ang="0">
                  <a:pos x="2137" y="1493"/>
                </a:cxn>
                <a:cxn ang="0">
                  <a:pos x="1994" y="1726"/>
                </a:cxn>
                <a:cxn ang="0">
                  <a:pos x="2184" y="1655"/>
                </a:cxn>
                <a:cxn ang="0">
                  <a:pos x="2570" y="1638"/>
                </a:cxn>
                <a:cxn ang="0">
                  <a:pos x="3021" y="1808"/>
                </a:cxn>
                <a:cxn ang="0">
                  <a:pos x="2978" y="1552"/>
                </a:cxn>
                <a:cxn ang="0">
                  <a:pos x="2857" y="1777"/>
                </a:cxn>
              </a:cxnLst>
              <a:rect l="0" t="0" r="r" b="b"/>
              <a:pathLst>
                <a:path w="4222" h="1816">
                  <a:moveTo>
                    <a:pt x="31" y="102"/>
                  </a:moveTo>
                  <a:cubicBezTo>
                    <a:pt x="15" y="102"/>
                    <a:pt x="0" y="89"/>
                    <a:pt x="0" y="71"/>
                  </a:cubicBezTo>
                  <a:cubicBezTo>
                    <a:pt x="0" y="52"/>
                    <a:pt x="15" y="39"/>
                    <a:pt x="31" y="39"/>
                  </a:cubicBezTo>
                  <a:cubicBezTo>
                    <a:pt x="47" y="39"/>
                    <a:pt x="63" y="52"/>
                    <a:pt x="63" y="71"/>
                  </a:cubicBezTo>
                  <a:cubicBezTo>
                    <a:pt x="63" y="89"/>
                    <a:pt x="47" y="102"/>
                    <a:pt x="31" y="102"/>
                  </a:cubicBezTo>
                  <a:moveTo>
                    <a:pt x="53" y="496"/>
                  </a:moveTo>
                  <a:cubicBezTo>
                    <a:pt x="9" y="496"/>
                    <a:pt x="9" y="496"/>
                    <a:pt x="9" y="496"/>
                  </a:cubicBezTo>
                  <a:cubicBezTo>
                    <a:pt x="9" y="189"/>
                    <a:pt x="9" y="189"/>
                    <a:pt x="9" y="189"/>
                  </a:cubicBezTo>
                  <a:cubicBezTo>
                    <a:pt x="53" y="189"/>
                    <a:pt x="53" y="189"/>
                    <a:pt x="53" y="189"/>
                  </a:cubicBezTo>
                  <a:lnTo>
                    <a:pt x="53" y="496"/>
                  </a:lnTo>
                  <a:close/>
                  <a:moveTo>
                    <a:pt x="198" y="189"/>
                  </a:moveTo>
                  <a:cubicBezTo>
                    <a:pt x="154" y="189"/>
                    <a:pt x="154" y="189"/>
                    <a:pt x="154" y="189"/>
                  </a:cubicBezTo>
                  <a:cubicBezTo>
                    <a:pt x="155" y="211"/>
                    <a:pt x="157" y="240"/>
                    <a:pt x="157" y="256"/>
                  </a:cubicBezTo>
                  <a:cubicBezTo>
                    <a:pt x="157" y="496"/>
                    <a:pt x="157" y="496"/>
                    <a:pt x="157" y="496"/>
                  </a:cubicBezTo>
                  <a:cubicBezTo>
                    <a:pt x="200" y="496"/>
                    <a:pt x="200" y="496"/>
                    <a:pt x="200" y="496"/>
                  </a:cubicBezTo>
                  <a:cubicBezTo>
                    <a:pt x="200" y="338"/>
                    <a:pt x="200" y="338"/>
                    <a:pt x="200" y="338"/>
                  </a:cubicBezTo>
                  <a:cubicBezTo>
                    <a:pt x="200" y="226"/>
                    <a:pt x="284" y="220"/>
                    <a:pt x="294" y="220"/>
                  </a:cubicBezTo>
                  <a:cubicBezTo>
                    <a:pt x="358" y="220"/>
                    <a:pt x="377" y="258"/>
                    <a:pt x="377" y="326"/>
                  </a:cubicBezTo>
                  <a:cubicBezTo>
                    <a:pt x="377" y="496"/>
                    <a:pt x="377" y="496"/>
                    <a:pt x="377" y="496"/>
                  </a:cubicBezTo>
                  <a:cubicBezTo>
                    <a:pt x="420" y="496"/>
                    <a:pt x="420" y="496"/>
                    <a:pt x="420" y="496"/>
                  </a:cubicBezTo>
                  <a:cubicBezTo>
                    <a:pt x="420" y="301"/>
                    <a:pt x="420" y="301"/>
                    <a:pt x="420" y="301"/>
                  </a:cubicBezTo>
                  <a:cubicBezTo>
                    <a:pt x="420" y="225"/>
                    <a:pt x="383" y="181"/>
                    <a:pt x="305" y="181"/>
                  </a:cubicBezTo>
                  <a:cubicBezTo>
                    <a:pt x="264" y="181"/>
                    <a:pt x="221" y="205"/>
                    <a:pt x="202" y="238"/>
                  </a:cubicBezTo>
                  <a:cubicBezTo>
                    <a:pt x="200" y="238"/>
                    <a:pt x="200" y="238"/>
                    <a:pt x="200" y="238"/>
                  </a:cubicBezTo>
                  <a:cubicBezTo>
                    <a:pt x="200" y="222"/>
                    <a:pt x="200" y="205"/>
                    <a:pt x="198" y="189"/>
                  </a:cubicBezTo>
                  <a:moveTo>
                    <a:pt x="681" y="228"/>
                  </a:moveTo>
                  <a:cubicBezTo>
                    <a:pt x="681" y="189"/>
                    <a:pt x="681" y="189"/>
                    <a:pt x="681" y="189"/>
                  </a:cubicBezTo>
                  <a:cubicBezTo>
                    <a:pt x="592" y="189"/>
                    <a:pt x="592" y="189"/>
                    <a:pt x="592" y="189"/>
                  </a:cubicBezTo>
                  <a:cubicBezTo>
                    <a:pt x="592" y="102"/>
                    <a:pt x="592" y="102"/>
                    <a:pt x="592" y="102"/>
                  </a:cubicBezTo>
                  <a:cubicBezTo>
                    <a:pt x="549" y="102"/>
                    <a:pt x="549" y="102"/>
                    <a:pt x="549" y="102"/>
                  </a:cubicBezTo>
                  <a:cubicBezTo>
                    <a:pt x="549" y="189"/>
                    <a:pt x="549" y="189"/>
                    <a:pt x="549" y="189"/>
                  </a:cubicBezTo>
                  <a:cubicBezTo>
                    <a:pt x="484" y="189"/>
                    <a:pt x="484" y="189"/>
                    <a:pt x="484" y="189"/>
                  </a:cubicBezTo>
                  <a:cubicBezTo>
                    <a:pt x="484" y="228"/>
                    <a:pt x="484" y="228"/>
                    <a:pt x="484" y="228"/>
                  </a:cubicBezTo>
                  <a:cubicBezTo>
                    <a:pt x="549" y="228"/>
                    <a:pt x="549" y="228"/>
                    <a:pt x="549" y="228"/>
                  </a:cubicBezTo>
                  <a:cubicBezTo>
                    <a:pt x="549" y="422"/>
                    <a:pt x="549" y="422"/>
                    <a:pt x="549" y="422"/>
                  </a:cubicBezTo>
                  <a:cubicBezTo>
                    <a:pt x="549" y="489"/>
                    <a:pt x="592" y="504"/>
                    <a:pt x="625" y="504"/>
                  </a:cubicBezTo>
                  <a:cubicBezTo>
                    <a:pt x="647" y="504"/>
                    <a:pt x="668" y="500"/>
                    <a:pt x="683" y="493"/>
                  </a:cubicBezTo>
                  <a:cubicBezTo>
                    <a:pt x="681" y="453"/>
                    <a:pt x="681" y="453"/>
                    <a:pt x="681" y="453"/>
                  </a:cubicBezTo>
                  <a:cubicBezTo>
                    <a:pt x="668" y="460"/>
                    <a:pt x="652" y="464"/>
                    <a:pt x="637" y="464"/>
                  </a:cubicBezTo>
                  <a:cubicBezTo>
                    <a:pt x="610" y="464"/>
                    <a:pt x="592" y="455"/>
                    <a:pt x="592" y="409"/>
                  </a:cubicBezTo>
                  <a:cubicBezTo>
                    <a:pt x="592" y="228"/>
                    <a:pt x="592" y="228"/>
                    <a:pt x="592" y="228"/>
                  </a:cubicBezTo>
                  <a:cubicBezTo>
                    <a:pt x="681" y="228"/>
                    <a:pt x="681" y="228"/>
                    <a:pt x="681" y="228"/>
                  </a:cubicBezTo>
                  <a:moveTo>
                    <a:pt x="770" y="354"/>
                  </a:moveTo>
                  <a:cubicBezTo>
                    <a:pt x="775" y="416"/>
                    <a:pt x="822" y="464"/>
                    <a:pt x="883" y="464"/>
                  </a:cubicBezTo>
                  <a:cubicBezTo>
                    <a:pt x="929" y="464"/>
                    <a:pt x="964" y="439"/>
                    <a:pt x="981" y="411"/>
                  </a:cubicBezTo>
                  <a:cubicBezTo>
                    <a:pt x="1015" y="439"/>
                    <a:pt x="1015" y="439"/>
                    <a:pt x="1015" y="439"/>
                  </a:cubicBezTo>
                  <a:cubicBezTo>
                    <a:pt x="979" y="485"/>
                    <a:pt x="933" y="504"/>
                    <a:pt x="883" y="504"/>
                  </a:cubicBezTo>
                  <a:cubicBezTo>
                    <a:pt x="792" y="504"/>
                    <a:pt x="724" y="435"/>
                    <a:pt x="724" y="342"/>
                  </a:cubicBezTo>
                  <a:cubicBezTo>
                    <a:pt x="724" y="250"/>
                    <a:pt x="792" y="181"/>
                    <a:pt x="879" y="181"/>
                  </a:cubicBezTo>
                  <a:cubicBezTo>
                    <a:pt x="972" y="182"/>
                    <a:pt x="1026" y="250"/>
                    <a:pt x="1026" y="334"/>
                  </a:cubicBezTo>
                  <a:cubicBezTo>
                    <a:pt x="1026" y="354"/>
                    <a:pt x="1026" y="354"/>
                    <a:pt x="1026" y="354"/>
                  </a:cubicBezTo>
                  <a:cubicBezTo>
                    <a:pt x="770" y="354"/>
                    <a:pt x="770" y="354"/>
                    <a:pt x="770" y="354"/>
                  </a:cubicBezTo>
                  <a:moveTo>
                    <a:pt x="979" y="319"/>
                  </a:moveTo>
                  <a:cubicBezTo>
                    <a:pt x="979" y="260"/>
                    <a:pt x="941" y="220"/>
                    <a:pt x="879" y="220"/>
                  </a:cubicBezTo>
                  <a:cubicBezTo>
                    <a:pt x="822" y="220"/>
                    <a:pt x="771" y="268"/>
                    <a:pt x="771" y="319"/>
                  </a:cubicBezTo>
                  <a:lnTo>
                    <a:pt x="979" y="319"/>
                  </a:lnTo>
                  <a:close/>
                  <a:moveTo>
                    <a:pt x="1128" y="558"/>
                  </a:moveTo>
                  <a:cubicBezTo>
                    <a:pt x="1154" y="592"/>
                    <a:pt x="1197" y="614"/>
                    <a:pt x="1246" y="614"/>
                  </a:cubicBezTo>
                  <a:cubicBezTo>
                    <a:pt x="1334" y="614"/>
                    <a:pt x="1365" y="560"/>
                    <a:pt x="1365" y="493"/>
                  </a:cubicBezTo>
                  <a:cubicBezTo>
                    <a:pt x="1365" y="438"/>
                    <a:pt x="1365" y="438"/>
                    <a:pt x="1365" y="438"/>
                  </a:cubicBezTo>
                  <a:cubicBezTo>
                    <a:pt x="1364" y="438"/>
                    <a:pt x="1364" y="438"/>
                    <a:pt x="1364" y="438"/>
                  </a:cubicBezTo>
                  <a:cubicBezTo>
                    <a:pt x="1336" y="479"/>
                    <a:pt x="1294" y="496"/>
                    <a:pt x="1249" y="496"/>
                  </a:cubicBezTo>
                  <a:cubicBezTo>
                    <a:pt x="1160" y="496"/>
                    <a:pt x="1089" y="430"/>
                    <a:pt x="1089" y="340"/>
                  </a:cubicBezTo>
                  <a:cubicBezTo>
                    <a:pt x="1089" y="251"/>
                    <a:pt x="1154" y="181"/>
                    <a:pt x="1245" y="181"/>
                  </a:cubicBezTo>
                  <a:cubicBezTo>
                    <a:pt x="1282" y="181"/>
                    <a:pt x="1328" y="192"/>
                    <a:pt x="1364" y="240"/>
                  </a:cubicBezTo>
                  <a:cubicBezTo>
                    <a:pt x="1365" y="240"/>
                    <a:pt x="1365" y="240"/>
                    <a:pt x="1365" y="240"/>
                  </a:cubicBezTo>
                  <a:cubicBezTo>
                    <a:pt x="1365" y="189"/>
                    <a:pt x="1365" y="189"/>
                    <a:pt x="1365" y="189"/>
                  </a:cubicBezTo>
                  <a:cubicBezTo>
                    <a:pt x="1408" y="189"/>
                    <a:pt x="1408" y="189"/>
                    <a:pt x="1408" y="189"/>
                  </a:cubicBezTo>
                  <a:cubicBezTo>
                    <a:pt x="1408" y="493"/>
                    <a:pt x="1408" y="493"/>
                    <a:pt x="1408" y="493"/>
                  </a:cubicBezTo>
                  <a:cubicBezTo>
                    <a:pt x="1408" y="560"/>
                    <a:pt x="1382" y="653"/>
                    <a:pt x="1244" y="653"/>
                  </a:cubicBezTo>
                  <a:cubicBezTo>
                    <a:pt x="1183" y="653"/>
                    <a:pt x="1136" y="634"/>
                    <a:pt x="1096" y="592"/>
                  </a:cubicBezTo>
                  <a:cubicBezTo>
                    <a:pt x="1128" y="558"/>
                    <a:pt x="1128" y="558"/>
                    <a:pt x="1128" y="558"/>
                  </a:cubicBezTo>
                  <a:moveTo>
                    <a:pt x="1250" y="457"/>
                  </a:moveTo>
                  <a:cubicBezTo>
                    <a:pt x="1313" y="457"/>
                    <a:pt x="1369" y="409"/>
                    <a:pt x="1366" y="338"/>
                  </a:cubicBezTo>
                  <a:cubicBezTo>
                    <a:pt x="1366" y="274"/>
                    <a:pt x="1322" y="220"/>
                    <a:pt x="1250" y="220"/>
                  </a:cubicBezTo>
                  <a:cubicBezTo>
                    <a:pt x="1186" y="220"/>
                    <a:pt x="1136" y="274"/>
                    <a:pt x="1136" y="338"/>
                  </a:cubicBezTo>
                  <a:cubicBezTo>
                    <a:pt x="1136" y="403"/>
                    <a:pt x="1186" y="457"/>
                    <a:pt x="1250" y="457"/>
                  </a:cubicBezTo>
                  <a:moveTo>
                    <a:pt x="1510" y="285"/>
                  </a:moveTo>
                  <a:cubicBezTo>
                    <a:pt x="1510" y="496"/>
                    <a:pt x="1510" y="496"/>
                    <a:pt x="1510" y="496"/>
                  </a:cubicBezTo>
                  <a:cubicBezTo>
                    <a:pt x="1553" y="496"/>
                    <a:pt x="1553" y="496"/>
                    <a:pt x="1553" y="496"/>
                  </a:cubicBezTo>
                  <a:cubicBezTo>
                    <a:pt x="1553" y="323"/>
                    <a:pt x="1553" y="323"/>
                    <a:pt x="1553" y="323"/>
                  </a:cubicBezTo>
                  <a:cubicBezTo>
                    <a:pt x="1553" y="281"/>
                    <a:pt x="1583" y="224"/>
                    <a:pt x="1649" y="224"/>
                  </a:cubicBezTo>
                  <a:cubicBezTo>
                    <a:pt x="1660" y="224"/>
                    <a:pt x="1668" y="226"/>
                    <a:pt x="1674" y="228"/>
                  </a:cubicBezTo>
                  <a:cubicBezTo>
                    <a:pt x="1682" y="185"/>
                    <a:pt x="1682" y="185"/>
                    <a:pt x="1682" y="185"/>
                  </a:cubicBezTo>
                  <a:cubicBezTo>
                    <a:pt x="1673" y="182"/>
                    <a:pt x="1662" y="181"/>
                    <a:pt x="1650" y="181"/>
                  </a:cubicBezTo>
                  <a:cubicBezTo>
                    <a:pt x="1596" y="181"/>
                    <a:pt x="1564" y="213"/>
                    <a:pt x="1552" y="246"/>
                  </a:cubicBezTo>
                  <a:cubicBezTo>
                    <a:pt x="1550" y="246"/>
                    <a:pt x="1550" y="246"/>
                    <a:pt x="1550" y="246"/>
                  </a:cubicBezTo>
                  <a:cubicBezTo>
                    <a:pt x="1550" y="189"/>
                    <a:pt x="1550" y="189"/>
                    <a:pt x="1550" y="189"/>
                  </a:cubicBezTo>
                  <a:cubicBezTo>
                    <a:pt x="1508" y="189"/>
                    <a:pt x="1508" y="189"/>
                    <a:pt x="1508" y="189"/>
                  </a:cubicBezTo>
                  <a:cubicBezTo>
                    <a:pt x="1509" y="233"/>
                    <a:pt x="1510" y="257"/>
                    <a:pt x="1510" y="285"/>
                  </a:cubicBezTo>
                  <a:moveTo>
                    <a:pt x="1920" y="308"/>
                  </a:moveTo>
                  <a:cubicBezTo>
                    <a:pt x="1920" y="300"/>
                    <a:pt x="1920" y="300"/>
                    <a:pt x="1920" y="300"/>
                  </a:cubicBezTo>
                  <a:cubicBezTo>
                    <a:pt x="1920" y="247"/>
                    <a:pt x="1895" y="220"/>
                    <a:pt x="1842" y="220"/>
                  </a:cubicBezTo>
                  <a:cubicBezTo>
                    <a:pt x="1805" y="220"/>
                    <a:pt x="1774" y="233"/>
                    <a:pt x="1748" y="256"/>
                  </a:cubicBezTo>
                  <a:cubicBezTo>
                    <a:pt x="1721" y="226"/>
                    <a:pt x="1721" y="226"/>
                    <a:pt x="1721" y="226"/>
                  </a:cubicBezTo>
                  <a:cubicBezTo>
                    <a:pt x="1750" y="197"/>
                    <a:pt x="1794" y="181"/>
                    <a:pt x="1851" y="181"/>
                  </a:cubicBezTo>
                  <a:cubicBezTo>
                    <a:pt x="1912" y="181"/>
                    <a:pt x="1964" y="215"/>
                    <a:pt x="1964" y="290"/>
                  </a:cubicBezTo>
                  <a:cubicBezTo>
                    <a:pt x="1964" y="427"/>
                    <a:pt x="1964" y="427"/>
                    <a:pt x="1964" y="427"/>
                  </a:cubicBezTo>
                  <a:cubicBezTo>
                    <a:pt x="1964" y="451"/>
                    <a:pt x="1966" y="480"/>
                    <a:pt x="1969" y="496"/>
                  </a:cubicBezTo>
                  <a:cubicBezTo>
                    <a:pt x="1927" y="496"/>
                    <a:pt x="1927" y="496"/>
                    <a:pt x="1927" y="496"/>
                  </a:cubicBezTo>
                  <a:cubicBezTo>
                    <a:pt x="1924" y="481"/>
                    <a:pt x="1923" y="462"/>
                    <a:pt x="1923" y="446"/>
                  </a:cubicBezTo>
                  <a:cubicBezTo>
                    <a:pt x="1922" y="446"/>
                    <a:pt x="1922" y="446"/>
                    <a:pt x="1922" y="446"/>
                  </a:cubicBezTo>
                  <a:cubicBezTo>
                    <a:pt x="1897" y="487"/>
                    <a:pt x="1863" y="504"/>
                    <a:pt x="1813" y="504"/>
                  </a:cubicBezTo>
                  <a:cubicBezTo>
                    <a:pt x="1759" y="504"/>
                    <a:pt x="1708" y="474"/>
                    <a:pt x="1708" y="414"/>
                  </a:cubicBezTo>
                  <a:cubicBezTo>
                    <a:pt x="1708" y="314"/>
                    <a:pt x="1825" y="308"/>
                    <a:pt x="1899" y="308"/>
                  </a:cubicBezTo>
                  <a:cubicBezTo>
                    <a:pt x="1920" y="308"/>
                    <a:pt x="1920" y="308"/>
                    <a:pt x="1920" y="308"/>
                  </a:cubicBezTo>
                  <a:moveTo>
                    <a:pt x="1898" y="343"/>
                  </a:moveTo>
                  <a:cubicBezTo>
                    <a:pt x="1854" y="343"/>
                    <a:pt x="1755" y="346"/>
                    <a:pt x="1755" y="408"/>
                  </a:cubicBezTo>
                  <a:cubicBezTo>
                    <a:pt x="1755" y="449"/>
                    <a:pt x="1792" y="464"/>
                    <a:pt x="1827" y="464"/>
                  </a:cubicBezTo>
                  <a:cubicBezTo>
                    <a:pt x="1890" y="464"/>
                    <a:pt x="1920" y="420"/>
                    <a:pt x="1920" y="365"/>
                  </a:cubicBezTo>
                  <a:cubicBezTo>
                    <a:pt x="1920" y="343"/>
                    <a:pt x="1920" y="343"/>
                    <a:pt x="1920" y="343"/>
                  </a:cubicBezTo>
                  <a:lnTo>
                    <a:pt x="1898" y="343"/>
                  </a:lnTo>
                  <a:close/>
                  <a:moveTo>
                    <a:pt x="2261" y="308"/>
                  </a:moveTo>
                  <a:cubicBezTo>
                    <a:pt x="2261" y="300"/>
                    <a:pt x="2261" y="300"/>
                    <a:pt x="2261" y="300"/>
                  </a:cubicBezTo>
                  <a:cubicBezTo>
                    <a:pt x="2261" y="247"/>
                    <a:pt x="2235" y="220"/>
                    <a:pt x="2182" y="220"/>
                  </a:cubicBezTo>
                  <a:cubicBezTo>
                    <a:pt x="2146" y="220"/>
                    <a:pt x="2115" y="233"/>
                    <a:pt x="2088" y="256"/>
                  </a:cubicBezTo>
                  <a:cubicBezTo>
                    <a:pt x="2062" y="226"/>
                    <a:pt x="2062" y="226"/>
                    <a:pt x="2062" y="226"/>
                  </a:cubicBezTo>
                  <a:cubicBezTo>
                    <a:pt x="2090" y="197"/>
                    <a:pt x="2134" y="181"/>
                    <a:pt x="2192" y="181"/>
                  </a:cubicBezTo>
                  <a:cubicBezTo>
                    <a:pt x="2252" y="181"/>
                    <a:pt x="2304" y="215"/>
                    <a:pt x="2304" y="290"/>
                  </a:cubicBezTo>
                  <a:cubicBezTo>
                    <a:pt x="2304" y="427"/>
                    <a:pt x="2304" y="427"/>
                    <a:pt x="2304" y="427"/>
                  </a:cubicBezTo>
                  <a:cubicBezTo>
                    <a:pt x="2304" y="451"/>
                    <a:pt x="2307" y="480"/>
                    <a:pt x="2309" y="496"/>
                  </a:cubicBezTo>
                  <a:cubicBezTo>
                    <a:pt x="2267" y="496"/>
                    <a:pt x="2267" y="496"/>
                    <a:pt x="2267" y="496"/>
                  </a:cubicBezTo>
                  <a:cubicBezTo>
                    <a:pt x="2265" y="481"/>
                    <a:pt x="2263" y="462"/>
                    <a:pt x="2263" y="446"/>
                  </a:cubicBezTo>
                  <a:cubicBezTo>
                    <a:pt x="2262" y="446"/>
                    <a:pt x="2262" y="446"/>
                    <a:pt x="2262" y="446"/>
                  </a:cubicBezTo>
                  <a:cubicBezTo>
                    <a:pt x="2237" y="487"/>
                    <a:pt x="2203" y="504"/>
                    <a:pt x="2154" y="504"/>
                  </a:cubicBezTo>
                  <a:cubicBezTo>
                    <a:pt x="2099" y="504"/>
                    <a:pt x="2048" y="474"/>
                    <a:pt x="2048" y="414"/>
                  </a:cubicBezTo>
                  <a:cubicBezTo>
                    <a:pt x="2048" y="314"/>
                    <a:pt x="2166" y="308"/>
                    <a:pt x="2239" y="308"/>
                  </a:cubicBezTo>
                  <a:cubicBezTo>
                    <a:pt x="2261" y="308"/>
                    <a:pt x="2261" y="308"/>
                    <a:pt x="2261" y="308"/>
                  </a:cubicBezTo>
                  <a:moveTo>
                    <a:pt x="2239" y="343"/>
                  </a:moveTo>
                  <a:cubicBezTo>
                    <a:pt x="2195" y="343"/>
                    <a:pt x="2095" y="346"/>
                    <a:pt x="2095" y="408"/>
                  </a:cubicBezTo>
                  <a:cubicBezTo>
                    <a:pt x="2095" y="449"/>
                    <a:pt x="2133" y="464"/>
                    <a:pt x="2168" y="464"/>
                  </a:cubicBezTo>
                  <a:cubicBezTo>
                    <a:pt x="2231" y="464"/>
                    <a:pt x="2261" y="420"/>
                    <a:pt x="2261" y="365"/>
                  </a:cubicBezTo>
                  <a:cubicBezTo>
                    <a:pt x="2261" y="343"/>
                    <a:pt x="2261" y="343"/>
                    <a:pt x="2261" y="343"/>
                  </a:cubicBezTo>
                  <a:lnTo>
                    <a:pt x="2239" y="343"/>
                  </a:lnTo>
                  <a:close/>
                  <a:moveTo>
                    <a:pt x="2458" y="0"/>
                  </a:moveTo>
                  <a:cubicBezTo>
                    <a:pt x="2414" y="0"/>
                    <a:pt x="2414" y="0"/>
                    <a:pt x="2414" y="0"/>
                  </a:cubicBezTo>
                  <a:cubicBezTo>
                    <a:pt x="2414" y="496"/>
                    <a:pt x="2414" y="496"/>
                    <a:pt x="2414" y="496"/>
                  </a:cubicBezTo>
                  <a:cubicBezTo>
                    <a:pt x="2458" y="496"/>
                    <a:pt x="2458" y="496"/>
                    <a:pt x="2458" y="496"/>
                  </a:cubicBezTo>
                  <a:lnTo>
                    <a:pt x="2458" y="0"/>
                  </a:lnTo>
                  <a:close/>
                  <a:moveTo>
                    <a:pt x="51" y="656"/>
                  </a:moveTo>
                  <a:cubicBezTo>
                    <a:pt x="8" y="656"/>
                    <a:pt x="8" y="656"/>
                    <a:pt x="8" y="656"/>
                  </a:cubicBezTo>
                  <a:cubicBezTo>
                    <a:pt x="8" y="1152"/>
                    <a:pt x="8" y="1152"/>
                    <a:pt x="8" y="1152"/>
                  </a:cubicBezTo>
                  <a:cubicBezTo>
                    <a:pt x="51" y="1152"/>
                    <a:pt x="51" y="1152"/>
                    <a:pt x="51" y="1152"/>
                  </a:cubicBezTo>
                  <a:cubicBezTo>
                    <a:pt x="51" y="991"/>
                    <a:pt x="51" y="991"/>
                    <a:pt x="51" y="991"/>
                  </a:cubicBezTo>
                  <a:cubicBezTo>
                    <a:pt x="211" y="1152"/>
                    <a:pt x="211" y="1152"/>
                    <a:pt x="211" y="1152"/>
                  </a:cubicBezTo>
                  <a:cubicBezTo>
                    <a:pt x="278" y="1152"/>
                    <a:pt x="278" y="1152"/>
                    <a:pt x="278" y="1152"/>
                  </a:cubicBezTo>
                  <a:cubicBezTo>
                    <a:pt x="108" y="985"/>
                    <a:pt x="108" y="985"/>
                    <a:pt x="108" y="985"/>
                  </a:cubicBezTo>
                  <a:cubicBezTo>
                    <a:pt x="261" y="845"/>
                    <a:pt x="261" y="845"/>
                    <a:pt x="261" y="845"/>
                  </a:cubicBezTo>
                  <a:cubicBezTo>
                    <a:pt x="196" y="845"/>
                    <a:pt x="196" y="845"/>
                    <a:pt x="196" y="845"/>
                  </a:cubicBezTo>
                  <a:cubicBezTo>
                    <a:pt x="51" y="983"/>
                    <a:pt x="51" y="983"/>
                    <a:pt x="51" y="983"/>
                  </a:cubicBezTo>
                  <a:lnTo>
                    <a:pt x="51" y="656"/>
                  </a:lnTo>
                  <a:close/>
                  <a:moveTo>
                    <a:pt x="521" y="964"/>
                  </a:moveTo>
                  <a:cubicBezTo>
                    <a:pt x="521" y="956"/>
                    <a:pt x="521" y="956"/>
                    <a:pt x="521" y="956"/>
                  </a:cubicBezTo>
                  <a:cubicBezTo>
                    <a:pt x="521" y="903"/>
                    <a:pt x="496" y="877"/>
                    <a:pt x="442" y="877"/>
                  </a:cubicBezTo>
                  <a:cubicBezTo>
                    <a:pt x="406" y="877"/>
                    <a:pt x="375" y="889"/>
                    <a:pt x="349" y="913"/>
                  </a:cubicBezTo>
                  <a:cubicBezTo>
                    <a:pt x="322" y="882"/>
                    <a:pt x="322" y="882"/>
                    <a:pt x="322" y="882"/>
                  </a:cubicBezTo>
                  <a:cubicBezTo>
                    <a:pt x="351" y="853"/>
                    <a:pt x="394" y="837"/>
                    <a:pt x="452" y="837"/>
                  </a:cubicBezTo>
                  <a:cubicBezTo>
                    <a:pt x="513" y="837"/>
                    <a:pt x="564" y="871"/>
                    <a:pt x="564" y="946"/>
                  </a:cubicBezTo>
                  <a:cubicBezTo>
                    <a:pt x="564" y="1083"/>
                    <a:pt x="564" y="1083"/>
                    <a:pt x="564" y="1083"/>
                  </a:cubicBezTo>
                  <a:cubicBezTo>
                    <a:pt x="564" y="1107"/>
                    <a:pt x="567" y="1136"/>
                    <a:pt x="570" y="1152"/>
                  </a:cubicBezTo>
                  <a:cubicBezTo>
                    <a:pt x="528" y="1152"/>
                    <a:pt x="528" y="1152"/>
                    <a:pt x="528" y="1152"/>
                  </a:cubicBezTo>
                  <a:cubicBezTo>
                    <a:pt x="525" y="1137"/>
                    <a:pt x="524" y="1119"/>
                    <a:pt x="524" y="1102"/>
                  </a:cubicBezTo>
                  <a:cubicBezTo>
                    <a:pt x="522" y="1102"/>
                    <a:pt x="522" y="1102"/>
                    <a:pt x="522" y="1102"/>
                  </a:cubicBezTo>
                  <a:cubicBezTo>
                    <a:pt x="498" y="1143"/>
                    <a:pt x="463" y="1160"/>
                    <a:pt x="414" y="1160"/>
                  </a:cubicBezTo>
                  <a:cubicBezTo>
                    <a:pt x="360" y="1160"/>
                    <a:pt x="309" y="1130"/>
                    <a:pt x="309" y="1070"/>
                  </a:cubicBezTo>
                  <a:cubicBezTo>
                    <a:pt x="309" y="970"/>
                    <a:pt x="426" y="964"/>
                    <a:pt x="499" y="964"/>
                  </a:cubicBezTo>
                  <a:cubicBezTo>
                    <a:pt x="521" y="964"/>
                    <a:pt x="521" y="964"/>
                    <a:pt x="521" y="964"/>
                  </a:cubicBezTo>
                  <a:moveTo>
                    <a:pt x="499" y="999"/>
                  </a:moveTo>
                  <a:cubicBezTo>
                    <a:pt x="455" y="999"/>
                    <a:pt x="356" y="1002"/>
                    <a:pt x="356" y="1064"/>
                  </a:cubicBezTo>
                  <a:cubicBezTo>
                    <a:pt x="356" y="1105"/>
                    <a:pt x="393" y="1121"/>
                    <a:pt x="428" y="1121"/>
                  </a:cubicBezTo>
                  <a:cubicBezTo>
                    <a:pt x="491" y="1121"/>
                    <a:pt x="521" y="1076"/>
                    <a:pt x="521" y="1022"/>
                  </a:cubicBezTo>
                  <a:cubicBezTo>
                    <a:pt x="521" y="999"/>
                    <a:pt x="521" y="999"/>
                    <a:pt x="521" y="999"/>
                  </a:cubicBezTo>
                  <a:lnTo>
                    <a:pt x="499" y="999"/>
                  </a:lnTo>
                  <a:close/>
                  <a:moveTo>
                    <a:pt x="706" y="845"/>
                  </a:moveTo>
                  <a:cubicBezTo>
                    <a:pt x="662" y="845"/>
                    <a:pt x="662" y="845"/>
                    <a:pt x="662" y="845"/>
                  </a:cubicBezTo>
                  <a:cubicBezTo>
                    <a:pt x="663" y="867"/>
                    <a:pt x="665" y="896"/>
                    <a:pt x="665" y="913"/>
                  </a:cubicBezTo>
                  <a:cubicBezTo>
                    <a:pt x="665" y="1152"/>
                    <a:pt x="665" y="1152"/>
                    <a:pt x="665" y="1152"/>
                  </a:cubicBezTo>
                  <a:cubicBezTo>
                    <a:pt x="708" y="1152"/>
                    <a:pt x="708" y="1152"/>
                    <a:pt x="708" y="1152"/>
                  </a:cubicBezTo>
                  <a:cubicBezTo>
                    <a:pt x="708" y="995"/>
                    <a:pt x="708" y="995"/>
                    <a:pt x="708" y="995"/>
                  </a:cubicBezTo>
                  <a:cubicBezTo>
                    <a:pt x="708" y="882"/>
                    <a:pt x="792" y="876"/>
                    <a:pt x="801" y="876"/>
                  </a:cubicBezTo>
                  <a:cubicBezTo>
                    <a:pt x="866" y="876"/>
                    <a:pt x="885" y="914"/>
                    <a:pt x="885" y="982"/>
                  </a:cubicBezTo>
                  <a:cubicBezTo>
                    <a:pt x="885" y="1152"/>
                    <a:pt x="885" y="1152"/>
                    <a:pt x="885" y="1152"/>
                  </a:cubicBezTo>
                  <a:cubicBezTo>
                    <a:pt x="928" y="1152"/>
                    <a:pt x="928" y="1152"/>
                    <a:pt x="928" y="1152"/>
                  </a:cubicBezTo>
                  <a:cubicBezTo>
                    <a:pt x="928" y="957"/>
                    <a:pt x="928" y="957"/>
                    <a:pt x="928" y="957"/>
                  </a:cubicBezTo>
                  <a:cubicBezTo>
                    <a:pt x="928" y="881"/>
                    <a:pt x="891" y="837"/>
                    <a:pt x="813" y="837"/>
                  </a:cubicBezTo>
                  <a:cubicBezTo>
                    <a:pt x="772" y="837"/>
                    <a:pt x="729" y="861"/>
                    <a:pt x="710" y="894"/>
                  </a:cubicBezTo>
                  <a:cubicBezTo>
                    <a:pt x="708" y="894"/>
                    <a:pt x="708" y="894"/>
                    <a:pt x="708" y="894"/>
                  </a:cubicBezTo>
                  <a:cubicBezTo>
                    <a:pt x="708" y="878"/>
                    <a:pt x="708" y="861"/>
                    <a:pt x="706" y="845"/>
                  </a:cubicBezTo>
                  <a:moveTo>
                    <a:pt x="1073" y="656"/>
                  </a:moveTo>
                  <a:cubicBezTo>
                    <a:pt x="1030" y="656"/>
                    <a:pt x="1030" y="656"/>
                    <a:pt x="1030" y="656"/>
                  </a:cubicBezTo>
                  <a:cubicBezTo>
                    <a:pt x="1030" y="1152"/>
                    <a:pt x="1030" y="1152"/>
                    <a:pt x="1030" y="1152"/>
                  </a:cubicBezTo>
                  <a:cubicBezTo>
                    <a:pt x="1073" y="1152"/>
                    <a:pt x="1073" y="1152"/>
                    <a:pt x="1073" y="1152"/>
                  </a:cubicBezTo>
                  <a:cubicBezTo>
                    <a:pt x="1073" y="991"/>
                    <a:pt x="1073" y="991"/>
                    <a:pt x="1073" y="991"/>
                  </a:cubicBezTo>
                  <a:cubicBezTo>
                    <a:pt x="1233" y="1152"/>
                    <a:pt x="1233" y="1152"/>
                    <a:pt x="1233" y="1152"/>
                  </a:cubicBezTo>
                  <a:cubicBezTo>
                    <a:pt x="1299" y="1152"/>
                    <a:pt x="1299" y="1152"/>
                    <a:pt x="1299" y="1152"/>
                  </a:cubicBezTo>
                  <a:cubicBezTo>
                    <a:pt x="1130" y="985"/>
                    <a:pt x="1130" y="985"/>
                    <a:pt x="1130" y="985"/>
                  </a:cubicBezTo>
                  <a:cubicBezTo>
                    <a:pt x="1283" y="845"/>
                    <a:pt x="1283" y="845"/>
                    <a:pt x="1283" y="845"/>
                  </a:cubicBezTo>
                  <a:cubicBezTo>
                    <a:pt x="1218" y="845"/>
                    <a:pt x="1218" y="845"/>
                    <a:pt x="1218" y="845"/>
                  </a:cubicBezTo>
                  <a:cubicBezTo>
                    <a:pt x="1073" y="983"/>
                    <a:pt x="1073" y="983"/>
                    <a:pt x="1073" y="983"/>
                  </a:cubicBezTo>
                  <a:lnTo>
                    <a:pt x="1073" y="656"/>
                  </a:lnTo>
                  <a:close/>
                  <a:moveTo>
                    <a:pt x="1376" y="1010"/>
                  </a:moveTo>
                  <a:cubicBezTo>
                    <a:pt x="1381" y="1072"/>
                    <a:pt x="1428" y="1121"/>
                    <a:pt x="1489" y="1121"/>
                  </a:cubicBezTo>
                  <a:cubicBezTo>
                    <a:pt x="1535" y="1121"/>
                    <a:pt x="1570" y="1095"/>
                    <a:pt x="1587" y="1067"/>
                  </a:cubicBezTo>
                  <a:cubicBezTo>
                    <a:pt x="1621" y="1095"/>
                    <a:pt x="1621" y="1095"/>
                    <a:pt x="1621" y="1095"/>
                  </a:cubicBezTo>
                  <a:cubicBezTo>
                    <a:pt x="1585" y="1141"/>
                    <a:pt x="1540" y="1160"/>
                    <a:pt x="1489" y="1160"/>
                  </a:cubicBezTo>
                  <a:cubicBezTo>
                    <a:pt x="1398" y="1160"/>
                    <a:pt x="1330" y="1091"/>
                    <a:pt x="1330" y="999"/>
                  </a:cubicBezTo>
                  <a:cubicBezTo>
                    <a:pt x="1330" y="906"/>
                    <a:pt x="1398" y="837"/>
                    <a:pt x="1485" y="837"/>
                  </a:cubicBezTo>
                  <a:cubicBezTo>
                    <a:pt x="1578" y="838"/>
                    <a:pt x="1632" y="907"/>
                    <a:pt x="1632" y="991"/>
                  </a:cubicBezTo>
                  <a:cubicBezTo>
                    <a:pt x="1632" y="1010"/>
                    <a:pt x="1632" y="1010"/>
                    <a:pt x="1632" y="1010"/>
                  </a:cubicBezTo>
                  <a:cubicBezTo>
                    <a:pt x="1376" y="1010"/>
                    <a:pt x="1376" y="1010"/>
                    <a:pt x="1376" y="1010"/>
                  </a:cubicBezTo>
                  <a:moveTo>
                    <a:pt x="1585" y="975"/>
                  </a:moveTo>
                  <a:cubicBezTo>
                    <a:pt x="1585" y="917"/>
                    <a:pt x="1547" y="877"/>
                    <a:pt x="1485" y="877"/>
                  </a:cubicBezTo>
                  <a:cubicBezTo>
                    <a:pt x="1429" y="877"/>
                    <a:pt x="1377" y="924"/>
                    <a:pt x="1377" y="975"/>
                  </a:cubicBezTo>
                  <a:lnTo>
                    <a:pt x="1585" y="975"/>
                  </a:lnTo>
                  <a:close/>
                  <a:moveTo>
                    <a:pt x="1715" y="941"/>
                  </a:moveTo>
                  <a:cubicBezTo>
                    <a:pt x="1715" y="1152"/>
                    <a:pt x="1715" y="1152"/>
                    <a:pt x="1715" y="1152"/>
                  </a:cubicBezTo>
                  <a:cubicBezTo>
                    <a:pt x="1759" y="1152"/>
                    <a:pt x="1759" y="1152"/>
                    <a:pt x="1759" y="1152"/>
                  </a:cubicBezTo>
                  <a:cubicBezTo>
                    <a:pt x="1759" y="979"/>
                    <a:pt x="1759" y="979"/>
                    <a:pt x="1759" y="979"/>
                  </a:cubicBezTo>
                  <a:cubicBezTo>
                    <a:pt x="1759" y="938"/>
                    <a:pt x="1788" y="880"/>
                    <a:pt x="1854" y="880"/>
                  </a:cubicBezTo>
                  <a:cubicBezTo>
                    <a:pt x="1866" y="880"/>
                    <a:pt x="1874" y="882"/>
                    <a:pt x="1879" y="884"/>
                  </a:cubicBezTo>
                  <a:cubicBezTo>
                    <a:pt x="1887" y="841"/>
                    <a:pt x="1887" y="841"/>
                    <a:pt x="1887" y="841"/>
                  </a:cubicBezTo>
                  <a:cubicBezTo>
                    <a:pt x="1878" y="838"/>
                    <a:pt x="1868" y="837"/>
                    <a:pt x="1855" y="837"/>
                  </a:cubicBezTo>
                  <a:cubicBezTo>
                    <a:pt x="1801" y="837"/>
                    <a:pt x="1769" y="869"/>
                    <a:pt x="1757" y="902"/>
                  </a:cubicBezTo>
                  <a:cubicBezTo>
                    <a:pt x="1755" y="902"/>
                    <a:pt x="1755" y="902"/>
                    <a:pt x="1755" y="902"/>
                  </a:cubicBezTo>
                  <a:cubicBezTo>
                    <a:pt x="1755" y="845"/>
                    <a:pt x="1755" y="845"/>
                    <a:pt x="1755" y="845"/>
                  </a:cubicBezTo>
                  <a:cubicBezTo>
                    <a:pt x="1713" y="845"/>
                    <a:pt x="1713" y="845"/>
                    <a:pt x="1713" y="845"/>
                  </a:cubicBezTo>
                  <a:cubicBezTo>
                    <a:pt x="1714" y="890"/>
                    <a:pt x="1715" y="913"/>
                    <a:pt x="1715" y="941"/>
                  </a:cubicBezTo>
                  <a:moveTo>
                    <a:pt x="2141" y="917"/>
                  </a:moveTo>
                  <a:cubicBezTo>
                    <a:pt x="2176" y="890"/>
                    <a:pt x="2176" y="890"/>
                    <a:pt x="2176" y="890"/>
                  </a:cubicBezTo>
                  <a:cubicBezTo>
                    <a:pt x="2146" y="855"/>
                    <a:pt x="2105" y="838"/>
                    <a:pt x="2064" y="837"/>
                  </a:cubicBezTo>
                  <a:cubicBezTo>
                    <a:pt x="1964" y="836"/>
                    <a:pt x="1901" y="906"/>
                    <a:pt x="1901" y="999"/>
                  </a:cubicBezTo>
                  <a:cubicBezTo>
                    <a:pt x="1901" y="1091"/>
                    <a:pt x="1964" y="1161"/>
                    <a:pt x="2064" y="1160"/>
                  </a:cubicBezTo>
                  <a:cubicBezTo>
                    <a:pt x="2105" y="1159"/>
                    <a:pt x="2146" y="1142"/>
                    <a:pt x="2176" y="1107"/>
                  </a:cubicBezTo>
                  <a:cubicBezTo>
                    <a:pt x="2141" y="1080"/>
                    <a:pt x="2141" y="1080"/>
                    <a:pt x="2141" y="1080"/>
                  </a:cubicBezTo>
                  <a:cubicBezTo>
                    <a:pt x="2126" y="1102"/>
                    <a:pt x="2098" y="1121"/>
                    <a:pt x="2064" y="1121"/>
                  </a:cubicBezTo>
                  <a:cubicBezTo>
                    <a:pt x="1992" y="1122"/>
                    <a:pt x="1949" y="1069"/>
                    <a:pt x="1949" y="999"/>
                  </a:cubicBezTo>
                  <a:cubicBezTo>
                    <a:pt x="1949" y="928"/>
                    <a:pt x="1992" y="875"/>
                    <a:pt x="2064" y="876"/>
                  </a:cubicBezTo>
                  <a:cubicBezTo>
                    <a:pt x="2098" y="876"/>
                    <a:pt x="2126" y="895"/>
                    <a:pt x="2141" y="917"/>
                  </a:cubicBezTo>
                  <a:moveTo>
                    <a:pt x="2263" y="1010"/>
                  </a:moveTo>
                  <a:cubicBezTo>
                    <a:pt x="2269" y="1072"/>
                    <a:pt x="2315" y="1121"/>
                    <a:pt x="2376" y="1121"/>
                  </a:cubicBezTo>
                  <a:cubicBezTo>
                    <a:pt x="2422" y="1121"/>
                    <a:pt x="2458" y="1095"/>
                    <a:pt x="2475" y="1067"/>
                  </a:cubicBezTo>
                  <a:cubicBezTo>
                    <a:pt x="2508" y="1095"/>
                    <a:pt x="2508" y="1095"/>
                    <a:pt x="2508" y="1095"/>
                  </a:cubicBezTo>
                  <a:cubicBezTo>
                    <a:pt x="2472" y="1141"/>
                    <a:pt x="2427" y="1160"/>
                    <a:pt x="2376" y="1160"/>
                  </a:cubicBezTo>
                  <a:cubicBezTo>
                    <a:pt x="2285" y="1160"/>
                    <a:pt x="2218" y="1091"/>
                    <a:pt x="2218" y="999"/>
                  </a:cubicBezTo>
                  <a:cubicBezTo>
                    <a:pt x="2218" y="906"/>
                    <a:pt x="2285" y="837"/>
                    <a:pt x="2372" y="837"/>
                  </a:cubicBezTo>
                  <a:cubicBezTo>
                    <a:pt x="2466" y="838"/>
                    <a:pt x="2519" y="907"/>
                    <a:pt x="2519" y="991"/>
                  </a:cubicBezTo>
                  <a:cubicBezTo>
                    <a:pt x="2519" y="1010"/>
                    <a:pt x="2519" y="1010"/>
                    <a:pt x="2519" y="1010"/>
                  </a:cubicBezTo>
                  <a:cubicBezTo>
                    <a:pt x="2263" y="1010"/>
                    <a:pt x="2263" y="1010"/>
                    <a:pt x="2263" y="1010"/>
                  </a:cubicBezTo>
                  <a:moveTo>
                    <a:pt x="2472" y="975"/>
                  </a:moveTo>
                  <a:cubicBezTo>
                    <a:pt x="2472" y="917"/>
                    <a:pt x="2435" y="877"/>
                    <a:pt x="2372" y="877"/>
                  </a:cubicBezTo>
                  <a:cubicBezTo>
                    <a:pt x="2316" y="877"/>
                    <a:pt x="2265" y="924"/>
                    <a:pt x="2265" y="975"/>
                  </a:cubicBezTo>
                  <a:lnTo>
                    <a:pt x="2472" y="975"/>
                  </a:lnTo>
                  <a:close/>
                  <a:moveTo>
                    <a:pt x="2639" y="845"/>
                  </a:moveTo>
                  <a:cubicBezTo>
                    <a:pt x="2595" y="845"/>
                    <a:pt x="2595" y="845"/>
                    <a:pt x="2595" y="845"/>
                  </a:cubicBezTo>
                  <a:cubicBezTo>
                    <a:pt x="2596" y="867"/>
                    <a:pt x="2598" y="896"/>
                    <a:pt x="2598" y="913"/>
                  </a:cubicBezTo>
                  <a:cubicBezTo>
                    <a:pt x="2598" y="1152"/>
                    <a:pt x="2598" y="1152"/>
                    <a:pt x="2598" y="1152"/>
                  </a:cubicBezTo>
                  <a:cubicBezTo>
                    <a:pt x="2641" y="1152"/>
                    <a:pt x="2641" y="1152"/>
                    <a:pt x="2641" y="1152"/>
                  </a:cubicBezTo>
                  <a:cubicBezTo>
                    <a:pt x="2641" y="995"/>
                    <a:pt x="2641" y="995"/>
                    <a:pt x="2641" y="995"/>
                  </a:cubicBezTo>
                  <a:cubicBezTo>
                    <a:pt x="2641" y="882"/>
                    <a:pt x="2725" y="876"/>
                    <a:pt x="2735" y="876"/>
                  </a:cubicBezTo>
                  <a:cubicBezTo>
                    <a:pt x="2799" y="876"/>
                    <a:pt x="2818" y="914"/>
                    <a:pt x="2818" y="982"/>
                  </a:cubicBezTo>
                  <a:cubicBezTo>
                    <a:pt x="2818" y="1152"/>
                    <a:pt x="2818" y="1152"/>
                    <a:pt x="2818" y="1152"/>
                  </a:cubicBezTo>
                  <a:cubicBezTo>
                    <a:pt x="2861" y="1152"/>
                    <a:pt x="2861" y="1152"/>
                    <a:pt x="2861" y="1152"/>
                  </a:cubicBezTo>
                  <a:cubicBezTo>
                    <a:pt x="2861" y="957"/>
                    <a:pt x="2861" y="957"/>
                    <a:pt x="2861" y="957"/>
                  </a:cubicBezTo>
                  <a:cubicBezTo>
                    <a:pt x="2861" y="881"/>
                    <a:pt x="2824" y="837"/>
                    <a:pt x="2746" y="837"/>
                  </a:cubicBezTo>
                  <a:cubicBezTo>
                    <a:pt x="2705" y="837"/>
                    <a:pt x="2662" y="861"/>
                    <a:pt x="2643" y="894"/>
                  </a:cubicBezTo>
                  <a:cubicBezTo>
                    <a:pt x="2641" y="894"/>
                    <a:pt x="2641" y="894"/>
                    <a:pt x="2641" y="894"/>
                  </a:cubicBezTo>
                  <a:cubicBezTo>
                    <a:pt x="2641" y="878"/>
                    <a:pt x="2641" y="861"/>
                    <a:pt x="2639" y="845"/>
                  </a:cubicBezTo>
                  <a:moveTo>
                    <a:pt x="3122" y="884"/>
                  </a:moveTo>
                  <a:cubicBezTo>
                    <a:pt x="3122" y="845"/>
                    <a:pt x="3122" y="845"/>
                    <a:pt x="3122" y="845"/>
                  </a:cubicBezTo>
                  <a:cubicBezTo>
                    <a:pt x="3033" y="845"/>
                    <a:pt x="3033" y="845"/>
                    <a:pt x="3033" y="845"/>
                  </a:cubicBezTo>
                  <a:cubicBezTo>
                    <a:pt x="3033" y="758"/>
                    <a:pt x="3033" y="758"/>
                    <a:pt x="3033" y="758"/>
                  </a:cubicBezTo>
                  <a:cubicBezTo>
                    <a:pt x="2990" y="758"/>
                    <a:pt x="2990" y="758"/>
                    <a:pt x="2990" y="758"/>
                  </a:cubicBezTo>
                  <a:cubicBezTo>
                    <a:pt x="2990" y="845"/>
                    <a:pt x="2990" y="845"/>
                    <a:pt x="2990" y="845"/>
                  </a:cubicBezTo>
                  <a:cubicBezTo>
                    <a:pt x="2925" y="845"/>
                    <a:pt x="2925" y="845"/>
                    <a:pt x="2925" y="845"/>
                  </a:cubicBezTo>
                  <a:cubicBezTo>
                    <a:pt x="2925" y="884"/>
                    <a:pt x="2925" y="884"/>
                    <a:pt x="2925" y="884"/>
                  </a:cubicBezTo>
                  <a:cubicBezTo>
                    <a:pt x="2990" y="884"/>
                    <a:pt x="2990" y="884"/>
                    <a:pt x="2990" y="884"/>
                  </a:cubicBezTo>
                  <a:cubicBezTo>
                    <a:pt x="2990" y="1078"/>
                    <a:pt x="2990" y="1078"/>
                    <a:pt x="2990" y="1078"/>
                  </a:cubicBezTo>
                  <a:cubicBezTo>
                    <a:pt x="2990" y="1146"/>
                    <a:pt x="3033" y="1160"/>
                    <a:pt x="3066" y="1160"/>
                  </a:cubicBezTo>
                  <a:cubicBezTo>
                    <a:pt x="3088" y="1160"/>
                    <a:pt x="3109" y="1156"/>
                    <a:pt x="3124" y="1149"/>
                  </a:cubicBezTo>
                  <a:cubicBezTo>
                    <a:pt x="3122" y="1109"/>
                    <a:pt x="3122" y="1109"/>
                    <a:pt x="3122" y="1109"/>
                  </a:cubicBezTo>
                  <a:cubicBezTo>
                    <a:pt x="3109" y="1116"/>
                    <a:pt x="3093" y="1121"/>
                    <a:pt x="3078" y="1121"/>
                  </a:cubicBezTo>
                  <a:cubicBezTo>
                    <a:pt x="3051" y="1121"/>
                    <a:pt x="3033" y="1111"/>
                    <a:pt x="3033" y="1065"/>
                  </a:cubicBezTo>
                  <a:cubicBezTo>
                    <a:pt x="3033" y="884"/>
                    <a:pt x="3033" y="884"/>
                    <a:pt x="3033" y="884"/>
                  </a:cubicBezTo>
                  <a:cubicBezTo>
                    <a:pt x="3122" y="884"/>
                    <a:pt x="3122" y="884"/>
                    <a:pt x="3122" y="884"/>
                  </a:cubicBezTo>
                  <a:moveTo>
                    <a:pt x="3185" y="941"/>
                  </a:moveTo>
                  <a:cubicBezTo>
                    <a:pt x="3185" y="1152"/>
                    <a:pt x="3185" y="1152"/>
                    <a:pt x="3185" y="1152"/>
                  </a:cubicBezTo>
                  <a:cubicBezTo>
                    <a:pt x="3229" y="1152"/>
                    <a:pt x="3229" y="1152"/>
                    <a:pt x="3229" y="1152"/>
                  </a:cubicBezTo>
                  <a:cubicBezTo>
                    <a:pt x="3229" y="979"/>
                    <a:pt x="3229" y="979"/>
                    <a:pt x="3229" y="979"/>
                  </a:cubicBezTo>
                  <a:cubicBezTo>
                    <a:pt x="3229" y="938"/>
                    <a:pt x="3258" y="880"/>
                    <a:pt x="3324" y="880"/>
                  </a:cubicBezTo>
                  <a:cubicBezTo>
                    <a:pt x="3336" y="880"/>
                    <a:pt x="3344" y="882"/>
                    <a:pt x="3349" y="884"/>
                  </a:cubicBezTo>
                  <a:cubicBezTo>
                    <a:pt x="3357" y="841"/>
                    <a:pt x="3357" y="841"/>
                    <a:pt x="3357" y="841"/>
                  </a:cubicBezTo>
                  <a:cubicBezTo>
                    <a:pt x="3348" y="838"/>
                    <a:pt x="3338" y="837"/>
                    <a:pt x="3325" y="837"/>
                  </a:cubicBezTo>
                  <a:cubicBezTo>
                    <a:pt x="3271" y="837"/>
                    <a:pt x="3239" y="869"/>
                    <a:pt x="3227" y="902"/>
                  </a:cubicBezTo>
                  <a:cubicBezTo>
                    <a:pt x="3225" y="902"/>
                    <a:pt x="3225" y="902"/>
                    <a:pt x="3225" y="902"/>
                  </a:cubicBezTo>
                  <a:cubicBezTo>
                    <a:pt x="3225" y="845"/>
                    <a:pt x="3225" y="845"/>
                    <a:pt x="3225" y="845"/>
                  </a:cubicBezTo>
                  <a:cubicBezTo>
                    <a:pt x="3183" y="845"/>
                    <a:pt x="3183" y="845"/>
                    <a:pt x="3183" y="845"/>
                  </a:cubicBezTo>
                  <a:cubicBezTo>
                    <a:pt x="3184" y="890"/>
                    <a:pt x="3185" y="913"/>
                    <a:pt x="3185" y="941"/>
                  </a:cubicBezTo>
                  <a:moveTo>
                    <a:pt x="3620" y="1152"/>
                  </a:moveTo>
                  <a:cubicBezTo>
                    <a:pt x="3665" y="1152"/>
                    <a:pt x="3665" y="1152"/>
                    <a:pt x="3665" y="1152"/>
                  </a:cubicBezTo>
                  <a:cubicBezTo>
                    <a:pt x="3664" y="1130"/>
                    <a:pt x="3662" y="1101"/>
                    <a:pt x="3662" y="1085"/>
                  </a:cubicBezTo>
                  <a:cubicBezTo>
                    <a:pt x="3662" y="845"/>
                    <a:pt x="3662" y="845"/>
                    <a:pt x="3662" y="845"/>
                  </a:cubicBezTo>
                  <a:cubicBezTo>
                    <a:pt x="3619" y="845"/>
                    <a:pt x="3619" y="845"/>
                    <a:pt x="3619" y="845"/>
                  </a:cubicBezTo>
                  <a:cubicBezTo>
                    <a:pt x="3619" y="1002"/>
                    <a:pt x="3619" y="1002"/>
                    <a:pt x="3619" y="1002"/>
                  </a:cubicBezTo>
                  <a:cubicBezTo>
                    <a:pt x="3619" y="1115"/>
                    <a:pt x="3534" y="1121"/>
                    <a:pt x="3525" y="1121"/>
                  </a:cubicBezTo>
                  <a:cubicBezTo>
                    <a:pt x="3461" y="1121"/>
                    <a:pt x="3442" y="1083"/>
                    <a:pt x="3442" y="1015"/>
                  </a:cubicBezTo>
                  <a:cubicBezTo>
                    <a:pt x="3442" y="845"/>
                    <a:pt x="3442" y="845"/>
                    <a:pt x="3442" y="845"/>
                  </a:cubicBezTo>
                  <a:cubicBezTo>
                    <a:pt x="3399" y="845"/>
                    <a:pt x="3399" y="845"/>
                    <a:pt x="3399" y="845"/>
                  </a:cubicBezTo>
                  <a:cubicBezTo>
                    <a:pt x="3399" y="1040"/>
                    <a:pt x="3399" y="1040"/>
                    <a:pt x="3399" y="1040"/>
                  </a:cubicBezTo>
                  <a:cubicBezTo>
                    <a:pt x="3399" y="1116"/>
                    <a:pt x="3436" y="1160"/>
                    <a:pt x="3514" y="1160"/>
                  </a:cubicBezTo>
                  <a:cubicBezTo>
                    <a:pt x="3555" y="1160"/>
                    <a:pt x="3598" y="1136"/>
                    <a:pt x="3617" y="1103"/>
                  </a:cubicBezTo>
                  <a:cubicBezTo>
                    <a:pt x="3619" y="1103"/>
                    <a:pt x="3619" y="1103"/>
                    <a:pt x="3619" y="1103"/>
                  </a:cubicBezTo>
                  <a:cubicBezTo>
                    <a:pt x="3619" y="1119"/>
                    <a:pt x="3619" y="1136"/>
                    <a:pt x="3620" y="1152"/>
                  </a:cubicBezTo>
                  <a:moveTo>
                    <a:pt x="3764" y="913"/>
                  </a:moveTo>
                  <a:cubicBezTo>
                    <a:pt x="3764" y="1152"/>
                    <a:pt x="3764" y="1152"/>
                    <a:pt x="3764" y="1152"/>
                  </a:cubicBezTo>
                  <a:cubicBezTo>
                    <a:pt x="3807" y="1152"/>
                    <a:pt x="3807" y="1152"/>
                    <a:pt x="3807" y="1152"/>
                  </a:cubicBezTo>
                  <a:cubicBezTo>
                    <a:pt x="3807" y="995"/>
                    <a:pt x="3807" y="995"/>
                    <a:pt x="3807" y="995"/>
                  </a:cubicBezTo>
                  <a:cubicBezTo>
                    <a:pt x="3807" y="882"/>
                    <a:pt x="3883" y="877"/>
                    <a:pt x="3893" y="877"/>
                  </a:cubicBezTo>
                  <a:cubicBezTo>
                    <a:pt x="3953" y="877"/>
                    <a:pt x="3971" y="911"/>
                    <a:pt x="3971" y="973"/>
                  </a:cubicBezTo>
                  <a:cubicBezTo>
                    <a:pt x="3971" y="1152"/>
                    <a:pt x="3971" y="1152"/>
                    <a:pt x="3971" y="1152"/>
                  </a:cubicBezTo>
                  <a:cubicBezTo>
                    <a:pt x="4014" y="1152"/>
                    <a:pt x="4014" y="1152"/>
                    <a:pt x="4014" y="1152"/>
                  </a:cubicBezTo>
                  <a:cubicBezTo>
                    <a:pt x="4014" y="989"/>
                    <a:pt x="4014" y="989"/>
                    <a:pt x="4014" y="989"/>
                  </a:cubicBezTo>
                  <a:cubicBezTo>
                    <a:pt x="4014" y="932"/>
                    <a:pt x="4036" y="877"/>
                    <a:pt x="4101" y="877"/>
                  </a:cubicBezTo>
                  <a:cubicBezTo>
                    <a:pt x="4161" y="877"/>
                    <a:pt x="4178" y="911"/>
                    <a:pt x="4178" y="973"/>
                  </a:cubicBezTo>
                  <a:cubicBezTo>
                    <a:pt x="4178" y="1152"/>
                    <a:pt x="4178" y="1152"/>
                    <a:pt x="4178" y="1152"/>
                  </a:cubicBezTo>
                  <a:cubicBezTo>
                    <a:pt x="4222" y="1152"/>
                    <a:pt x="4222" y="1152"/>
                    <a:pt x="4222" y="1152"/>
                  </a:cubicBezTo>
                  <a:cubicBezTo>
                    <a:pt x="4222" y="957"/>
                    <a:pt x="4222" y="957"/>
                    <a:pt x="4222" y="957"/>
                  </a:cubicBezTo>
                  <a:cubicBezTo>
                    <a:pt x="4222" y="881"/>
                    <a:pt x="4184" y="837"/>
                    <a:pt x="4106" y="837"/>
                  </a:cubicBezTo>
                  <a:cubicBezTo>
                    <a:pt x="4065" y="837"/>
                    <a:pt x="4023" y="861"/>
                    <a:pt x="4005" y="901"/>
                  </a:cubicBezTo>
                  <a:cubicBezTo>
                    <a:pt x="3985" y="848"/>
                    <a:pt x="3941" y="837"/>
                    <a:pt x="3907" y="837"/>
                  </a:cubicBezTo>
                  <a:cubicBezTo>
                    <a:pt x="3870" y="837"/>
                    <a:pt x="3829" y="856"/>
                    <a:pt x="3808" y="892"/>
                  </a:cubicBezTo>
                  <a:cubicBezTo>
                    <a:pt x="3807" y="892"/>
                    <a:pt x="3807" y="892"/>
                    <a:pt x="3807" y="892"/>
                  </a:cubicBezTo>
                  <a:cubicBezTo>
                    <a:pt x="3807" y="845"/>
                    <a:pt x="3807" y="845"/>
                    <a:pt x="3807" y="845"/>
                  </a:cubicBezTo>
                  <a:cubicBezTo>
                    <a:pt x="3760" y="845"/>
                    <a:pt x="3760" y="845"/>
                    <a:pt x="3760" y="845"/>
                  </a:cubicBezTo>
                  <a:cubicBezTo>
                    <a:pt x="3762" y="868"/>
                    <a:pt x="3764" y="890"/>
                    <a:pt x="3764" y="913"/>
                  </a:cubicBezTo>
                  <a:moveTo>
                    <a:pt x="68" y="1344"/>
                  </a:moveTo>
                  <a:cubicBezTo>
                    <a:pt x="9" y="1344"/>
                    <a:pt x="9" y="1344"/>
                    <a:pt x="9" y="1344"/>
                  </a:cubicBezTo>
                  <a:cubicBezTo>
                    <a:pt x="9" y="1808"/>
                    <a:pt x="9" y="1808"/>
                    <a:pt x="9" y="1808"/>
                  </a:cubicBezTo>
                  <a:cubicBezTo>
                    <a:pt x="56" y="1808"/>
                    <a:pt x="56" y="1808"/>
                    <a:pt x="56" y="1808"/>
                  </a:cubicBezTo>
                  <a:cubicBezTo>
                    <a:pt x="56" y="1411"/>
                    <a:pt x="56" y="1411"/>
                    <a:pt x="56" y="1411"/>
                  </a:cubicBezTo>
                  <a:cubicBezTo>
                    <a:pt x="57" y="1411"/>
                    <a:pt x="57" y="1411"/>
                    <a:pt x="57" y="1411"/>
                  </a:cubicBezTo>
                  <a:cubicBezTo>
                    <a:pt x="334" y="1808"/>
                    <a:pt x="334" y="1808"/>
                    <a:pt x="334" y="1808"/>
                  </a:cubicBezTo>
                  <a:cubicBezTo>
                    <a:pt x="393" y="1808"/>
                    <a:pt x="393" y="1808"/>
                    <a:pt x="393" y="1808"/>
                  </a:cubicBezTo>
                  <a:cubicBezTo>
                    <a:pt x="393" y="1344"/>
                    <a:pt x="393" y="1344"/>
                    <a:pt x="393" y="1344"/>
                  </a:cubicBezTo>
                  <a:cubicBezTo>
                    <a:pt x="346" y="1344"/>
                    <a:pt x="346" y="1344"/>
                    <a:pt x="346" y="1344"/>
                  </a:cubicBezTo>
                  <a:cubicBezTo>
                    <a:pt x="346" y="1737"/>
                    <a:pt x="346" y="1737"/>
                    <a:pt x="346" y="1737"/>
                  </a:cubicBezTo>
                  <a:cubicBezTo>
                    <a:pt x="345" y="1737"/>
                    <a:pt x="345" y="1737"/>
                    <a:pt x="345" y="1737"/>
                  </a:cubicBezTo>
                  <a:lnTo>
                    <a:pt x="68" y="1344"/>
                  </a:lnTo>
                  <a:close/>
                  <a:moveTo>
                    <a:pt x="534" y="1667"/>
                  </a:moveTo>
                  <a:cubicBezTo>
                    <a:pt x="539" y="1728"/>
                    <a:pt x="585" y="1777"/>
                    <a:pt x="646" y="1777"/>
                  </a:cubicBezTo>
                  <a:cubicBezTo>
                    <a:pt x="692" y="1777"/>
                    <a:pt x="728" y="1751"/>
                    <a:pt x="745" y="1724"/>
                  </a:cubicBezTo>
                  <a:cubicBezTo>
                    <a:pt x="778" y="1751"/>
                    <a:pt x="778" y="1751"/>
                    <a:pt x="778" y="1751"/>
                  </a:cubicBezTo>
                  <a:cubicBezTo>
                    <a:pt x="742" y="1797"/>
                    <a:pt x="697" y="1816"/>
                    <a:pt x="646" y="1816"/>
                  </a:cubicBezTo>
                  <a:cubicBezTo>
                    <a:pt x="555" y="1816"/>
                    <a:pt x="488" y="1747"/>
                    <a:pt x="488" y="1655"/>
                  </a:cubicBezTo>
                  <a:cubicBezTo>
                    <a:pt x="488" y="1562"/>
                    <a:pt x="555" y="1493"/>
                    <a:pt x="642" y="1493"/>
                  </a:cubicBezTo>
                  <a:cubicBezTo>
                    <a:pt x="736" y="1494"/>
                    <a:pt x="789" y="1563"/>
                    <a:pt x="789" y="1647"/>
                  </a:cubicBezTo>
                  <a:cubicBezTo>
                    <a:pt x="789" y="1667"/>
                    <a:pt x="789" y="1667"/>
                    <a:pt x="789" y="1667"/>
                  </a:cubicBezTo>
                  <a:cubicBezTo>
                    <a:pt x="534" y="1667"/>
                    <a:pt x="534" y="1667"/>
                    <a:pt x="534" y="1667"/>
                  </a:cubicBezTo>
                  <a:moveTo>
                    <a:pt x="742" y="1631"/>
                  </a:moveTo>
                  <a:cubicBezTo>
                    <a:pt x="742" y="1573"/>
                    <a:pt x="705" y="1533"/>
                    <a:pt x="642" y="1533"/>
                  </a:cubicBezTo>
                  <a:cubicBezTo>
                    <a:pt x="586" y="1533"/>
                    <a:pt x="535" y="1581"/>
                    <a:pt x="535" y="1631"/>
                  </a:cubicBezTo>
                  <a:lnTo>
                    <a:pt x="742" y="1631"/>
                  </a:lnTo>
                  <a:close/>
                  <a:moveTo>
                    <a:pt x="1175" y="1808"/>
                  </a:moveTo>
                  <a:cubicBezTo>
                    <a:pt x="1131" y="1808"/>
                    <a:pt x="1131" y="1808"/>
                    <a:pt x="1131" y="1808"/>
                  </a:cubicBezTo>
                  <a:cubicBezTo>
                    <a:pt x="1131" y="1757"/>
                    <a:pt x="1131" y="1757"/>
                    <a:pt x="1131" y="1757"/>
                  </a:cubicBezTo>
                  <a:cubicBezTo>
                    <a:pt x="1130" y="1757"/>
                    <a:pt x="1130" y="1757"/>
                    <a:pt x="1130" y="1757"/>
                  </a:cubicBezTo>
                  <a:cubicBezTo>
                    <a:pt x="1102" y="1798"/>
                    <a:pt x="1051" y="1816"/>
                    <a:pt x="1011" y="1816"/>
                  </a:cubicBezTo>
                  <a:cubicBezTo>
                    <a:pt x="915" y="1816"/>
                    <a:pt x="847" y="1747"/>
                    <a:pt x="847" y="1655"/>
                  </a:cubicBezTo>
                  <a:cubicBezTo>
                    <a:pt x="847" y="1562"/>
                    <a:pt x="915" y="1493"/>
                    <a:pt x="1011" y="1493"/>
                  </a:cubicBezTo>
                  <a:cubicBezTo>
                    <a:pt x="1051" y="1493"/>
                    <a:pt x="1102" y="1511"/>
                    <a:pt x="1130" y="1552"/>
                  </a:cubicBezTo>
                  <a:cubicBezTo>
                    <a:pt x="1131" y="1552"/>
                    <a:pt x="1131" y="1552"/>
                    <a:pt x="1131" y="1552"/>
                  </a:cubicBezTo>
                  <a:cubicBezTo>
                    <a:pt x="1131" y="1312"/>
                    <a:pt x="1131" y="1312"/>
                    <a:pt x="1131" y="1312"/>
                  </a:cubicBezTo>
                  <a:cubicBezTo>
                    <a:pt x="1175" y="1312"/>
                    <a:pt x="1175" y="1312"/>
                    <a:pt x="1175" y="1312"/>
                  </a:cubicBezTo>
                  <a:cubicBezTo>
                    <a:pt x="1175" y="1808"/>
                    <a:pt x="1175" y="1808"/>
                    <a:pt x="1175" y="1808"/>
                  </a:cubicBezTo>
                  <a:moveTo>
                    <a:pt x="1011" y="1777"/>
                  </a:moveTo>
                  <a:cubicBezTo>
                    <a:pt x="1081" y="1777"/>
                    <a:pt x="1133" y="1724"/>
                    <a:pt x="1133" y="1655"/>
                  </a:cubicBezTo>
                  <a:cubicBezTo>
                    <a:pt x="1133" y="1586"/>
                    <a:pt x="1081" y="1533"/>
                    <a:pt x="1011" y="1533"/>
                  </a:cubicBezTo>
                  <a:cubicBezTo>
                    <a:pt x="939" y="1533"/>
                    <a:pt x="894" y="1586"/>
                    <a:pt x="894" y="1655"/>
                  </a:cubicBezTo>
                  <a:cubicBezTo>
                    <a:pt x="894" y="1724"/>
                    <a:pt x="939" y="1777"/>
                    <a:pt x="1011" y="1777"/>
                  </a:cubicBezTo>
                  <a:moveTo>
                    <a:pt x="1299" y="1667"/>
                  </a:moveTo>
                  <a:cubicBezTo>
                    <a:pt x="1305" y="1728"/>
                    <a:pt x="1351" y="1777"/>
                    <a:pt x="1412" y="1777"/>
                  </a:cubicBezTo>
                  <a:cubicBezTo>
                    <a:pt x="1458" y="1777"/>
                    <a:pt x="1494" y="1751"/>
                    <a:pt x="1511" y="1724"/>
                  </a:cubicBezTo>
                  <a:cubicBezTo>
                    <a:pt x="1544" y="1751"/>
                    <a:pt x="1544" y="1751"/>
                    <a:pt x="1544" y="1751"/>
                  </a:cubicBezTo>
                  <a:cubicBezTo>
                    <a:pt x="1508" y="1797"/>
                    <a:pt x="1463" y="1816"/>
                    <a:pt x="1412" y="1816"/>
                  </a:cubicBezTo>
                  <a:cubicBezTo>
                    <a:pt x="1321" y="1816"/>
                    <a:pt x="1253" y="1747"/>
                    <a:pt x="1253" y="1655"/>
                  </a:cubicBezTo>
                  <a:cubicBezTo>
                    <a:pt x="1253" y="1562"/>
                    <a:pt x="1321" y="1493"/>
                    <a:pt x="1408" y="1493"/>
                  </a:cubicBezTo>
                  <a:cubicBezTo>
                    <a:pt x="1501" y="1494"/>
                    <a:pt x="1555" y="1563"/>
                    <a:pt x="1555" y="1647"/>
                  </a:cubicBezTo>
                  <a:cubicBezTo>
                    <a:pt x="1555" y="1667"/>
                    <a:pt x="1555" y="1667"/>
                    <a:pt x="1555" y="1667"/>
                  </a:cubicBezTo>
                  <a:cubicBezTo>
                    <a:pt x="1299" y="1667"/>
                    <a:pt x="1299" y="1667"/>
                    <a:pt x="1299" y="1667"/>
                  </a:cubicBezTo>
                  <a:moveTo>
                    <a:pt x="1508" y="1631"/>
                  </a:moveTo>
                  <a:cubicBezTo>
                    <a:pt x="1508" y="1573"/>
                    <a:pt x="1471" y="1533"/>
                    <a:pt x="1408" y="1533"/>
                  </a:cubicBezTo>
                  <a:cubicBezTo>
                    <a:pt x="1352" y="1533"/>
                    <a:pt x="1301" y="1581"/>
                    <a:pt x="1301" y="1631"/>
                  </a:cubicBezTo>
                  <a:lnTo>
                    <a:pt x="1508" y="1631"/>
                  </a:lnTo>
                  <a:close/>
                  <a:moveTo>
                    <a:pt x="1639" y="1597"/>
                  </a:moveTo>
                  <a:cubicBezTo>
                    <a:pt x="1639" y="1808"/>
                    <a:pt x="1639" y="1808"/>
                    <a:pt x="1639" y="1808"/>
                  </a:cubicBezTo>
                  <a:cubicBezTo>
                    <a:pt x="1682" y="1808"/>
                    <a:pt x="1682" y="1808"/>
                    <a:pt x="1682" y="1808"/>
                  </a:cubicBezTo>
                  <a:cubicBezTo>
                    <a:pt x="1682" y="1635"/>
                    <a:pt x="1682" y="1635"/>
                    <a:pt x="1682" y="1635"/>
                  </a:cubicBezTo>
                  <a:cubicBezTo>
                    <a:pt x="1682" y="1594"/>
                    <a:pt x="1711" y="1537"/>
                    <a:pt x="1777" y="1537"/>
                  </a:cubicBezTo>
                  <a:cubicBezTo>
                    <a:pt x="1789" y="1537"/>
                    <a:pt x="1797" y="1538"/>
                    <a:pt x="1802" y="1540"/>
                  </a:cubicBezTo>
                  <a:cubicBezTo>
                    <a:pt x="1810" y="1497"/>
                    <a:pt x="1810" y="1497"/>
                    <a:pt x="1810" y="1497"/>
                  </a:cubicBezTo>
                  <a:cubicBezTo>
                    <a:pt x="1801" y="1495"/>
                    <a:pt x="1791" y="1493"/>
                    <a:pt x="1778" y="1493"/>
                  </a:cubicBezTo>
                  <a:cubicBezTo>
                    <a:pt x="1724" y="1493"/>
                    <a:pt x="1692" y="1525"/>
                    <a:pt x="1680" y="1558"/>
                  </a:cubicBezTo>
                  <a:cubicBezTo>
                    <a:pt x="1679" y="1558"/>
                    <a:pt x="1679" y="1558"/>
                    <a:pt x="1679" y="1558"/>
                  </a:cubicBezTo>
                  <a:cubicBezTo>
                    <a:pt x="1679" y="1501"/>
                    <a:pt x="1679" y="1501"/>
                    <a:pt x="1679" y="1501"/>
                  </a:cubicBezTo>
                  <a:cubicBezTo>
                    <a:pt x="1636" y="1501"/>
                    <a:pt x="1636" y="1501"/>
                    <a:pt x="1636" y="1501"/>
                  </a:cubicBezTo>
                  <a:cubicBezTo>
                    <a:pt x="1637" y="1546"/>
                    <a:pt x="1639" y="1569"/>
                    <a:pt x="1639" y="1597"/>
                  </a:cubicBezTo>
                  <a:moveTo>
                    <a:pt x="1905" y="1312"/>
                  </a:moveTo>
                  <a:cubicBezTo>
                    <a:pt x="1862" y="1312"/>
                    <a:pt x="1862" y="1312"/>
                    <a:pt x="1862" y="1312"/>
                  </a:cubicBezTo>
                  <a:cubicBezTo>
                    <a:pt x="1862" y="1808"/>
                    <a:pt x="1862" y="1808"/>
                    <a:pt x="1862" y="1808"/>
                  </a:cubicBezTo>
                  <a:cubicBezTo>
                    <a:pt x="1905" y="1808"/>
                    <a:pt x="1905" y="1808"/>
                    <a:pt x="1905" y="1808"/>
                  </a:cubicBezTo>
                  <a:lnTo>
                    <a:pt x="1905" y="1312"/>
                  </a:lnTo>
                  <a:close/>
                  <a:moveTo>
                    <a:pt x="2206" y="1620"/>
                  </a:moveTo>
                  <a:cubicBezTo>
                    <a:pt x="2206" y="1612"/>
                    <a:pt x="2206" y="1612"/>
                    <a:pt x="2206" y="1612"/>
                  </a:cubicBezTo>
                  <a:cubicBezTo>
                    <a:pt x="2206" y="1559"/>
                    <a:pt x="2181" y="1533"/>
                    <a:pt x="2127" y="1533"/>
                  </a:cubicBezTo>
                  <a:cubicBezTo>
                    <a:pt x="2091" y="1533"/>
                    <a:pt x="2060" y="1545"/>
                    <a:pt x="2034" y="1569"/>
                  </a:cubicBezTo>
                  <a:cubicBezTo>
                    <a:pt x="2007" y="1538"/>
                    <a:pt x="2007" y="1538"/>
                    <a:pt x="2007" y="1538"/>
                  </a:cubicBezTo>
                  <a:cubicBezTo>
                    <a:pt x="2036" y="1509"/>
                    <a:pt x="2079" y="1493"/>
                    <a:pt x="2137" y="1493"/>
                  </a:cubicBezTo>
                  <a:cubicBezTo>
                    <a:pt x="2198" y="1493"/>
                    <a:pt x="2249" y="1527"/>
                    <a:pt x="2249" y="1602"/>
                  </a:cubicBezTo>
                  <a:cubicBezTo>
                    <a:pt x="2249" y="1739"/>
                    <a:pt x="2249" y="1739"/>
                    <a:pt x="2249" y="1739"/>
                  </a:cubicBezTo>
                  <a:cubicBezTo>
                    <a:pt x="2249" y="1763"/>
                    <a:pt x="2252" y="1792"/>
                    <a:pt x="2255" y="1808"/>
                  </a:cubicBezTo>
                  <a:cubicBezTo>
                    <a:pt x="2213" y="1808"/>
                    <a:pt x="2213" y="1808"/>
                    <a:pt x="2213" y="1808"/>
                  </a:cubicBezTo>
                  <a:cubicBezTo>
                    <a:pt x="2210" y="1793"/>
                    <a:pt x="2209" y="1775"/>
                    <a:pt x="2209" y="1758"/>
                  </a:cubicBezTo>
                  <a:cubicBezTo>
                    <a:pt x="2207" y="1758"/>
                    <a:pt x="2207" y="1758"/>
                    <a:pt x="2207" y="1758"/>
                  </a:cubicBezTo>
                  <a:cubicBezTo>
                    <a:pt x="2182" y="1799"/>
                    <a:pt x="2148" y="1816"/>
                    <a:pt x="2099" y="1816"/>
                  </a:cubicBezTo>
                  <a:cubicBezTo>
                    <a:pt x="2045" y="1816"/>
                    <a:pt x="1994" y="1786"/>
                    <a:pt x="1994" y="1726"/>
                  </a:cubicBezTo>
                  <a:cubicBezTo>
                    <a:pt x="1994" y="1627"/>
                    <a:pt x="2111" y="1620"/>
                    <a:pt x="2184" y="1620"/>
                  </a:cubicBezTo>
                  <a:cubicBezTo>
                    <a:pt x="2206" y="1620"/>
                    <a:pt x="2206" y="1620"/>
                    <a:pt x="2206" y="1620"/>
                  </a:cubicBezTo>
                  <a:moveTo>
                    <a:pt x="2184" y="1655"/>
                  </a:moveTo>
                  <a:cubicBezTo>
                    <a:pt x="2140" y="1655"/>
                    <a:pt x="2041" y="1659"/>
                    <a:pt x="2041" y="1720"/>
                  </a:cubicBezTo>
                  <a:cubicBezTo>
                    <a:pt x="2041" y="1761"/>
                    <a:pt x="2078" y="1777"/>
                    <a:pt x="2113" y="1777"/>
                  </a:cubicBezTo>
                  <a:cubicBezTo>
                    <a:pt x="2176" y="1777"/>
                    <a:pt x="2206" y="1732"/>
                    <a:pt x="2206" y="1678"/>
                  </a:cubicBezTo>
                  <a:cubicBezTo>
                    <a:pt x="2206" y="1655"/>
                    <a:pt x="2206" y="1655"/>
                    <a:pt x="2206" y="1655"/>
                  </a:cubicBezTo>
                  <a:lnTo>
                    <a:pt x="2184" y="1655"/>
                  </a:lnTo>
                  <a:close/>
                  <a:moveTo>
                    <a:pt x="2391" y="1501"/>
                  </a:moveTo>
                  <a:cubicBezTo>
                    <a:pt x="2346" y="1501"/>
                    <a:pt x="2346" y="1501"/>
                    <a:pt x="2346" y="1501"/>
                  </a:cubicBezTo>
                  <a:cubicBezTo>
                    <a:pt x="2348" y="1524"/>
                    <a:pt x="2350" y="1552"/>
                    <a:pt x="2350" y="1569"/>
                  </a:cubicBezTo>
                  <a:cubicBezTo>
                    <a:pt x="2350" y="1808"/>
                    <a:pt x="2350" y="1808"/>
                    <a:pt x="2350" y="1808"/>
                  </a:cubicBezTo>
                  <a:cubicBezTo>
                    <a:pt x="2393" y="1808"/>
                    <a:pt x="2393" y="1808"/>
                    <a:pt x="2393" y="1808"/>
                  </a:cubicBezTo>
                  <a:cubicBezTo>
                    <a:pt x="2393" y="1651"/>
                    <a:pt x="2393" y="1651"/>
                    <a:pt x="2393" y="1651"/>
                  </a:cubicBezTo>
                  <a:cubicBezTo>
                    <a:pt x="2393" y="1539"/>
                    <a:pt x="2477" y="1533"/>
                    <a:pt x="2486" y="1533"/>
                  </a:cubicBezTo>
                  <a:cubicBezTo>
                    <a:pt x="2551" y="1533"/>
                    <a:pt x="2570" y="1570"/>
                    <a:pt x="2570" y="1638"/>
                  </a:cubicBezTo>
                  <a:cubicBezTo>
                    <a:pt x="2570" y="1808"/>
                    <a:pt x="2570" y="1808"/>
                    <a:pt x="2570" y="1808"/>
                  </a:cubicBezTo>
                  <a:cubicBezTo>
                    <a:pt x="2613" y="1808"/>
                    <a:pt x="2613" y="1808"/>
                    <a:pt x="2613" y="1808"/>
                  </a:cubicBezTo>
                  <a:cubicBezTo>
                    <a:pt x="2613" y="1613"/>
                    <a:pt x="2613" y="1613"/>
                    <a:pt x="2613" y="1613"/>
                  </a:cubicBezTo>
                  <a:cubicBezTo>
                    <a:pt x="2613" y="1537"/>
                    <a:pt x="2576" y="1493"/>
                    <a:pt x="2497" y="1493"/>
                  </a:cubicBezTo>
                  <a:cubicBezTo>
                    <a:pt x="2457" y="1493"/>
                    <a:pt x="2413" y="1517"/>
                    <a:pt x="2394" y="1550"/>
                  </a:cubicBezTo>
                  <a:cubicBezTo>
                    <a:pt x="2393" y="1550"/>
                    <a:pt x="2393" y="1550"/>
                    <a:pt x="2393" y="1550"/>
                  </a:cubicBezTo>
                  <a:cubicBezTo>
                    <a:pt x="2393" y="1534"/>
                    <a:pt x="2393" y="1518"/>
                    <a:pt x="2391" y="1501"/>
                  </a:cubicBezTo>
                  <a:moveTo>
                    <a:pt x="3021" y="1808"/>
                  </a:moveTo>
                  <a:cubicBezTo>
                    <a:pt x="2978" y="1808"/>
                    <a:pt x="2978" y="1808"/>
                    <a:pt x="2978" y="1808"/>
                  </a:cubicBezTo>
                  <a:cubicBezTo>
                    <a:pt x="2978" y="1757"/>
                    <a:pt x="2978" y="1757"/>
                    <a:pt x="2978" y="1757"/>
                  </a:cubicBezTo>
                  <a:cubicBezTo>
                    <a:pt x="2976" y="1757"/>
                    <a:pt x="2976" y="1757"/>
                    <a:pt x="2976" y="1757"/>
                  </a:cubicBezTo>
                  <a:cubicBezTo>
                    <a:pt x="2948" y="1798"/>
                    <a:pt x="2898" y="1816"/>
                    <a:pt x="2857" y="1816"/>
                  </a:cubicBezTo>
                  <a:cubicBezTo>
                    <a:pt x="2761" y="1816"/>
                    <a:pt x="2694" y="1747"/>
                    <a:pt x="2694" y="1655"/>
                  </a:cubicBezTo>
                  <a:cubicBezTo>
                    <a:pt x="2694" y="1562"/>
                    <a:pt x="2761" y="1493"/>
                    <a:pt x="2857" y="1493"/>
                  </a:cubicBezTo>
                  <a:cubicBezTo>
                    <a:pt x="2898" y="1493"/>
                    <a:pt x="2948" y="1511"/>
                    <a:pt x="2976" y="1552"/>
                  </a:cubicBezTo>
                  <a:cubicBezTo>
                    <a:pt x="2978" y="1552"/>
                    <a:pt x="2978" y="1552"/>
                    <a:pt x="2978" y="1552"/>
                  </a:cubicBezTo>
                  <a:cubicBezTo>
                    <a:pt x="2978" y="1312"/>
                    <a:pt x="2978" y="1312"/>
                    <a:pt x="2978" y="1312"/>
                  </a:cubicBezTo>
                  <a:cubicBezTo>
                    <a:pt x="3021" y="1312"/>
                    <a:pt x="3021" y="1312"/>
                    <a:pt x="3021" y="1312"/>
                  </a:cubicBezTo>
                  <a:cubicBezTo>
                    <a:pt x="3021" y="1808"/>
                    <a:pt x="3021" y="1808"/>
                    <a:pt x="3021" y="1808"/>
                  </a:cubicBezTo>
                  <a:moveTo>
                    <a:pt x="2857" y="1777"/>
                  </a:moveTo>
                  <a:cubicBezTo>
                    <a:pt x="2928" y="1777"/>
                    <a:pt x="2980" y="1724"/>
                    <a:pt x="2980" y="1655"/>
                  </a:cubicBezTo>
                  <a:cubicBezTo>
                    <a:pt x="2980" y="1586"/>
                    <a:pt x="2928" y="1533"/>
                    <a:pt x="2857" y="1533"/>
                  </a:cubicBezTo>
                  <a:cubicBezTo>
                    <a:pt x="2786" y="1533"/>
                    <a:pt x="2741" y="1586"/>
                    <a:pt x="2741" y="1655"/>
                  </a:cubicBezTo>
                  <a:cubicBezTo>
                    <a:pt x="2741" y="1724"/>
                    <a:pt x="2786" y="1777"/>
                    <a:pt x="2857" y="1777"/>
                  </a:cubicBezTo>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13" name="Freeform 8"/>
            <p:cNvSpPr>
              <a:spLocks noEditPoints="1"/>
            </p:cNvSpPr>
            <p:nvPr/>
          </p:nvSpPr>
          <p:spPr bwMode="auto">
            <a:xfrm>
              <a:off x="4550" y="231"/>
              <a:ext cx="422" cy="234"/>
            </a:xfrm>
            <a:custGeom>
              <a:avLst/>
              <a:gdLst/>
              <a:ahLst/>
              <a:cxnLst>
                <a:cxn ang="0">
                  <a:pos x="1217" y="13"/>
                </a:cxn>
                <a:cxn ang="0">
                  <a:pos x="1682" y="13"/>
                </a:cxn>
                <a:cxn ang="0">
                  <a:pos x="1484" y="1400"/>
                </a:cxn>
                <a:cxn ang="0">
                  <a:pos x="1430" y="1552"/>
                </a:cxn>
                <a:cxn ang="0">
                  <a:pos x="1207" y="1663"/>
                </a:cxn>
                <a:cxn ang="0">
                  <a:pos x="931" y="1464"/>
                </a:cxn>
                <a:cxn ang="0">
                  <a:pos x="583" y="711"/>
                </a:cxn>
                <a:cxn ang="0">
                  <a:pos x="470" y="1646"/>
                </a:cxn>
                <a:cxn ang="0">
                  <a:pos x="0" y="1646"/>
                </a:cxn>
                <a:cxn ang="0">
                  <a:pos x="231" y="38"/>
                </a:cxn>
                <a:cxn ang="0">
                  <a:pos x="449" y="0"/>
                </a:cxn>
                <a:cxn ang="0">
                  <a:pos x="751" y="212"/>
                </a:cxn>
                <a:cxn ang="0">
                  <a:pos x="1122" y="985"/>
                </a:cxn>
                <a:cxn ang="0">
                  <a:pos x="1217" y="13"/>
                </a:cxn>
                <a:cxn ang="0">
                  <a:pos x="2360" y="1229"/>
                </a:cxn>
                <a:cxn ang="0">
                  <a:pos x="2496" y="265"/>
                </a:cxn>
                <a:cxn ang="0">
                  <a:pos x="2270" y="2"/>
                </a:cxn>
                <a:cxn ang="0">
                  <a:pos x="1971" y="265"/>
                </a:cxn>
                <a:cxn ang="0">
                  <a:pos x="1814" y="1386"/>
                </a:cxn>
                <a:cxn ang="0">
                  <a:pos x="2039" y="1648"/>
                </a:cxn>
                <a:cxn ang="0">
                  <a:pos x="2941" y="1648"/>
                </a:cxn>
                <a:cxn ang="0">
                  <a:pos x="3000" y="1229"/>
                </a:cxn>
                <a:cxn ang="0">
                  <a:pos x="2360" y="1229"/>
                </a:cxn>
              </a:cxnLst>
              <a:rect l="0" t="0" r="r" b="b"/>
              <a:pathLst>
                <a:path w="3000" h="1665">
                  <a:moveTo>
                    <a:pt x="1217" y="13"/>
                  </a:moveTo>
                  <a:cubicBezTo>
                    <a:pt x="1682" y="13"/>
                    <a:pt x="1682" y="13"/>
                    <a:pt x="1682" y="13"/>
                  </a:cubicBezTo>
                  <a:cubicBezTo>
                    <a:pt x="1484" y="1400"/>
                    <a:pt x="1484" y="1400"/>
                    <a:pt x="1484" y="1400"/>
                  </a:cubicBezTo>
                  <a:cubicBezTo>
                    <a:pt x="1480" y="1428"/>
                    <a:pt x="1470" y="1493"/>
                    <a:pt x="1430" y="1552"/>
                  </a:cubicBezTo>
                  <a:cubicBezTo>
                    <a:pt x="1390" y="1611"/>
                    <a:pt x="1327" y="1664"/>
                    <a:pt x="1207" y="1663"/>
                  </a:cubicBezTo>
                  <a:cubicBezTo>
                    <a:pt x="1127" y="1665"/>
                    <a:pt x="1025" y="1629"/>
                    <a:pt x="931" y="1464"/>
                  </a:cubicBezTo>
                  <a:cubicBezTo>
                    <a:pt x="871" y="1359"/>
                    <a:pt x="698" y="981"/>
                    <a:pt x="583" y="711"/>
                  </a:cubicBezTo>
                  <a:cubicBezTo>
                    <a:pt x="470" y="1646"/>
                    <a:pt x="470" y="1646"/>
                    <a:pt x="470" y="1646"/>
                  </a:cubicBezTo>
                  <a:cubicBezTo>
                    <a:pt x="0" y="1646"/>
                    <a:pt x="0" y="1646"/>
                    <a:pt x="0" y="1646"/>
                  </a:cubicBezTo>
                  <a:cubicBezTo>
                    <a:pt x="231" y="38"/>
                    <a:pt x="231" y="38"/>
                    <a:pt x="231" y="38"/>
                  </a:cubicBezTo>
                  <a:cubicBezTo>
                    <a:pt x="293" y="25"/>
                    <a:pt x="374" y="0"/>
                    <a:pt x="449" y="0"/>
                  </a:cubicBezTo>
                  <a:cubicBezTo>
                    <a:pt x="622" y="0"/>
                    <a:pt x="703" y="106"/>
                    <a:pt x="751" y="212"/>
                  </a:cubicBezTo>
                  <a:cubicBezTo>
                    <a:pt x="1122" y="985"/>
                    <a:pt x="1122" y="985"/>
                    <a:pt x="1122" y="985"/>
                  </a:cubicBezTo>
                  <a:cubicBezTo>
                    <a:pt x="1217" y="13"/>
                    <a:pt x="1217" y="13"/>
                    <a:pt x="1217" y="13"/>
                  </a:cubicBezTo>
                  <a:moveTo>
                    <a:pt x="2360" y="1229"/>
                  </a:moveTo>
                  <a:cubicBezTo>
                    <a:pt x="2496" y="265"/>
                    <a:pt x="2496" y="265"/>
                    <a:pt x="2496" y="265"/>
                  </a:cubicBezTo>
                  <a:cubicBezTo>
                    <a:pt x="2516" y="120"/>
                    <a:pt x="2415" y="2"/>
                    <a:pt x="2270" y="2"/>
                  </a:cubicBezTo>
                  <a:cubicBezTo>
                    <a:pt x="2126" y="2"/>
                    <a:pt x="1992" y="120"/>
                    <a:pt x="1971" y="265"/>
                  </a:cubicBezTo>
                  <a:cubicBezTo>
                    <a:pt x="1814" y="1386"/>
                    <a:pt x="1814" y="1386"/>
                    <a:pt x="1814" y="1386"/>
                  </a:cubicBezTo>
                  <a:cubicBezTo>
                    <a:pt x="1794" y="1531"/>
                    <a:pt x="1894" y="1648"/>
                    <a:pt x="2039" y="1648"/>
                  </a:cubicBezTo>
                  <a:cubicBezTo>
                    <a:pt x="2941" y="1648"/>
                    <a:pt x="2941" y="1648"/>
                    <a:pt x="2941" y="1648"/>
                  </a:cubicBezTo>
                  <a:cubicBezTo>
                    <a:pt x="3000" y="1229"/>
                    <a:pt x="3000" y="1229"/>
                    <a:pt x="3000" y="1229"/>
                  </a:cubicBezTo>
                  <a:cubicBezTo>
                    <a:pt x="2360" y="1229"/>
                    <a:pt x="2360" y="1229"/>
                    <a:pt x="2360" y="1229"/>
                  </a:cubicBezTo>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grpSp>
      <p:pic>
        <p:nvPicPr>
          <p:cNvPr id="3" name="Tijdelijke aanduiding voor inhoud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96800" y="4340781"/>
            <a:ext cx="1044332" cy="1051405"/>
          </a:xfrm>
          <a:prstGeom prst="rect">
            <a:avLst/>
          </a:prstGeom>
          <a:noFill/>
          <a:ln w="9525">
            <a:noFill/>
            <a:miter lim="800000"/>
            <a:headEnd/>
            <a:tailEnd/>
          </a:ln>
          <a:effectLst/>
        </p:spPr>
      </p:pic>
      <p:pic>
        <p:nvPicPr>
          <p:cNvPr id="4" name="Afbeelding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5577" y="3132269"/>
            <a:ext cx="1050908" cy="1055641"/>
          </a:xfrm>
          <a:prstGeom prst="rect">
            <a:avLst/>
          </a:prstGeom>
        </p:spPr>
      </p:pic>
      <p:pic>
        <p:nvPicPr>
          <p:cNvPr id="5" name="Afbeelding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5577" y="1904831"/>
            <a:ext cx="1050908" cy="1055642"/>
          </a:xfrm>
          <a:prstGeom prst="rect">
            <a:avLst/>
          </a:prstGeom>
        </p:spPr>
      </p:pic>
      <p:sp>
        <p:nvSpPr>
          <p:cNvPr id="6" name="Titel 1"/>
          <p:cNvSpPr txBox="1">
            <a:spLocks/>
          </p:cNvSpPr>
          <p:nvPr userDrawn="1"/>
        </p:nvSpPr>
        <p:spPr bwMode="auto">
          <a:xfrm>
            <a:off x="1816868" y="1909140"/>
            <a:ext cx="6010275" cy="65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0" fontAlgn="base" hangingPunct="0">
              <a:lnSpc>
                <a:spcPts val="2500"/>
              </a:lnSpc>
              <a:spcBef>
                <a:spcPct val="0"/>
              </a:spcBef>
              <a:spcAft>
                <a:spcPct val="0"/>
              </a:spcAft>
              <a:defRPr sz="2500">
                <a:solidFill>
                  <a:schemeClr val="tx2"/>
                </a:solidFill>
                <a:latin typeface="+mj-lt"/>
                <a:ea typeface="+mj-ea"/>
                <a:cs typeface="+mj-cs"/>
              </a:defRPr>
            </a:lvl1pPr>
            <a:lvl2pPr algn="l" rtl="0" eaLnBrk="0" fontAlgn="base" hangingPunct="0">
              <a:lnSpc>
                <a:spcPts val="2500"/>
              </a:lnSpc>
              <a:spcBef>
                <a:spcPct val="0"/>
              </a:spcBef>
              <a:spcAft>
                <a:spcPct val="0"/>
              </a:spcAft>
              <a:defRPr sz="2500">
                <a:solidFill>
                  <a:schemeClr val="tx2"/>
                </a:solidFill>
                <a:latin typeface="Arial" charset="0"/>
              </a:defRPr>
            </a:lvl2pPr>
            <a:lvl3pPr algn="l" rtl="0" eaLnBrk="0" fontAlgn="base" hangingPunct="0">
              <a:lnSpc>
                <a:spcPts val="2500"/>
              </a:lnSpc>
              <a:spcBef>
                <a:spcPct val="0"/>
              </a:spcBef>
              <a:spcAft>
                <a:spcPct val="0"/>
              </a:spcAft>
              <a:defRPr sz="2500">
                <a:solidFill>
                  <a:schemeClr val="tx2"/>
                </a:solidFill>
                <a:latin typeface="Arial" charset="0"/>
              </a:defRPr>
            </a:lvl3pPr>
            <a:lvl4pPr algn="l" rtl="0" eaLnBrk="0" fontAlgn="base" hangingPunct="0">
              <a:lnSpc>
                <a:spcPts val="2500"/>
              </a:lnSpc>
              <a:spcBef>
                <a:spcPct val="0"/>
              </a:spcBef>
              <a:spcAft>
                <a:spcPct val="0"/>
              </a:spcAft>
              <a:defRPr sz="2500">
                <a:solidFill>
                  <a:schemeClr val="tx2"/>
                </a:solidFill>
                <a:latin typeface="Arial" charset="0"/>
              </a:defRPr>
            </a:lvl4pPr>
            <a:lvl5pPr algn="l" rtl="0" eaLnBrk="0" fontAlgn="base" hangingPunct="0">
              <a:lnSpc>
                <a:spcPts val="2500"/>
              </a:lnSpc>
              <a:spcBef>
                <a:spcPct val="0"/>
              </a:spcBef>
              <a:spcAft>
                <a:spcPct val="0"/>
              </a:spcAft>
              <a:defRPr sz="2500">
                <a:solidFill>
                  <a:schemeClr val="tx2"/>
                </a:solidFill>
                <a:latin typeface="Arial" charset="0"/>
              </a:defRPr>
            </a:lvl5pPr>
            <a:lvl6pPr marL="457200" algn="l" rtl="0" fontAlgn="base">
              <a:lnSpc>
                <a:spcPts val="2500"/>
              </a:lnSpc>
              <a:spcBef>
                <a:spcPct val="0"/>
              </a:spcBef>
              <a:spcAft>
                <a:spcPct val="0"/>
              </a:spcAft>
              <a:defRPr sz="2500">
                <a:solidFill>
                  <a:schemeClr val="tx2"/>
                </a:solidFill>
                <a:latin typeface="Arial" charset="0"/>
              </a:defRPr>
            </a:lvl6pPr>
            <a:lvl7pPr marL="914400" algn="l" rtl="0" fontAlgn="base">
              <a:lnSpc>
                <a:spcPts val="2500"/>
              </a:lnSpc>
              <a:spcBef>
                <a:spcPct val="0"/>
              </a:spcBef>
              <a:spcAft>
                <a:spcPct val="0"/>
              </a:spcAft>
              <a:defRPr sz="2500">
                <a:solidFill>
                  <a:schemeClr val="tx2"/>
                </a:solidFill>
                <a:latin typeface="Arial" charset="0"/>
              </a:defRPr>
            </a:lvl7pPr>
            <a:lvl8pPr marL="1371600" algn="l" rtl="0" fontAlgn="base">
              <a:lnSpc>
                <a:spcPts val="2500"/>
              </a:lnSpc>
              <a:spcBef>
                <a:spcPct val="0"/>
              </a:spcBef>
              <a:spcAft>
                <a:spcPct val="0"/>
              </a:spcAft>
              <a:defRPr sz="2500">
                <a:solidFill>
                  <a:schemeClr val="tx2"/>
                </a:solidFill>
                <a:latin typeface="Arial" charset="0"/>
              </a:defRPr>
            </a:lvl8pPr>
            <a:lvl9pPr marL="1828800" algn="l" rtl="0" fontAlgn="base">
              <a:lnSpc>
                <a:spcPts val="2500"/>
              </a:lnSpc>
              <a:spcBef>
                <a:spcPct val="0"/>
              </a:spcBef>
              <a:spcAft>
                <a:spcPct val="0"/>
              </a:spcAft>
              <a:defRPr sz="2500">
                <a:solidFill>
                  <a:schemeClr val="tx2"/>
                </a:solidFill>
                <a:latin typeface="Arial" charset="0"/>
              </a:defRPr>
            </a:lvl9pPr>
          </a:lstStyle>
          <a:p>
            <a:r>
              <a:rPr lang="nl-NL" kern="0">
                <a:solidFill>
                  <a:srgbClr val="006D8C"/>
                </a:solidFill>
                <a:latin typeface="Arial" pitchFamily="34" charset="0"/>
                <a:cs typeface="Arial" pitchFamily="34" charset="0"/>
              </a:rPr>
              <a:t>www.iknl.nl</a:t>
            </a:r>
          </a:p>
        </p:txBody>
      </p:sp>
      <p:sp>
        <p:nvSpPr>
          <p:cNvPr id="7" name="Titel 1"/>
          <p:cNvSpPr txBox="1">
            <a:spLocks/>
          </p:cNvSpPr>
          <p:nvPr userDrawn="1"/>
        </p:nvSpPr>
        <p:spPr bwMode="auto">
          <a:xfrm>
            <a:off x="1800392" y="3136577"/>
            <a:ext cx="6010275" cy="65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0" fontAlgn="base" hangingPunct="0">
              <a:lnSpc>
                <a:spcPts val="2500"/>
              </a:lnSpc>
              <a:spcBef>
                <a:spcPct val="0"/>
              </a:spcBef>
              <a:spcAft>
                <a:spcPct val="0"/>
              </a:spcAft>
              <a:defRPr sz="2500">
                <a:solidFill>
                  <a:schemeClr val="tx2"/>
                </a:solidFill>
                <a:latin typeface="+mj-lt"/>
                <a:ea typeface="+mj-ea"/>
                <a:cs typeface="+mj-cs"/>
              </a:defRPr>
            </a:lvl1pPr>
            <a:lvl2pPr algn="l" rtl="0" eaLnBrk="0" fontAlgn="base" hangingPunct="0">
              <a:lnSpc>
                <a:spcPts val="2500"/>
              </a:lnSpc>
              <a:spcBef>
                <a:spcPct val="0"/>
              </a:spcBef>
              <a:spcAft>
                <a:spcPct val="0"/>
              </a:spcAft>
              <a:defRPr sz="2500">
                <a:solidFill>
                  <a:schemeClr val="tx2"/>
                </a:solidFill>
                <a:latin typeface="Arial" charset="0"/>
              </a:defRPr>
            </a:lvl2pPr>
            <a:lvl3pPr algn="l" rtl="0" eaLnBrk="0" fontAlgn="base" hangingPunct="0">
              <a:lnSpc>
                <a:spcPts val="2500"/>
              </a:lnSpc>
              <a:spcBef>
                <a:spcPct val="0"/>
              </a:spcBef>
              <a:spcAft>
                <a:spcPct val="0"/>
              </a:spcAft>
              <a:defRPr sz="2500">
                <a:solidFill>
                  <a:schemeClr val="tx2"/>
                </a:solidFill>
                <a:latin typeface="Arial" charset="0"/>
              </a:defRPr>
            </a:lvl3pPr>
            <a:lvl4pPr algn="l" rtl="0" eaLnBrk="0" fontAlgn="base" hangingPunct="0">
              <a:lnSpc>
                <a:spcPts val="2500"/>
              </a:lnSpc>
              <a:spcBef>
                <a:spcPct val="0"/>
              </a:spcBef>
              <a:spcAft>
                <a:spcPct val="0"/>
              </a:spcAft>
              <a:defRPr sz="2500">
                <a:solidFill>
                  <a:schemeClr val="tx2"/>
                </a:solidFill>
                <a:latin typeface="Arial" charset="0"/>
              </a:defRPr>
            </a:lvl4pPr>
            <a:lvl5pPr algn="l" rtl="0" eaLnBrk="0" fontAlgn="base" hangingPunct="0">
              <a:lnSpc>
                <a:spcPts val="2500"/>
              </a:lnSpc>
              <a:spcBef>
                <a:spcPct val="0"/>
              </a:spcBef>
              <a:spcAft>
                <a:spcPct val="0"/>
              </a:spcAft>
              <a:defRPr sz="2500">
                <a:solidFill>
                  <a:schemeClr val="tx2"/>
                </a:solidFill>
                <a:latin typeface="Arial" charset="0"/>
              </a:defRPr>
            </a:lvl5pPr>
            <a:lvl6pPr marL="457200" algn="l" rtl="0" fontAlgn="base">
              <a:lnSpc>
                <a:spcPts val="2500"/>
              </a:lnSpc>
              <a:spcBef>
                <a:spcPct val="0"/>
              </a:spcBef>
              <a:spcAft>
                <a:spcPct val="0"/>
              </a:spcAft>
              <a:defRPr sz="2500">
                <a:solidFill>
                  <a:schemeClr val="tx2"/>
                </a:solidFill>
                <a:latin typeface="Arial" charset="0"/>
              </a:defRPr>
            </a:lvl6pPr>
            <a:lvl7pPr marL="914400" algn="l" rtl="0" fontAlgn="base">
              <a:lnSpc>
                <a:spcPts val="2500"/>
              </a:lnSpc>
              <a:spcBef>
                <a:spcPct val="0"/>
              </a:spcBef>
              <a:spcAft>
                <a:spcPct val="0"/>
              </a:spcAft>
              <a:defRPr sz="2500">
                <a:solidFill>
                  <a:schemeClr val="tx2"/>
                </a:solidFill>
                <a:latin typeface="Arial" charset="0"/>
              </a:defRPr>
            </a:lvl7pPr>
            <a:lvl8pPr marL="1371600" algn="l" rtl="0" fontAlgn="base">
              <a:lnSpc>
                <a:spcPts val="2500"/>
              </a:lnSpc>
              <a:spcBef>
                <a:spcPct val="0"/>
              </a:spcBef>
              <a:spcAft>
                <a:spcPct val="0"/>
              </a:spcAft>
              <a:defRPr sz="2500">
                <a:solidFill>
                  <a:schemeClr val="tx2"/>
                </a:solidFill>
                <a:latin typeface="Arial" charset="0"/>
              </a:defRPr>
            </a:lvl8pPr>
            <a:lvl9pPr marL="1828800" algn="l" rtl="0" fontAlgn="base">
              <a:lnSpc>
                <a:spcPts val="2500"/>
              </a:lnSpc>
              <a:spcBef>
                <a:spcPct val="0"/>
              </a:spcBef>
              <a:spcAft>
                <a:spcPct val="0"/>
              </a:spcAft>
              <a:defRPr sz="2500">
                <a:solidFill>
                  <a:schemeClr val="tx2"/>
                </a:solidFill>
                <a:latin typeface="Arial" charset="0"/>
              </a:defRPr>
            </a:lvl9pPr>
          </a:lstStyle>
          <a:p>
            <a:r>
              <a:rPr lang="nl-NL">
                <a:solidFill>
                  <a:srgbClr val="006D8C"/>
                </a:solidFill>
                <a:latin typeface="+mn-lt"/>
              </a:rPr>
              <a:t>www.linkedin.com/company/iknl</a:t>
            </a:r>
            <a:endParaRPr lang="nl-NL" kern="0">
              <a:solidFill>
                <a:srgbClr val="006D8C"/>
              </a:solidFill>
              <a:latin typeface="+mn-lt"/>
              <a:cs typeface="Arial" pitchFamily="34" charset="0"/>
            </a:endParaRPr>
          </a:p>
        </p:txBody>
      </p:sp>
      <p:sp>
        <p:nvSpPr>
          <p:cNvPr id="8" name="Titel 1"/>
          <p:cNvSpPr txBox="1">
            <a:spLocks/>
          </p:cNvSpPr>
          <p:nvPr userDrawn="1"/>
        </p:nvSpPr>
        <p:spPr bwMode="auto">
          <a:xfrm>
            <a:off x="1800391" y="4355776"/>
            <a:ext cx="6010275" cy="65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0" fontAlgn="base" hangingPunct="0">
              <a:lnSpc>
                <a:spcPts val="2500"/>
              </a:lnSpc>
              <a:spcBef>
                <a:spcPct val="0"/>
              </a:spcBef>
              <a:spcAft>
                <a:spcPct val="0"/>
              </a:spcAft>
              <a:defRPr sz="2500">
                <a:solidFill>
                  <a:schemeClr val="tx2"/>
                </a:solidFill>
                <a:latin typeface="+mj-lt"/>
                <a:ea typeface="+mj-ea"/>
                <a:cs typeface="+mj-cs"/>
              </a:defRPr>
            </a:lvl1pPr>
            <a:lvl2pPr algn="l" rtl="0" eaLnBrk="0" fontAlgn="base" hangingPunct="0">
              <a:lnSpc>
                <a:spcPts val="2500"/>
              </a:lnSpc>
              <a:spcBef>
                <a:spcPct val="0"/>
              </a:spcBef>
              <a:spcAft>
                <a:spcPct val="0"/>
              </a:spcAft>
              <a:defRPr sz="2500">
                <a:solidFill>
                  <a:schemeClr val="tx2"/>
                </a:solidFill>
                <a:latin typeface="Arial" charset="0"/>
              </a:defRPr>
            </a:lvl2pPr>
            <a:lvl3pPr algn="l" rtl="0" eaLnBrk="0" fontAlgn="base" hangingPunct="0">
              <a:lnSpc>
                <a:spcPts val="2500"/>
              </a:lnSpc>
              <a:spcBef>
                <a:spcPct val="0"/>
              </a:spcBef>
              <a:spcAft>
                <a:spcPct val="0"/>
              </a:spcAft>
              <a:defRPr sz="2500">
                <a:solidFill>
                  <a:schemeClr val="tx2"/>
                </a:solidFill>
                <a:latin typeface="Arial" charset="0"/>
              </a:defRPr>
            </a:lvl3pPr>
            <a:lvl4pPr algn="l" rtl="0" eaLnBrk="0" fontAlgn="base" hangingPunct="0">
              <a:lnSpc>
                <a:spcPts val="2500"/>
              </a:lnSpc>
              <a:spcBef>
                <a:spcPct val="0"/>
              </a:spcBef>
              <a:spcAft>
                <a:spcPct val="0"/>
              </a:spcAft>
              <a:defRPr sz="2500">
                <a:solidFill>
                  <a:schemeClr val="tx2"/>
                </a:solidFill>
                <a:latin typeface="Arial" charset="0"/>
              </a:defRPr>
            </a:lvl4pPr>
            <a:lvl5pPr algn="l" rtl="0" eaLnBrk="0" fontAlgn="base" hangingPunct="0">
              <a:lnSpc>
                <a:spcPts val="2500"/>
              </a:lnSpc>
              <a:spcBef>
                <a:spcPct val="0"/>
              </a:spcBef>
              <a:spcAft>
                <a:spcPct val="0"/>
              </a:spcAft>
              <a:defRPr sz="2500">
                <a:solidFill>
                  <a:schemeClr val="tx2"/>
                </a:solidFill>
                <a:latin typeface="Arial" charset="0"/>
              </a:defRPr>
            </a:lvl5pPr>
            <a:lvl6pPr marL="457200" algn="l" rtl="0" fontAlgn="base">
              <a:lnSpc>
                <a:spcPts val="2500"/>
              </a:lnSpc>
              <a:spcBef>
                <a:spcPct val="0"/>
              </a:spcBef>
              <a:spcAft>
                <a:spcPct val="0"/>
              </a:spcAft>
              <a:defRPr sz="2500">
                <a:solidFill>
                  <a:schemeClr val="tx2"/>
                </a:solidFill>
                <a:latin typeface="Arial" charset="0"/>
              </a:defRPr>
            </a:lvl6pPr>
            <a:lvl7pPr marL="914400" algn="l" rtl="0" fontAlgn="base">
              <a:lnSpc>
                <a:spcPts val="2500"/>
              </a:lnSpc>
              <a:spcBef>
                <a:spcPct val="0"/>
              </a:spcBef>
              <a:spcAft>
                <a:spcPct val="0"/>
              </a:spcAft>
              <a:defRPr sz="2500">
                <a:solidFill>
                  <a:schemeClr val="tx2"/>
                </a:solidFill>
                <a:latin typeface="Arial" charset="0"/>
              </a:defRPr>
            </a:lvl7pPr>
            <a:lvl8pPr marL="1371600" algn="l" rtl="0" fontAlgn="base">
              <a:lnSpc>
                <a:spcPts val="2500"/>
              </a:lnSpc>
              <a:spcBef>
                <a:spcPct val="0"/>
              </a:spcBef>
              <a:spcAft>
                <a:spcPct val="0"/>
              </a:spcAft>
              <a:defRPr sz="2500">
                <a:solidFill>
                  <a:schemeClr val="tx2"/>
                </a:solidFill>
                <a:latin typeface="Arial" charset="0"/>
              </a:defRPr>
            </a:lvl8pPr>
            <a:lvl9pPr marL="1828800" algn="l" rtl="0" fontAlgn="base">
              <a:lnSpc>
                <a:spcPts val="2500"/>
              </a:lnSpc>
              <a:spcBef>
                <a:spcPct val="0"/>
              </a:spcBef>
              <a:spcAft>
                <a:spcPct val="0"/>
              </a:spcAft>
              <a:defRPr sz="2500">
                <a:solidFill>
                  <a:schemeClr val="tx2"/>
                </a:solidFill>
                <a:latin typeface="Arial" charset="0"/>
              </a:defRPr>
            </a:lvl9pPr>
          </a:lstStyle>
          <a:p>
            <a:r>
              <a:rPr lang="nl-NL">
                <a:solidFill>
                  <a:srgbClr val="006D8C"/>
                </a:solidFill>
              </a:rPr>
              <a:t>twitter.com/</a:t>
            </a:r>
            <a:r>
              <a:rPr lang="nl-NL" err="1">
                <a:solidFill>
                  <a:srgbClr val="006D8C"/>
                </a:solidFill>
              </a:rPr>
              <a:t>iknl</a:t>
            </a:r>
            <a:endParaRPr lang="nl-NL">
              <a:solidFill>
                <a:srgbClr val="006D8C"/>
              </a:solidFill>
            </a:endParaRPr>
          </a:p>
        </p:txBody>
      </p:sp>
    </p:spTree>
    <p:extLst>
      <p:ext uri="{BB962C8B-B14F-4D97-AF65-F5344CB8AC3E}">
        <p14:creationId xmlns:p14="http://schemas.microsoft.com/office/powerpoint/2010/main" val="18346994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1343" y="261940"/>
            <a:ext cx="6074930" cy="755650"/>
          </a:xfrm>
          <a:prstGeom prst="rect">
            <a:avLst/>
          </a:prstGeom>
          <a:noFill/>
          <a:ln w="9525">
            <a:noFill/>
            <a:miter lim="800000"/>
            <a:headEnd/>
            <a:tailEnd/>
          </a:ln>
          <a:effectLst/>
        </p:spPr>
        <p:txBody>
          <a:bodyPr vert="horz" wrap="square" lIns="72000" tIns="0" rIns="0" bIns="0" numCol="1" anchor="b" anchorCtr="0" compatLnSpc="1">
            <a:prstTxWarp prst="textNoShape">
              <a:avLst/>
            </a:prstTxWarp>
          </a:bodyPr>
          <a:lstStyle/>
          <a:p>
            <a:pPr lvl="0"/>
            <a:r>
              <a:rPr lang="nl-NL" noProof="1"/>
              <a:t>Klik om titel te bewerken</a:t>
            </a:r>
          </a:p>
        </p:txBody>
      </p:sp>
      <p:sp>
        <p:nvSpPr>
          <p:cNvPr id="1027" name="Rectangle 3"/>
          <p:cNvSpPr>
            <a:spLocks noGrp="1" noChangeArrowheads="1"/>
          </p:cNvSpPr>
          <p:nvPr>
            <p:ph type="body" idx="1"/>
          </p:nvPr>
        </p:nvSpPr>
        <p:spPr bwMode="auto">
          <a:xfrm>
            <a:off x="292822" y="1625879"/>
            <a:ext cx="7704000" cy="4462463"/>
          </a:xfrm>
          <a:prstGeom prst="rect">
            <a:avLst/>
          </a:prstGeom>
          <a:noFill/>
          <a:ln w="9525">
            <a:noFill/>
            <a:miter lim="800000"/>
            <a:headEnd/>
            <a:tailEnd/>
          </a:ln>
          <a:effectLst/>
        </p:spPr>
        <p:txBody>
          <a:bodyPr vert="horz" wrap="square" lIns="72000" tIns="0" rIns="0" bIns="0" numCol="1" anchor="t" anchorCtr="0" compatLnSpc="1">
            <a:prstTxWarp prst="textNoShape">
              <a:avLst/>
            </a:prstTxWarp>
          </a:bodyPr>
          <a:lstStyle/>
          <a:p>
            <a:pPr lvl="0"/>
            <a:r>
              <a:rPr lang="nl-NL" noProof="1"/>
              <a:t>Klik om de opmaakprofielen van de modeltekst te bewerken</a:t>
            </a:r>
          </a:p>
          <a:p>
            <a:pPr lvl="1"/>
            <a:r>
              <a:rPr lang="nl-NL" noProof="1"/>
              <a:t>Tweede niveau</a:t>
            </a:r>
          </a:p>
          <a:p>
            <a:pPr lvl="2"/>
            <a:r>
              <a:rPr lang="nl-NL" noProof="1"/>
              <a:t>Derde niveau</a:t>
            </a:r>
          </a:p>
        </p:txBody>
      </p:sp>
      <p:grpSp>
        <p:nvGrpSpPr>
          <p:cNvPr id="5" name="Groep 4"/>
          <p:cNvGrpSpPr/>
          <p:nvPr/>
        </p:nvGrpSpPr>
        <p:grpSpPr>
          <a:xfrm>
            <a:off x="0" y="177800"/>
            <a:ext cx="8942388" cy="6680201"/>
            <a:chOff x="0" y="177800"/>
            <a:chExt cx="8942388" cy="6680201"/>
          </a:xfrm>
        </p:grpSpPr>
        <p:sp>
          <p:nvSpPr>
            <p:cNvPr id="6" name="Freeform 5"/>
            <p:cNvSpPr>
              <a:spLocks/>
            </p:cNvSpPr>
            <p:nvPr/>
          </p:nvSpPr>
          <p:spPr bwMode="auto">
            <a:xfrm>
              <a:off x="0" y="1227138"/>
              <a:ext cx="8932863" cy="5630863"/>
            </a:xfrm>
            <a:custGeom>
              <a:avLst/>
              <a:gdLst/>
              <a:ahLst/>
              <a:cxnLst>
                <a:cxn ang="0">
                  <a:pos x="39833" y="2340"/>
                </a:cxn>
                <a:cxn ang="0">
                  <a:pos x="38569" y="535"/>
                </a:cxn>
                <a:cxn ang="0">
                  <a:pos x="36591" y="0"/>
                </a:cxn>
                <a:cxn ang="0">
                  <a:pos x="0" y="0"/>
                </a:cxn>
                <a:cxn ang="0">
                  <a:pos x="0" y="20"/>
                </a:cxn>
                <a:cxn ang="0">
                  <a:pos x="0" y="40"/>
                </a:cxn>
                <a:cxn ang="0">
                  <a:pos x="0" y="1883"/>
                </a:cxn>
                <a:cxn ang="0">
                  <a:pos x="0" y="1924"/>
                </a:cxn>
                <a:cxn ang="0">
                  <a:pos x="35258" y="76"/>
                </a:cxn>
                <a:cxn ang="0">
                  <a:pos x="35511" y="69"/>
                </a:cxn>
                <a:cxn ang="0">
                  <a:pos x="37262" y="515"/>
                </a:cxn>
                <a:cxn ang="0">
                  <a:pos x="38250" y="1521"/>
                </a:cxn>
                <a:cxn ang="0">
                  <a:pos x="38809" y="3240"/>
                </a:cxn>
                <a:cxn ang="0">
                  <a:pos x="38812" y="3276"/>
                </a:cxn>
                <a:cxn ang="0">
                  <a:pos x="39962" y="25225"/>
                </a:cxn>
                <a:cxn ang="0">
                  <a:pos x="39973" y="25225"/>
                </a:cxn>
                <a:cxn ang="0">
                  <a:pos x="39993" y="25225"/>
                </a:cxn>
                <a:cxn ang="0">
                  <a:pos x="40003" y="25225"/>
                </a:cxn>
                <a:cxn ang="0">
                  <a:pos x="40013" y="25225"/>
                </a:cxn>
                <a:cxn ang="0">
                  <a:pos x="40013" y="3422"/>
                </a:cxn>
                <a:cxn ang="0">
                  <a:pos x="39833" y="2340"/>
                </a:cxn>
              </a:cxnLst>
              <a:rect l="0" t="0" r="r" b="b"/>
              <a:pathLst>
                <a:path w="40013" h="25225">
                  <a:moveTo>
                    <a:pt x="39833" y="2340"/>
                  </a:moveTo>
                  <a:cubicBezTo>
                    <a:pt x="39652" y="1739"/>
                    <a:pt x="39292" y="1017"/>
                    <a:pt x="38569" y="535"/>
                  </a:cubicBezTo>
                  <a:cubicBezTo>
                    <a:pt x="38087" y="214"/>
                    <a:pt x="37445" y="0"/>
                    <a:pt x="36591" y="0"/>
                  </a:cubicBezTo>
                  <a:cubicBezTo>
                    <a:pt x="0" y="0"/>
                    <a:pt x="0" y="0"/>
                    <a:pt x="0" y="0"/>
                  </a:cubicBezTo>
                  <a:cubicBezTo>
                    <a:pt x="0" y="20"/>
                    <a:pt x="0" y="20"/>
                    <a:pt x="0" y="20"/>
                  </a:cubicBezTo>
                  <a:cubicBezTo>
                    <a:pt x="0" y="40"/>
                    <a:pt x="0" y="40"/>
                    <a:pt x="0" y="40"/>
                  </a:cubicBezTo>
                  <a:cubicBezTo>
                    <a:pt x="0" y="1883"/>
                    <a:pt x="0" y="1883"/>
                    <a:pt x="0" y="1883"/>
                  </a:cubicBezTo>
                  <a:cubicBezTo>
                    <a:pt x="0" y="1924"/>
                    <a:pt x="0" y="1924"/>
                    <a:pt x="0" y="1924"/>
                  </a:cubicBezTo>
                  <a:cubicBezTo>
                    <a:pt x="35258" y="76"/>
                    <a:pt x="35258" y="76"/>
                    <a:pt x="35258" y="76"/>
                  </a:cubicBezTo>
                  <a:cubicBezTo>
                    <a:pt x="35345" y="71"/>
                    <a:pt x="35429" y="69"/>
                    <a:pt x="35511" y="69"/>
                  </a:cubicBezTo>
                  <a:cubicBezTo>
                    <a:pt x="36247" y="69"/>
                    <a:pt x="36818" y="245"/>
                    <a:pt x="37262" y="515"/>
                  </a:cubicBezTo>
                  <a:cubicBezTo>
                    <a:pt x="37706" y="784"/>
                    <a:pt x="38023" y="1147"/>
                    <a:pt x="38250" y="1521"/>
                  </a:cubicBezTo>
                  <a:cubicBezTo>
                    <a:pt x="38704" y="2270"/>
                    <a:pt x="38795" y="3065"/>
                    <a:pt x="38809" y="3240"/>
                  </a:cubicBezTo>
                  <a:cubicBezTo>
                    <a:pt x="38811" y="3264"/>
                    <a:pt x="38812" y="3276"/>
                    <a:pt x="38812" y="3276"/>
                  </a:cubicBezTo>
                  <a:cubicBezTo>
                    <a:pt x="39962" y="25225"/>
                    <a:pt x="39962" y="25225"/>
                    <a:pt x="39962" y="25225"/>
                  </a:cubicBezTo>
                  <a:cubicBezTo>
                    <a:pt x="39973" y="25225"/>
                    <a:pt x="39973" y="25225"/>
                    <a:pt x="39973" y="25225"/>
                  </a:cubicBezTo>
                  <a:cubicBezTo>
                    <a:pt x="39993" y="25225"/>
                    <a:pt x="39993" y="25225"/>
                    <a:pt x="39993" y="25225"/>
                  </a:cubicBezTo>
                  <a:cubicBezTo>
                    <a:pt x="40003" y="25225"/>
                    <a:pt x="40003" y="25225"/>
                    <a:pt x="40003" y="25225"/>
                  </a:cubicBezTo>
                  <a:cubicBezTo>
                    <a:pt x="40013" y="25225"/>
                    <a:pt x="40013" y="25225"/>
                    <a:pt x="40013" y="25225"/>
                  </a:cubicBezTo>
                  <a:cubicBezTo>
                    <a:pt x="40013" y="3422"/>
                    <a:pt x="40013" y="3422"/>
                    <a:pt x="40013" y="3422"/>
                  </a:cubicBezTo>
                  <a:cubicBezTo>
                    <a:pt x="40013" y="3421"/>
                    <a:pt x="40013" y="2941"/>
                    <a:pt x="39833" y="2340"/>
                  </a:cubicBezTo>
                  <a:close/>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7" name="Freeform 7"/>
            <p:cNvSpPr>
              <a:spLocks noEditPoints="1"/>
            </p:cNvSpPr>
            <p:nvPr/>
          </p:nvSpPr>
          <p:spPr bwMode="auto">
            <a:xfrm>
              <a:off x="6845300" y="177800"/>
              <a:ext cx="360363" cy="560388"/>
            </a:xfrm>
            <a:custGeom>
              <a:avLst/>
              <a:gdLst/>
              <a:ahLst/>
              <a:cxnLst>
                <a:cxn ang="0">
                  <a:pos x="502" y="559"/>
                </a:cxn>
                <a:cxn ang="0">
                  <a:pos x="280" y="300"/>
                </a:cxn>
                <a:cxn ang="0">
                  <a:pos x="286" y="258"/>
                </a:cxn>
                <a:cxn ang="0">
                  <a:pos x="583" y="1"/>
                </a:cxn>
                <a:cxn ang="0">
                  <a:pos x="806" y="261"/>
                </a:cxn>
                <a:cxn ang="0">
                  <a:pos x="799" y="302"/>
                </a:cxn>
                <a:cxn ang="0">
                  <a:pos x="502" y="559"/>
                </a:cxn>
                <a:cxn ang="0">
                  <a:pos x="1022" y="1738"/>
                </a:cxn>
                <a:cxn ang="0">
                  <a:pos x="1614" y="884"/>
                </a:cxn>
                <a:cxn ang="0">
                  <a:pos x="1433" y="849"/>
                </a:cxn>
                <a:cxn ang="0">
                  <a:pos x="745" y="1367"/>
                </a:cxn>
                <a:cxn ang="0">
                  <a:pos x="641" y="1619"/>
                </a:cxn>
                <a:cxn ang="0">
                  <a:pos x="744" y="862"/>
                </a:cxn>
                <a:cxn ang="0">
                  <a:pos x="222" y="862"/>
                </a:cxn>
                <a:cxn ang="0">
                  <a:pos x="0" y="2494"/>
                </a:cxn>
                <a:cxn ang="0">
                  <a:pos x="523" y="2494"/>
                </a:cxn>
                <a:cxn ang="0">
                  <a:pos x="627" y="1724"/>
                </a:cxn>
                <a:cxn ang="0">
                  <a:pos x="645" y="1815"/>
                </a:cxn>
                <a:cxn ang="0">
                  <a:pos x="1277" y="2511"/>
                </a:cxn>
                <a:cxn ang="0">
                  <a:pos x="1498" y="2485"/>
                </a:cxn>
                <a:cxn ang="0">
                  <a:pos x="1022" y="1738"/>
                </a:cxn>
              </a:cxnLst>
              <a:rect l="0" t="0" r="r" b="b"/>
              <a:pathLst>
                <a:path w="1614" h="2511">
                  <a:moveTo>
                    <a:pt x="502" y="559"/>
                  </a:moveTo>
                  <a:cubicBezTo>
                    <a:pt x="359" y="559"/>
                    <a:pt x="259" y="443"/>
                    <a:pt x="280" y="300"/>
                  </a:cubicBezTo>
                  <a:cubicBezTo>
                    <a:pt x="286" y="258"/>
                    <a:pt x="286" y="258"/>
                    <a:pt x="286" y="258"/>
                  </a:cubicBezTo>
                  <a:cubicBezTo>
                    <a:pt x="306" y="116"/>
                    <a:pt x="439" y="0"/>
                    <a:pt x="583" y="1"/>
                  </a:cubicBezTo>
                  <a:cubicBezTo>
                    <a:pt x="726" y="2"/>
                    <a:pt x="826" y="118"/>
                    <a:pt x="806" y="261"/>
                  </a:cubicBezTo>
                  <a:cubicBezTo>
                    <a:pt x="799" y="302"/>
                    <a:pt x="799" y="302"/>
                    <a:pt x="799" y="302"/>
                  </a:cubicBezTo>
                  <a:cubicBezTo>
                    <a:pt x="779" y="445"/>
                    <a:pt x="646" y="560"/>
                    <a:pt x="502" y="559"/>
                  </a:cubicBezTo>
                  <a:moveTo>
                    <a:pt x="1022" y="1738"/>
                  </a:moveTo>
                  <a:cubicBezTo>
                    <a:pt x="1376" y="1500"/>
                    <a:pt x="1614" y="884"/>
                    <a:pt x="1614" y="884"/>
                  </a:cubicBezTo>
                  <a:cubicBezTo>
                    <a:pt x="1614" y="884"/>
                    <a:pt x="1532" y="849"/>
                    <a:pt x="1433" y="849"/>
                  </a:cubicBezTo>
                  <a:cubicBezTo>
                    <a:pt x="1228" y="849"/>
                    <a:pt x="967" y="952"/>
                    <a:pt x="745" y="1367"/>
                  </a:cubicBezTo>
                  <a:cubicBezTo>
                    <a:pt x="698" y="1456"/>
                    <a:pt x="663" y="1550"/>
                    <a:pt x="641" y="1619"/>
                  </a:cubicBezTo>
                  <a:cubicBezTo>
                    <a:pt x="744" y="862"/>
                    <a:pt x="744" y="862"/>
                    <a:pt x="744" y="862"/>
                  </a:cubicBezTo>
                  <a:cubicBezTo>
                    <a:pt x="222" y="862"/>
                    <a:pt x="222" y="862"/>
                    <a:pt x="222" y="862"/>
                  </a:cubicBezTo>
                  <a:cubicBezTo>
                    <a:pt x="0" y="2494"/>
                    <a:pt x="0" y="2494"/>
                    <a:pt x="0" y="2494"/>
                  </a:cubicBezTo>
                  <a:cubicBezTo>
                    <a:pt x="523" y="2494"/>
                    <a:pt x="523" y="2494"/>
                    <a:pt x="523" y="2494"/>
                  </a:cubicBezTo>
                  <a:cubicBezTo>
                    <a:pt x="627" y="1724"/>
                    <a:pt x="627" y="1724"/>
                    <a:pt x="627" y="1724"/>
                  </a:cubicBezTo>
                  <a:cubicBezTo>
                    <a:pt x="645" y="1815"/>
                    <a:pt x="645" y="1815"/>
                    <a:pt x="645" y="1815"/>
                  </a:cubicBezTo>
                  <a:cubicBezTo>
                    <a:pt x="667" y="1916"/>
                    <a:pt x="827" y="2509"/>
                    <a:pt x="1277" y="2511"/>
                  </a:cubicBezTo>
                  <a:cubicBezTo>
                    <a:pt x="1362" y="2511"/>
                    <a:pt x="1435" y="2501"/>
                    <a:pt x="1498" y="2485"/>
                  </a:cubicBezTo>
                  <a:cubicBezTo>
                    <a:pt x="1498" y="2485"/>
                    <a:pt x="1554" y="1883"/>
                    <a:pt x="1022" y="1738"/>
                  </a:cubicBezTo>
                </a:path>
              </a:pathLst>
            </a:custGeom>
            <a:solidFill>
              <a:srgbClr val="006D8C"/>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8" name="Freeform 8"/>
            <p:cNvSpPr>
              <a:spLocks noEditPoints="1"/>
            </p:cNvSpPr>
            <p:nvPr/>
          </p:nvSpPr>
          <p:spPr bwMode="auto">
            <a:xfrm>
              <a:off x="7223125" y="366713"/>
              <a:ext cx="669925" cy="371475"/>
            </a:xfrm>
            <a:custGeom>
              <a:avLst/>
              <a:gdLst/>
              <a:ahLst/>
              <a:cxnLst>
                <a:cxn ang="0">
                  <a:pos x="1217" y="13"/>
                </a:cxn>
                <a:cxn ang="0">
                  <a:pos x="1682" y="13"/>
                </a:cxn>
                <a:cxn ang="0">
                  <a:pos x="1484" y="1400"/>
                </a:cxn>
                <a:cxn ang="0">
                  <a:pos x="1430" y="1552"/>
                </a:cxn>
                <a:cxn ang="0">
                  <a:pos x="1207" y="1663"/>
                </a:cxn>
                <a:cxn ang="0">
                  <a:pos x="931" y="1464"/>
                </a:cxn>
                <a:cxn ang="0">
                  <a:pos x="583" y="711"/>
                </a:cxn>
                <a:cxn ang="0">
                  <a:pos x="470" y="1646"/>
                </a:cxn>
                <a:cxn ang="0">
                  <a:pos x="0" y="1646"/>
                </a:cxn>
                <a:cxn ang="0">
                  <a:pos x="231" y="38"/>
                </a:cxn>
                <a:cxn ang="0">
                  <a:pos x="449" y="0"/>
                </a:cxn>
                <a:cxn ang="0">
                  <a:pos x="751" y="212"/>
                </a:cxn>
                <a:cxn ang="0">
                  <a:pos x="1122" y="985"/>
                </a:cxn>
                <a:cxn ang="0">
                  <a:pos x="1217" y="13"/>
                </a:cxn>
                <a:cxn ang="0">
                  <a:pos x="2360" y="1229"/>
                </a:cxn>
                <a:cxn ang="0">
                  <a:pos x="2496" y="265"/>
                </a:cxn>
                <a:cxn ang="0">
                  <a:pos x="2270" y="2"/>
                </a:cxn>
                <a:cxn ang="0">
                  <a:pos x="1971" y="265"/>
                </a:cxn>
                <a:cxn ang="0">
                  <a:pos x="1814" y="1386"/>
                </a:cxn>
                <a:cxn ang="0">
                  <a:pos x="2039" y="1648"/>
                </a:cxn>
                <a:cxn ang="0">
                  <a:pos x="2941" y="1648"/>
                </a:cxn>
                <a:cxn ang="0">
                  <a:pos x="3000" y="1229"/>
                </a:cxn>
                <a:cxn ang="0">
                  <a:pos x="2360" y="1229"/>
                </a:cxn>
              </a:cxnLst>
              <a:rect l="0" t="0" r="r" b="b"/>
              <a:pathLst>
                <a:path w="3000" h="1665">
                  <a:moveTo>
                    <a:pt x="1217" y="13"/>
                  </a:moveTo>
                  <a:cubicBezTo>
                    <a:pt x="1682" y="13"/>
                    <a:pt x="1682" y="13"/>
                    <a:pt x="1682" y="13"/>
                  </a:cubicBezTo>
                  <a:cubicBezTo>
                    <a:pt x="1484" y="1400"/>
                    <a:pt x="1484" y="1400"/>
                    <a:pt x="1484" y="1400"/>
                  </a:cubicBezTo>
                  <a:cubicBezTo>
                    <a:pt x="1480" y="1428"/>
                    <a:pt x="1470" y="1493"/>
                    <a:pt x="1430" y="1552"/>
                  </a:cubicBezTo>
                  <a:cubicBezTo>
                    <a:pt x="1390" y="1611"/>
                    <a:pt x="1327" y="1664"/>
                    <a:pt x="1207" y="1663"/>
                  </a:cubicBezTo>
                  <a:cubicBezTo>
                    <a:pt x="1127" y="1665"/>
                    <a:pt x="1025" y="1629"/>
                    <a:pt x="931" y="1464"/>
                  </a:cubicBezTo>
                  <a:cubicBezTo>
                    <a:pt x="871" y="1359"/>
                    <a:pt x="698" y="981"/>
                    <a:pt x="583" y="711"/>
                  </a:cubicBezTo>
                  <a:cubicBezTo>
                    <a:pt x="470" y="1646"/>
                    <a:pt x="470" y="1646"/>
                    <a:pt x="470" y="1646"/>
                  </a:cubicBezTo>
                  <a:cubicBezTo>
                    <a:pt x="0" y="1646"/>
                    <a:pt x="0" y="1646"/>
                    <a:pt x="0" y="1646"/>
                  </a:cubicBezTo>
                  <a:cubicBezTo>
                    <a:pt x="231" y="38"/>
                    <a:pt x="231" y="38"/>
                    <a:pt x="231" y="38"/>
                  </a:cubicBezTo>
                  <a:cubicBezTo>
                    <a:pt x="293" y="25"/>
                    <a:pt x="374" y="0"/>
                    <a:pt x="449" y="0"/>
                  </a:cubicBezTo>
                  <a:cubicBezTo>
                    <a:pt x="622" y="0"/>
                    <a:pt x="703" y="106"/>
                    <a:pt x="751" y="212"/>
                  </a:cubicBezTo>
                  <a:cubicBezTo>
                    <a:pt x="1122" y="985"/>
                    <a:pt x="1122" y="985"/>
                    <a:pt x="1122" y="985"/>
                  </a:cubicBezTo>
                  <a:cubicBezTo>
                    <a:pt x="1217" y="13"/>
                    <a:pt x="1217" y="13"/>
                    <a:pt x="1217" y="13"/>
                  </a:cubicBezTo>
                  <a:moveTo>
                    <a:pt x="2360" y="1229"/>
                  </a:moveTo>
                  <a:cubicBezTo>
                    <a:pt x="2496" y="265"/>
                    <a:pt x="2496" y="265"/>
                    <a:pt x="2496" y="265"/>
                  </a:cubicBezTo>
                  <a:cubicBezTo>
                    <a:pt x="2516" y="120"/>
                    <a:pt x="2415" y="2"/>
                    <a:pt x="2270" y="2"/>
                  </a:cubicBezTo>
                  <a:cubicBezTo>
                    <a:pt x="2126" y="2"/>
                    <a:pt x="1992" y="120"/>
                    <a:pt x="1971" y="265"/>
                  </a:cubicBezTo>
                  <a:cubicBezTo>
                    <a:pt x="1814" y="1386"/>
                    <a:pt x="1814" y="1386"/>
                    <a:pt x="1814" y="1386"/>
                  </a:cubicBezTo>
                  <a:cubicBezTo>
                    <a:pt x="1794" y="1531"/>
                    <a:pt x="1894" y="1648"/>
                    <a:pt x="2039" y="1648"/>
                  </a:cubicBezTo>
                  <a:cubicBezTo>
                    <a:pt x="2941" y="1648"/>
                    <a:pt x="2941" y="1648"/>
                    <a:pt x="2941" y="1648"/>
                  </a:cubicBezTo>
                  <a:cubicBezTo>
                    <a:pt x="3000" y="1229"/>
                    <a:pt x="3000" y="1229"/>
                    <a:pt x="3000" y="1229"/>
                  </a:cubicBezTo>
                  <a:cubicBezTo>
                    <a:pt x="2360" y="1229"/>
                    <a:pt x="2360" y="1229"/>
                    <a:pt x="2360" y="1229"/>
                  </a:cubicBezTo>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sp>
          <p:nvSpPr>
            <p:cNvPr id="9" name="Freeform 9"/>
            <p:cNvSpPr>
              <a:spLocks noEditPoints="1"/>
            </p:cNvSpPr>
            <p:nvPr/>
          </p:nvSpPr>
          <p:spPr bwMode="auto">
            <a:xfrm>
              <a:off x="8001000" y="330200"/>
              <a:ext cx="941388" cy="406400"/>
            </a:xfrm>
            <a:custGeom>
              <a:avLst/>
              <a:gdLst/>
              <a:ahLst/>
              <a:cxnLst>
                <a:cxn ang="0">
                  <a:pos x="9" y="189"/>
                </a:cxn>
                <a:cxn ang="0">
                  <a:pos x="200" y="338"/>
                </a:cxn>
                <a:cxn ang="0">
                  <a:pos x="200" y="238"/>
                </a:cxn>
                <a:cxn ang="0">
                  <a:pos x="484" y="189"/>
                </a:cxn>
                <a:cxn ang="0">
                  <a:pos x="592" y="409"/>
                </a:cxn>
                <a:cxn ang="0">
                  <a:pos x="724" y="342"/>
                </a:cxn>
                <a:cxn ang="0">
                  <a:pos x="979" y="319"/>
                </a:cxn>
                <a:cxn ang="0">
                  <a:pos x="1245" y="181"/>
                </a:cxn>
                <a:cxn ang="0">
                  <a:pos x="1128" y="558"/>
                </a:cxn>
                <a:cxn ang="0">
                  <a:pos x="1553" y="496"/>
                </a:cxn>
                <a:cxn ang="0">
                  <a:pos x="1550" y="189"/>
                </a:cxn>
                <a:cxn ang="0">
                  <a:pos x="1851" y="181"/>
                </a:cxn>
                <a:cxn ang="0">
                  <a:pos x="1708" y="414"/>
                </a:cxn>
                <a:cxn ang="0">
                  <a:pos x="1898" y="343"/>
                </a:cxn>
                <a:cxn ang="0">
                  <a:pos x="2304" y="427"/>
                </a:cxn>
                <a:cxn ang="0">
                  <a:pos x="2261" y="308"/>
                </a:cxn>
                <a:cxn ang="0">
                  <a:pos x="2414" y="0"/>
                </a:cxn>
                <a:cxn ang="0">
                  <a:pos x="51" y="991"/>
                </a:cxn>
                <a:cxn ang="0">
                  <a:pos x="521" y="964"/>
                </a:cxn>
                <a:cxn ang="0">
                  <a:pos x="570" y="1152"/>
                </a:cxn>
                <a:cxn ang="0">
                  <a:pos x="499" y="999"/>
                </a:cxn>
                <a:cxn ang="0">
                  <a:pos x="665" y="913"/>
                </a:cxn>
                <a:cxn ang="0">
                  <a:pos x="928" y="957"/>
                </a:cxn>
                <a:cxn ang="0">
                  <a:pos x="1073" y="1152"/>
                </a:cxn>
                <a:cxn ang="0">
                  <a:pos x="1073" y="656"/>
                </a:cxn>
                <a:cxn ang="0">
                  <a:pos x="1632" y="991"/>
                </a:cxn>
                <a:cxn ang="0">
                  <a:pos x="1715" y="1152"/>
                </a:cxn>
                <a:cxn ang="0">
                  <a:pos x="1755" y="902"/>
                </a:cxn>
                <a:cxn ang="0">
                  <a:pos x="2064" y="1160"/>
                </a:cxn>
                <a:cxn ang="0">
                  <a:pos x="2376" y="1121"/>
                </a:cxn>
                <a:cxn ang="0">
                  <a:pos x="2263" y="1010"/>
                </a:cxn>
                <a:cxn ang="0">
                  <a:pos x="2598" y="1152"/>
                </a:cxn>
                <a:cxn ang="0">
                  <a:pos x="2746" y="837"/>
                </a:cxn>
                <a:cxn ang="0">
                  <a:pos x="2990" y="758"/>
                </a:cxn>
                <a:cxn ang="0">
                  <a:pos x="3122" y="1109"/>
                </a:cxn>
                <a:cxn ang="0">
                  <a:pos x="3229" y="979"/>
                </a:cxn>
                <a:cxn ang="0">
                  <a:pos x="3183" y="845"/>
                </a:cxn>
                <a:cxn ang="0">
                  <a:pos x="3525" y="1121"/>
                </a:cxn>
                <a:cxn ang="0">
                  <a:pos x="3620" y="1152"/>
                </a:cxn>
                <a:cxn ang="0">
                  <a:pos x="4014" y="1152"/>
                </a:cxn>
                <a:cxn ang="0">
                  <a:pos x="4005" y="901"/>
                </a:cxn>
                <a:cxn ang="0">
                  <a:pos x="9" y="1344"/>
                </a:cxn>
                <a:cxn ang="0">
                  <a:pos x="346" y="1344"/>
                </a:cxn>
                <a:cxn ang="0">
                  <a:pos x="646" y="1816"/>
                </a:cxn>
                <a:cxn ang="0">
                  <a:pos x="535" y="1631"/>
                </a:cxn>
                <a:cxn ang="0">
                  <a:pos x="1011" y="1493"/>
                </a:cxn>
                <a:cxn ang="0">
                  <a:pos x="1011" y="1533"/>
                </a:cxn>
                <a:cxn ang="0">
                  <a:pos x="1253" y="1655"/>
                </a:cxn>
                <a:cxn ang="0">
                  <a:pos x="1508" y="1631"/>
                </a:cxn>
                <a:cxn ang="0">
                  <a:pos x="1778" y="1493"/>
                </a:cxn>
                <a:cxn ang="0">
                  <a:pos x="1862" y="1808"/>
                </a:cxn>
                <a:cxn ang="0">
                  <a:pos x="2137" y="1493"/>
                </a:cxn>
                <a:cxn ang="0">
                  <a:pos x="1994" y="1726"/>
                </a:cxn>
                <a:cxn ang="0">
                  <a:pos x="2184" y="1655"/>
                </a:cxn>
                <a:cxn ang="0">
                  <a:pos x="2570" y="1638"/>
                </a:cxn>
                <a:cxn ang="0">
                  <a:pos x="3021" y="1808"/>
                </a:cxn>
                <a:cxn ang="0">
                  <a:pos x="2978" y="1552"/>
                </a:cxn>
                <a:cxn ang="0">
                  <a:pos x="2857" y="1777"/>
                </a:cxn>
              </a:cxnLst>
              <a:rect l="0" t="0" r="r" b="b"/>
              <a:pathLst>
                <a:path w="4222" h="1816">
                  <a:moveTo>
                    <a:pt x="31" y="102"/>
                  </a:moveTo>
                  <a:cubicBezTo>
                    <a:pt x="15" y="102"/>
                    <a:pt x="0" y="89"/>
                    <a:pt x="0" y="71"/>
                  </a:cubicBezTo>
                  <a:cubicBezTo>
                    <a:pt x="0" y="52"/>
                    <a:pt x="15" y="39"/>
                    <a:pt x="31" y="39"/>
                  </a:cubicBezTo>
                  <a:cubicBezTo>
                    <a:pt x="47" y="39"/>
                    <a:pt x="63" y="52"/>
                    <a:pt x="63" y="71"/>
                  </a:cubicBezTo>
                  <a:cubicBezTo>
                    <a:pt x="63" y="89"/>
                    <a:pt x="47" y="102"/>
                    <a:pt x="31" y="102"/>
                  </a:cubicBezTo>
                  <a:moveTo>
                    <a:pt x="53" y="496"/>
                  </a:moveTo>
                  <a:cubicBezTo>
                    <a:pt x="9" y="496"/>
                    <a:pt x="9" y="496"/>
                    <a:pt x="9" y="496"/>
                  </a:cubicBezTo>
                  <a:cubicBezTo>
                    <a:pt x="9" y="189"/>
                    <a:pt x="9" y="189"/>
                    <a:pt x="9" y="189"/>
                  </a:cubicBezTo>
                  <a:cubicBezTo>
                    <a:pt x="53" y="189"/>
                    <a:pt x="53" y="189"/>
                    <a:pt x="53" y="189"/>
                  </a:cubicBezTo>
                  <a:lnTo>
                    <a:pt x="53" y="496"/>
                  </a:lnTo>
                  <a:close/>
                  <a:moveTo>
                    <a:pt x="198" y="189"/>
                  </a:moveTo>
                  <a:cubicBezTo>
                    <a:pt x="154" y="189"/>
                    <a:pt x="154" y="189"/>
                    <a:pt x="154" y="189"/>
                  </a:cubicBezTo>
                  <a:cubicBezTo>
                    <a:pt x="155" y="211"/>
                    <a:pt x="157" y="240"/>
                    <a:pt x="157" y="256"/>
                  </a:cubicBezTo>
                  <a:cubicBezTo>
                    <a:pt x="157" y="496"/>
                    <a:pt x="157" y="496"/>
                    <a:pt x="157" y="496"/>
                  </a:cubicBezTo>
                  <a:cubicBezTo>
                    <a:pt x="200" y="496"/>
                    <a:pt x="200" y="496"/>
                    <a:pt x="200" y="496"/>
                  </a:cubicBezTo>
                  <a:cubicBezTo>
                    <a:pt x="200" y="338"/>
                    <a:pt x="200" y="338"/>
                    <a:pt x="200" y="338"/>
                  </a:cubicBezTo>
                  <a:cubicBezTo>
                    <a:pt x="200" y="226"/>
                    <a:pt x="284" y="220"/>
                    <a:pt x="294" y="220"/>
                  </a:cubicBezTo>
                  <a:cubicBezTo>
                    <a:pt x="358" y="220"/>
                    <a:pt x="377" y="258"/>
                    <a:pt x="377" y="326"/>
                  </a:cubicBezTo>
                  <a:cubicBezTo>
                    <a:pt x="377" y="496"/>
                    <a:pt x="377" y="496"/>
                    <a:pt x="377" y="496"/>
                  </a:cubicBezTo>
                  <a:cubicBezTo>
                    <a:pt x="420" y="496"/>
                    <a:pt x="420" y="496"/>
                    <a:pt x="420" y="496"/>
                  </a:cubicBezTo>
                  <a:cubicBezTo>
                    <a:pt x="420" y="301"/>
                    <a:pt x="420" y="301"/>
                    <a:pt x="420" y="301"/>
                  </a:cubicBezTo>
                  <a:cubicBezTo>
                    <a:pt x="420" y="225"/>
                    <a:pt x="383" y="181"/>
                    <a:pt x="305" y="181"/>
                  </a:cubicBezTo>
                  <a:cubicBezTo>
                    <a:pt x="264" y="181"/>
                    <a:pt x="221" y="205"/>
                    <a:pt x="202" y="238"/>
                  </a:cubicBezTo>
                  <a:cubicBezTo>
                    <a:pt x="200" y="238"/>
                    <a:pt x="200" y="238"/>
                    <a:pt x="200" y="238"/>
                  </a:cubicBezTo>
                  <a:cubicBezTo>
                    <a:pt x="200" y="222"/>
                    <a:pt x="200" y="205"/>
                    <a:pt x="198" y="189"/>
                  </a:cubicBezTo>
                  <a:moveTo>
                    <a:pt x="681" y="228"/>
                  </a:moveTo>
                  <a:cubicBezTo>
                    <a:pt x="681" y="189"/>
                    <a:pt x="681" y="189"/>
                    <a:pt x="681" y="189"/>
                  </a:cubicBezTo>
                  <a:cubicBezTo>
                    <a:pt x="592" y="189"/>
                    <a:pt x="592" y="189"/>
                    <a:pt x="592" y="189"/>
                  </a:cubicBezTo>
                  <a:cubicBezTo>
                    <a:pt x="592" y="102"/>
                    <a:pt x="592" y="102"/>
                    <a:pt x="592" y="102"/>
                  </a:cubicBezTo>
                  <a:cubicBezTo>
                    <a:pt x="549" y="102"/>
                    <a:pt x="549" y="102"/>
                    <a:pt x="549" y="102"/>
                  </a:cubicBezTo>
                  <a:cubicBezTo>
                    <a:pt x="549" y="189"/>
                    <a:pt x="549" y="189"/>
                    <a:pt x="549" y="189"/>
                  </a:cubicBezTo>
                  <a:cubicBezTo>
                    <a:pt x="484" y="189"/>
                    <a:pt x="484" y="189"/>
                    <a:pt x="484" y="189"/>
                  </a:cubicBezTo>
                  <a:cubicBezTo>
                    <a:pt x="484" y="228"/>
                    <a:pt x="484" y="228"/>
                    <a:pt x="484" y="228"/>
                  </a:cubicBezTo>
                  <a:cubicBezTo>
                    <a:pt x="549" y="228"/>
                    <a:pt x="549" y="228"/>
                    <a:pt x="549" y="228"/>
                  </a:cubicBezTo>
                  <a:cubicBezTo>
                    <a:pt x="549" y="422"/>
                    <a:pt x="549" y="422"/>
                    <a:pt x="549" y="422"/>
                  </a:cubicBezTo>
                  <a:cubicBezTo>
                    <a:pt x="549" y="489"/>
                    <a:pt x="592" y="504"/>
                    <a:pt x="625" y="504"/>
                  </a:cubicBezTo>
                  <a:cubicBezTo>
                    <a:pt x="647" y="504"/>
                    <a:pt x="668" y="500"/>
                    <a:pt x="683" y="493"/>
                  </a:cubicBezTo>
                  <a:cubicBezTo>
                    <a:pt x="681" y="453"/>
                    <a:pt x="681" y="453"/>
                    <a:pt x="681" y="453"/>
                  </a:cubicBezTo>
                  <a:cubicBezTo>
                    <a:pt x="668" y="460"/>
                    <a:pt x="652" y="464"/>
                    <a:pt x="637" y="464"/>
                  </a:cubicBezTo>
                  <a:cubicBezTo>
                    <a:pt x="610" y="464"/>
                    <a:pt x="592" y="455"/>
                    <a:pt x="592" y="409"/>
                  </a:cubicBezTo>
                  <a:cubicBezTo>
                    <a:pt x="592" y="228"/>
                    <a:pt x="592" y="228"/>
                    <a:pt x="592" y="228"/>
                  </a:cubicBezTo>
                  <a:cubicBezTo>
                    <a:pt x="681" y="228"/>
                    <a:pt x="681" y="228"/>
                    <a:pt x="681" y="228"/>
                  </a:cubicBezTo>
                  <a:moveTo>
                    <a:pt x="770" y="354"/>
                  </a:moveTo>
                  <a:cubicBezTo>
                    <a:pt x="775" y="416"/>
                    <a:pt x="822" y="464"/>
                    <a:pt x="883" y="464"/>
                  </a:cubicBezTo>
                  <a:cubicBezTo>
                    <a:pt x="929" y="464"/>
                    <a:pt x="964" y="439"/>
                    <a:pt x="981" y="411"/>
                  </a:cubicBezTo>
                  <a:cubicBezTo>
                    <a:pt x="1015" y="439"/>
                    <a:pt x="1015" y="439"/>
                    <a:pt x="1015" y="439"/>
                  </a:cubicBezTo>
                  <a:cubicBezTo>
                    <a:pt x="979" y="485"/>
                    <a:pt x="933" y="504"/>
                    <a:pt x="883" y="504"/>
                  </a:cubicBezTo>
                  <a:cubicBezTo>
                    <a:pt x="792" y="504"/>
                    <a:pt x="724" y="435"/>
                    <a:pt x="724" y="342"/>
                  </a:cubicBezTo>
                  <a:cubicBezTo>
                    <a:pt x="724" y="250"/>
                    <a:pt x="792" y="181"/>
                    <a:pt x="879" y="181"/>
                  </a:cubicBezTo>
                  <a:cubicBezTo>
                    <a:pt x="972" y="182"/>
                    <a:pt x="1026" y="250"/>
                    <a:pt x="1026" y="334"/>
                  </a:cubicBezTo>
                  <a:cubicBezTo>
                    <a:pt x="1026" y="354"/>
                    <a:pt x="1026" y="354"/>
                    <a:pt x="1026" y="354"/>
                  </a:cubicBezTo>
                  <a:cubicBezTo>
                    <a:pt x="770" y="354"/>
                    <a:pt x="770" y="354"/>
                    <a:pt x="770" y="354"/>
                  </a:cubicBezTo>
                  <a:moveTo>
                    <a:pt x="979" y="319"/>
                  </a:moveTo>
                  <a:cubicBezTo>
                    <a:pt x="979" y="260"/>
                    <a:pt x="941" y="220"/>
                    <a:pt x="879" y="220"/>
                  </a:cubicBezTo>
                  <a:cubicBezTo>
                    <a:pt x="822" y="220"/>
                    <a:pt x="771" y="268"/>
                    <a:pt x="771" y="319"/>
                  </a:cubicBezTo>
                  <a:lnTo>
                    <a:pt x="979" y="319"/>
                  </a:lnTo>
                  <a:close/>
                  <a:moveTo>
                    <a:pt x="1128" y="558"/>
                  </a:moveTo>
                  <a:cubicBezTo>
                    <a:pt x="1154" y="592"/>
                    <a:pt x="1197" y="614"/>
                    <a:pt x="1246" y="614"/>
                  </a:cubicBezTo>
                  <a:cubicBezTo>
                    <a:pt x="1334" y="614"/>
                    <a:pt x="1365" y="560"/>
                    <a:pt x="1365" y="493"/>
                  </a:cubicBezTo>
                  <a:cubicBezTo>
                    <a:pt x="1365" y="438"/>
                    <a:pt x="1365" y="438"/>
                    <a:pt x="1365" y="438"/>
                  </a:cubicBezTo>
                  <a:cubicBezTo>
                    <a:pt x="1364" y="438"/>
                    <a:pt x="1364" y="438"/>
                    <a:pt x="1364" y="438"/>
                  </a:cubicBezTo>
                  <a:cubicBezTo>
                    <a:pt x="1336" y="479"/>
                    <a:pt x="1294" y="496"/>
                    <a:pt x="1249" y="496"/>
                  </a:cubicBezTo>
                  <a:cubicBezTo>
                    <a:pt x="1160" y="496"/>
                    <a:pt x="1089" y="430"/>
                    <a:pt x="1089" y="340"/>
                  </a:cubicBezTo>
                  <a:cubicBezTo>
                    <a:pt x="1089" y="251"/>
                    <a:pt x="1154" y="181"/>
                    <a:pt x="1245" y="181"/>
                  </a:cubicBezTo>
                  <a:cubicBezTo>
                    <a:pt x="1282" y="181"/>
                    <a:pt x="1328" y="192"/>
                    <a:pt x="1364" y="240"/>
                  </a:cubicBezTo>
                  <a:cubicBezTo>
                    <a:pt x="1365" y="240"/>
                    <a:pt x="1365" y="240"/>
                    <a:pt x="1365" y="240"/>
                  </a:cubicBezTo>
                  <a:cubicBezTo>
                    <a:pt x="1365" y="189"/>
                    <a:pt x="1365" y="189"/>
                    <a:pt x="1365" y="189"/>
                  </a:cubicBezTo>
                  <a:cubicBezTo>
                    <a:pt x="1408" y="189"/>
                    <a:pt x="1408" y="189"/>
                    <a:pt x="1408" y="189"/>
                  </a:cubicBezTo>
                  <a:cubicBezTo>
                    <a:pt x="1408" y="493"/>
                    <a:pt x="1408" y="493"/>
                    <a:pt x="1408" y="493"/>
                  </a:cubicBezTo>
                  <a:cubicBezTo>
                    <a:pt x="1408" y="560"/>
                    <a:pt x="1382" y="653"/>
                    <a:pt x="1244" y="653"/>
                  </a:cubicBezTo>
                  <a:cubicBezTo>
                    <a:pt x="1183" y="653"/>
                    <a:pt x="1136" y="634"/>
                    <a:pt x="1096" y="592"/>
                  </a:cubicBezTo>
                  <a:cubicBezTo>
                    <a:pt x="1128" y="558"/>
                    <a:pt x="1128" y="558"/>
                    <a:pt x="1128" y="558"/>
                  </a:cubicBezTo>
                  <a:moveTo>
                    <a:pt x="1250" y="457"/>
                  </a:moveTo>
                  <a:cubicBezTo>
                    <a:pt x="1313" y="457"/>
                    <a:pt x="1369" y="409"/>
                    <a:pt x="1366" y="338"/>
                  </a:cubicBezTo>
                  <a:cubicBezTo>
                    <a:pt x="1366" y="274"/>
                    <a:pt x="1322" y="220"/>
                    <a:pt x="1250" y="220"/>
                  </a:cubicBezTo>
                  <a:cubicBezTo>
                    <a:pt x="1186" y="220"/>
                    <a:pt x="1136" y="274"/>
                    <a:pt x="1136" y="338"/>
                  </a:cubicBezTo>
                  <a:cubicBezTo>
                    <a:pt x="1136" y="403"/>
                    <a:pt x="1186" y="457"/>
                    <a:pt x="1250" y="457"/>
                  </a:cubicBezTo>
                  <a:moveTo>
                    <a:pt x="1510" y="285"/>
                  </a:moveTo>
                  <a:cubicBezTo>
                    <a:pt x="1510" y="496"/>
                    <a:pt x="1510" y="496"/>
                    <a:pt x="1510" y="496"/>
                  </a:cubicBezTo>
                  <a:cubicBezTo>
                    <a:pt x="1553" y="496"/>
                    <a:pt x="1553" y="496"/>
                    <a:pt x="1553" y="496"/>
                  </a:cubicBezTo>
                  <a:cubicBezTo>
                    <a:pt x="1553" y="323"/>
                    <a:pt x="1553" y="323"/>
                    <a:pt x="1553" y="323"/>
                  </a:cubicBezTo>
                  <a:cubicBezTo>
                    <a:pt x="1553" y="281"/>
                    <a:pt x="1583" y="224"/>
                    <a:pt x="1649" y="224"/>
                  </a:cubicBezTo>
                  <a:cubicBezTo>
                    <a:pt x="1660" y="224"/>
                    <a:pt x="1668" y="226"/>
                    <a:pt x="1674" y="228"/>
                  </a:cubicBezTo>
                  <a:cubicBezTo>
                    <a:pt x="1682" y="185"/>
                    <a:pt x="1682" y="185"/>
                    <a:pt x="1682" y="185"/>
                  </a:cubicBezTo>
                  <a:cubicBezTo>
                    <a:pt x="1673" y="182"/>
                    <a:pt x="1662" y="181"/>
                    <a:pt x="1650" y="181"/>
                  </a:cubicBezTo>
                  <a:cubicBezTo>
                    <a:pt x="1596" y="181"/>
                    <a:pt x="1564" y="213"/>
                    <a:pt x="1552" y="246"/>
                  </a:cubicBezTo>
                  <a:cubicBezTo>
                    <a:pt x="1550" y="246"/>
                    <a:pt x="1550" y="246"/>
                    <a:pt x="1550" y="246"/>
                  </a:cubicBezTo>
                  <a:cubicBezTo>
                    <a:pt x="1550" y="189"/>
                    <a:pt x="1550" y="189"/>
                    <a:pt x="1550" y="189"/>
                  </a:cubicBezTo>
                  <a:cubicBezTo>
                    <a:pt x="1508" y="189"/>
                    <a:pt x="1508" y="189"/>
                    <a:pt x="1508" y="189"/>
                  </a:cubicBezTo>
                  <a:cubicBezTo>
                    <a:pt x="1509" y="233"/>
                    <a:pt x="1510" y="257"/>
                    <a:pt x="1510" y="285"/>
                  </a:cubicBezTo>
                  <a:moveTo>
                    <a:pt x="1920" y="308"/>
                  </a:moveTo>
                  <a:cubicBezTo>
                    <a:pt x="1920" y="300"/>
                    <a:pt x="1920" y="300"/>
                    <a:pt x="1920" y="300"/>
                  </a:cubicBezTo>
                  <a:cubicBezTo>
                    <a:pt x="1920" y="247"/>
                    <a:pt x="1895" y="220"/>
                    <a:pt x="1842" y="220"/>
                  </a:cubicBezTo>
                  <a:cubicBezTo>
                    <a:pt x="1805" y="220"/>
                    <a:pt x="1774" y="233"/>
                    <a:pt x="1748" y="256"/>
                  </a:cubicBezTo>
                  <a:cubicBezTo>
                    <a:pt x="1721" y="226"/>
                    <a:pt x="1721" y="226"/>
                    <a:pt x="1721" y="226"/>
                  </a:cubicBezTo>
                  <a:cubicBezTo>
                    <a:pt x="1750" y="197"/>
                    <a:pt x="1794" y="181"/>
                    <a:pt x="1851" y="181"/>
                  </a:cubicBezTo>
                  <a:cubicBezTo>
                    <a:pt x="1912" y="181"/>
                    <a:pt x="1964" y="215"/>
                    <a:pt x="1964" y="290"/>
                  </a:cubicBezTo>
                  <a:cubicBezTo>
                    <a:pt x="1964" y="427"/>
                    <a:pt x="1964" y="427"/>
                    <a:pt x="1964" y="427"/>
                  </a:cubicBezTo>
                  <a:cubicBezTo>
                    <a:pt x="1964" y="451"/>
                    <a:pt x="1966" y="480"/>
                    <a:pt x="1969" y="496"/>
                  </a:cubicBezTo>
                  <a:cubicBezTo>
                    <a:pt x="1927" y="496"/>
                    <a:pt x="1927" y="496"/>
                    <a:pt x="1927" y="496"/>
                  </a:cubicBezTo>
                  <a:cubicBezTo>
                    <a:pt x="1924" y="481"/>
                    <a:pt x="1923" y="462"/>
                    <a:pt x="1923" y="446"/>
                  </a:cubicBezTo>
                  <a:cubicBezTo>
                    <a:pt x="1922" y="446"/>
                    <a:pt x="1922" y="446"/>
                    <a:pt x="1922" y="446"/>
                  </a:cubicBezTo>
                  <a:cubicBezTo>
                    <a:pt x="1897" y="487"/>
                    <a:pt x="1863" y="504"/>
                    <a:pt x="1813" y="504"/>
                  </a:cubicBezTo>
                  <a:cubicBezTo>
                    <a:pt x="1759" y="504"/>
                    <a:pt x="1708" y="474"/>
                    <a:pt x="1708" y="414"/>
                  </a:cubicBezTo>
                  <a:cubicBezTo>
                    <a:pt x="1708" y="314"/>
                    <a:pt x="1825" y="308"/>
                    <a:pt x="1899" y="308"/>
                  </a:cubicBezTo>
                  <a:cubicBezTo>
                    <a:pt x="1920" y="308"/>
                    <a:pt x="1920" y="308"/>
                    <a:pt x="1920" y="308"/>
                  </a:cubicBezTo>
                  <a:moveTo>
                    <a:pt x="1898" y="343"/>
                  </a:moveTo>
                  <a:cubicBezTo>
                    <a:pt x="1854" y="343"/>
                    <a:pt x="1755" y="346"/>
                    <a:pt x="1755" y="408"/>
                  </a:cubicBezTo>
                  <a:cubicBezTo>
                    <a:pt x="1755" y="449"/>
                    <a:pt x="1792" y="464"/>
                    <a:pt x="1827" y="464"/>
                  </a:cubicBezTo>
                  <a:cubicBezTo>
                    <a:pt x="1890" y="464"/>
                    <a:pt x="1920" y="420"/>
                    <a:pt x="1920" y="365"/>
                  </a:cubicBezTo>
                  <a:cubicBezTo>
                    <a:pt x="1920" y="343"/>
                    <a:pt x="1920" y="343"/>
                    <a:pt x="1920" y="343"/>
                  </a:cubicBezTo>
                  <a:lnTo>
                    <a:pt x="1898" y="343"/>
                  </a:lnTo>
                  <a:close/>
                  <a:moveTo>
                    <a:pt x="2261" y="308"/>
                  </a:moveTo>
                  <a:cubicBezTo>
                    <a:pt x="2261" y="300"/>
                    <a:pt x="2261" y="300"/>
                    <a:pt x="2261" y="300"/>
                  </a:cubicBezTo>
                  <a:cubicBezTo>
                    <a:pt x="2261" y="247"/>
                    <a:pt x="2235" y="220"/>
                    <a:pt x="2182" y="220"/>
                  </a:cubicBezTo>
                  <a:cubicBezTo>
                    <a:pt x="2146" y="220"/>
                    <a:pt x="2115" y="233"/>
                    <a:pt x="2088" y="256"/>
                  </a:cubicBezTo>
                  <a:cubicBezTo>
                    <a:pt x="2062" y="226"/>
                    <a:pt x="2062" y="226"/>
                    <a:pt x="2062" y="226"/>
                  </a:cubicBezTo>
                  <a:cubicBezTo>
                    <a:pt x="2090" y="197"/>
                    <a:pt x="2134" y="181"/>
                    <a:pt x="2192" y="181"/>
                  </a:cubicBezTo>
                  <a:cubicBezTo>
                    <a:pt x="2252" y="181"/>
                    <a:pt x="2304" y="215"/>
                    <a:pt x="2304" y="290"/>
                  </a:cubicBezTo>
                  <a:cubicBezTo>
                    <a:pt x="2304" y="427"/>
                    <a:pt x="2304" y="427"/>
                    <a:pt x="2304" y="427"/>
                  </a:cubicBezTo>
                  <a:cubicBezTo>
                    <a:pt x="2304" y="451"/>
                    <a:pt x="2307" y="480"/>
                    <a:pt x="2309" y="496"/>
                  </a:cubicBezTo>
                  <a:cubicBezTo>
                    <a:pt x="2267" y="496"/>
                    <a:pt x="2267" y="496"/>
                    <a:pt x="2267" y="496"/>
                  </a:cubicBezTo>
                  <a:cubicBezTo>
                    <a:pt x="2265" y="481"/>
                    <a:pt x="2263" y="462"/>
                    <a:pt x="2263" y="446"/>
                  </a:cubicBezTo>
                  <a:cubicBezTo>
                    <a:pt x="2262" y="446"/>
                    <a:pt x="2262" y="446"/>
                    <a:pt x="2262" y="446"/>
                  </a:cubicBezTo>
                  <a:cubicBezTo>
                    <a:pt x="2237" y="487"/>
                    <a:pt x="2203" y="504"/>
                    <a:pt x="2154" y="504"/>
                  </a:cubicBezTo>
                  <a:cubicBezTo>
                    <a:pt x="2099" y="504"/>
                    <a:pt x="2048" y="474"/>
                    <a:pt x="2048" y="414"/>
                  </a:cubicBezTo>
                  <a:cubicBezTo>
                    <a:pt x="2048" y="314"/>
                    <a:pt x="2166" y="308"/>
                    <a:pt x="2239" y="308"/>
                  </a:cubicBezTo>
                  <a:cubicBezTo>
                    <a:pt x="2261" y="308"/>
                    <a:pt x="2261" y="308"/>
                    <a:pt x="2261" y="308"/>
                  </a:cubicBezTo>
                  <a:moveTo>
                    <a:pt x="2239" y="343"/>
                  </a:moveTo>
                  <a:cubicBezTo>
                    <a:pt x="2195" y="343"/>
                    <a:pt x="2095" y="346"/>
                    <a:pt x="2095" y="408"/>
                  </a:cubicBezTo>
                  <a:cubicBezTo>
                    <a:pt x="2095" y="449"/>
                    <a:pt x="2133" y="464"/>
                    <a:pt x="2168" y="464"/>
                  </a:cubicBezTo>
                  <a:cubicBezTo>
                    <a:pt x="2231" y="464"/>
                    <a:pt x="2261" y="420"/>
                    <a:pt x="2261" y="365"/>
                  </a:cubicBezTo>
                  <a:cubicBezTo>
                    <a:pt x="2261" y="343"/>
                    <a:pt x="2261" y="343"/>
                    <a:pt x="2261" y="343"/>
                  </a:cubicBezTo>
                  <a:lnTo>
                    <a:pt x="2239" y="343"/>
                  </a:lnTo>
                  <a:close/>
                  <a:moveTo>
                    <a:pt x="2458" y="0"/>
                  </a:moveTo>
                  <a:cubicBezTo>
                    <a:pt x="2414" y="0"/>
                    <a:pt x="2414" y="0"/>
                    <a:pt x="2414" y="0"/>
                  </a:cubicBezTo>
                  <a:cubicBezTo>
                    <a:pt x="2414" y="496"/>
                    <a:pt x="2414" y="496"/>
                    <a:pt x="2414" y="496"/>
                  </a:cubicBezTo>
                  <a:cubicBezTo>
                    <a:pt x="2458" y="496"/>
                    <a:pt x="2458" y="496"/>
                    <a:pt x="2458" y="496"/>
                  </a:cubicBezTo>
                  <a:lnTo>
                    <a:pt x="2458" y="0"/>
                  </a:lnTo>
                  <a:close/>
                  <a:moveTo>
                    <a:pt x="51" y="656"/>
                  </a:moveTo>
                  <a:cubicBezTo>
                    <a:pt x="8" y="656"/>
                    <a:pt x="8" y="656"/>
                    <a:pt x="8" y="656"/>
                  </a:cubicBezTo>
                  <a:cubicBezTo>
                    <a:pt x="8" y="1152"/>
                    <a:pt x="8" y="1152"/>
                    <a:pt x="8" y="1152"/>
                  </a:cubicBezTo>
                  <a:cubicBezTo>
                    <a:pt x="51" y="1152"/>
                    <a:pt x="51" y="1152"/>
                    <a:pt x="51" y="1152"/>
                  </a:cubicBezTo>
                  <a:cubicBezTo>
                    <a:pt x="51" y="991"/>
                    <a:pt x="51" y="991"/>
                    <a:pt x="51" y="991"/>
                  </a:cubicBezTo>
                  <a:cubicBezTo>
                    <a:pt x="211" y="1152"/>
                    <a:pt x="211" y="1152"/>
                    <a:pt x="211" y="1152"/>
                  </a:cubicBezTo>
                  <a:cubicBezTo>
                    <a:pt x="278" y="1152"/>
                    <a:pt x="278" y="1152"/>
                    <a:pt x="278" y="1152"/>
                  </a:cubicBezTo>
                  <a:cubicBezTo>
                    <a:pt x="108" y="985"/>
                    <a:pt x="108" y="985"/>
                    <a:pt x="108" y="985"/>
                  </a:cubicBezTo>
                  <a:cubicBezTo>
                    <a:pt x="261" y="845"/>
                    <a:pt x="261" y="845"/>
                    <a:pt x="261" y="845"/>
                  </a:cubicBezTo>
                  <a:cubicBezTo>
                    <a:pt x="196" y="845"/>
                    <a:pt x="196" y="845"/>
                    <a:pt x="196" y="845"/>
                  </a:cubicBezTo>
                  <a:cubicBezTo>
                    <a:pt x="51" y="983"/>
                    <a:pt x="51" y="983"/>
                    <a:pt x="51" y="983"/>
                  </a:cubicBezTo>
                  <a:lnTo>
                    <a:pt x="51" y="656"/>
                  </a:lnTo>
                  <a:close/>
                  <a:moveTo>
                    <a:pt x="521" y="964"/>
                  </a:moveTo>
                  <a:cubicBezTo>
                    <a:pt x="521" y="956"/>
                    <a:pt x="521" y="956"/>
                    <a:pt x="521" y="956"/>
                  </a:cubicBezTo>
                  <a:cubicBezTo>
                    <a:pt x="521" y="903"/>
                    <a:pt x="496" y="877"/>
                    <a:pt x="442" y="877"/>
                  </a:cubicBezTo>
                  <a:cubicBezTo>
                    <a:pt x="406" y="877"/>
                    <a:pt x="375" y="889"/>
                    <a:pt x="349" y="913"/>
                  </a:cubicBezTo>
                  <a:cubicBezTo>
                    <a:pt x="322" y="882"/>
                    <a:pt x="322" y="882"/>
                    <a:pt x="322" y="882"/>
                  </a:cubicBezTo>
                  <a:cubicBezTo>
                    <a:pt x="351" y="853"/>
                    <a:pt x="394" y="837"/>
                    <a:pt x="452" y="837"/>
                  </a:cubicBezTo>
                  <a:cubicBezTo>
                    <a:pt x="513" y="837"/>
                    <a:pt x="564" y="871"/>
                    <a:pt x="564" y="946"/>
                  </a:cubicBezTo>
                  <a:cubicBezTo>
                    <a:pt x="564" y="1083"/>
                    <a:pt x="564" y="1083"/>
                    <a:pt x="564" y="1083"/>
                  </a:cubicBezTo>
                  <a:cubicBezTo>
                    <a:pt x="564" y="1107"/>
                    <a:pt x="567" y="1136"/>
                    <a:pt x="570" y="1152"/>
                  </a:cubicBezTo>
                  <a:cubicBezTo>
                    <a:pt x="528" y="1152"/>
                    <a:pt x="528" y="1152"/>
                    <a:pt x="528" y="1152"/>
                  </a:cubicBezTo>
                  <a:cubicBezTo>
                    <a:pt x="525" y="1137"/>
                    <a:pt x="524" y="1119"/>
                    <a:pt x="524" y="1102"/>
                  </a:cubicBezTo>
                  <a:cubicBezTo>
                    <a:pt x="522" y="1102"/>
                    <a:pt x="522" y="1102"/>
                    <a:pt x="522" y="1102"/>
                  </a:cubicBezTo>
                  <a:cubicBezTo>
                    <a:pt x="498" y="1143"/>
                    <a:pt x="463" y="1160"/>
                    <a:pt x="414" y="1160"/>
                  </a:cubicBezTo>
                  <a:cubicBezTo>
                    <a:pt x="360" y="1160"/>
                    <a:pt x="309" y="1130"/>
                    <a:pt x="309" y="1070"/>
                  </a:cubicBezTo>
                  <a:cubicBezTo>
                    <a:pt x="309" y="970"/>
                    <a:pt x="426" y="964"/>
                    <a:pt x="499" y="964"/>
                  </a:cubicBezTo>
                  <a:cubicBezTo>
                    <a:pt x="521" y="964"/>
                    <a:pt x="521" y="964"/>
                    <a:pt x="521" y="964"/>
                  </a:cubicBezTo>
                  <a:moveTo>
                    <a:pt x="499" y="999"/>
                  </a:moveTo>
                  <a:cubicBezTo>
                    <a:pt x="455" y="999"/>
                    <a:pt x="356" y="1002"/>
                    <a:pt x="356" y="1064"/>
                  </a:cubicBezTo>
                  <a:cubicBezTo>
                    <a:pt x="356" y="1105"/>
                    <a:pt x="393" y="1121"/>
                    <a:pt x="428" y="1121"/>
                  </a:cubicBezTo>
                  <a:cubicBezTo>
                    <a:pt x="491" y="1121"/>
                    <a:pt x="521" y="1076"/>
                    <a:pt x="521" y="1022"/>
                  </a:cubicBezTo>
                  <a:cubicBezTo>
                    <a:pt x="521" y="999"/>
                    <a:pt x="521" y="999"/>
                    <a:pt x="521" y="999"/>
                  </a:cubicBezTo>
                  <a:lnTo>
                    <a:pt x="499" y="999"/>
                  </a:lnTo>
                  <a:close/>
                  <a:moveTo>
                    <a:pt x="706" y="845"/>
                  </a:moveTo>
                  <a:cubicBezTo>
                    <a:pt x="662" y="845"/>
                    <a:pt x="662" y="845"/>
                    <a:pt x="662" y="845"/>
                  </a:cubicBezTo>
                  <a:cubicBezTo>
                    <a:pt x="663" y="867"/>
                    <a:pt x="665" y="896"/>
                    <a:pt x="665" y="913"/>
                  </a:cubicBezTo>
                  <a:cubicBezTo>
                    <a:pt x="665" y="1152"/>
                    <a:pt x="665" y="1152"/>
                    <a:pt x="665" y="1152"/>
                  </a:cubicBezTo>
                  <a:cubicBezTo>
                    <a:pt x="708" y="1152"/>
                    <a:pt x="708" y="1152"/>
                    <a:pt x="708" y="1152"/>
                  </a:cubicBezTo>
                  <a:cubicBezTo>
                    <a:pt x="708" y="995"/>
                    <a:pt x="708" y="995"/>
                    <a:pt x="708" y="995"/>
                  </a:cubicBezTo>
                  <a:cubicBezTo>
                    <a:pt x="708" y="882"/>
                    <a:pt x="792" y="876"/>
                    <a:pt x="801" y="876"/>
                  </a:cubicBezTo>
                  <a:cubicBezTo>
                    <a:pt x="866" y="876"/>
                    <a:pt x="885" y="914"/>
                    <a:pt x="885" y="982"/>
                  </a:cubicBezTo>
                  <a:cubicBezTo>
                    <a:pt x="885" y="1152"/>
                    <a:pt x="885" y="1152"/>
                    <a:pt x="885" y="1152"/>
                  </a:cubicBezTo>
                  <a:cubicBezTo>
                    <a:pt x="928" y="1152"/>
                    <a:pt x="928" y="1152"/>
                    <a:pt x="928" y="1152"/>
                  </a:cubicBezTo>
                  <a:cubicBezTo>
                    <a:pt x="928" y="957"/>
                    <a:pt x="928" y="957"/>
                    <a:pt x="928" y="957"/>
                  </a:cubicBezTo>
                  <a:cubicBezTo>
                    <a:pt x="928" y="881"/>
                    <a:pt x="891" y="837"/>
                    <a:pt x="813" y="837"/>
                  </a:cubicBezTo>
                  <a:cubicBezTo>
                    <a:pt x="772" y="837"/>
                    <a:pt x="729" y="861"/>
                    <a:pt x="710" y="894"/>
                  </a:cubicBezTo>
                  <a:cubicBezTo>
                    <a:pt x="708" y="894"/>
                    <a:pt x="708" y="894"/>
                    <a:pt x="708" y="894"/>
                  </a:cubicBezTo>
                  <a:cubicBezTo>
                    <a:pt x="708" y="878"/>
                    <a:pt x="708" y="861"/>
                    <a:pt x="706" y="845"/>
                  </a:cubicBezTo>
                  <a:moveTo>
                    <a:pt x="1073" y="656"/>
                  </a:moveTo>
                  <a:cubicBezTo>
                    <a:pt x="1030" y="656"/>
                    <a:pt x="1030" y="656"/>
                    <a:pt x="1030" y="656"/>
                  </a:cubicBezTo>
                  <a:cubicBezTo>
                    <a:pt x="1030" y="1152"/>
                    <a:pt x="1030" y="1152"/>
                    <a:pt x="1030" y="1152"/>
                  </a:cubicBezTo>
                  <a:cubicBezTo>
                    <a:pt x="1073" y="1152"/>
                    <a:pt x="1073" y="1152"/>
                    <a:pt x="1073" y="1152"/>
                  </a:cubicBezTo>
                  <a:cubicBezTo>
                    <a:pt x="1073" y="991"/>
                    <a:pt x="1073" y="991"/>
                    <a:pt x="1073" y="991"/>
                  </a:cubicBezTo>
                  <a:cubicBezTo>
                    <a:pt x="1233" y="1152"/>
                    <a:pt x="1233" y="1152"/>
                    <a:pt x="1233" y="1152"/>
                  </a:cubicBezTo>
                  <a:cubicBezTo>
                    <a:pt x="1299" y="1152"/>
                    <a:pt x="1299" y="1152"/>
                    <a:pt x="1299" y="1152"/>
                  </a:cubicBezTo>
                  <a:cubicBezTo>
                    <a:pt x="1130" y="985"/>
                    <a:pt x="1130" y="985"/>
                    <a:pt x="1130" y="985"/>
                  </a:cubicBezTo>
                  <a:cubicBezTo>
                    <a:pt x="1283" y="845"/>
                    <a:pt x="1283" y="845"/>
                    <a:pt x="1283" y="845"/>
                  </a:cubicBezTo>
                  <a:cubicBezTo>
                    <a:pt x="1218" y="845"/>
                    <a:pt x="1218" y="845"/>
                    <a:pt x="1218" y="845"/>
                  </a:cubicBezTo>
                  <a:cubicBezTo>
                    <a:pt x="1073" y="983"/>
                    <a:pt x="1073" y="983"/>
                    <a:pt x="1073" y="983"/>
                  </a:cubicBezTo>
                  <a:lnTo>
                    <a:pt x="1073" y="656"/>
                  </a:lnTo>
                  <a:close/>
                  <a:moveTo>
                    <a:pt x="1376" y="1010"/>
                  </a:moveTo>
                  <a:cubicBezTo>
                    <a:pt x="1381" y="1072"/>
                    <a:pt x="1428" y="1121"/>
                    <a:pt x="1489" y="1121"/>
                  </a:cubicBezTo>
                  <a:cubicBezTo>
                    <a:pt x="1535" y="1121"/>
                    <a:pt x="1570" y="1095"/>
                    <a:pt x="1587" y="1067"/>
                  </a:cubicBezTo>
                  <a:cubicBezTo>
                    <a:pt x="1621" y="1095"/>
                    <a:pt x="1621" y="1095"/>
                    <a:pt x="1621" y="1095"/>
                  </a:cubicBezTo>
                  <a:cubicBezTo>
                    <a:pt x="1585" y="1141"/>
                    <a:pt x="1540" y="1160"/>
                    <a:pt x="1489" y="1160"/>
                  </a:cubicBezTo>
                  <a:cubicBezTo>
                    <a:pt x="1398" y="1160"/>
                    <a:pt x="1330" y="1091"/>
                    <a:pt x="1330" y="999"/>
                  </a:cubicBezTo>
                  <a:cubicBezTo>
                    <a:pt x="1330" y="906"/>
                    <a:pt x="1398" y="837"/>
                    <a:pt x="1485" y="837"/>
                  </a:cubicBezTo>
                  <a:cubicBezTo>
                    <a:pt x="1578" y="838"/>
                    <a:pt x="1632" y="907"/>
                    <a:pt x="1632" y="991"/>
                  </a:cubicBezTo>
                  <a:cubicBezTo>
                    <a:pt x="1632" y="1010"/>
                    <a:pt x="1632" y="1010"/>
                    <a:pt x="1632" y="1010"/>
                  </a:cubicBezTo>
                  <a:cubicBezTo>
                    <a:pt x="1376" y="1010"/>
                    <a:pt x="1376" y="1010"/>
                    <a:pt x="1376" y="1010"/>
                  </a:cubicBezTo>
                  <a:moveTo>
                    <a:pt x="1585" y="975"/>
                  </a:moveTo>
                  <a:cubicBezTo>
                    <a:pt x="1585" y="917"/>
                    <a:pt x="1547" y="877"/>
                    <a:pt x="1485" y="877"/>
                  </a:cubicBezTo>
                  <a:cubicBezTo>
                    <a:pt x="1429" y="877"/>
                    <a:pt x="1377" y="924"/>
                    <a:pt x="1377" y="975"/>
                  </a:cubicBezTo>
                  <a:lnTo>
                    <a:pt x="1585" y="975"/>
                  </a:lnTo>
                  <a:close/>
                  <a:moveTo>
                    <a:pt x="1715" y="941"/>
                  </a:moveTo>
                  <a:cubicBezTo>
                    <a:pt x="1715" y="1152"/>
                    <a:pt x="1715" y="1152"/>
                    <a:pt x="1715" y="1152"/>
                  </a:cubicBezTo>
                  <a:cubicBezTo>
                    <a:pt x="1759" y="1152"/>
                    <a:pt x="1759" y="1152"/>
                    <a:pt x="1759" y="1152"/>
                  </a:cubicBezTo>
                  <a:cubicBezTo>
                    <a:pt x="1759" y="979"/>
                    <a:pt x="1759" y="979"/>
                    <a:pt x="1759" y="979"/>
                  </a:cubicBezTo>
                  <a:cubicBezTo>
                    <a:pt x="1759" y="938"/>
                    <a:pt x="1788" y="880"/>
                    <a:pt x="1854" y="880"/>
                  </a:cubicBezTo>
                  <a:cubicBezTo>
                    <a:pt x="1866" y="880"/>
                    <a:pt x="1874" y="882"/>
                    <a:pt x="1879" y="884"/>
                  </a:cubicBezTo>
                  <a:cubicBezTo>
                    <a:pt x="1887" y="841"/>
                    <a:pt x="1887" y="841"/>
                    <a:pt x="1887" y="841"/>
                  </a:cubicBezTo>
                  <a:cubicBezTo>
                    <a:pt x="1878" y="838"/>
                    <a:pt x="1868" y="837"/>
                    <a:pt x="1855" y="837"/>
                  </a:cubicBezTo>
                  <a:cubicBezTo>
                    <a:pt x="1801" y="837"/>
                    <a:pt x="1769" y="869"/>
                    <a:pt x="1757" y="902"/>
                  </a:cubicBezTo>
                  <a:cubicBezTo>
                    <a:pt x="1755" y="902"/>
                    <a:pt x="1755" y="902"/>
                    <a:pt x="1755" y="902"/>
                  </a:cubicBezTo>
                  <a:cubicBezTo>
                    <a:pt x="1755" y="845"/>
                    <a:pt x="1755" y="845"/>
                    <a:pt x="1755" y="845"/>
                  </a:cubicBezTo>
                  <a:cubicBezTo>
                    <a:pt x="1713" y="845"/>
                    <a:pt x="1713" y="845"/>
                    <a:pt x="1713" y="845"/>
                  </a:cubicBezTo>
                  <a:cubicBezTo>
                    <a:pt x="1714" y="890"/>
                    <a:pt x="1715" y="913"/>
                    <a:pt x="1715" y="941"/>
                  </a:cubicBezTo>
                  <a:moveTo>
                    <a:pt x="2141" y="917"/>
                  </a:moveTo>
                  <a:cubicBezTo>
                    <a:pt x="2176" y="890"/>
                    <a:pt x="2176" y="890"/>
                    <a:pt x="2176" y="890"/>
                  </a:cubicBezTo>
                  <a:cubicBezTo>
                    <a:pt x="2146" y="855"/>
                    <a:pt x="2105" y="838"/>
                    <a:pt x="2064" y="837"/>
                  </a:cubicBezTo>
                  <a:cubicBezTo>
                    <a:pt x="1964" y="836"/>
                    <a:pt x="1901" y="906"/>
                    <a:pt x="1901" y="999"/>
                  </a:cubicBezTo>
                  <a:cubicBezTo>
                    <a:pt x="1901" y="1091"/>
                    <a:pt x="1964" y="1161"/>
                    <a:pt x="2064" y="1160"/>
                  </a:cubicBezTo>
                  <a:cubicBezTo>
                    <a:pt x="2105" y="1159"/>
                    <a:pt x="2146" y="1142"/>
                    <a:pt x="2176" y="1107"/>
                  </a:cubicBezTo>
                  <a:cubicBezTo>
                    <a:pt x="2141" y="1080"/>
                    <a:pt x="2141" y="1080"/>
                    <a:pt x="2141" y="1080"/>
                  </a:cubicBezTo>
                  <a:cubicBezTo>
                    <a:pt x="2126" y="1102"/>
                    <a:pt x="2098" y="1121"/>
                    <a:pt x="2064" y="1121"/>
                  </a:cubicBezTo>
                  <a:cubicBezTo>
                    <a:pt x="1992" y="1122"/>
                    <a:pt x="1949" y="1069"/>
                    <a:pt x="1949" y="999"/>
                  </a:cubicBezTo>
                  <a:cubicBezTo>
                    <a:pt x="1949" y="928"/>
                    <a:pt x="1992" y="875"/>
                    <a:pt x="2064" y="876"/>
                  </a:cubicBezTo>
                  <a:cubicBezTo>
                    <a:pt x="2098" y="876"/>
                    <a:pt x="2126" y="895"/>
                    <a:pt x="2141" y="917"/>
                  </a:cubicBezTo>
                  <a:moveTo>
                    <a:pt x="2263" y="1010"/>
                  </a:moveTo>
                  <a:cubicBezTo>
                    <a:pt x="2269" y="1072"/>
                    <a:pt x="2315" y="1121"/>
                    <a:pt x="2376" y="1121"/>
                  </a:cubicBezTo>
                  <a:cubicBezTo>
                    <a:pt x="2422" y="1121"/>
                    <a:pt x="2458" y="1095"/>
                    <a:pt x="2475" y="1067"/>
                  </a:cubicBezTo>
                  <a:cubicBezTo>
                    <a:pt x="2508" y="1095"/>
                    <a:pt x="2508" y="1095"/>
                    <a:pt x="2508" y="1095"/>
                  </a:cubicBezTo>
                  <a:cubicBezTo>
                    <a:pt x="2472" y="1141"/>
                    <a:pt x="2427" y="1160"/>
                    <a:pt x="2376" y="1160"/>
                  </a:cubicBezTo>
                  <a:cubicBezTo>
                    <a:pt x="2285" y="1160"/>
                    <a:pt x="2218" y="1091"/>
                    <a:pt x="2218" y="999"/>
                  </a:cubicBezTo>
                  <a:cubicBezTo>
                    <a:pt x="2218" y="906"/>
                    <a:pt x="2285" y="837"/>
                    <a:pt x="2372" y="837"/>
                  </a:cubicBezTo>
                  <a:cubicBezTo>
                    <a:pt x="2466" y="838"/>
                    <a:pt x="2519" y="907"/>
                    <a:pt x="2519" y="991"/>
                  </a:cubicBezTo>
                  <a:cubicBezTo>
                    <a:pt x="2519" y="1010"/>
                    <a:pt x="2519" y="1010"/>
                    <a:pt x="2519" y="1010"/>
                  </a:cubicBezTo>
                  <a:cubicBezTo>
                    <a:pt x="2263" y="1010"/>
                    <a:pt x="2263" y="1010"/>
                    <a:pt x="2263" y="1010"/>
                  </a:cubicBezTo>
                  <a:moveTo>
                    <a:pt x="2472" y="975"/>
                  </a:moveTo>
                  <a:cubicBezTo>
                    <a:pt x="2472" y="917"/>
                    <a:pt x="2435" y="877"/>
                    <a:pt x="2372" y="877"/>
                  </a:cubicBezTo>
                  <a:cubicBezTo>
                    <a:pt x="2316" y="877"/>
                    <a:pt x="2265" y="924"/>
                    <a:pt x="2265" y="975"/>
                  </a:cubicBezTo>
                  <a:lnTo>
                    <a:pt x="2472" y="975"/>
                  </a:lnTo>
                  <a:close/>
                  <a:moveTo>
                    <a:pt x="2639" y="845"/>
                  </a:moveTo>
                  <a:cubicBezTo>
                    <a:pt x="2595" y="845"/>
                    <a:pt x="2595" y="845"/>
                    <a:pt x="2595" y="845"/>
                  </a:cubicBezTo>
                  <a:cubicBezTo>
                    <a:pt x="2596" y="867"/>
                    <a:pt x="2598" y="896"/>
                    <a:pt x="2598" y="913"/>
                  </a:cubicBezTo>
                  <a:cubicBezTo>
                    <a:pt x="2598" y="1152"/>
                    <a:pt x="2598" y="1152"/>
                    <a:pt x="2598" y="1152"/>
                  </a:cubicBezTo>
                  <a:cubicBezTo>
                    <a:pt x="2641" y="1152"/>
                    <a:pt x="2641" y="1152"/>
                    <a:pt x="2641" y="1152"/>
                  </a:cubicBezTo>
                  <a:cubicBezTo>
                    <a:pt x="2641" y="995"/>
                    <a:pt x="2641" y="995"/>
                    <a:pt x="2641" y="995"/>
                  </a:cubicBezTo>
                  <a:cubicBezTo>
                    <a:pt x="2641" y="882"/>
                    <a:pt x="2725" y="876"/>
                    <a:pt x="2735" y="876"/>
                  </a:cubicBezTo>
                  <a:cubicBezTo>
                    <a:pt x="2799" y="876"/>
                    <a:pt x="2818" y="914"/>
                    <a:pt x="2818" y="982"/>
                  </a:cubicBezTo>
                  <a:cubicBezTo>
                    <a:pt x="2818" y="1152"/>
                    <a:pt x="2818" y="1152"/>
                    <a:pt x="2818" y="1152"/>
                  </a:cubicBezTo>
                  <a:cubicBezTo>
                    <a:pt x="2861" y="1152"/>
                    <a:pt x="2861" y="1152"/>
                    <a:pt x="2861" y="1152"/>
                  </a:cubicBezTo>
                  <a:cubicBezTo>
                    <a:pt x="2861" y="957"/>
                    <a:pt x="2861" y="957"/>
                    <a:pt x="2861" y="957"/>
                  </a:cubicBezTo>
                  <a:cubicBezTo>
                    <a:pt x="2861" y="881"/>
                    <a:pt x="2824" y="837"/>
                    <a:pt x="2746" y="837"/>
                  </a:cubicBezTo>
                  <a:cubicBezTo>
                    <a:pt x="2705" y="837"/>
                    <a:pt x="2662" y="861"/>
                    <a:pt x="2643" y="894"/>
                  </a:cubicBezTo>
                  <a:cubicBezTo>
                    <a:pt x="2641" y="894"/>
                    <a:pt x="2641" y="894"/>
                    <a:pt x="2641" y="894"/>
                  </a:cubicBezTo>
                  <a:cubicBezTo>
                    <a:pt x="2641" y="878"/>
                    <a:pt x="2641" y="861"/>
                    <a:pt x="2639" y="845"/>
                  </a:cubicBezTo>
                  <a:moveTo>
                    <a:pt x="3122" y="884"/>
                  </a:moveTo>
                  <a:cubicBezTo>
                    <a:pt x="3122" y="845"/>
                    <a:pt x="3122" y="845"/>
                    <a:pt x="3122" y="845"/>
                  </a:cubicBezTo>
                  <a:cubicBezTo>
                    <a:pt x="3033" y="845"/>
                    <a:pt x="3033" y="845"/>
                    <a:pt x="3033" y="845"/>
                  </a:cubicBezTo>
                  <a:cubicBezTo>
                    <a:pt x="3033" y="758"/>
                    <a:pt x="3033" y="758"/>
                    <a:pt x="3033" y="758"/>
                  </a:cubicBezTo>
                  <a:cubicBezTo>
                    <a:pt x="2990" y="758"/>
                    <a:pt x="2990" y="758"/>
                    <a:pt x="2990" y="758"/>
                  </a:cubicBezTo>
                  <a:cubicBezTo>
                    <a:pt x="2990" y="845"/>
                    <a:pt x="2990" y="845"/>
                    <a:pt x="2990" y="845"/>
                  </a:cubicBezTo>
                  <a:cubicBezTo>
                    <a:pt x="2925" y="845"/>
                    <a:pt x="2925" y="845"/>
                    <a:pt x="2925" y="845"/>
                  </a:cubicBezTo>
                  <a:cubicBezTo>
                    <a:pt x="2925" y="884"/>
                    <a:pt x="2925" y="884"/>
                    <a:pt x="2925" y="884"/>
                  </a:cubicBezTo>
                  <a:cubicBezTo>
                    <a:pt x="2990" y="884"/>
                    <a:pt x="2990" y="884"/>
                    <a:pt x="2990" y="884"/>
                  </a:cubicBezTo>
                  <a:cubicBezTo>
                    <a:pt x="2990" y="1078"/>
                    <a:pt x="2990" y="1078"/>
                    <a:pt x="2990" y="1078"/>
                  </a:cubicBezTo>
                  <a:cubicBezTo>
                    <a:pt x="2990" y="1146"/>
                    <a:pt x="3033" y="1160"/>
                    <a:pt x="3066" y="1160"/>
                  </a:cubicBezTo>
                  <a:cubicBezTo>
                    <a:pt x="3088" y="1160"/>
                    <a:pt x="3109" y="1156"/>
                    <a:pt x="3124" y="1149"/>
                  </a:cubicBezTo>
                  <a:cubicBezTo>
                    <a:pt x="3122" y="1109"/>
                    <a:pt x="3122" y="1109"/>
                    <a:pt x="3122" y="1109"/>
                  </a:cubicBezTo>
                  <a:cubicBezTo>
                    <a:pt x="3109" y="1116"/>
                    <a:pt x="3093" y="1121"/>
                    <a:pt x="3078" y="1121"/>
                  </a:cubicBezTo>
                  <a:cubicBezTo>
                    <a:pt x="3051" y="1121"/>
                    <a:pt x="3033" y="1111"/>
                    <a:pt x="3033" y="1065"/>
                  </a:cubicBezTo>
                  <a:cubicBezTo>
                    <a:pt x="3033" y="884"/>
                    <a:pt x="3033" y="884"/>
                    <a:pt x="3033" y="884"/>
                  </a:cubicBezTo>
                  <a:cubicBezTo>
                    <a:pt x="3122" y="884"/>
                    <a:pt x="3122" y="884"/>
                    <a:pt x="3122" y="884"/>
                  </a:cubicBezTo>
                  <a:moveTo>
                    <a:pt x="3185" y="941"/>
                  </a:moveTo>
                  <a:cubicBezTo>
                    <a:pt x="3185" y="1152"/>
                    <a:pt x="3185" y="1152"/>
                    <a:pt x="3185" y="1152"/>
                  </a:cubicBezTo>
                  <a:cubicBezTo>
                    <a:pt x="3229" y="1152"/>
                    <a:pt x="3229" y="1152"/>
                    <a:pt x="3229" y="1152"/>
                  </a:cubicBezTo>
                  <a:cubicBezTo>
                    <a:pt x="3229" y="979"/>
                    <a:pt x="3229" y="979"/>
                    <a:pt x="3229" y="979"/>
                  </a:cubicBezTo>
                  <a:cubicBezTo>
                    <a:pt x="3229" y="938"/>
                    <a:pt x="3258" y="880"/>
                    <a:pt x="3324" y="880"/>
                  </a:cubicBezTo>
                  <a:cubicBezTo>
                    <a:pt x="3336" y="880"/>
                    <a:pt x="3344" y="882"/>
                    <a:pt x="3349" y="884"/>
                  </a:cubicBezTo>
                  <a:cubicBezTo>
                    <a:pt x="3357" y="841"/>
                    <a:pt x="3357" y="841"/>
                    <a:pt x="3357" y="841"/>
                  </a:cubicBezTo>
                  <a:cubicBezTo>
                    <a:pt x="3348" y="838"/>
                    <a:pt x="3338" y="837"/>
                    <a:pt x="3325" y="837"/>
                  </a:cubicBezTo>
                  <a:cubicBezTo>
                    <a:pt x="3271" y="837"/>
                    <a:pt x="3239" y="869"/>
                    <a:pt x="3227" y="902"/>
                  </a:cubicBezTo>
                  <a:cubicBezTo>
                    <a:pt x="3225" y="902"/>
                    <a:pt x="3225" y="902"/>
                    <a:pt x="3225" y="902"/>
                  </a:cubicBezTo>
                  <a:cubicBezTo>
                    <a:pt x="3225" y="845"/>
                    <a:pt x="3225" y="845"/>
                    <a:pt x="3225" y="845"/>
                  </a:cubicBezTo>
                  <a:cubicBezTo>
                    <a:pt x="3183" y="845"/>
                    <a:pt x="3183" y="845"/>
                    <a:pt x="3183" y="845"/>
                  </a:cubicBezTo>
                  <a:cubicBezTo>
                    <a:pt x="3184" y="890"/>
                    <a:pt x="3185" y="913"/>
                    <a:pt x="3185" y="941"/>
                  </a:cubicBezTo>
                  <a:moveTo>
                    <a:pt x="3620" y="1152"/>
                  </a:moveTo>
                  <a:cubicBezTo>
                    <a:pt x="3665" y="1152"/>
                    <a:pt x="3665" y="1152"/>
                    <a:pt x="3665" y="1152"/>
                  </a:cubicBezTo>
                  <a:cubicBezTo>
                    <a:pt x="3664" y="1130"/>
                    <a:pt x="3662" y="1101"/>
                    <a:pt x="3662" y="1085"/>
                  </a:cubicBezTo>
                  <a:cubicBezTo>
                    <a:pt x="3662" y="845"/>
                    <a:pt x="3662" y="845"/>
                    <a:pt x="3662" y="845"/>
                  </a:cubicBezTo>
                  <a:cubicBezTo>
                    <a:pt x="3619" y="845"/>
                    <a:pt x="3619" y="845"/>
                    <a:pt x="3619" y="845"/>
                  </a:cubicBezTo>
                  <a:cubicBezTo>
                    <a:pt x="3619" y="1002"/>
                    <a:pt x="3619" y="1002"/>
                    <a:pt x="3619" y="1002"/>
                  </a:cubicBezTo>
                  <a:cubicBezTo>
                    <a:pt x="3619" y="1115"/>
                    <a:pt x="3534" y="1121"/>
                    <a:pt x="3525" y="1121"/>
                  </a:cubicBezTo>
                  <a:cubicBezTo>
                    <a:pt x="3461" y="1121"/>
                    <a:pt x="3442" y="1083"/>
                    <a:pt x="3442" y="1015"/>
                  </a:cubicBezTo>
                  <a:cubicBezTo>
                    <a:pt x="3442" y="845"/>
                    <a:pt x="3442" y="845"/>
                    <a:pt x="3442" y="845"/>
                  </a:cubicBezTo>
                  <a:cubicBezTo>
                    <a:pt x="3399" y="845"/>
                    <a:pt x="3399" y="845"/>
                    <a:pt x="3399" y="845"/>
                  </a:cubicBezTo>
                  <a:cubicBezTo>
                    <a:pt x="3399" y="1040"/>
                    <a:pt x="3399" y="1040"/>
                    <a:pt x="3399" y="1040"/>
                  </a:cubicBezTo>
                  <a:cubicBezTo>
                    <a:pt x="3399" y="1116"/>
                    <a:pt x="3436" y="1160"/>
                    <a:pt x="3514" y="1160"/>
                  </a:cubicBezTo>
                  <a:cubicBezTo>
                    <a:pt x="3555" y="1160"/>
                    <a:pt x="3598" y="1136"/>
                    <a:pt x="3617" y="1103"/>
                  </a:cubicBezTo>
                  <a:cubicBezTo>
                    <a:pt x="3619" y="1103"/>
                    <a:pt x="3619" y="1103"/>
                    <a:pt x="3619" y="1103"/>
                  </a:cubicBezTo>
                  <a:cubicBezTo>
                    <a:pt x="3619" y="1119"/>
                    <a:pt x="3619" y="1136"/>
                    <a:pt x="3620" y="1152"/>
                  </a:cubicBezTo>
                  <a:moveTo>
                    <a:pt x="3764" y="913"/>
                  </a:moveTo>
                  <a:cubicBezTo>
                    <a:pt x="3764" y="1152"/>
                    <a:pt x="3764" y="1152"/>
                    <a:pt x="3764" y="1152"/>
                  </a:cubicBezTo>
                  <a:cubicBezTo>
                    <a:pt x="3807" y="1152"/>
                    <a:pt x="3807" y="1152"/>
                    <a:pt x="3807" y="1152"/>
                  </a:cubicBezTo>
                  <a:cubicBezTo>
                    <a:pt x="3807" y="995"/>
                    <a:pt x="3807" y="995"/>
                    <a:pt x="3807" y="995"/>
                  </a:cubicBezTo>
                  <a:cubicBezTo>
                    <a:pt x="3807" y="882"/>
                    <a:pt x="3883" y="877"/>
                    <a:pt x="3893" y="877"/>
                  </a:cubicBezTo>
                  <a:cubicBezTo>
                    <a:pt x="3953" y="877"/>
                    <a:pt x="3971" y="911"/>
                    <a:pt x="3971" y="973"/>
                  </a:cubicBezTo>
                  <a:cubicBezTo>
                    <a:pt x="3971" y="1152"/>
                    <a:pt x="3971" y="1152"/>
                    <a:pt x="3971" y="1152"/>
                  </a:cubicBezTo>
                  <a:cubicBezTo>
                    <a:pt x="4014" y="1152"/>
                    <a:pt x="4014" y="1152"/>
                    <a:pt x="4014" y="1152"/>
                  </a:cubicBezTo>
                  <a:cubicBezTo>
                    <a:pt x="4014" y="989"/>
                    <a:pt x="4014" y="989"/>
                    <a:pt x="4014" y="989"/>
                  </a:cubicBezTo>
                  <a:cubicBezTo>
                    <a:pt x="4014" y="932"/>
                    <a:pt x="4036" y="877"/>
                    <a:pt x="4101" y="877"/>
                  </a:cubicBezTo>
                  <a:cubicBezTo>
                    <a:pt x="4161" y="877"/>
                    <a:pt x="4178" y="911"/>
                    <a:pt x="4178" y="973"/>
                  </a:cubicBezTo>
                  <a:cubicBezTo>
                    <a:pt x="4178" y="1152"/>
                    <a:pt x="4178" y="1152"/>
                    <a:pt x="4178" y="1152"/>
                  </a:cubicBezTo>
                  <a:cubicBezTo>
                    <a:pt x="4222" y="1152"/>
                    <a:pt x="4222" y="1152"/>
                    <a:pt x="4222" y="1152"/>
                  </a:cubicBezTo>
                  <a:cubicBezTo>
                    <a:pt x="4222" y="957"/>
                    <a:pt x="4222" y="957"/>
                    <a:pt x="4222" y="957"/>
                  </a:cubicBezTo>
                  <a:cubicBezTo>
                    <a:pt x="4222" y="881"/>
                    <a:pt x="4184" y="837"/>
                    <a:pt x="4106" y="837"/>
                  </a:cubicBezTo>
                  <a:cubicBezTo>
                    <a:pt x="4065" y="837"/>
                    <a:pt x="4023" y="861"/>
                    <a:pt x="4005" y="901"/>
                  </a:cubicBezTo>
                  <a:cubicBezTo>
                    <a:pt x="3985" y="848"/>
                    <a:pt x="3941" y="837"/>
                    <a:pt x="3907" y="837"/>
                  </a:cubicBezTo>
                  <a:cubicBezTo>
                    <a:pt x="3870" y="837"/>
                    <a:pt x="3829" y="856"/>
                    <a:pt x="3808" y="892"/>
                  </a:cubicBezTo>
                  <a:cubicBezTo>
                    <a:pt x="3807" y="892"/>
                    <a:pt x="3807" y="892"/>
                    <a:pt x="3807" y="892"/>
                  </a:cubicBezTo>
                  <a:cubicBezTo>
                    <a:pt x="3807" y="845"/>
                    <a:pt x="3807" y="845"/>
                    <a:pt x="3807" y="845"/>
                  </a:cubicBezTo>
                  <a:cubicBezTo>
                    <a:pt x="3760" y="845"/>
                    <a:pt x="3760" y="845"/>
                    <a:pt x="3760" y="845"/>
                  </a:cubicBezTo>
                  <a:cubicBezTo>
                    <a:pt x="3762" y="868"/>
                    <a:pt x="3764" y="890"/>
                    <a:pt x="3764" y="913"/>
                  </a:cubicBezTo>
                  <a:moveTo>
                    <a:pt x="68" y="1344"/>
                  </a:moveTo>
                  <a:cubicBezTo>
                    <a:pt x="9" y="1344"/>
                    <a:pt x="9" y="1344"/>
                    <a:pt x="9" y="1344"/>
                  </a:cubicBezTo>
                  <a:cubicBezTo>
                    <a:pt x="9" y="1808"/>
                    <a:pt x="9" y="1808"/>
                    <a:pt x="9" y="1808"/>
                  </a:cubicBezTo>
                  <a:cubicBezTo>
                    <a:pt x="56" y="1808"/>
                    <a:pt x="56" y="1808"/>
                    <a:pt x="56" y="1808"/>
                  </a:cubicBezTo>
                  <a:cubicBezTo>
                    <a:pt x="56" y="1411"/>
                    <a:pt x="56" y="1411"/>
                    <a:pt x="56" y="1411"/>
                  </a:cubicBezTo>
                  <a:cubicBezTo>
                    <a:pt x="57" y="1411"/>
                    <a:pt x="57" y="1411"/>
                    <a:pt x="57" y="1411"/>
                  </a:cubicBezTo>
                  <a:cubicBezTo>
                    <a:pt x="334" y="1808"/>
                    <a:pt x="334" y="1808"/>
                    <a:pt x="334" y="1808"/>
                  </a:cubicBezTo>
                  <a:cubicBezTo>
                    <a:pt x="393" y="1808"/>
                    <a:pt x="393" y="1808"/>
                    <a:pt x="393" y="1808"/>
                  </a:cubicBezTo>
                  <a:cubicBezTo>
                    <a:pt x="393" y="1344"/>
                    <a:pt x="393" y="1344"/>
                    <a:pt x="393" y="1344"/>
                  </a:cubicBezTo>
                  <a:cubicBezTo>
                    <a:pt x="346" y="1344"/>
                    <a:pt x="346" y="1344"/>
                    <a:pt x="346" y="1344"/>
                  </a:cubicBezTo>
                  <a:cubicBezTo>
                    <a:pt x="346" y="1737"/>
                    <a:pt x="346" y="1737"/>
                    <a:pt x="346" y="1737"/>
                  </a:cubicBezTo>
                  <a:cubicBezTo>
                    <a:pt x="345" y="1737"/>
                    <a:pt x="345" y="1737"/>
                    <a:pt x="345" y="1737"/>
                  </a:cubicBezTo>
                  <a:lnTo>
                    <a:pt x="68" y="1344"/>
                  </a:lnTo>
                  <a:close/>
                  <a:moveTo>
                    <a:pt x="534" y="1667"/>
                  </a:moveTo>
                  <a:cubicBezTo>
                    <a:pt x="539" y="1728"/>
                    <a:pt x="585" y="1777"/>
                    <a:pt x="646" y="1777"/>
                  </a:cubicBezTo>
                  <a:cubicBezTo>
                    <a:pt x="692" y="1777"/>
                    <a:pt x="728" y="1751"/>
                    <a:pt x="745" y="1724"/>
                  </a:cubicBezTo>
                  <a:cubicBezTo>
                    <a:pt x="778" y="1751"/>
                    <a:pt x="778" y="1751"/>
                    <a:pt x="778" y="1751"/>
                  </a:cubicBezTo>
                  <a:cubicBezTo>
                    <a:pt x="742" y="1797"/>
                    <a:pt x="697" y="1816"/>
                    <a:pt x="646" y="1816"/>
                  </a:cubicBezTo>
                  <a:cubicBezTo>
                    <a:pt x="555" y="1816"/>
                    <a:pt x="488" y="1747"/>
                    <a:pt x="488" y="1655"/>
                  </a:cubicBezTo>
                  <a:cubicBezTo>
                    <a:pt x="488" y="1562"/>
                    <a:pt x="555" y="1493"/>
                    <a:pt x="642" y="1493"/>
                  </a:cubicBezTo>
                  <a:cubicBezTo>
                    <a:pt x="736" y="1494"/>
                    <a:pt x="789" y="1563"/>
                    <a:pt x="789" y="1647"/>
                  </a:cubicBezTo>
                  <a:cubicBezTo>
                    <a:pt x="789" y="1667"/>
                    <a:pt x="789" y="1667"/>
                    <a:pt x="789" y="1667"/>
                  </a:cubicBezTo>
                  <a:cubicBezTo>
                    <a:pt x="534" y="1667"/>
                    <a:pt x="534" y="1667"/>
                    <a:pt x="534" y="1667"/>
                  </a:cubicBezTo>
                  <a:moveTo>
                    <a:pt x="742" y="1631"/>
                  </a:moveTo>
                  <a:cubicBezTo>
                    <a:pt x="742" y="1573"/>
                    <a:pt x="705" y="1533"/>
                    <a:pt x="642" y="1533"/>
                  </a:cubicBezTo>
                  <a:cubicBezTo>
                    <a:pt x="586" y="1533"/>
                    <a:pt x="535" y="1581"/>
                    <a:pt x="535" y="1631"/>
                  </a:cubicBezTo>
                  <a:lnTo>
                    <a:pt x="742" y="1631"/>
                  </a:lnTo>
                  <a:close/>
                  <a:moveTo>
                    <a:pt x="1175" y="1808"/>
                  </a:moveTo>
                  <a:cubicBezTo>
                    <a:pt x="1131" y="1808"/>
                    <a:pt x="1131" y="1808"/>
                    <a:pt x="1131" y="1808"/>
                  </a:cubicBezTo>
                  <a:cubicBezTo>
                    <a:pt x="1131" y="1757"/>
                    <a:pt x="1131" y="1757"/>
                    <a:pt x="1131" y="1757"/>
                  </a:cubicBezTo>
                  <a:cubicBezTo>
                    <a:pt x="1130" y="1757"/>
                    <a:pt x="1130" y="1757"/>
                    <a:pt x="1130" y="1757"/>
                  </a:cubicBezTo>
                  <a:cubicBezTo>
                    <a:pt x="1102" y="1798"/>
                    <a:pt x="1051" y="1816"/>
                    <a:pt x="1011" y="1816"/>
                  </a:cubicBezTo>
                  <a:cubicBezTo>
                    <a:pt x="915" y="1816"/>
                    <a:pt x="847" y="1747"/>
                    <a:pt x="847" y="1655"/>
                  </a:cubicBezTo>
                  <a:cubicBezTo>
                    <a:pt x="847" y="1562"/>
                    <a:pt x="915" y="1493"/>
                    <a:pt x="1011" y="1493"/>
                  </a:cubicBezTo>
                  <a:cubicBezTo>
                    <a:pt x="1051" y="1493"/>
                    <a:pt x="1102" y="1511"/>
                    <a:pt x="1130" y="1552"/>
                  </a:cubicBezTo>
                  <a:cubicBezTo>
                    <a:pt x="1131" y="1552"/>
                    <a:pt x="1131" y="1552"/>
                    <a:pt x="1131" y="1552"/>
                  </a:cubicBezTo>
                  <a:cubicBezTo>
                    <a:pt x="1131" y="1312"/>
                    <a:pt x="1131" y="1312"/>
                    <a:pt x="1131" y="1312"/>
                  </a:cubicBezTo>
                  <a:cubicBezTo>
                    <a:pt x="1175" y="1312"/>
                    <a:pt x="1175" y="1312"/>
                    <a:pt x="1175" y="1312"/>
                  </a:cubicBezTo>
                  <a:cubicBezTo>
                    <a:pt x="1175" y="1808"/>
                    <a:pt x="1175" y="1808"/>
                    <a:pt x="1175" y="1808"/>
                  </a:cubicBezTo>
                  <a:moveTo>
                    <a:pt x="1011" y="1777"/>
                  </a:moveTo>
                  <a:cubicBezTo>
                    <a:pt x="1081" y="1777"/>
                    <a:pt x="1133" y="1724"/>
                    <a:pt x="1133" y="1655"/>
                  </a:cubicBezTo>
                  <a:cubicBezTo>
                    <a:pt x="1133" y="1586"/>
                    <a:pt x="1081" y="1533"/>
                    <a:pt x="1011" y="1533"/>
                  </a:cubicBezTo>
                  <a:cubicBezTo>
                    <a:pt x="939" y="1533"/>
                    <a:pt x="894" y="1586"/>
                    <a:pt x="894" y="1655"/>
                  </a:cubicBezTo>
                  <a:cubicBezTo>
                    <a:pt x="894" y="1724"/>
                    <a:pt x="939" y="1777"/>
                    <a:pt x="1011" y="1777"/>
                  </a:cubicBezTo>
                  <a:moveTo>
                    <a:pt x="1299" y="1667"/>
                  </a:moveTo>
                  <a:cubicBezTo>
                    <a:pt x="1305" y="1728"/>
                    <a:pt x="1351" y="1777"/>
                    <a:pt x="1412" y="1777"/>
                  </a:cubicBezTo>
                  <a:cubicBezTo>
                    <a:pt x="1458" y="1777"/>
                    <a:pt x="1494" y="1751"/>
                    <a:pt x="1511" y="1724"/>
                  </a:cubicBezTo>
                  <a:cubicBezTo>
                    <a:pt x="1544" y="1751"/>
                    <a:pt x="1544" y="1751"/>
                    <a:pt x="1544" y="1751"/>
                  </a:cubicBezTo>
                  <a:cubicBezTo>
                    <a:pt x="1508" y="1797"/>
                    <a:pt x="1463" y="1816"/>
                    <a:pt x="1412" y="1816"/>
                  </a:cubicBezTo>
                  <a:cubicBezTo>
                    <a:pt x="1321" y="1816"/>
                    <a:pt x="1253" y="1747"/>
                    <a:pt x="1253" y="1655"/>
                  </a:cubicBezTo>
                  <a:cubicBezTo>
                    <a:pt x="1253" y="1562"/>
                    <a:pt x="1321" y="1493"/>
                    <a:pt x="1408" y="1493"/>
                  </a:cubicBezTo>
                  <a:cubicBezTo>
                    <a:pt x="1501" y="1494"/>
                    <a:pt x="1555" y="1563"/>
                    <a:pt x="1555" y="1647"/>
                  </a:cubicBezTo>
                  <a:cubicBezTo>
                    <a:pt x="1555" y="1667"/>
                    <a:pt x="1555" y="1667"/>
                    <a:pt x="1555" y="1667"/>
                  </a:cubicBezTo>
                  <a:cubicBezTo>
                    <a:pt x="1299" y="1667"/>
                    <a:pt x="1299" y="1667"/>
                    <a:pt x="1299" y="1667"/>
                  </a:cubicBezTo>
                  <a:moveTo>
                    <a:pt x="1508" y="1631"/>
                  </a:moveTo>
                  <a:cubicBezTo>
                    <a:pt x="1508" y="1573"/>
                    <a:pt x="1471" y="1533"/>
                    <a:pt x="1408" y="1533"/>
                  </a:cubicBezTo>
                  <a:cubicBezTo>
                    <a:pt x="1352" y="1533"/>
                    <a:pt x="1301" y="1581"/>
                    <a:pt x="1301" y="1631"/>
                  </a:cubicBezTo>
                  <a:lnTo>
                    <a:pt x="1508" y="1631"/>
                  </a:lnTo>
                  <a:close/>
                  <a:moveTo>
                    <a:pt x="1639" y="1597"/>
                  </a:moveTo>
                  <a:cubicBezTo>
                    <a:pt x="1639" y="1808"/>
                    <a:pt x="1639" y="1808"/>
                    <a:pt x="1639" y="1808"/>
                  </a:cubicBezTo>
                  <a:cubicBezTo>
                    <a:pt x="1682" y="1808"/>
                    <a:pt x="1682" y="1808"/>
                    <a:pt x="1682" y="1808"/>
                  </a:cubicBezTo>
                  <a:cubicBezTo>
                    <a:pt x="1682" y="1635"/>
                    <a:pt x="1682" y="1635"/>
                    <a:pt x="1682" y="1635"/>
                  </a:cubicBezTo>
                  <a:cubicBezTo>
                    <a:pt x="1682" y="1594"/>
                    <a:pt x="1711" y="1537"/>
                    <a:pt x="1777" y="1537"/>
                  </a:cubicBezTo>
                  <a:cubicBezTo>
                    <a:pt x="1789" y="1537"/>
                    <a:pt x="1797" y="1538"/>
                    <a:pt x="1802" y="1540"/>
                  </a:cubicBezTo>
                  <a:cubicBezTo>
                    <a:pt x="1810" y="1497"/>
                    <a:pt x="1810" y="1497"/>
                    <a:pt x="1810" y="1497"/>
                  </a:cubicBezTo>
                  <a:cubicBezTo>
                    <a:pt x="1801" y="1495"/>
                    <a:pt x="1791" y="1493"/>
                    <a:pt x="1778" y="1493"/>
                  </a:cubicBezTo>
                  <a:cubicBezTo>
                    <a:pt x="1724" y="1493"/>
                    <a:pt x="1692" y="1525"/>
                    <a:pt x="1680" y="1558"/>
                  </a:cubicBezTo>
                  <a:cubicBezTo>
                    <a:pt x="1679" y="1558"/>
                    <a:pt x="1679" y="1558"/>
                    <a:pt x="1679" y="1558"/>
                  </a:cubicBezTo>
                  <a:cubicBezTo>
                    <a:pt x="1679" y="1501"/>
                    <a:pt x="1679" y="1501"/>
                    <a:pt x="1679" y="1501"/>
                  </a:cubicBezTo>
                  <a:cubicBezTo>
                    <a:pt x="1636" y="1501"/>
                    <a:pt x="1636" y="1501"/>
                    <a:pt x="1636" y="1501"/>
                  </a:cubicBezTo>
                  <a:cubicBezTo>
                    <a:pt x="1637" y="1546"/>
                    <a:pt x="1639" y="1569"/>
                    <a:pt x="1639" y="1597"/>
                  </a:cubicBezTo>
                  <a:moveTo>
                    <a:pt x="1905" y="1312"/>
                  </a:moveTo>
                  <a:cubicBezTo>
                    <a:pt x="1862" y="1312"/>
                    <a:pt x="1862" y="1312"/>
                    <a:pt x="1862" y="1312"/>
                  </a:cubicBezTo>
                  <a:cubicBezTo>
                    <a:pt x="1862" y="1808"/>
                    <a:pt x="1862" y="1808"/>
                    <a:pt x="1862" y="1808"/>
                  </a:cubicBezTo>
                  <a:cubicBezTo>
                    <a:pt x="1905" y="1808"/>
                    <a:pt x="1905" y="1808"/>
                    <a:pt x="1905" y="1808"/>
                  </a:cubicBezTo>
                  <a:lnTo>
                    <a:pt x="1905" y="1312"/>
                  </a:lnTo>
                  <a:close/>
                  <a:moveTo>
                    <a:pt x="2206" y="1620"/>
                  </a:moveTo>
                  <a:cubicBezTo>
                    <a:pt x="2206" y="1612"/>
                    <a:pt x="2206" y="1612"/>
                    <a:pt x="2206" y="1612"/>
                  </a:cubicBezTo>
                  <a:cubicBezTo>
                    <a:pt x="2206" y="1559"/>
                    <a:pt x="2181" y="1533"/>
                    <a:pt x="2127" y="1533"/>
                  </a:cubicBezTo>
                  <a:cubicBezTo>
                    <a:pt x="2091" y="1533"/>
                    <a:pt x="2060" y="1545"/>
                    <a:pt x="2034" y="1569"/>
                  </a:cubicBezTo>
                  <a:cubicBezTo>
                    <a:pt x="2007" y="1538"/>
                    <a:pt x="2007" y="1538"/>
                    <a:pt x="2007" y="1538"/>
                  </a:cubicBezTo>
                  <a:cubicBezTo>
                    <a:pt x="2036" y="1509"/>
                    <a:pt x="2079" y="1493"/>
                    <a:pt x="2137" y="1493"/>
                  </a:cubicBezTo>
                  <a:cubicBezTo>
                    <a:pt x="2198" y="1493"/>
                    <a:pt x="2249" y="1527"/>
                    <a:pt x="2249" y="1602"/>
                  </a:cubicBezTo>
                  <a:cubicBezTo>
                    <a:pt x="2249" y="1739"/>
                    <a:pt x="2249" y="1739"/>
                    <a:pt x="2249" y="1739"/>
                  </a:cubicBezTo>
                  <a:cubicBezTo>
                    <a:pt x="2249" y="1763"/>
                    <a:pt x="2252" y="1792"/>
                    <a:pt x="2255" y="1808"/>
                  </a:cubicBezTo>
                  <a:cubicBezTo>
                    <a:pt x="2213" y="1808"/>
                    <a:pt x="2213" y="1808"/>
                    <a:pt x="2213" y="1808"/>
                  </a:cubicBezTo>
                  <a:cubicBezTo>
                    <a:pt x="2210" y="1793"/>
                    <a:pt x="2209" y="1775"/>
                    <a:pt x="2209" y="1758"/>
                  </a:cubicBezTo>
                  <a:cubicBezTo>
                    <a:pt x="2207" y="1758"/>
                    <a:pt x="2207" y="1758"/>
                    <a:pt x="2207" y="1758"/>
                  </a:cubicBezTo>
                  <a:cubicBezTo>
                    <a:pt x="2182" y="1799"/>
                    <a:pt x="2148" y="1816"/>
                    <a:pt x="2099" y="1816"/>
                  </a:cubicBezTo>
                  <a:cubicBezTo>
                    <a:pt x="2045" y="1816"/>
                    <a:pt x="1994" y="1786"/>
                    <a:pt x="1994" y="1726"/>
                  </a:cubicBezTo>
                  <a:cubicBezTo>
                    <a:pt x="1994" y="1627"/>
                    <a:pt x="2111" y="1620"/>
                    <a:pt x="2184" y="1620"/>
                  </a:cubicBezTo>
                  <a:cubicBezTo>
                    <a:pt x="2206" y="1620"/>
                    <a:pt x="2206" y="1620"/>
                    <a:pt x="2206" y="1620"/>
                  </a:cubicBezTo>
                  <a:moveTo>
                    <a:pt x="2184" y="1655"/>
                  </a:moveTo>
                  <a:cubicBezTo>
                    <a:pt x="2140" y="1655"/>
                    <a:pt x="2041" y="1659"/>
                    <a:pt x="2041" y="1720"/>
                  </a:cubicBezTo>
                  <a:cubicBezTo>
                    <a:pt x="2041" y="1761"/>
                    <a:pt x="2078" y="1777"/>
                    <a:pt x="2113" y="1777"/>
                  </a:cubicBezTo>
                  <a:cubicBezTo>
                    <a:pt x="2176" y="1777"/>
                    <a:pt x="2206" y="1732"/>
                    <a:pt x="2206" y="1678"/>
                  </a:cubicBezTo>
                  <a:cubicBezTo>
                    <a:pt x="2206" y="1655"/>
                    <a:pt x="2206" y="1655"/>
                    <a:pt x="2206" y="1655"/>
                  </a:cubicBezTo>
                  <a:lnTo>
                    <a:pt x="2184" y="1655"/>
                  </a:lnTo>
                  <a:close/>
                  <a:moveTo>
                    <a:pt x="2391" y="1501"/>
                  </a:moveTo>
                  <a:cubicBezTo>
                    <a:pt x="2346" y="1501"/>
                    <a:pt x="2346" y="1501"/>
                    <a:pt x="2346" y="1501"/>
                  </a:cubicBezTo>
                  <a:cubicBezTo>
                    <a:pt x="2348" y="1524"/>
                    <a:pt x="2350" y="1552"/>
                    <a:pt x="2350" y="1569"/>
                  </a:cubicBezTo>
                  <a:cubicBezTo>
                    <a:pt x="2350" y="1808"/>
                    <a:pt x="2350" y="1808"/>
                    <a:pt x="2350" y="1808"/>
                  </a:cubicBezTo>
                  <a:cubicBezTo>
                    <a:pt x="2393" y="1808"/>
                    <a:pt x="2393" y="1808"/>
                    <a:pt x="2393" y="1808"/>
                  </a:cubicBezTo>
                  <a:cubicBezTo>
                    <a:pt x="2393" y="1651"/>
                    <a:pt x="2393" y="1651"/>
                    <a:pt x="2393" y="1651"/>
                  </a:cubicBezTo>
                  <a:cubicBezTo>
                    <a:pt x="2393" y="1539"/>
                    <a:pt x="2477" y="1533"/>
                    <a:pt x="2486" y="1533"/>
                  </a:cubicBezTo>
                  <a:cubicBezTo>
                    <a:pt x="2551" y="1533"/>
                    <a:pt x="2570" y="1570"/>
                    <a:pt x="2570" y="1638"/>
                  </a:cubicBezTo>
                  <a:cubicBezTo>
                    <a:pt x="2570" y="1808"/>
                    <a:pt x="2570" y="1808"/>
                    <a:pt x="2570" y="1808"/>
                  </a:cubicBezTo>
                  <a:cubicBezTo>
                    <a:pt x="2613" y="1808"/>
                    <a:pt x="2613" y="1808"/>
                    <a:pt x="2613" y="1808"/>
                  </a:cubicBezTo>
                  <a:cubicBezTo>
                    <a:pt x="2613" y="1613"/>
                    <a:pt x="2613" y="1613"/>
                    <a:pt x="2613" y="1613"/>
                  </a:cubicBezTo>
                  <a:cubicBezTo>
                    <a:pt x="2613" y="1537"/>
                    <a:pt x="2576" y="1493"/>
                    <a:pt x="2497" y="1493"/>
                  </a:cubicBezTo>
                  <a:cubicBezTo>
                    <a:pt x="2457" y="1493"/>
                    <a:pt x="2413" y="1517"/>
                    <a:pt x="2394" y="1550"/>
                  </a:cubicBezTo>
                  <a:cubicBezTo>
                    <a:pt x="2393" y="1550"/>
                    <a:pt x="2393" y="1550"/>
                    <a:pt x="2393" y="1550"/>
                  </a:cubicBezTo>
                  <a:cubicBezTo>
                    <a:pt x="2393" y="1534"/>
                    <a:pt x="2393" y="1518"/>
                    <a:pt x="2391" y="1501"/>
                  </a:cubicBezTo>
                  <a:moveTo>
                    <a:pt x="3021" y="1808"/>
                  </a:moveTo>
                  <a:cubicBezTo>
                    <a:pt x="2978" y="1808"/>
                    <a:pt x="2978" y="1808"/>
                    <a:pt x="2978" y="1808"/>
                  </a:cubicBezTo>
                  <a:cubicBezTo>
                    <a:pt x="2978" y="1757"/>
                    <a:pt x="2978" y="1757"/>
                    <a:pt x="2978" y="1757"/>
                  </a:cubicBezTo>
                  <a:cubicBezTo>
                    <a:pt x="2976" y="1757"/>
                    <a:pt x="2976" y="1757"/>
                    <a:pt x="2976" y="1757"/>
                  </a:cubicBezTo>
                  <a:cubicBezTo>
                    <a:pt x="2948" y="1798"/>
                    <a:pt x="2898" y="1816"/>
                    <a:pt x="2857" y="1816"/>
                  </a:cubicBezTo>
                  <a:cubicBezTo>
                    <a:pt x="2761" y="1816"/>
                    <a:pt x="2694" y="1747"/>
                    <a:pt x="2694" y="1655"/>
                  </a:cubicBezTo>
                  <a:cubicBezTo>
                    <a:pt x="2694" y="1562"/>
                    <a:pt x="2761" y="1493"/>
                    <a:pt x="2857" y="1493"/>
                  </a:cubicBezTo>
                  <a:cubicBezTo>
                    <a:pt x="2898" y="1493"/>
                    <a:pt x="2948" y="1511"/>
                    <a:pt x="2976" y="1552"/>
                  </a:cubicBezTo>
                  <a:cubicBezTo>
                    <a:pt x="2978" y="1552"/>
                    <a:pt x="2978" y="1552"/>
                    <a:pt x="2978" y="1552"/>
                  </a:cubicBezTo>
                  <a:cubicBezTo>
                    <a:pt x="2978" y="1312"/>
                    <a:pt x="2978" y="1312"/>
                    <a:pt x="2978" y="1312"/>
                  </a:cubicBezTo>
                  <a:cubicBezTo>
                    <a:pt x="3021" y="1312"/>
                    <a:pt x="3021" y="1312"/>
                    <a:pt x="3021" y="1312"/>
                  </a:cubicBezTo>
                  <a:cubicBezTo>
                    <a:pt x="3021" y="1808"/>
                    <a:pt x="3021" y="1808"/>
                    <a:pt x="3021" y="1808"/>
                  </a:cubicBezTo>
                  <a:moveTo>
                    <a:pt x="2857" y="1777"/>
                  </a:moveTo>
                  <a:cubicBezTo>
                    <a:pt x="2928" y="1777"/>
                    <a:pt x="2980" y="1724"/>
                    <a:pt x="2980" y="1655"/>
                  </a:cubicBezTo>
                  <a:cubicBezTo>
                    <a:pt x="2980" y="1586"/>
                    <a:pt x="2928" y="1533"/>
                    <a:pt x="2857" y="1533"/>
                  </a:cubicBezTo>
                  <a:cubicBezTo>
                    <a:pt x="2786" y="1533"/>
                    <a:pt x="2741" y="1586"/>
                    <a:pt x="2741" y="1655"/>
                  </a:cubicBezTo>
                  <a:cubicBezTo>
                    <a:pt x="2741" y="1724"/>
                    <a:pt x="2786" y="1777"/>
                    <a:pt x="2857" y="1777"/>
                  </a:cubicBezTo>
                </a:path>
              </a:pathLst>
            </a:custGeom>
            <a:solidFill>
              <a:srgbClr val="11B5E9"/>
            </a:solidFill>
            <a:ln w="9525">
              <a:noFill/>
              <a:round/>
              <a:headEnd/>
              <a:tailEnd/>
            </a:ln>
          </p:spPr>
          <p:txBody>
            <a:bodyPr vert="horz" wrap="square" lIns="91440" tIns="45720" rIns="91440" bIns="45720" numCol="1" anchor="t" anchorCtr="0" compatLnSpc="1">
              <a:prstTxWarp prst="textNoShape">
                <a:avLst/>
              </a:prstTxWarp>
            </a:bodyPr>
            <a:lstStyle/>
            <a:p>
              <a:endParaRPr lang="nl-NL"/>
            </a:p>
          </p:txBody>
        </p:sp>
      </p:gr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6" r:id="rId3"/>
    <p:sldLayoutId id="2147483657" r:id="rId4"/>
    <p:sldLayoutId id="2147483678" r:id="rId5"/>
  </p:sldLayoutIdLst>
  <p:hf sldNum="0" hdr="0" ftr="0" dt="0"/>
  <p:txStyles>
    <p:titleStyle>
      <a:lvl1pPr marL="0" indent="0" algn="l" rtl="0" eaLnBrk="1" fontAlgn="base" hangingPunct="1">
        <a:lnSpc>
          <a:spcPts val="2500"/>
        </a:lnSpc>
        <a:spcBef>
          <a:spcPct val="0"/>
        </a:spcBef>
        <a:spcAft>
          <a:spcPct val="0"/>
        </a:spcAft>
        <a:defRPr sz="2500">
          <a:solidFill>
            <a:srgbClr val="006D8C"/>
          </a:solidFill>
          <a:latin typeface="+mj-lt"/>
          <a:ea typeface="+mj-ea"/>
          <a:cs typeface="+mj-cs"/>
        </a:defRPr>
      </a:lvl1pPr>
      <a:lvl2pPr algn="l" rtl="0" eaLnBrk="1" fontAlgn="base" hangingPunct="1">
        <a:lnSpc>
          <a:spcPts val="2500"/>
        </a:lnSpc>
        <a:spcBef>
          <a:spcPct val="0"/>
        </a:spcBef>
        <a:spcAft>
          <a:spcPct val="0"/>
        </a:spcAft>
        <a:defRPr sz="2500">
          <a:solidFill>
            <a:schemeClr val="tx2"/>
          </a:solidFill>
          <a:latin typeface="Arial" charset="0"/>
        </a:defRPr>
      </a:lvl2pPr>
      <a:lvl3pPr algn="l" rtl="0" eaLnBrk="1" fontAlgn="base" hangingPunct="1">
        <a:lnSpc>
          <a:spcPts val="2500"/>
        </a:lnSpc>
        <a:spcBef>
          <a:spcPct val="0"/>
        </a:spcBef>
        <a:spcAft>
          <a:spcPct val="0"/>
        </a:spcAft>
        <a:defRPr sz="2500">
          <a:solidFill>
            <a:schemeClr val="tx2"/>
          </a:solidFill>
          <a:latin typeface="Arial" charset="0"/>
        </a:defRPr>
      </a:lvl3pPr>
      <a:lvl4pPr algn="l" rtl="0" eaLnBrk="1" fontAlgn="base" hangingPunct="1">
        <a:lnSpc>
          <a:spcPts val="2500"/>
        </a:lnSpc>
        <a:spcBef>
          <a:spcPct val="0"/>
        </a:spcBef>
        <a:spcAft>
          <a:spcPct val="0"/>
        </a:spcAft>
        <a:defRPr sz="2500">
          <a:solidFill>
            <a:schemeClr val="tx2"/>
          </a:solidFill>
          <a:latin typeface="Arial" charset="0"/>
        </a:defRPr>
      </a:lvl4pPr>
      <a:lvl5pPr algn="l" rtl="0" eaLnBrk="1" fontAlgn="base" hangingPunct="1">
        <a:lnSpc>
          <a:spcPts val="2500"/>
        </a:lnSpc>
        <a:spcBef>
          <a:spcPct val="0"/>
        </a:spcBef>
        <a:spcAft>
          <a:spcPct val="0"/>
        </a:spcAft>
        <a:defRPr sz="2500">
          <a:solidFill>
            <a:schemeClr val="tx2"/>
          </a:solidFill>
          <a:latin typeface="Arial" charset="0"/>
        </a:defRPr>
      </a:lvl5pPr>
      <a:lvl6pPr marL="457200" algn="l" rtl="0" eaLnBrk="1" fontAlgn="base" hangingPunct="1">
        <a:lnSpc>
          <a:spcPts val="2500"/>
        </a:lnSpc>
        <a:spcBef>
          <a:spcPct val="0"/>
        </a:spcBef>
        <a:spcAft>
          <a:spcPct val="0"/>
        </a:spcAft>
        <a:defRPr sz="2500">
          <a:solidFill>
            <a:schemeClr val="tx2"/>
          </a:solidFill>
          <a:latin typeface="Arial" charset="0"/>
        </a:defRPr>
      </a:lvl6pPr>
      <a:lvl7pPr marL="914400" algn="l" rtl="0" eaLnBrk="1" fontAlgn="base" hangingPunct="1">
        <a:lnSpc>
          <a:spcPts val="2500"/>
        </a:lnSpc>
        <a:spcBef>
          <a:spcPct val="0"/>
        </a:spcBef>
        <a:spcAft>
          <a:spcPct val="0"/>
        </a:spcAft>
        <a:defRPr sz="2500">
          <a:solidFill>
            <a:schemeClr val="tx2"/>
          </a:solidFill>
          <a:latin typeface="Arial" charset="0"/>
        </a:defRPr>
      </a:lvl7pPr>
      <a:lvl8pPr marL="1371600" algn="l" rtl="0" eaLnBrk="1" fontAlgn="base" hangingPunct="1">
        <a:lnSpc>
          <a:spcPts val="2500"/>
        </a:lnSpc>
        <a:spcBef>
          <a:spcPct val="0"/>
        </a:spcBef>
        <a:spcAft>
          <a:spcPct val="0"/>
        </a:spcAft>
        <a:defRPr sz="2500">
          <a:solidFill>
            <a:schemeClr val="tx2"/>
          </a:solidFill>
          <a:latin typeface="Arial" charset="0"/>
        </a:defRPr>
      </a:lvl8pPr>
      <a:lvl9pPr marL="1828800" algn="l" rtl="0" eaLnBrk="1" fontAlgn="base" hangingPunct="1">
        <a:lnSpc>
          <a:spcPts val="2500"/>
        </a:lnSpc>
        <a:spcBef>
          <a:spcPct val="0"/>
        </a:spcBef>
        <a:spcAft>
          <a:spcPct val="0"/>
        </a:spcAft>
        <a:defRPr sz="2500">
          <a:solidFill>
            <a:schemeClr val="tx2"/>
          </a:solidFill>
          <a:latin typeface="Arial" charset="0"/>
        </a:defRPr>
      </a:lvl9pPr>
    </p:titleStyle>
    <p:bodyStyle>
      <a:lvl1pPr marL="144000" indent="-180000" algn="l" rtl="0" eaLnBrk="1" fontAlgn="base" hangingPunct="1">
        <a:lnSpc>
          <a:spcPts val="3500"/>
        </a:lnSpc>
        <a:spcBef>
          <a:spcPct val="0"/>
        </a:spcBef>
        <a:spcAft>
          <a:spcPct val="0"/>
        </a:spcAft>
        <a:buFont typeface="Arial" charset="0"/>
        <a:buChar char="•"/>
        <a:defRPr sz="2400" b="0">
          <a:solidFill>
            <a:srgbClr val="000000"/>
          </a:solidFill>
          <a:latin typeface="+mn-lt"/>
          <a:ea typeface="+mn-ea"/>
          <a:cs typeface="+mn-cs"/>
        </a:defRPr>
      </a:lvl1pPr>
      <a:lvl2pPr marL="423863" indent="-252000" algn="l" rtl="0" eaLnBrk="1" fontAlgn="base" hangingPunct="1">
        <a:lnSpc>
          <a:spcPts val="3500"/>
        </a:lnSpc>
        <a:spcBef>
          <a:spcPct val="0"/>
        </a:spcBef>
        <a:spcAft>
          <a:spcPct val="0"/>
        </a:spcAft>
        <a:buSzPct val="100000"/>
        <a:buFont typeface="Arial" panose="020B0604020202020204" pitchFamily="34" charset="0"/>
        <a:buChar char="-"/>
        <a:defRPr sz="2400" b="0">
          <a:solidFill>
            <a:srgbClr val="000000"/>
          </a:solidFill>
          <a:latin typeface="+mn-lt"/>
        </a:defRPr>
      </a:lvl2pPr>
      <a:lvl3pPr marL="179388" indent="0" algn="l" rtl="0" eaLnBrk="1" fontAlgn="base" hangingPunct="1">
        <a:lnSpc>
          <a:spcPts val="3500"/>
        </a:lnSpc>
        <a:spcBef>
          <a:spcPct val="0"/>
        </a:spcBef>
        <a:spcAft>
          <a:spcPct val="0"/>
        </a:spcAft>
        <a:buFontTx/>
        <a:buNone/>
        <a:defRPr sz="2400" b="0" baseline="0">
          <a:solidFill>
            <a:srgbClr val="000000"/>
          </a:solidFill>
          <a:latin typeface="+mn-lt"/>
        </a:defRPr>
      </a:lvl3pPr>
      <a:lvl4pPr marL="180000" indent="0" algn="l" rtl="0" eaLnBrk="1" fontAlgn="base" hangingPunct="1">
        <a:lnSpc>
          <a:spcPts val="3500"/>
        </a:lnSpc>
        <a:spcBef>
          <a:spcPct val="0"/>
        </a:spcBef>
        <a:spcAft>
          <a:spcPct val="0"/>
        </a:spcAft>
        <a:buFontTx/>
        <a:buNone/>
        <a:defRPr sz="2400" b="0">
          <a:solidFill>
            <a:srgbClr val="000000"/>
          </a:solidFill>
          <a:latin typeface="+mn-lt"/>
        </a:defRPr>
      </a:lvl4pPr>
      <a:lvl5pPr marL="180000" indent="0" algn="l" rtl="0" eaLnBrk="1" fontAlgn="base" hangingPunct="1">
        <a:lnSpc>
          <a:spcPts val="3500"/>
        </a:lnSpc>
        <a:spcBef>
          <a:spcPct val="0"/>
        </a:spcBef>
        <a:spcAft>
          <a:spcPct val="0"/>
        </a:spcAft>
        <a:buFontTx/>
        <a:buNone/>
        <a:defRPr sz="2400" b="0">
          <a:solidFill>
            <a:srgbClr val="000000"/>
          </a:solidFill>
          <a:latin typeface="+mn-lt"/>
        </a:defRPr>
      </a:lvl5pPr>
      <a:lvl6pPr marL="1436688" indent="-184150" algn="l" rtl="0" eaLnBrk="1" fontAlgn="base" hangingPunct="1">
        <a:lnSpc>
          <a:spcPts val="3500"/>
        </a:lnSpc>
        <a:spcBef>
          <a:spcPct val="0"/>
        </a:spcBef>
        <a:spcAft>
          <a:spcPct val="0"/>
        </a:spcAft>
        <a:buFont typeface="Arial" charset="0"/>
        <a:buChar char="-"/>
        <a:defRPr sz="2500">
          <a:solidFill>
            <a:schemeClr val="tx1"/>
          </a:solidFill>
          <a:latin typeface="+mn-lt"/>
        </a:defRPr>
      </a:lvl6pPr>
      <a:lvl7pPr marL="1893888" indent="-184150" algn="l" rtl="0" eaLnBrk="1" fontAlgn="base" hangingPunct="1">
        <a:lnSpc>
          <a:spcPts val="3500"/>
        </a:lnSpc>
        <a:spcBef>
          <a:spcPct val="0"/>
        </a:spcBef>
        <a:spcAft>
          <a:spcPct val="0"/>
        </a:spcAft>
        <a:buFont typeface="Arial" charset="0"/>
        <a:buChar char="-"/>
        <a:defRPr sz="2500">
          <a:solidFill>
            <a:schemeClr val="tx1"/>
          </a:solidFill>
          <a:latin typeface="+mn-lt"/>
        </a:defRPr>
      </a:lvl7pPr>
      <a:lvl8pPr marL="2351088" indent="-184150" algn="l" rtl="0" eaLnBrk="1" fontAlgn="base" hangingPunct="1">
        <a:lnSpc>
          <a:spcPts val="3500"/>
        </a:lnSpc>
        <a:spcBef>
          <a:spcPct val="0"/>
        </a:spcBef>
        <a:spcAft>
          <a:spcPct val="0"/>
        </a:spcAft>
        <a:buFont typeface="Arial" charset="0"/>
        <a:buChar char="-"/>
        <a:defRPr sz="2500">
          <a:solidFill>
            <a:schemeClr val="tx1"/>
          </a:solidFill>
          <a:latin typeface="+mn-lt"/>
        </a:defRPr>
      </a:lvl8pPr>
      <a:lvl9pPr marL="2808288" indent="-184150" algn="l" rtl="0" eaLnBrk="1" fontAlgn="base" hangingPunct="1">
        <a:lnSpc>
          <a:spcPts val="3500"/>
        </a:lnSpc>
        <a:spcBef>
          <a:spcPct val="0"/>
        </a:spcBef>
        <a:spcAft>
          <a:spcPct val="0"/>
        </a:spcAft>
        <a:buFont typeface="Arial" charset="0"/>
        <a:buChar char="-"/>
        <a:defRPr sz="25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4.0/deed.n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DC7B66-D41C-4B40-87F6-D6DFE2AC3199}"/>
              </a:ext>
            </a:extLst>
          </p:cNvPr>
          <p:cNvSpPr>
            <a:spLocks noGrp="1"/>
          </p:cNvSpPr>
          <p:nvPr>
            <p:ph type="ctrTitle"/>
          </p:nvPr>
        </p:nvSpPr>
        <p:spPr>
          <a:xfrm>
            <a:off x="466724" y="1434389"/>
            <a:ext cx="7524000" cy="865466"/>
          </a:xfrm>
        </p:spPr>
        <p:txBody>
          <a:bodyPr/>
          <a:lstStyle/>
          <a:p>
            <a:r>
              <a:rPr lang="nl-NL" dirty="0">
                <a:cs typeface="Arial"/>
              </a:rPr>
              <a:t>Disclaimer</a:t>
            </a:r>
            <a:endParaRPr lang="nl-NL" dirty="0"/>
          </a:p>
        </p:txBody>
      </p:sp>
      <p:sp>
        <p:nvSpPr>
          <p:cNvPr id="3" name="Ondertitel 2">
            <a:extLst>
              <a:ext uri="{FF2B5EF4-FFF2-40B4-BE49-F238E27FC236}">
                <a16:creationId xmlns:a16="http://schemas.microsoft.com/office/drawing/2014/main" id="{81EB32D6-A9B4-4ED8-8001-921EC9D2B0B2}"/>
              </a:ext>
            </a:extLst>
          </p:cNvPr>
          <p:cNvSpPr>
            <a:spLocks noGrp="1"/>
          </p:cNvSpPr>
          <p:nvPr>
            <p:ph type="subTitle" idx="1"/>
          </p:nvPr>
        </p:nvSpPr>
        <p:spPr>
          <a:xfrm>
            <a:off x="471341" y="2438400"/>
            <a:ext cx="8019515" cy="3280486"/>
          </a:xfrm>
        </p:spPr>
        <p:txBody>
          <a:bodyPr/>
          <a:lstStyle/>
          <a:p>
            <a:r>
              <a:rPr lang="nl-NL" dirty="0"/>
              <a:t>IKNL is eigenaar van alle intellectuele eigendomsrechten op de PowerPointpresentaties als onderdeel van de</a:t>
            </a:r>
            <a:r>
              <a:rPr lang="nl-NL" dirty="0">
                <a:solidFill>
                  <a:srgbClr val="FFFFFF"/>
                </a:solidFill>
                <a:latin typeface="Arial"/>
                <a:cs typeface="Arial"/>
              </a:rPr>
              <a:t> b-</a:t>
            </a:r>
            <a:r>
              <a:rPr lang="nl-NL" dirty="0" err="1">
                <a:solidFill>
                  <a:srgbClr val="FFFFFF"/>
                </a:solidFill>
                <a:latin typeface="Arial"/>
                <a:cs typeface="Arial"/>
              </a:rPr>
              <a:t>learning</a:t>
            </a:r>
            <a:r>
              <a:rPr lang="nl-NL" dirty="0">
                <a:solidFill>
                  <a:srgbClr val="FFFFFF"/>
                </a:solidFill>
                <a:latin typeface="Arial"/>
                <a:cs typeface="Arial"/>
              </a:rPr>
              <a:t> </a:t>
            </a:r>
            <a:r>
              <a:rPr lang="nl-NL" dirty="0"/>
              <a:t> palliatieve zorg, inclusief het daarop vermelde logo van IKNL. IKNL en MSD aanvaarden geen aansprakelijkheid voor eventuele onjuistheden en/of onvolledigheden in de inhoud van het lesmateriaal. MSD heeft geen invloed gehad op de samenstelling van de b-learning.​</a:t>
            </a:r>
          </a:p>
          <a:p>
            <a:pPr>
              <a:spcBef>
                <a:spcPts val="600"/>
              </a:spcBef>
            </a:pPr>
            <a:r>
              <a:rPr lang="nl-NL" sz="2400" dirty="0">
                <a:cs typeface="Arial"/>
              </a:rPr>
              <a:t>Licentie</a:t>
            </a:r>
            <a:r>
              <a:rPr lang="nl-NL" dirty="0">
                <a:cs typeface="Arial"/>
              </a:rPr>
              <a:t>: </a:t>
            </a:r>
          </a:p>
          <a:p>
            <a:r>
              <a:rPr lang="nl-NL" dirty="0">
                <a:solidFill>
                  <a:srgbClr val="FFFFFF"/>
                </a:solidFill>
                <a:cs typeface="Arial"/>
                <a:hlinkClick r:id="rId3">
                  <a:extLst>
                    <a:ext uri="{A12FA001-AC4F-418D-AE19-62706E023703}">
                      <ahyp:hlinkClr xmlns:ahyp="http://schemas.microsoft.com/office/drawing/2018/hyperlinkcolor" val="tx"/>
                    </a:ext>
                  </a:extLst>
                </a:hlinkClick>
              </a:rPr>
              <a:t>Creative </a:t>
            </a:r>
            <a:r>
              <a:rPr lang="nl-NL" dirty="0" err="1">
                <a:solidFill>
                  <a:srgbClr val="FFFFFF"/>
                </a:solidFill>
                <a:cs typeface="Arial"/>
                <a:hlinkClick r:id="rId3">
                  <a:extLst>
                    <a:ext uri="{A12FA001-AC4F-418D-AE19-62706E023703}">
                      <ahyp:hlinkClr xmlns:ahyp="http://schemas.microsoft.com/office/drawing/2018/hyperlinkcolor" val="tx"/>
                    </a:ext>
                  </a:extLst>
                </a:hlinkClick>
              </a:rPr>
              <a:t>Commons:BY-NC-SA</a:t>
            </a:r>
            <a:r>
              <a:rPr lang="nl-NL" dirty="0">
                <a:solidFill>
                  <a:srgbClr val="FFFFFF"/>
                </a:solidFill>
                <a:cs typeface="Arial"/>
              </a:rPr>
              <a:t> </a:t>
            </a:r>
          </a:p>
          <a:p>
            <a:endParaRPr lang="nl-NL" dirty="0"/>
          </a:p>
        </p:txBody>
      </p:sp>
      <p:sp>
        <p:nvSpPr>
          <p:cNvPr id="4" name="Tijdelijke aanduiding voor tekst 3">
            <a:extLst>
              <a:ext uri="{FF2B5EF4-FFF2-40B4-BE49-F238E27FC236}">
                <a16:creationId xmlns:a16="http://schemas.microsoft.com/office/drawing/2014/main" id="{DA57D564-F824-4C72-9549-9A8BB4F6D247}"/>
              </a:ext>
            </a:extLst>
          </p:cNvPr>
          <p:cNvSpPr>
            <a:spLocks noGrp="1"/>
          </p:cNvSpPr>
          <p:nvPr>
            <p:ph type="body" sz="quarter" idx="10"/>
          </p:nvPr>
        </p:nvSpPr>
        <p:spPr/>
        <p:txBody>
          <a:bodyPr/>
          <a:lstStyle/>
          <a:p>
            <a:endParaRPr lang="nl-NL"/>
          </a:p>
        </p:txBody>
      </p:sp>
      <p:pic>
        <p:nvPicPr>
          <p:cNvPr id="5" name="Afbeelding 4">
            <a:extLst>
              <a:ext uri="{FF2B5EF4-FFF2-40B4-BE49-F238E27FC236}">
                <a16:creationId xmlns:a16="http://schemas.microsoft.com/office/drawing/2014/main" id="{1FF2A00A-F17D-45D6-96FF-2DE1A3E6BE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28724" y="5275973"/>
            <a:ext cx="838200" cy="295275"/>
          </a:xfrm>
          <a:prstGeom prst="rect">
            <a:avLst/>
          </a:prstGeom>
        </p:spPr>
      </p:pic>
    </p:spTree>
    <p:extLst>
      <p:ext uri="{BB962C8B-B14F-4D97-AF65-F5344CB8AC3E}">
        <p14:creationId xmlns:p14="http://schemas.microsoft.com/office/powerpoint/2010/main" val="340867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268096-7864-403A-AF80-0C4EC8EBD32A}"/>
              </a:ext>
            </a:extLst>
          </p:cNvPr>
          <p:cNvSpPr>
            <a:spLocks noGrp="1"/>
          </p:cNvSpPr>
          <p:nvPr>
            <p:ph type="title"/>
          </p:nvPr>
        </p:nvSpPr>
        <p:spPr/>
        <p:txBody>
          <a:bodyPr/>
          <a:lstStyle/>
          <a:p>
            <a:r>
              <a:rPr lang="nl-NL" dirty="0">
                <a:cs typeface="Arial"/>
              </a:rPr>
              <a:t>Reacties </a:t>
            </a:r>
            <a:br>
              <a:rPr lang="nl-NL" dirty="0">
                <a:cs typeface="Arial"/>
              </a:rPr>
            </a:br>
            <a:r>
              <a:rPr lang="nl-NL" dirty="0">
                <a:cs typeface="Arial"/>
              </a:rPr>
              <a:t>proces Gezamenlijke besluitvorming</a:t>
            </a:r>
          </a:p>
        </p:txBody>
      </p:sp>
      <p:sp>
        <p:nvSpPr>
          <p:cNvPr id="3" name="Tijdelijke aanduiding voor inhoud 2">
            <a:extLst>
              <a:ext uri="{FF2B5EF4-FFF2-40B4-BE49-F238E27FC236}">
                <a16:creationId xmlns:a16="http://schemas.microsoft.com/office/drawing/2014/main" id="{AC8DD480-3ED6-4F2C-A067-834A6AC6C159}"/>
              </a:ext>
            </a:extLst>
          </p:cNvPr>
          <p:cNvSpPr>
            <a:spLocks noGrp="1"/>
          </p:cNvSpPr>
          <p:nvPr>
            <p:ph idx="1"/>
          </p:nvPr>
        </p:nvSpPr>
        <p:spPr>
          <a:xfrm>
            <a:off x="292822" y="1625879"/>
            <a:ext cx="8300335" cy="4462463"/>
          </a:xfrm>
        </p:spPr>
        <p:txBody>
          <a:bodyPr/>
          <a:lstStyle/>
          <a:p>
            <a:pPr marL="143510" indent="-179705"/>
            <a:r>
              <a:rPr lang="nl-NL" dirty="0">
                <a:cs typeface="Arial"/>
              </a:rPr>
              <a:t>Conclusie onderzoek vanuit </a:t>
            </a:r>
            <a:r>
              <a:rPr lang="nl-NL" dirty="0" err="1">
                <a:cs typeface="Arial"/>
              </a:rPr>
              <a:t>patiëntenperspectief</a:t>
            </a:r>
            <a:r>
              <a:rPr lang="nl-NL" dirty="0">
                <a:cs typeface="Arial"/>
              </a:rPr>
              <a:t> (2015):</a:t>
            </a:r>
            <a:endParaRPr lang="nl-NL" dirty="0" err="1">
              <a:cs typeface="Arial"/>
            </a:endParaRPr>
          </a:p>
          <a:p>
            <a:pPr marL="423545" lvl="1" indent="-251460"/>
            <a:r>
              <a:rPr lang="nl-NL" dirty="0">
                <a:cs typeface="Arial"/>
              </a:rPr>
              <a:t>tevreden over het proces maar de stappen zijn nauwelijks te zien in de praktijk.</a:t>
            </a:r>
          </a:p>
          <a:p>
            <a:pPr marL="423545" lvl="1" indent="-251460"/>
            <a:r>
              <a:rPr lang="nl-NL" dirty="0">
                <a:cs typeface="Arial"/>
              </a:rPr>
              <a:t>behandelopties zijn beperkt aangeboden en niet besproken vanuit een '</a:t>
            </a:r>
            <a:r>
              <a:rPr lang="nl-NL" dirty="0" err="1">
                <a:cs typeface="Arial"/>
              </a:rPr>
              <a:t>equal</a:t>
            </a:r>
            <a:r>
              <a:rPr lang="nl-NL" dirty="0">
                <a:cs typeface="Arial"/>
              </a:rPr>
              <a:t> way’.</a:t>
            </a:r>
          </a:p>
          <a:p>
            <a:pPr marL="0" lvl="1" indent="0">
              <a:lnSpc>
                <a:spcPts val="1300"/>
              </a:lnSpc>
              <a:buNone/>
            </a:pPr>
            <a:r>
              <a:rPr lang="nl-NL" sz="900" dirty="0">
                <a:cs typeface="Arial"/>
              </a:rPr>
              <a:t>bron: Brom L et al; </a:t>
            </a:r>
            <a:r>
              <a:rPr lang="nl-NL" sz="900" dirty="0" err="1">
                <a:cs typeface="Arial"/>
              </a:rPr>
              <a:t>Challenges</a:t>
            </a:r>
            <a:r>
              <a:rPr lang="nl-NL" sz="900" dirty="0">
                <a:cs typeface="Arial"/>
              </a:rPr>
              <a:t> in shared </a:t>
            </a:r>
            <a:r>
              <a:rPr lang="nl-NL" sz="900" dirty="0" err="1">
                <a:cs typeface="Arial"/>
              </a:rPr>
              <a:t>decision</a:t>
            </a:r>
            <a:r>
              <a:rPr lang="nl-NL" sz="900" dirty="0">
                <a:cs typeface="Arial"/>
              </a:rPr>
              <a:t> making in </a:t>
            </a:r>
            <a:r>
              <a:rPr lang="nl-NL" sz="900" dirty="0" err="1">
                <a:cs typeface="Arial"/>
              </a:rPr>
              <a:t>advanced</a:t>
            </a:r>
            <a:r>
              <a:rPr lang="nl-NL" sz="900" dirty="0">
                <a:cs typeface="Arial"/>
              </a:rPr>
              <a:t> </a:t>
            </a:r>
            <a:r>
              <a:rPr lang="nl-NL" sz="900" dirty="0" err="1">
                <a:cs typeface="Arial"/>
              </a:rPr>
              <a:t>cancer</a:t>
            </a:r>
            <a:r>
              <a:rPr lang="nl-NL" sz="900" dirty="0">
                <a:cs typeface="Arial"/>
              </a:rPr>
              <a:t> care: a </a:t>
            </a:r>
            <a:r>
              <a:rPr lang="nl-NL" sz="900" dirty="0" err="1">
                <a:cs typeface="Arial"/>
              </a:rPr>
              <a:t>qualitative</a:t>
            </a:r>
            <a:r>
              <a:rPr lang="nl-NL" sz="900" dirty="0">
                <a:cs typeface="Arial"/>
              </a:rPr>
              <a:t> </a:t>
            </a:r>
            <a:r>
              <a:rPr lang="nl-NL" sz="900" dirty="0" err="1">
                <a:cs typeface="Arial"/>
              </a:rPr>
              <a:t>longitudinal</a:t>
            </a:r>
            <a:r>
              <a:rPr lang="nl-NL" sz="900" dirty="0">
                <a:cs typeface="Arial"/>
              </a:rPr>
              <a:t> </a:t>
            </a:r>
            <a:r>
              <a:rPr lang="nl-NL" sz="900" dirty="0" err="1">
                <a:cs typeface="Arial"/>
              </a:rPr>
              <a:t>observational</a:t>
            </a:r>
            <a:r>
              <a:rPr lang="nl-NL" sz="900" dirty="0">
                <a:cs typeface="Arial"/>
              </a:rPr>
              <a:t> </a:t>
            </a:r>
            <a:r>
              <a:rPr lang="nl-NL" sz="900" dirty="0" err="1">
                <a:cs typeface="Arial"/>
              </a:rPr>
              <a:t>and</a:t>
            </a:r>
            <a:r>
              <a:rPr lang="nl-NL" sz="900" dirty="0">
                <a:cs typeface="Arial"/>
              </a:rPr>
              <a:t> interview </a:t>
            </a:r>
            <a:r>
              <a:rPr lang="nl-NL" sz="900" dirty="0" err="1">
                <a:cs typeface="Arial"/>
              </a:rPr>
              <a:t>study</a:t>
            </a:r>
            <a:r>
              <a:rPr lang="nl-NL" sz="900" dirty="0">
                <a:cs typeface="Arial"/>
              </a:rPr>
              <a:t>. </a:t>
            </a:r>
            <a:r>
              <a:rPr lang="nl-NL" sz="900" i="1" dirty="0">
                <a:cs typeface="Arial"/>
              </a:rPr>
              <a:t>The </a:t>
            </a:r>
            <a:r>
              <a:rPr lang="nl-NL" sz="900" i="1" dirty="0" err="1">
                <a:cs typeface="Arial"/>
              </a:rPr>
              <a:t>Authors</a:t>
            </a:r>
            <a:r>
              <a:rPr lang="nl-NL" sz="900" i="1" dirty="0">
                <a:cs typeface="Arial"/>
              </a:rPr>
              <a:t>,</a:t>
            </a:r>
            <a:r>
              <a:rPr lang="nl-NL" sz="900" dirty="0">
                <a:cs typeface="Arial"/>
              </a:rPr>
              <a:t> 2015.</a:t>
            </a:r>
          </a:p>
          <a:p>
            <a:pPr marL="274320" indent="-179705">
              <a:spcBef>
                <a:spcPts val="1200"/>
              </a:spcBef>
            </a:pPr>
            <a:r>
              <a:rPr lang="nl-NL" dirty="0">
                <a:cs typeface="Arial"/>
              </a:rPr>
              <a:t>Conclusie onderzoek bij artsen (2015):</a:t>
            </a:r>
          </a:p>
          <a:p>
            <a:pPr marL="423545" lvl="1" indent="-251460"/>
            <a:r>
              <a:rPr lang="nl-NL" dirty="0">
                <a:cs typeface="Arial"/>
              </a:rPr>
              <a:t>positieve attitude tegenover gezamenlijke besluitvorming.</a:t>
            </a:r>
          </a:p>
          <a:p>
            <a:pPr marL="423545" lvl="1" indent="-251460"/>
            <a:r>
              <a:rPr lang="nl-NL" dirty="0">
                <a:cs typeface="Arial"/>
              </a:rPr>
              <a:t>uitvoering is minder. </a:t>
            </a:r>
          </a:p>
          <a:p>
            <a:pPr marL="0" indent="0">
              <a:lnSpc>
                <a:spcPts val="1300"/>
              </a:lnSpc>
              <a:buNone/>
            </a:pPr>
            <a:r>
              <a:rPr lang="nl-NL" sz="900" kern="1200" dirty="0">
                <a:latin typeface="Arial" charset="0"/>
              </a:rPr>
              <a:t>bron: </a:t>
            </a:r>
            <a:r>
              <a:rPr lang="nl-NL" sz="900" kern="1200" dirty="0" err="1">
                <a:latin typeface="Arial" charset="0"/>
              </a:rPr>
              <a:t>Pollard</a:t>
            </a:r>
            <a:r>
              <a:rPr lang="nl-NL" sz="900" kern="1200" dirty="0">
                <a:latin typeface="Arial" charset="0"/>
              </a:rPr>
              <a:t> S et al; </a:t>
            </a:r>
            <a:r>
              <a:rPr lang="nl-NL" sz="900" kern="1200" dirty="0" err="1">
                <a:latin typeface="Arial" charset="0"/>
              </a:rPr>
              <a:t>Physician</a:t>
            </a:r>
            <a:r>
              <a:rPr lang="nl-NL" sz="900" kern="1200" dirty="0">
                <a:latin typeface="Arial" charset="0"/>
              </a:rPr>
              <a:t> attitudes </a:t>
            </a:r>
            <a:r>
              <a:rPr lang="nl-NL" sz="900" kern="1200" dirty="0" err="1">
                <a:latin typeface="Arial" charset="0"/>
              </a:rPr>
              <a:t>toward</a:t>
            </a:r>
            <a:r>
              <a:rPr lang="nl-NL" sz="900" kern="1200" dirty="0">
                <a:latin typeface="Arial" charset="0"/>
              </a:rPr>
              <a:t> shared </a:t>
            </a:r>
            <a:r>
              <a:rPr lang="nl-NL" sz="900" kern="1200" dirty="0" err="1">
                <a:latin typeface="Arial" charset="0"/>
              </a:rPr>
              <a:t>decision</a:t>
            </a:r>
            <a:r>
              <a:rPr lang="nl-NL" sz="900" kern="1200" dirty="0">
                <a:latin typeface="Arial" charset="0"/>
              </a:rPr>
              <a:t> making: A </a:t>
            </a:r>
            <a:r>
              <a:rPr lang="nl-NL" sz="900" kern="1200" dirty="0" err="1">
                <a:latin typeface="Arial" charset="0"/>
              </a:rPr>
              <a:t>systematic</a:t>
            </a:r>
            <a:r>
              <a:rPr lang="nl-NL" sz="900" kern="1200" dirty="0">
                <a:latin typeface="Arial" charset="0"/>
              </a:rPr>
              <a:t> review. </a:t>
            </a:r>
            <a:r>
              <a:rPr lang="nl-NL" sz="900" i="1" kern="1200" dirty="0" err="1">
                <a:latin typeface="Arial" charset="0"/>
              </a:rPr>
              <a:t>Patient</a:t>
            </a:r>
            <a:r>
              <a:rPr lang="nl-NL" sz="900" i="1" kern="1200" dirty="0">
                <a:latin typeface="Arial" charset="0"/>
              </a:rPr>
              <a:t> </a:t>
            </a:r>
            <a:r>
              <a:rPr lang="nl-NL" sz="900" i="1" kern="1200" dirty="0" err="1">
                <a:latin typeface="Arial" charset="0"/>
              </a:rPr>
              <a:t>Education</a:t>
            </a:r>
            <a:r>
              <a:rPr lang="nl-NL" sz="900" i="1" kern="1200" dirty="0">
                <a:latin typeface="Arial" charset="0"/>
              </a:rPr>
              <a:t> </a:t>
            </a:r>
            <a:r>
              <a:rPr lang="nl-NL" sz="900" i="1" kern="1200" dirty="0" err="1">
                <a:latin typeface="Arial" charset="0"/>
              </a:rPr>
              <a:t>and</a:t>
            </a:r>
            <a:r>
              <a:rPr lang="nl-NL" sz="900" i="1" kern="1200" dirty="0">
                <a:latin typeface="Arial" charset="0"/>
              </a:rPr>
              <a:t> Counseling, </a:t>
            </a:r>
            <a:r>
              <a:rPr lang="nl-NL" sz="900" kern="1200" dirty="0">
                <a:latin typeface="Arial" charset="0"/>
              </a:rPr>
              <a:t>2015</a:t>
            </a:r>
            <a:endParaRPr lang="nl-NL" sz="900" dirty="0">
              <a:cs typeface="Arial"/>
            </a:endParaRPr>
          </a:p>
        </p:txBody>
      </p:sp>
    </p:spTree>
    <p:extLst>
      <p:ext uri="{BB962C8B-B14F-4D97-AF65-F5344CB8AC3E}">
        <p14:creationId xmlns:p14="http://schemas.microsoft.com/office/powerpoint/2010/main" val="451115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Proces gezamenlijke besluitvorming</a:t>
            </a:r>
            <a:br>
              <a:rPr lang="nl-NL" dirty="0"/>
            </a:br>
            <a:r>
              <a:rPr lang="nl-NL" dirty="0"/>
              <a:t>voordelen zorgverlener</a:t>
            </a:r>
          </a:p>
        </p:txBody>
      </p:sp>
      <p:sp>
        <p:nvSpPr>
          <p:cNvPr id="3" name="Tijdelijke aanduiding voor inhoud 2"/>
          <p:cNvSpPr>
            <a:spLocks noGrp="1"/>
          </p:cNvSpPr>
          <p:nvPr>
            <p:ph idx="1"/>
          </p:nvPr>
        </p:nvSpPr>
        <p:spPr>
          <a:xfrm>
            <a:off x="292822" y="1625879"/>
            <a:ext cx="8168132" cy="4488482"/>
          </a:xfrm>
        </p:spPr>
        <p:txBody>
          <a:bodyPr/>
          <a:lstStyle/>
          <a:p>
            <a:pPr marL="0" indent="0">
              <a:spcAft>
                <a:spcPts val="600"/>
              </a:spcAft>
              <a:buNone/>
            </a:pPr>
            <a:r>
              <a:rPr lang="nl-NL" dirty="0"/>
              <a:t>De voordelen voor de zorgverlener:</a:t>
            </a:r>
          </a:p>
          <a:p>
            <a:pPr marL="423545" lvl="1" indent="-251460"/>
            <a:r>
              <a:rPr lang="nl-NL" dirty="0"/>
              <a:t>Het helpt om op een gestructureerde wijze informatie te geven</a:t>
            </a:r>
            <a:r>
              <a:rPr lang="nl-NL" dirty="0">
                <a:cs typeface="Arial"/>
              </a:rPr>
              <a:t> en voor- en nadelen te benoemen</a:t>
            </a:r>
          </a:p>
          <a:p>
            <a:pPr marL="423545" lvl="1" indent="-251460"/>
            <a:r>
              <a:rPr lang="nl-NL" dirty="0"/>
              <a:t>Het vergroot de betrokkenheid bij de behandeling van de patiënt</a:t>
            </a:r>
          </a:p>
          <a:p>
            <a:pPr marL="423545" lvl="1" indent="-251460"/>
            <a:r>
              <a:rPr lang="nl-NL" dirty="0"/>
              <a:t>Ervaart meer tevredenheid bij de patiënt</a:t>
            </a:r>
            <a:endParaRPr lang="nl-NL" dirty="0">
              <a:cs typeface="Arial"/>
            </a:endParaRPr>
          </a:p>
          <a:p>
            <a:pPr marL="423545" lvl="1" indent="-251460"/>
            <a:r>
              <a:rPr lang="nl-NL" dirty="0"/>
              <a:t>Het zorgt voor effectiever gebruik van de gesprekstijd</a:t>
            </a:r>
            <a:endParaRPr lang="nl-NL" dirty="0">
              <a:cs typeface="Arial"/>
            </a:endParaRPr>
          </a:p>
          <a:p>
            <a:pPr marL="420370" lvl="1" indent="-251460"/>
            <a:r>
              <a:rPr lang="nl-NL" dirty="0"/>
              <a:t>Maakt het werk veelal leuker door meer contact met de patiënt</a:t>
            </a:r>
            <a:endParaRPr lang="nl-NL" dirty="0">
              <a:cs typeface="Arial"/>
            </a:endParaRPr>
          </a:p>
          <a:p>
            <a:pPr marL="423545" lvl="1" indent="-251460"/>
            <a:r>
              <a:rPr lang="nl-NL" dirty="0"/>
              <a:t>Verlaagt het risico op burn-out</a:t>
            </a:r>
            <a:endParaRPr lang="nl-NL" dirty="0">
              <a:cs typeface="Arial"/>
            </a:endParaRPr>
          </a:p>
          <a:p>
            <a:pPr marL="0" lvl="0" indent="0">
              <a:lnSpc>
                <a:spcPts val="1300"/>
              </a:lnSpc>
              <a:spcBef>
                <a:spcPts val="1200"/>
              </a:spcBef>
              <a:buNone/>
            </a:pPr>
            <a:r>
              <a:rPr lang="nl-NL" sz="900" dirty="0"/>
              <a:t>bron: </a:t>
            </a:r>
            <a:r>
              <a:rPr lang="en-US" sz="900" dirty="0"/>
              <a:t>Elwyn G, et al; Implementing shared decision-making: consider all the consequences. </a:t>
            </a:r>
            <a:r>
              <a:rPr lang="en-US" sz="900" i="1" dirty="0"/>
              <a:t>Implementation Science</a:t>
            </a:r>
            <a:r>
              <a:rPr lang="en-US" sz="900" dirty="0"/>
              <a:t>, 2016</a:t>
            </a:r>
            <a:endParaRPr lang="nl-NL" sz="900" dirty="0"/>
          </a:p>
        </p:txBody>
      </p:sp>
    </p:spTree>
    <p:extLst>
      <p:ext uri="{BB962C8B-B14F-4D97-AF65-F5344CB8AC3E}">
        <p14:creationId xmlns:p14="http://schemas.microsoft.com/office/powerpoint/2010/main" val="2873324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11897-43DE-4455-8A30-BB1C7EB25B70}"/>
              </a:ext>
            </a:extLst>
          </p:cNvPr>
          <p:cNvSpPr>
            <a:spLocks noGrp="1"/>
          </p:cNvSpPr>
          <p:nvPr>
            <p:ph type="title"/>
          </p:nvPr>
        </p:nvSpPr>
        <p:spPr/>
        <p:txBody>
          <a:bodyPr/>
          <a:lstStyle/>
          <a:p>
            <a:r>
              <a:rPr lang="nl-NL" dirty="0"/>
              <a:t>Proces gezamenlijke besluitvorming</a:t>
            </a:r>
            <a:br>
              <a:rPr lang="nl-NL" dirty="0"/>
            </a:br>
            <a:r>
              <a:rPr lang="nl-NL" dirty="0"/>
              <a:t>voordelen maatschappij</a:t>
            </a:r>
          </a:p>
        </p:txBody>
      </p:sp>
      <p:sp>
        <p:nvSpPr>
          <p:cNvPr id="3" name="Tijdelijke aanduiding voor inhoud 2">
            <a:extLst>
              <a:ext uri="{FF2B5EF4-FFF2-40B4-BE49-F238E27FC236}">
                <a16:creationId xmlns:a16="http://schemas.microsoft.com/office/drawing/2014/main" id="{F8075101-830D-4B31-A6C1-E9D48C030C25}"/>
              </a:ext>
            </a:extLst>
          </p:cNvPr>
          <p:cNvSpPr>
            <a:spLocks noGrp="1"/>
          </p:cNvSpPr>
          <p:nvPr>
            <p:ph idx="1"/>
          </p:nvPr>
        </p:nvSpPr>
        <p:spPr/>
        <p:txBody>
          <a:bodyPr/>
          <a:lstStyle/>
          <a:p>
            <a:pPr marL="0" indent="0">
              <a:spcAft>
                <a:spcPts val="1200"/>
              </a:spcAft>
              <a:buNone/>
            </a:pPr>
            <a:r>
              <a:rPr lang="nl-NL" dirty="0"/>
              <a:t>Voordelen voor de maatschappij:</a:t>
            </a:r>
          </a:p>
          <a:p>
            <a:pPr marL="423545" lvl="1" indent="-251460">
              <a:buFont typeface="Arial" charset="0"/>
            </a:pPr>
            <a:r>
              <a:rPr lang="nl-NL" dirty="0"/>
              <a:t>Keuze</a:t>
            </a:r>
            <a:r>
              <a:rPr lang="nl-NL" dirty="0">
                <a:cs typeface="Arial"/>
              </a:rPr>
              <a:t> voor minder vaak onnodige, invasieve en/of dure behandeling</a:t>
            </a:r>
          </a:p>
          <a:p>
            <a:pPr marL="423545" lvl="1" indent="-251460">
              <a:buFont typeface="Arial" charset="0"/>
            </a:pPr>
            <a:r>
              <a:rPr lang="nl-NL" dirty="0">
                <a:cs typeface="Arial"/>
              </a:rPr>
              <a:t>Totale zorgkosten gaan omlaag (kosteneffectiviteit)</a:t>
            </a:r>
          </a:p>
          <a:p>
            <a:pPr marL="423545" lvl="1" indent="-251460">
              <a:buFont typeface="Arial" charset="0"/>
            </a:pPr>
            <a:r>
              <a:rPr lang="nl-NL" dirty="0">
                <a:cs typeface="Arial"/>
              </a:rPr>
              <a:t>Gezamenlijke verantwoordelijkheid levert een prettiger gevoel over de verleende of gekregen zorg bij zowel de arts als de patiënt.  </a:t>
            </a:r>
          </a:p>
          <a:p>
            <a:pPr marL="423545" lvl="1" indent="-251460">
              <a:buFont typeface="Arial" charset="0"/>
            </a:pPr>
            <a:endParaRPr lang="nl-NL" dirty="0">
              <a:cs typeface="Arial"/>
            </a:endParaRPr>
          </a:p>
          <a:p>
            <a:pPr marL="423545" lvl="1" indent="-251460">
              <a:buFont typeface="Arial" charset="0"/>
            </a:pPr>
            <a:endParaRPr lang="nl-NL" dirty="0">
              <a:cs typeface="Arial"/>
            </a:endParaRPr>
          </a:p>
          <a:p>
            <a:pPr marL="0" lvl="0" indent="0">
              <a:lnSpc>
                <a:spcPct val="100000"/>
              </a:lnSpc>
              <a:buNone/>
            </a:pPr>
            <a:r>
              <a:rPr lang="nl-NL" sz="900" dirty="0"/>
              <a:t>bron: </a:t>
            </a:r>
            <a:r>
              <a:rPr lang="nl-NL" sz="900" dirty="0" err="1"/>
              <a:t>Elwyn</a:t>
            </a:r>
            <a:r>
              <a:rPr lang="nl-NL" sz="900" dirty="0"/>
              <a:t> </a:t>
            </a:r>
            <a:r>
              <a:rPr lang="nl-NL" sz="900" dirty="0" err="1"/>
              <a:t>G,et</a:t>
            </a:r>
            <a:r>
              <a:rPr lang="nl-NL" sz="900" dirty="0"/>
              <a:t> al</a:t>
            </a:r>
            <a:r>
              <a:rPr lang="en-US" sz="900" dirty="0"/>
              <a:t>; Implementing shared decision-making: consider all the consequences. </a:t>
            </a:r>
            <a:r>
              <a:rPr lang="en-US" sz="900" i="1" dirty="0"/>
              <a:t>Implementation Science</a:t>
            </a:r>
            <a:r>
              <a:rPr lang="en-US" sz="900" dirty="0"/>
              <a:t>, 2016</a:t>
            </a:r>
            <a:endParaRPr lang="nl-NL" sz="900" kern="1200" dirty="0">
              <a:solidFill>
                <a:srgbClr val="BAEAF9"/>
              </a:solidFill>
              <a:latin typeface="Arial" charset="0"/>
            </a:endParaRPr>
          </a:p>
          <a:p>
            <a:pPr marL="172085" lvl="1" indent="0">
              <a:buNone/>
            </a:pPr>
            <a:endParaRPr lang="nl-NL" dirty="0">
              <a:cs typeface="Arial"/>
            </a:endParaRPr>
          </a:p>
          <a:p>
            <a:pPr marL="143510" indent="-179705"/>
            <a:endParaRPr lang="nl-NL" dirty="0">
              <a:cs typeface="Arial"/>
            </a:endParaRPr>
          </a:p>
        </p:txBody>
      </p:sp>
    </p:spTree>
    <p:extLst>
      <p:ext uri="{BB962C8B-B14F-4D97-AF65-F5344CB8AC3E}">
        <p14:creationId xmlns:p14="http://schemas.microsoft.com/office/powerpoint/2010/main" val="3914271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4FCAF-39FD-44A9-B8AB-6926A6726A17}"/>
              </a:ext>
            </a:extLst>
          </p:cNvPr>
          <p:cNvSpPr>
            <a:spLocks noGrp="1"/>
          </p:cNvSpPr>
          <p:nvPr>
            <p:ph type="title"/>
          </p:nvPr>
        </p:nvSpPr>
        <p:spPr/>
        <p:txBody>
          <a:bodyPr/>
          <a:lstStyle/>
          <a:p>
            <a:r>
              <a:rPr lang="nl-NL" dirty="0"/>
              <a:t>Proces gezamenlijke besluitvorming </a:t>
            </a:r>
            <a:br>
              <a:rPr lang="nl-NL" dirty="0">
                <a:cs typeface="Arial"/>
              </a:rPr>
            </a:br>
            <a:r>
              <a:rPr lang="nl-NL" dirty="0"/>
              <a:t>– wanneer niet</a:t>
            </a:r>
          </a:p>
        </p:txBody>
      </p:sp>
      <p:sp>
        <p:nvSpPr>
          <p:cNvPr id="3" name="Tijdelijke aanduiding voor inhoud 2">
            <a:extLst>
              <a:ext uri="{FF2B5EF4-FFF2-40B4-BE49-F238E27FC236}">
                <a16:creationId xmlns:a16="http://schemas.microsoft.com/office/drawing/2014/main" id="{9F2FAE62-A562-414B-AB5A-81A617698CD6}"/>
              </a:ext>
            </a:extLst>
          </p:cNvPr>
          <p:cNvSpPr>
            <a:spLocks noGrp="1"/>
          </p:cNvSpPr>
          <p:nvPr>
            <p:ph idx="1"/>
          </p:nvPr>
        </p:nvSpPr>
        <p:spPr>
          <a:xfrm>
            <a:off x="292821" y="1625879"/>
            <a:ext cx="8079998" cy="4554584"/>
          </a:xfrm>
        </p:spPr>
        <p:txBody>
          <a:bodyPr/>
          <a:lstStyle/>
          <a:p>
            <a:pPr marL="0" indent="0">
              <a:spcBef>
                <a:spcPts val="1200"/>
              </a:spcBef>
              <a:spcAft>
                <a:spcPts val="1200"/>
              </a:spcAft>
              <a:buNone/>
            </a:pPr>
            <a:r>
              <a:rPr lang="en-US" b="1" dirty="0"/>
              <a:t>When not to share</a:t>
            </a:r>
          </a:p>
          <a:p>
            <a:pPr>
              <a:spcBef>
                <a:spcPts val="600"/>
              </a:spcBef>
              <a:spcAft>
                <a:spcPts val="1200"/>
              </a:spcAft>
            </a:pPr>
            <a:r>
              <a:rPr lang="en-US" dirty="0"/>
              <a:t>Where there is no time to deliberate</a:t>
            </a:r>
          </a:p>
          <a:p>
            <a:pPr>
              <a:spcBef>
                <a:spcPts val="600"/>
              </a:spcBef>
              <a:spcAft>
                <a:spcPts val="1200"/>
              </a:spcAft>
            </a:pPr>
            <a:r>
              <a:rPr lang="en-US" dirty="0"/>
              <a:t>Where there is no decision-making capacity</a:t>
            </a:r>
          </a:p>
          <a:p>
            <a:pPr>
              <a:spcBef>
                <a:spcPts val="600"/>
              </a:spcBef>
              <a:spcAft>
                <a:spcPts val="1200"/>
              </a:spcAft>
            </a:pPr>
            <a:r>
              <a:rPr lang="en-US" dirty="0"/>
              <a:t>When the patient does not want to make a decision</a:t>
            </a:r>
          </a:p>
          <a:p>
            <a:pPr marL="0" indent="0">
              <a:spcBef>
                <a:spcPts val="600"/>
              </a:spcBef>
              <a:spcAft>
                <a:spcPts val="1200"/>
              </a:spcAft>
              <a:buNone/>
            </a:pPr>
            <a:r>
              <a:rPr lang="en-US" dirty="0"/>
              <a:t>? Overwhelming evidence of benefit</a:t>
            </a:r>
          </a:p>
          <a:p>
            <a:pPr marL="0" indent="0">
              <a:buNone/>
            </a:pPr>
            <a:endParaRPr lang="nl-NL" b="1" dirty="0"/>
          </a:p>
          <a:p>
            <a:endParaRPr lang="nl-NL" b="1" dirty="0"/>
          </a:p>
          <a:p>
            <a:pPr marL="0" lvl="0" indent="0">
              <a:lnSpc>
                <a:spcPts val="3000"/>
              </a:lnSpc>
              <a:buNone/>
            </a:pPr>
            <a:r>
              <a:rPr lang="nl-NL" sz="900" dirty="0"/>
              <a:t>bron: </a:t>
            </a:r>
            <a:r>
              <a:rPr lang="en-US" sz="900" dirty="0"/>
              <a:t>Elwyn G, Shared Decision Making... a dangerous idea. Healthcare, 2018</a:t>
            </a:r>
            <a:endParaRPr lang="nl-NL" sz="900" dirty="0"/>
          </a:p>
        </p:txBody>
      </p:sp>
    </p:spTree>
    <p:extLst>
      <p:ext uri="{BB962C8B-B14F-4D97-AF65-F5344CB8AC3E}">
        <p14:creationId xmlns:p14="http://schemas.microsoft.com/office/powerpoint/2010/main" val="768982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3BD0B-7142-4DD3-BFF6-FC36B5697849}"/>
              </a:ext>
            </a:extLst>
          </p:cNvPr>
          <p:cNvSpPr>
            <a:spLocks noGrp="1"/>
          </p:cNvSpPr>
          <p:nvPr>
            <p:ph type="title"/>
          </p:nvPr>
        </p:nvSpPr>
        <p:spPr/>
        <p:txBody>
          <a:bodyPr/>
          <a:lstStyle/>
          <a:p>
            <a:r>
              <a:rPr lang="nl-NL" dirty="0">
                <a:cs typeface="Arial"/>
              </a:rPr>
              <a:t>Informatie-uitwisseling / Attitude</a:t>
            </a:r>
            <a:br>
              <a:rPr lang="nl-NL" dirty="0">
                <a:cs typeface="Arial"/>
              </a:rPr>
            </a:br>
            <a:endParaRPr lang="nl-NL" dirty="0"/>
          </a:p>
        </p:txBody>
      </p:sp>
      <p:sp>
        <p:nvSpPr>
          <p:cNvPr id="3" name="Tijdelijke aanduiding voor inhoud 2">
            <a:extLst>
              <a:ext uri="{FF2B5EF4-FFF2-40B4-BE49-F238E27FC236}">
                <a16:creationId xmlns:a16="http://schemas.microsoft.com/office/drawing/2014/main" id="{A93A0333-BC95-40F7-8769-53281AEEB7F7}"/>
              </a:ext>
            </a:extLst>
          </p:cNvPr>
          <p:cNvSpPr>
            <a:spLocks noGrp="1"/>
          </p:cNvSpPr>
          <p:nvPr>
            <p:ph idx="1"/>
          </p:nvPr>
        </p:nvSpPr>
        <p:spPr>
          <a:xfrm>
            <a:off x="292822" y="1625879"/>
            <a:ext cx="8164075" cy="4462463"/>
          </a:xfrm>
        </p:spPr>
        <p:txBody>
          <a:bodyPr/>
          <a:lstStyle/>
          <a:p>
            <a:pPr marL="0" indent="0">
              <a:spcAft>
                <a:spcPts val="600"/>
              </a:spcAft>
              <a:buNone/>
            </a:pPr>
            <a:r>
              <a:rPr lang="nl-NL" dirty="0">
                <a:cs typeface="Arial"/>
              </a:rPr>
              <a:t>Bespreking</a:t>
            </a:r>
          </a:p>
          <a:p>
            <a:pPr marL="0" indent="0">
              <a:buNone/>
            </a:pPr>
            <a:r>
              <a:rPr lang="nl-NL" dirty="0">
                <a:cs typeface="Arial"/>
              </a:rPr>
              <a:t>Casus: Marijke wil eerst geen behandeling meer maar op een later moment wanneer haar conditie minder is wil ze wel nog een behandeling. </a:t>
            </a:r>
            <a:endParaRPr lang="en-US" dirty="0">
              <a:cs typeface="Arial"/>
            </a:endParaRPr>
          </a:p>
          <a:p>
            <a:pPr marL="0" indent="0">
              <a:buNone/>
            </a:pPr>
            <a:endParaRPr lang="nl-NL" dirty="0">
              <a:cs typeface="Arial"/>
            </a:endParaRPr>
          </a:p>
          <a:p>
            <a:pPr marL="143682"/>
            <a:r>
              <a:rPr lang="nl-NL" dirty="0">
                <a:cs typeface="Arial"/>
              </a:rPr>
              <a:t>In hoeverre ga jij mee met de patiënt? </a:t>
            </a:r>
          </a:p>
          <a:p>
            <a:pPr marL="423545" lvl="1" indent="-251460"/>
            <a:endParaRPr lang="nl-NL" dirty="0">
              <a:cs typeface="Arial"/>
            </a:endParaRPr>
          </a:p>
          <a:p>
            <a:r>
              <a:rPr lang="nl-NL" dirty="0">
                <a:cs typeface="Arial"/>
              </a:rPr>
              <a:t>Welke afwegingen (wikken en wegen) maak je daarbij? </a:t>
            </a:r>
            <a:endParaRPr lang="en-US" dirty="0">
              <a:cs typeface="Arial"/>
            </a:endParaRPr>
          </a:p>
          <a:p>
            <a:pPr marL="0" indent="0">
              <a:buNone/>
            </a:pPr>
            <a:endParaRPr lang="nl-NL" dirty="0">
              <a:cs typeface="Arial"/>
            </a:endParaRPr>
          </a:p>
          <a:p>
            <a:pPr marL="143510" indent="-179705"/>
            <a:endParaRPr lang="nl-NL" dirty="0">
              <a:cs typeface="Arial"/>
            </a:endParaRPr>
          </a:p>
        </p:txBody>
      </p:sp>
    </p:spTree>
    <p:extLst>
      <p:ext uri="{BB962C8B-B14F-4D97-AF65-F5344CB8AC3E}">
        <p14:creationId xmlns:p14="http://schemas.microsoft.com/office/powerpoint/2010/main" val="2434676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59478" y="283974"/>
            <a:ext cx="6074930" cy="755650"/>
          </a:xfrm>
        </p:spPr>
        <p:txBody>
          <a:bodyPr/>
          <a:lstStyle/>
          <a:p>
            <a:r>
              <a:rPr lang="nl-NL" dirty="0">
                <a:cs typeface="Arial"/>
              </a:rPr>
              <a:t>Informatie-uitwisseling/Attitude</a:t>
            </a:r>
            <a:br>
              <a:rPr lang="nl-NL" dirty="0">
                <a:cs typeface="Arial"/>
              </a:rPr>
            </a:br>
            <a:r>
              <a:rPr lang="nl-NL" dirty="0">
                <a:cs typeface="Arial"/>
              </a:rPr>
              <a:t>– casus voor rollenspel</a:t>
            </a:r>
          </a:p>
        </p:txBody>
      </p:sp>
      <p:sp>
        <p:nvSpPr>
          <p:cNvPr id="3" name="Tijdelijke aanduiding voor inhoud 2"/>
          <p:cNvSpPr>
            <a:spLocks noGrp="1"/>
          </p:cNvSpPr>
          <p:nvPr>
            <p:ph idx="1"/>
          </p:nvPr>
        </p:nvSpPr>
        <p:spPr>
          <a:xfrm>
            <a:off x="292821" y="1625879"/>
            <a:ext cx="8344403" cy="4830005"/>
          </a:xfrm>
        </p:spPr>
        <p:txBody>
          <a:bodyPr/>
          <a:lstStyle/>
          <a:p>
            <a:pPr marL="0" lvl="0" indent="0">
              <a:lnSpc>
                <a:spcPct val="107000"/>
              </a:lnSpc>
              <a:spcAft>
                <a:spcPts val="600"/>
              </a:spcAft>
              <a:buNone/>
            </a:pPr>
            <a:r>
              <a:rPr lang="nl-NL" sz="2000" dirty="0">
                <a:latin typeface="Arial" panose="020B0604020202020204" pitchFamily="34" charset="0"/>
                <a:ea typeface="Calibri" panose="020F0502020204030204" pitchFamily="34" charset="0"/>
                <a:cs typeface="Arial" panose="020B0604020202020204" pitchFamily="34" charset="0"/>
              </a:rPr>
              <a:t>Casus: ‘Wel besluitvorming, niet gezamenlijk. Of toch wel?’</a:t>
            </a:r>
          </a:p>
          <a:p>
            <a:pPr marL="143510" indent="-179705">
              <a:lnSpc>
                <a:spcPts val="2500"/>
              </a:lnSpc>
              <a:spcAft>
                <a:spcPts val="0"/>
              </a:spcAft>
            </a:pPr>
            <a:r>
              <a:rPr lang="nl-NL" sz="1800" dirty="0">
                <a:latin typeface="Arial" panose="020B0604020202020204" pitchFamily="34" charset="0"/>
                <a:ea typeface="Calibri" panose="020F0502020204030204" pitchFamily="34" charset="0"/>
                <a:cs typeface="Arial" panose="020B0604020202020204" pitchFamily="34" charset="0"/>
              </a:rPr>
              <a:t>Jan, 44 jaar, 20 jaar getrouwd met Els, 48 jaar. Zij hebben twee kinderen en vier kleinkinderen. Het is hecht gezin. Jan is een forse roker. Niet z’n grote prater. Vindt veel goed. ‘Maak het allemaal niet te moeilijk.’ Els zit anders in elkaar: praat veel, wil vaak van de hoed en de rand weten en is het type van ‘wikken en wegen’. </a:t>
            </a:r>
          </a:p>
          <a:p>
            <a:pPr marL="143510" indent="-179705">
              <a:lnSpc>
                <a:spcPts val="2500"/>
              </a:lnSpc>
              <a:spcAft>
                <a:spcPts val="0"/>
              </a:spcAft>
            </a:pPr>
            <a:r>
              <a:rPr lang="nl-NL" sz="1800" dirty="0">
                <a:latin typeface="Arial" panose="020B0604020202020204" pitchFamily="34" charset="0"/>
                <a:ea typeface="Calibri" panose="020F0502020204030204" pitchFamily="34" charset="0"/>
                <a:cs typeface="Arial" panose="020B0604020202020204" pitchFamily="34" charset="0"/>
              </a:rPr>
              <a:t>Enige weken geleden werden Jan en Els geconfronteerd met slecht nieuws. Bij Jan werd </a:t>
            </a:r>
            <a:r>
              <a:rPr lang="nl-NL" sz="1800" dirty="0">
                <a:solidFill>
                  <a:schemeClr val="bg2"/>
                </a:solidFill>
                <a:latin typeface="Arial" panose="020B0604020202020204" pitchFamily="34" charset="0"/>
                <a:ea typeface="Calibri" panose="020F0502020204030204" pitchFamily="34" charset="0"/>
                <a:cs typeface="Arial" panose="020B0604020202020204" pitchFamily="34" charset="0"/>
              </a:rPr>
              <a:t>longkanker met uitzaaiingen naar de lever, bijnieren en botten</a:t>
            </a:r>
            <a:r>
              <a:rPr lang="nl-NL" sz="1800" dirty="0">
                <a:latin typeface="Arial" panose="020B0604020202020204" pitchFamily="34" charset="0"/>
                <a:ea typeface="Calibri" panose="020F0502020204030204" pitchFamily="34" charset="0"/>
                <a:cs typeface="Arial" panose="020B0604020202020204" pitchFamily="34" charset="0"/>
              </a:rPr>
              <a:t> geconstateerd. Medisch gezien </a:t>
            </a:r>
            <a:r>
              <a:rPr lang="nl-NL" sz="1800" dirty="0">
                <a:solidFill>
                  <a:schemeClr val="bg2"/>
                </a:solidFill>
                <a:latin typeface="Arial" panose="020B0604020202020204" pitchFamily="34" charset="0"/>
                <a:ea typeface="Calibri" panose="020F0502020204030204" pitchFamily="34" charset="0"/>
                <a:cs typeface="Arial" panose="020B0604020202020204" pitchFamily="34" charset="0"/>
              </a:rPr>
              <a:t>geen goede diagnose met een ongunstige prognose</a:t>
            </a:r>
            <a:r>
              <a:rPr lang="nl-NL" sz="1800" dirty="0">
                <a:latin typeface="Arial" panose="020B0604020202020204" pitchFamily="34" charset="0"/>
                <a:ea typeface="Calibri" panose="020F0502020204030204" pitchFamily="34" charset="0"/>
                <a:cs typeface="Arial" panose="020B0604020202020204" pitchFamily="34" charset="0"/>
              </a:rPr>
              <a:t>. Wat is wijsheid nu te doen? Een op ziektegerichte </a:t>
            </a:r>
            <a:r>
              <a:rPr lang="nl-NL" sz="1800" dirty="0">
                <a:solidFill>
                  <a:schemeClr val="bg2"/>
                </a:solidFill>
                <a:latin typeface="Arial" panose="020B0604020202020204" pitchFamily="34" charset="0"/>
                <a:ea typeface="Calibri" panose="020F0502020204030204" pitchFamily="34" charset="0"/>
                <a:cs typeface="Arial" panose="020B0604020202020204" pitchFamily="34" charset="0"/>
              </a:rPr>
              <a:t>palliatieve behandeling met chemotherapie</a:t>
            </a:r>
            <a:r>
              <a:rPr lang="nl-NL" sz="1800" dirty="0">
                <a:latin typeface="Arial" panose="020B0604020202020204" pitchFamily="34" charset="0"/>
                <a:ea typeface="Calibri" panose="020F0502020204030204" pitchFamily="34" charset="0"/>
                <a:cs typeface="Arial" panose="020B0604020202020204" pitchFamily="34" charset="0"/>
              </a:rPr>
              <a:t> is mogelijk, maar </a:t>
            </a:r>
            <a:r>
              <a:rPr lang="nl-NL" sz="1800" dirty="0">
                <a:solidFill>
                  <a:schemeClr val="bg2"/>
                </a:solidFill>
                <a:latin typeface="Arial" panose="020B0604020202020204" pitchFamily="34" charset="0"/>
                <a:ea typeface="Calibri" panose="020F0502020204030204" pitchFamily="34" charset="0"/>
                <a:cs typeface="Arial" panose="020B0604020202020204" pitchFamily="34" charset="0"/>
              </a:rPr>
              <a:t>Jan wil er niet over praten</a:t>
            </a:r>
            <a:r>
              <a:rPr lang="nl-NL" sz="1800" dirty="0">
                <a:latin typeface="Arial" panose="020B0604020202020204" pitchFamily="34" charset="0"/>
                <a:ea typeface="Calibri" panose="020F0502020204030204" pitchFamily="34" charset="0"/>
                <a:cs typeface="Arial" panose="020B0604020202020204" pitchFamily="34" charset="0"/>
              </a:rPr>
              <a:t>. ‘Gewoon doen’. </a:t>
            </a:r>
            <a:r>
              <a:rPr lang="nl-NL" sz="1800" dirty="0">
                <a:solidFill>
                  <a:schemeClr val="bg2"/>
                </a:solidFill>
                <a:latin typeface="Arial" panose="020B0604020202020204" pitchFamily="34" charset="0"/>
                <a:ea typeface="Calibri" panose="020F0502020204030204" pitchFamily="34" charset="0"/>
                <a:cs typeface="Arial" panose="020B0604020202020204" pitchFamily="34" charset="0"/>
              </a:rPr>
              <a:t>Els voelt spanning</a:t>
            </a:r>
            <a:r>
              <a:rPr lang="nl-NL" sz="1800" dirty="0">
                <a:latin typeface="Arial" panose="020B0604020202020204" pitchFamily="34" charset="0"/>
                <a:ea typeface="Calibri" panose="020F0502020204030204" pitchFamily="34" charset="0"/>
                <a:cs typeface="Arial" panose="020B0604020202020204" pitchFamily="34" charset="0"/>
              </a:rPr>
              <a:t>. De conditie van Jan is niet zo goed. En  palliatieve chemotherapie is ook niet niks. Bovendien wat levert het op. Een gesprek met Jan en Els is nodig; zo maar starten met chemotherapie is geen optie. En verstoppen heeft geen zin.</a:t>
            </a:r>
            <a:endParaRPr lang="nl-NL" sz="2000" dirty="0">
              <a:latin typeface="Calibri" panose="020F0502020204030204" pitchFamily="34" charset="0"/>
              <a:ea typeface="Calibri" panose="020F0502020204030204" pitchFamily="34" charset="0"/>
              <a:cs typeface="Calibri"/>
            </a:endParaRPr>
          </a:p>
          <a:p>
            <a:pPr marL="0" indent="0">
              <a:buNone/>
            </a:pPr>
            <a:endParaRPr lang="nl-NL" dirty="0">
              <a:cs typeface="Arial"/>
            </a:endParaRPr>
          </a:p>
          <a:p>
            <a:pPr marL="0" indent="0">
              <a:buNone/>
            </a:pPr>
            <a:endParaRPr lang="nl-NL" dirty="0">
              <a:cs typeface="Arial"/>
            </a:endParaRPr>
          </a:p>
        </p:txBody>
      </p:sp>
    </p:spTree>
    <p:extLst>
      <p:ext uri="{BB962C8B-B14F-4D97-AF65-F5344CB8AC3E}">
        <p14:creationId xmlns:p14="http://schemas.microsoft.com/office/powerpoint/2010/main" val="3762230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BBDCAD-6A0D-4129-9924-3DE487834DB1}"/>
              </a:ext>
            </a:extLst>
          </p:cNvPr>
          <p:cNvSpPr>
            <a:spLocks noGrp="1"/>
          </p:cNvSpPr>
          <p:nvPr>
            <p:ph type="title"/>
          </p:nvPr>
        </p:nvSpPr>
        <p:spPr/>
        <p:txBody>
          <a:bodyPr/>
          <a:lstStyle/>
          <a:p>
            <a:r>
              <a:rPr lang="nl-NL" dirty="0"/>
              <a:t>Informatie-uitwisseling / Attitude</a:t>
            </a:r>
            <a:br>
              <a:rPr lang="nl-NL" dirty="0"/>
            </a:br>
            <a:r>
              <a:rPr lang="nl-NL" dirty="0"/>
              <a:t>- rollenspel Jan en Els</a:t>
            </a:r>
          </a:p>
        </p:txBody>
      </p:sp>
      <p:sp>
        <p:nvSpPr>
          <p:cNvPr id="3" name="Tijdelijke aanduiding voor inhoud 2">
            <a:extLst>
              <a:ext uri="{FF2B5EF4-FFF2-40B4-BE49-F238E27FC236}">
                <a16:creationId xmlns:a16="http://schemas.microsoft.com/office/drawing/2014/main" id="{CE7898C3-6D0F-49D8-9B0A-5D312315DD67}"/>
              </a:ext>
            </a:extLst>
          </p:cNvPr>
          <p:cNvSpPr>
            <a:spLocks noGrp="1"/>
          </p:cNvSpPr>
          <p:nvPr>
            <p:ph idx="1"/>
          </p:nvPr>
        </p:nvSpPr>
        <p:spPr>
          <a:xfrm>
            <a:off x="292822" y="1625879"/>
            <a:ext cx="8322368" cy="4653735"/>
          </a:xfrm>
        </p:spPr>
        <p:txBody>
          <a:bodyPr/>
          <a:lstStyle/>
          <a:p>
            <a:pPr marL="0" lvl="0" indent="0" eaLnBrk="0" hangingPunct="0">
              <a:lnSpc>
                <a:spcPct val="100000"/>
              </a:lnSpc>
              <a:buNone/>
            </a:pPr>
            <a:r>
              <a:rPr lang="nl-NL" altLang="nl-NL" sz="1800" u="sng" kern="1200" dirty="0">
                <a:latin typeface="Arial" panose="020B0604020202020204" pitchFamily="34" charset="0"/>
                <a:ea typeface="Calibri" panose="020F0502020204030204" pitchFamily="34" charset="0"/>
                <a:cs typeface="Arial" panose="020B0604020202020204" pitchFamily="34" charset="0"/>
              </a:rPr>
              <a:t>Rollenspel</a:t>
            </a:r>
            <a:endParaRPr lang="nl-NL" altLang="nl-NL" sz="1800" u="sng" kern="1200" dirty="0">
              <a:latin typeface="Arial" panose="020B0604020202020204" pitchFamily="34" charset="0"/>
              <a:cs typeface="Arial" panose="020B0604020202020204" pitchFamily="34" charset="0"/>
            </a:endParaRPr>
          </a:p>
          <a:p>
            <a:pPr marL="0" indent="0" eaLnBrk="0" hangingPunct="0">
              <a:lnSpc>
                <a:spcPts val="2500"/>
              </a:lnSpc>
              <a:buNone/>
            </a:pPr>
            <a:r>
              <a:rPr lang="nl-NL" altLang="nl-NL" sz="1800" kern="1200" dirty="0">
                <a:latin typeface="Arial" panose="020B0604020202020204" pitchFamily="34" charset="0"/>
                <a:ea typeface="Calibri" panose="020F0502020204030204" pitchFamily="34" charset="0"/>
                <a:cs typeface="Arial" panose="020B0604020202020204" pitchFamily="34" charset="0"/>
              </a:rPr>
              <a:t>Het gesprek over wel of geen palliatieve chemo vindt plaats op de poli. Jan en Els komen er thuis gezamenlijk niet uit. Jan wil gewoon starten met palliatieve chemo terwijl Els hier niet zo zeker over is of dit de juiste beslissing is. </a:t>
            </a:r>
          </a:p>
          <a:p>
            <a:pPr marL="0" lvl="0" indent="0" eaLnBrk="0" hangingPunct="0">
              <a:lnSpc>
                <a:spcPts val="2500"/>
              </a:lnSpc>
              <a:buNone/>
            </a:pPr>
            <a:r>
              <a:rPr lang="nl-NL" altLang="nl-NL" sz="1800" kern="1200" dirty="0">
                <a:latin typeface="Arial" panose="020B0604020202020204" pitchFamily="34" charset="0"/>
                <a:ea typeface="Calibri" panose="020F0502020204030204" pitchFamily="34" charset="0"/>
                <a:cs typeface="Arial" panose="020B0604020202020204" pitchFamily="34" charset="0"/>
              </a:rPr>
              <a:t>De longarts-oncoloog wil starten met palliatieve chemotherapie, maar alleen als Jan én Els hier achter staan. Een gesprek is dus nodig. Naast palliatieve chemotherapie zijn er ook andere scenario’s mogelijk. </a:t>
            </a:r>
          </a:p>
          <a:p>
            <a:pPr marL="143510" lvl="0" indent="-179705" eaLnBrk="0" hangingPunct="0">
              <a:lnSpc>
                <a:spcPts val="2500"/>
              </a:lnSpc>
              <a:spcBef>
                <a:spcPts val="1200"/>
              </a:spcBef>
            </a:pPr>
            <a:r>
              <a:rPr lang="nl-NL" sz="1800" dirty="0"/>
              <a:t>Rollen spelers</a:t>
            </a:r>
            <a:endParaRPr lang="nl-NL" sz="1800" dirty="0">
              <a:cs typeface="Arial"/>
            </a:endParaRPr>
          </a:p>
          <a:p>
            <a:pPr marL="423545" lvl="1" indent="-251460" eaLnBrk="0" hangingPunct="0">
              <a:lnSpc>
                <a:spcPts val="2500"/>
              </a:lnSpc>
            </a:pPr>
            <a:r>
              <a:rPr lang="nl-NL" sz="1800" dirty="0"/>
              <a:t>Longarts-oncoloog en eventueel een verpleegkundige (deelnemers). Zij voeren het gesprek met Jan en Els over het besluit voor palliatieve chemo </a:t>
            </a:r>
            <a:endParaRPr lang="nl-NL" sz="1800" dirty="0">
              <a:cs typeface="Arial"/>
            </a:endParaRPr>
          </a:p>
          <a:p>
            <a:pPr marL="423545" lvl="1" indent="-251460" eaLnBrk="0" hangingPunct="0">
              <a:lnSpc>
                <a:spcPts val="2500"/>
              </a:lnSpc>
            </a:pPr>
            <a:r>
              <a:rPr lang="nl-NL" sz="1800" dirty="0"/>
              <a:t>Jan en Els (acteurs of deelnemers). </a:t>
            </a:r>
            <a:endParaRPr lang="nl-NL" sz="1800" dirty="0">
              <a:cs typeface="Arial"/>
            </a:endParaRPr>
          </a:p>
          <a:p>
            <a:pPr marL="143510" lvl="0" indent="-179705" eaLnBrk="0" hangingPunct="0">
              <a:lnSpc>
                <a:spcPts val="2500"/>
              </a:lnSpc>
              <a:spcBef>
                <a:spcPts val="600"/>
              </a:spcBef>
            </a:pPr>
            <a:r>
              <a:rPr lang="nl-NL" sz="1800" dirty="0"/>
              <a:t>Opdracht voor observanten</a:t>
            </a:r>
            <a:endParaRPr lang="nl-NL" sz="1800" dirty="0">
              <a:cs typeface="Arial"/>
            </a:endParaRPr>
          </a:p>
          <a:p>
            <a:pPr marL="423545" lvl="1" indent="-251460" eaLnBrk="0" hangingPunct="0">
              <a:lnSpc>
                <a:spcPts val="2500"/>
              </a:lnSpc>
            </a:pPr>
            <a:r>
              <a:rPr lang="nl-NL" sz="1800" dirty="0"/>
              <a:t>Kijk naar het ‘Three-talk' model (</a:t>
            </a:r>
            <a:r>
              <a:rPr lang="nl-NL" sz="1800" dirty="0" err="1"/>
              <a:t>Elwyn</a:t>
            </a:r>
            <a:r>
              <a:rPr lang="nl-NL" sz="1800" dirty="0"/>
              <a:t>, 2017). In hoeverre zijn deze ‘</a:t>
            </a:r>
            <a:r>
              <a:rPr lang="nl-NL" sz="1800" dirty="0" err="1"/>
              <a:t>talks</a:t>
            </a:r>
            <a:r>
              <a:rPr lang="nl-NL" sz="1800" dirty="0"/>
              <a:t>’ zichtbaar? </a:t>
            </a:r>
            <a:endParaRPr lang="nl-NL" sz="1800" dirty="0">
              <a:cs typeface="Arial"/>
            </a:endParaRPr>
          </a:p>
          <a:p>
            <a:pPr marL="143510" indent="-179705"/>
            <a:endParaRPr lang="nl-NL" dirty="0">
              <a:cs typeface="Arial"/>
            </a:endParaRPr>
          </a:p>
        </p:txBody>
      </p:sp>
    </p:spTree>
    <p:extLst>
      <p:ext uri="{BB962C8B-B14F-4D97-AF65-F5344CB8AC3E}">
        <p14:creationId xmlns:p14="http://schemas.microsoft.com/office/powerpoint/2010/main" val="51905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14B8DF-DA57-4FCD-A232-F206B73112E0}"/>
              </a:ext>
            </a:extLst>
          </p:cNvPr>
          <p:cNvSpPr>
            <a:spLocks noGrp="1"/>
          </p:cNvSpPr>
          <p:nvPr>
            <p:ph type="title"/>
          </p:nvPr>
        </p:nvSpPr>
        <p:spPr/>
        <p:txBody>
          <a:bodyPr/>
          <a:lstStyle/>
          <a:p>
            <a:r>
              <a:rPr lang="nl-NL" dirty="0">
                <a:cs typeface="Arial"/>
              </a:rPr>
              <a:t>Attitude – nabespreking rollenspel</a:t>
            </a:r>
            <a:endParaRPr lang="nl-NL" dirty="0"/>
          </a:p>
        </p:txBody>
      </p:sp>
      <p:sp>
        <p:nvSpPr>
          <p:cNvPr id="3" name="Tijdelijke aanduiding voor inhoud 2">
            <a:extLst>
              <a:ext uri="{FF2B5EF4-FFF2-40B4-BE49-F238E27FC236}">
                <a16:creationId xmlns:a16="http://schemas.microsoft.com/office/drawing/2014/main" id="{2AB58803-77C4-4BF1-B4EB-833FFB1385A5}"/>
              </a:ext>
            </a:extLst>
          </p:cNvPr>
          <p:cNvSpPr>
            <a:spLocks noGrp="1"/>
          </p:cNvSpPr>
          <p:nvPr>
            <p:ph idx="1"/>
          </p:nvPr>
        </p:nvSpPr>
        <p:spPr>
          <a:xfrm>
            <a:off x="292821" y="1625879"/>
            <a:ext cx="8002879" cy="4462463"/>
          </a:xfrm>
        </p:spPr>
        <p:txBody>
          <a:bodyPr/>
          <a:lstStyle/>
          <a:p>
            <a:pPr marL="143510" indent="-179705"/>
            <a:r>
              <a:rPr lang="nl-NL" dirty="0"/>
              <a:t>Bespreking rollenspel</a:t>
            </a:r>
          </a:p>
          <a:p>
            <a:pPr marL="423545" lvl="1" indent="-251460"/>
            <a:r>
              <a:rPr lang="nl-NL" dirty="0"/>
              <a:t>Ervaring spelers</a:t>
            </a:r>
            <a:endParaRPr lang="nl-NL" dirty="0">
              <a:cs typeface="Arial"/>
            </a:endParaRPr>
          </a:p>
          <a:p>
            <a:pPr marL="423545" lvl="1" indent="-251460"/>
            <a:r>
              <a:rPr lang="nl-NL" dirty="0"/>
              <a:t>Observanten: wat heb je gezien? Wat heb je gehoord?</a:t>
            </a:r>
            <a:endParaRPr lang="nl-NL" dirty="0">
              <a:cs typeface="Arial"/>
            </a:endParaRPr>
          </a:p>
          <a:p>
            <a:pPr marL="423545" lvl="1" indent="-251460"/>
            <a:endParaRPr lang="nl-NL" dirty="0">
              <a:cs typeface="Arial"/>
            </a:endParaRPr>
          </a:p>
          <a:p>
            <a:pPr marL="143510" indent="-179705"/>
            <a:r>
              <a:rPr lang="nl-NL" dirty="0"/>
              <a:t>Discussie over</a:t>
            </a:r>
            <a:r>
              <a:rPr lang="nl-NL" dirty="0">
                <a:solidFill>
                  <a:srgbClr val="FF0000"/>
                </a:solidFill>
              </a:rPr>
              <a:t> </a:t>
            </a:r>
            <a:r>
              <a:rPr lang="nl-NL" dirty="0"/>
              <a:t>gezamenlijke besluitvorming</a:t>
            </a:r>
          </a:p>
          <a:p>
            <a:pPr marL="423373" lvl="1" indent="-179705"/>
            <a:r>
              <a:rPr lang="nl-NL" dirty="0"/>
              <a:t>Hoe vindt bij jou in de praktijk de gesprekken over gezamenlijke besluitvorming plaats?</a:t>
            </a:r>
          </a:p>
          <a:p>
            <a:pPr marL="423373" lvl="1" indent="-179705"/>
            <a:r>
              <a:rPr lang="nl-NL" dirty="0">
                <a:solidFill>
                  <a:schemeClr val="tx2"/>
                </a:solidFill>
                <a:cs typeface="Arial"/>
              </a:rPr>
              <a:t>Wat doe je als een patiënt geen beslissing wil nemen en het overlaat aan de arts?</a:t>
            </a:r>
          </a:p>
        </p:txBody>
      </p:sp>
    </p:spTree>
    <p:extLst>
      <p:ext uri="{BB962C8B-B14F-4D97-AF65-F5344CB8AC3E}">
        <p14:creationId xmlns:p14="http://schemas.microsoft.com/office/powerpoint/2010/main" val="3296151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801536-72FC-4A43-A1CE-68185E3EB6CA}"/>
              </a:ext>
            </a:extLst>
          </p:cNvPr>
          <p:cNvSpPr>
            <a:spLocks noGrp="1"/>
          </p:cNvSpPr>
          <p:nvPr>
            <p:ph type="title"/>
          </p:nvPr>
        </p:nvSpPr>
        <p:spPr/>
        <p:txBody>
          <a:bodyPr/>
          <a:lstStyle/>
          <a:p>
            <a:r>
              <a:rPr lang="nl-NL" dirty="0"/>
              <a:t>Afsluiting workshop Gezamenlijke besluitvorming</a:t>
            </a:r>
          </a:p>
        </p:txBody>
      </p:sp>
      <p:sp>
        <p:nvSpPr>
          <p:cNvPr id="3" name="Tijdelijke aanduiding voor inhoud 2">
            <a:extLst>
              <a:ext uri="{FF2B5EF4-FFF2-40B4-BE49-F238E27FC236}">
                <a16:creationId xmlns:a16="http://schemas.microsoft.com/office/drawing/2014/main" id="{90E12AF2-6801-4387-A3AB-F451C9EF5657}"/>
              </a:ext>
            </a:extLst>
          </p:cNvPr>
          <p:cNvSpPr>
            <a:spLocks noGrp="1"/>
          </p:cNvSpPr>
          <p:nvPr>
            <p:ph idx="1"/>
          </p:nvPr>
        </p:nvSpPr>
        <p:spPr>
          <a:xfrm>
            <a:off x="292821" y="1625879"/>
            <a:ext cx="7925761" cy="4462463"/>
          </a:xfrm>
        </p:spPr>
        <p:txBody>
          <a:bodyPr/>
          <a:lstStyle/>
          <a:p>
            <a:pPr marL="143510" indent="-179705"/>
            <a:r>
              <a:rPr lang="nl-NL" dirty="0"/>
              <a:t>Welke specifieke punten zijn je bijgebleven in deze workshop?</a:t>
            </a:r>
            <a:r>
              <a:rPr lang="nl-NL" dirty="0">
                <a:cs typeface="Arial"/>
              </a:rPr>
              <a:t> </a:t>
            </a:r>
            <a:endParaRPr lang="nl-NL" dirty="0"/>
          </a:p>
          <a:p>
            <a:pPr marL="0" indent="0">
              <a:buNone/>
            </a:pPr>
            <a:endParaRPr lang="nl-NL" dirty="0">
              <a:cs typeface="Arial"/>
            </a:endParaRPr>
          </a:p>
          <a:p>
            <a:pPr marL="143510" indent="-179705"/>
            <a:r>
              <a:rPr lang="nl-NL" dirty="0"/>
              <a:t>Wat neem je mee voor je volgende gesprek met een patiënt en naaste als het gaat over gezamenlijke besluitvorming?</a:t>
            </a:r>
            <a:endParaRPr lang="nl-NL" dirty="0">
              <a:cs typeface="Arial"/>
            </a:endParaRPr>
          </a:p>
          <a:p>
            <a:pPr marL="143510" indent="-179705"/>
            <a:endParaRPr lang="nl-NL" dirty="0">
              <a:cs typeface="Arial"/>
            </a:endParaRPr>
          </a:p>
        </p:txBody>
      </p:sp>
      <p:pic>
        <p:nvPicPr>
          <p:cNvPr id="4" name="Afbeelding 3">
            <a:extLst>
              <a:ext uri="{FF2B5EF4-FFF2-40B4-BE49-F238E27FC236}">
                <a16:creationId xmlns:a16="http://schemas.microsoft.com/office/drawing/2014/main" id="{5A69C282-93DE-49DF-8429-97D817335A6B}"/>
              </a:ext>
            </a:extLst>
          </p:cNvPr>
          <p:cNvPicPr>
            <a:picLocks noChangeAspect="1"/>
          </p:cNvPicPr>
          <p:nvPr/>
        </p:nvPicPr>
        <p:blipFill>
          <a:blip r:embed="rId3"/>
          <a:stretch>
            <a:fillRect/>
          </a:stretch>
        </p:blipFill>
        <p:spPr>
          <a:xfrm>
            <a:off x="5298024" y="3985165"/>
            <a:ext cx="2249619" cy="1774090"/>
          </a:xfrm>
          <a:prstGeom prst="rect">
            <a:avLst/>
          </a:prstGeom>
        </p:spPr>
      </p:pic>
    </p:spTree>
    <p:extLst>
      <p:ext uri="{BB962C8B-B14F-4D97-AF65-F5344CB8AC3E}">
        <p14:creationId xmlns:p14="http://schemas.microsoft.com/office/powerpoint/2010/main" val="12878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AE615-4D2F-44A5-B7ED-A92BA2462D89}"/>
              </a:ext>
            </a:extLst>
          </p:cNvPr>
          <p:cNvSpPr>
            <a:spLocks noGrp="1"/>
          </p:cNvSpPr>
          <p:nvPr>
            <p:ph type="title"/>
          </p:nvPr>
        </p:nvSpPr>
        <p:spPr>
          <a:xfrm>
            <a:off x="440675" y="261940"/>
            <a:ext cx="6356732" cy="755650"/>
          </a:xfrm>
        </p:spPr>
        <p:txBody>
          <a:bodyPr/>
          <a:lstStyle/>
          <a:p>
            <a:r>
              <a:rPr lang="nl-NL" dirty="0">
                <a:cs typeface="Arial"/>
              </a:rPr>
              <a:t>Bronvermeldingen </a:t>
            </a:r>
            <a:br>
              <a:rPr lang="nl-NL" dirty="0">
                <a:cs typeface="Arial"/>
              </a:rPr>
            </a:br>
            <a:r>
              <a:rPr lang="nl-NL" dirty="0">
                <a:cs typeface="Arial"/>
              </a:rPr>
              <a:t>Gezamenlijke besluitvorming</a:t>
            </a:r>
            <a:endParaRPr lang="nl-NL" dirty="0"/>
          </a:p>
        </p:txBody>
      </p:sp>
      <p:sp>
        <p:nvSpPr>
          <p:cNvPr id="3" name="Tijdelijke aanduiding voor inhoud 2">
            <a:extLst>
              <a:ext uri="{FF2B5EF4-FFF2-40B4-BE49-F238E27FC236}">
                <a16:creationId xmlns:a16="http://schemas.microsoft.com/office/drawing/2014/main" id="{149F2799-F4C0-49E3-B7DD-FAF55343497B}"/>
              </a:ext>
            </a:extLst>
          </p:cNvPr>
          <p:cNvSpPr>
            <a:spLocks noGrp="1"/>
          </p:cNvSpPr>
          <p:nvPr>
            <p:ph idx="1"/>
          </p:nvPr>
        </p:nvSpPr>
        <p:spPr>
          <a:xfrm>
            <a:off x="292822" y="1625879"/>
            <a:ext cx="8153346" cy="4462463"/>
          </a:xfrm>
        </p:spPr>
        <p:txBody>
          <a:bodyPr/>
          <a:lstStyle/>
          <a:p>
            <a:pPr>
              <a:lnSpc>
                <a:spcPts val="2000"/>
              </a:lnSpc>
            </a:pPr>
            <a:r>
              <a:rPr lang="en-US" sz="1200" dirty="0" err="1"/>
              <a:t>Brom</a:t>
            </a:r>
            <a:r>
              <a:rPr lang="en-US" sz="1200" dirty="0"/>
              <a:t> L et al; Challenges in shared decision making in advanced cancer care: a qualitative longitudinal observational and interview study. </a:t>
            </a:r>
            <a:r>
              <a:rPr lang="en-US" sz="1200" i="1" dirty="0"/>
              <a:t>Health Expectations</a:t>
            </a:r>
            <a:r>
              <a:rPr lang="en-US" sz="1200" dirty="0"/>
              <a:t>, 2017, 20 (1):69-84.</a:t>
            </a:r>
          </a:p>
          <a:p>
            <a:pPr>
              <a:lnSpc>
                <a:spcPts val="2000"/>
              </a:lnSpc>
            </a:pPr>
            <a:r>
              <a:rPr lang="en-US" sz="1200" dirty="0"/>
              <a:t>Elwyn G et al; Shared decision making: a model for clinical practice. </a:t>
            </a:r>
            <a:r>
              <a:rPr lang="en-US" sz="1200" i="1" dirty="0"/>
              <a:t>Journal of general internal medicine</a:t>
            </a:r>
            <a:r>
              <a:rPr lang="en-US" sz="1200" dirty="0"/>
              <a:t>, October 2012, 27(10):1361-1367.</a:t>
            </a:r>
          </a:p>
          <a:p>
            <a:pPr>
              <a:lnSpc>
                <a:spcPts val="2000"/>
              </a:lnSpc>
            </a:pPr>
            <a:r>
              <a:rPr lang="en-US" sz="1200" dirty="0"/>
              <a:t>Elwyn G et al; A three-talk model for shared decision making: multistage consultation process. </a:t>
            </a:r>
            <a:r>
              <a:rPr lang="en-US" sz="1200" i="1" dirty="0"/>
              <a:t>BMJ</a:t>
            </a:r>
            <a:r>
              <a:rPr lang="en-US" sz="1200" dirty="0"/>
              <a:t>, 2017, 359;j4891.</a:t>
            </a:r>
          </a:p>
          <a:p>
            <a:pPr>
              <a:lnSpc>
                <a:spcPts val="2000"/>
              </a:lnSpc>
            </a:pPr>
            <a:r>
              <a:rPr lang="en-US" sz="1200" dirty="0"/>
              <a:t>Elwyn G; Shared Decision Making... a dangerous idea. </a:t>
            </a:r>
            <a:r>
              <a:rPr lang="en-US" sz="1200" i="1" dirty="0"/>
              <a:t>Healthcare</a:t>
            </a:r>
            <a:r>
              <a:rPr lang="en-US" sz="1200" dirty="0"/>
              <a:t>, April 2018.</a:t>
            </a:r>
          </a:p>
          <a:p>
            <a:pPr>
              <a:lnSpc>
                <a:spcPts val="2000"/>
              </a:lnSpc>
            </a:pPr>
            <a:r>
              <a:rPr lang="en-US" sz="1200" dirty="0"/>
              <a:t>Elwyn G, Frosch DL, </a:t>
            </a:r>
            <a:r>
              <a:rPr lang="en-US" sz="1200" dirty="0" err="1"/>
              <a:t>Kobrin</a:t>
            </a:r>
            <a:r>
              <a:rPr lang="en-US" sz="1200" dirty="0"/>
              <a:t> S; Implementing shared decision-making: consider all the consequences. </a:t>
            </a:r>
            <a:r>
              <a:rPr lang="en-US" sz="1200" i="1" dirty="0"/>
              <a:t>Implementation Science</a:t>
            </a:r>
            <a:r>
              <a:rPr lang="en-US" sz="1200" dirty="0"/>
              <a:t>, 2016, 8 August,11:114.</a:t>
            </a:r>
            <a:endParaRPr lang="en-US" sz="1200" i="1" dirty="0"/>
          </a:p>
          <a:p>
            <a:pPr>
              <a:lnSpc>
                <a:spcPts val="2000"/>
              </a:lnSpc>
            </a:pPr>
            <a:r>
              <a:rPr lang="en-US" sz="1200" dirty="0"/>
              <a:t>Hanneke; (On)rust. </a:t>
            </a:r>
            <a:r>
              <a:rPr lang="en-US" sz="1200" i="1" dirty="0"/>
              <a:t>blog://https://hannekesverhaal.wordpress.com</a:t>
            </a:r>
            <a:r>
              <a:rPr lang="en-US" sz="1200" dirty="0"/>
              <a:t>, 30 augustus 2013.</a:t>
            </a:r>
          </a:p>
          <a:p>
            <a:pPr>
              <a:lnSpc>
                <a:spcPts val="2000"/>
              </a:lnSpc>
            </a:pPr>
            <a:r>
              <a:rPr lang="en-US" sz="1200" dirty="0" err="1"/>
              <a:t>Kon</a:t>
            </a:r>
            <a:r>
              <a:rPr lang="en-US" sz="1200" dirty="0"/>
              <a:t> AA; The Shared Decision-Making Continuum. </a:t>
            </a:r>
            <a:r>
              <a:rPr lang="en-US" sz="1200" i="1" dirty="0"/>
              <a:t>JAMA</a:t>
            </a:r>
            <a:r>
              <a:rPr lang="en-US" sz="1200" dirty="0"/>
              <a:t>, 25 August 2010, Vol. 304 (8):903-904. </a:t>
            </a:r>
          </a:p>
          <a:p>
            <a:pPr>
              <a:lnSpc>
                <a:spcPts val="2000"/>
              </a:lnSpc>
            </a:pPr>
            <a:r>
              <a:rPr lang="nl-NL" sz="1200" dirty="0"/>
              <a:t>Kwaliteitskader palliatieve zorg Nederland. </a:t>
            </a:r>
            <a:r>
              <a:rPr lang="nl-NL" sz="1200" i="1" dirty="0"/>
              <a:t>IKNL/Palliactief</a:t>
            </a:r>
            <a:r>
              <a:rPr lang="nl-NL" sz="1200" dirty="0"/>
              <a:t>, 2017.</a:t>
            </a:r>
          </a:p>
          <a:p>
            <a:pPr>
              <a:lnSpc>
                <a:spcPts val="2000"/>
              </a:lnSpc>
            </a:pPr>
            <a:r>
              <a:rPr lang="en-US" sz="1200" dirty="0"/>
              <a:t>Pollard S et al; Physician attitudes toward shared decision making: A systematic review. </a:t>
            </a:r>
            <a:r>
              <a:rPr lang="en-US" sz="1200" i="1" dirty="0"/>
              <a:t>Patient Education and Counseling</a:t>
            </a:r>
            <a:r>
              <a:rPr lang="en-US" sz="1200" dirty="0"/>
              <a:t>, 2015, 98:1046-1057.</a:t>
            </a:r>
          </a:p>
          <a:p>
            <a:pPr>
              <a:lnSpc>
                <a:spcPts val="2000"/>
              </a:lnSpc>
            </a:pPr>
            <a:endParaRPr lang="nl-NL" sz="1200" dirty="0"/>
          </a:p>
          <a:p>
            <a:pPr>
              <a:lnSpc>
                <a:spcPts val="2000"/>
              </a:lnSpc>
            </a:pPr>
            <a:endParaRPr lang="en-US" sz="1200" dirty="0"/>
          </a:p>
          <a:p>
            <a:pPr>
              <a:lnSpc>
                <a:spcPts val="2000"/>
              </a:lnSpc>
            </a:pPr>
            <a:endParaRPr lang="en-US" sz="1200" dirty="0"/>
          </a:p>
          <a:p>
            <a:pPr>
              <a:lnSpc>
                <a:spcPts val="2000"/>
              </a:lnSpc>
            </a:pPr>
            <a:endParaRPr lang="en-US" sz="1200" dirty="0"/>
          </a:p>
          <a:p>
            <a:pPr>
              <a:lnSpc>
                <a:spcPts val="2000"/>
              </a:lnSpc>
            </a:pPr>
            <a:endParaRPr lang="en-US" sz="1200" dirty="0"/>
          </a:p>
          <a:p>
            <a:pPr>
              <a:lnSpc>
                <a:spcPts val="2000"/>
              </a:lnSpc>
            </a:pPr>
            <a:endParaRPr lang="nl-NL" sz="1200" dirty="0"/>
          </a:p>
        </p:txBody>
      </p:sp>
    </p:spTree>
    <p:extLst>
      <p:ext uri="{BB962C8B-B14F-4D97-AF65-F5344CB8AC3E}">
        <p14:creationId xmlns:p14="http://schemas.microsoft.com/office/powerpoint/2010/main" val="2873520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479424" y="1434389"/>
            <a:ext cx="7498600" cy="1606550"/>
          </a:xfrm>
        </p:spPr>
        <p:txBody>
          <a:bodyPr/>
          <a:lstStyle/>
          <a:p>
            <a:r>
              <a:rPr lang="nl-NL" dirty="0"/>
              <a:t>Workshop </a:t>
            </a:r>
            <a:br>
              <a:rPr lang="nl-NL" dirty="0"/>
            </a:br>
            <a:br>
              <a:rPr lang="nl-NL" dirty="0"/>
            </a:br>
            <a:r>
              <a:rPr lang="nl-NL" b="1" dirty="0"/>
              <a:t>Gezamenlijke besluitvorming</a:t>
            </a:r>
            <a:endParaRPr lang="nl-NL" b="1" dirty="0">
              <a:cs typeface="Arial"/>
            </a:endParaRPr>
          </a:p>
        </p:txBody>
      </p:sp>
      <p:sp>
        <p:nvSpPr>
          <p:cNvPr id="8" name="Ondertitel 7"/>
          <p:cNvSpPr>
            <a:spLocks noGrp="1"/>
          </p:cNvSpPr>
          <p:nvPr>
            <p:ph type="subTitle" idx="1"/>
          </p:nvPr>
        </p:nvSpPr>
        <p:spPr>
          <a:xfrm>
            <a:off x="547542" y="3122431"/>
            <a:ext cx="7422400" cy="1740514"/>
          </a:xfrm>
        </p:spPr>
        <p:txBody>
          <a:bodyPr/>
          <a:lstStyle/>
          <a:p>
            <a:endParaRPr lang="nl-NL" dirty="0" err="1"/>
          </a:p>
        </p:txBody>
      </p:sp>
      <p:sp>
        <p:nvSpPr>
          <p:cNvPr id="9" name="Tijdelijke aanduiding voor tekst 8"/>
          <p:cNvSpPr>
            <a:spLocks noGrp="1"/>
          </p:cNvSpPr>
          <p:nvPr>
            <p:ph type="body" sz="quarter" idx="10"/>
          </p:nvPr>
        </p:nvSpPr>
        <p:spPr/>
        <p:txBody>
          <a:bodyPr/>
          <a:lstStyle/>
          <a:p>
            <a:endParaRPr lang="nl-NL" dirty="0"/>
          </a:p>
        </p:txBody>
      </p:sp>
      <p:pic>
        <p:nvPicPr>
          <p:cNvPr id="2" name="Afbeelding 1">
            <a:extLst>
              <a:ext uri="{FF2B5EF4-FFF2-40B4-BE49-F238E27FC236}">
                <a16:creationId xmlns:a16="http://schemas.microsoft.com/office/drawing/2014/main" id="{E926B20C-BFB4-4EAC-A90F-DBD13DC39D30}"/>
              </a:ext>
            </a:extLst>
          </p:cNvPr>
          <p:cNvPicPr>
            <a:picLocks noChangeAspect="1"/>
          </p:cNvPicPr>
          <p:nvPr/>
        </p:nvPicPr>
        <p:blipFill>
          <a:blip r:embed="rId3"/>
          <a:stretch>
            <a:fillRect/>
          </a:stretch>
        </p:blipFill>
        <p:spPr>
          <a:xfrm>
            <a:off x="3347025" y="3514987"/>
            <a:ext cx="4242268" cy="2459286"/>
          </a:xfrm>
          <a:prstGeom prst="rect">
            <a:avLst/>
          </a:prstGeom>
        </p:spPr>
      </p:pic>
    </p:spTree>
    <p:extLst>
      <p:ext uri="{BB962C8B-B14F-4D97-AF65-F5344CB8AC3E}">
        <p14:creationId xmlns:p14="http://schemas.microsoft.com/office/powerpoint/2010/main" val="3777741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Programma</a:t>
            </a:r>
          </a:p>
        </p:txBody>
      </p:sp>
      <p:sp>
        <p:nvSpPr>
          <p:cNvPr id="3" name="Tijdelijke aanduiding voor inhoud 2"/>
          <p:cNvSpPr>
            <a:spLocks noGrp="1"/>
          </p:cNvSpPr>
          <p:nvPr>
            <p:ph idx="1"/>
          </p:nvPr>
        </p:nvSpPr>
        <p:spPr/>
        <p:txBody>
          <a:bodyPr/>
          <a:lstStyle/>
          <a:p>
            <a:pPr marL="143510" indent="-179705"/>
            <a:r>
              <a:rPr lang="nl-NL" dirty="0">
                <a:cs typeface="Arial"/>
              </a:rPr>
              <a:t>Theoretisch kader</a:t>
            </a:r>
            <a:endParaRPr lang="nl-NL" dirty="0"/>
          </a:p>
          <a:p>
            <a:pPr marL="423545" lvl="1" indent="-251460"/>
            <a:r>
              <a:rPr lang="nl-NL" dirty="0">
                <a:cs typeface="Arial"/>
              </a:rPr>
              <a:t>Kwaliteitskader palliatieve zorg Nederland</a:t>
            </a:r>
          </a:p>
          <a:p>
            <a:pPr marL="423545" lvl="1" indent="-251460"/>
            <a:r>
              <a:rPr lang="nl-NL" dirty="0"/>
              <a:t>Shared </a:t>
            </a:r>
            <a:r>
              <a:rPr lang="nl-NL" dirty="0" err="1"/>
              <a:t>Decision</a:t>
            </a:r>
            <a:r>
              <a:rPr lang="nl-NL" dirty="0"/>
              <a:t>-Making Continuü</a:t>
            </a:r>
            <a:r>
              <a:rPr lang="nl-NL" dirty="0">
                <a:cs typeface="Arial"/>
              </a:rPr>
              <a:t>m </a:t>
            </a:r>
          </a:p>
          <a:p>
            <a:pPr marL="143510" indent="-179705"/>
            <a:r>
              <a:rPr lang="nl-NL" dirty="0"/>
              <a:t>Proces </a:t>
            </a:r>
            <a:r>
              <a:rPr lang="nl-NL" dirty="0">
                <a:cs typeface="Arial"/>
              </a:rPr>
              <a:t>Gezamenlijke besluitvorming (model)</a:t>
            </a:r>
          </a:p>
          <a:p>
            <a:pPr marL="423545" lvl="1" indent="-251460"/>
            <a:r>
              <a:rPr lang="nl-NL" dirty="0"/>
              <a:t>Reflectievraag</a:t>
            </a:r>
            <a:endParaRPr lang="nl-NL" dirty="0">
              <a:cs typeface="Arial"/>
            </a:endParaRPr>
          </a:p>
          <a:p>
            <a:pPr marL="423545" lvl="1" indent="-251460"/>
            <a:r>
              <a:rPr lang="nl-NL" dirty="0">
                <a:cs typeface="Arial"/>
              </a:rPr>
              <a:t>Voordelen, reactie en wanneer niet </a:t>
            </a:r>
            <a:endParaRPr lang="nl-NL" dirty="0"/>
          </a:p>
          <a:p>
            <a:pPr marL="143510" indent="-179705"/>
            <a:r>
              <a:rPr lang="nl-NL" dirty="0"/>
              <a:t>Attitude en informatie-uitwisseling</a:t>
            </a:r>
          </a:p>
          <a:p>
            <a:pPr marL="423545" lvl="1" indent="-251460"/>
            <a:r>
              <a:rPr lang="nl-NL" dirty="0">
                <a:cs typeface="Arial"/>
              </a:rPr>
              <a:t>Rollenspel over de drie '</a:t>
            </a:r>
            <a:r>
              <a:rPr lang="nl-NL" dirty="0" err="1">
                <a:cs typeface="Arial"/>
              </a:rPr>
              <a:t>talks</a:t>
            </a:r>
            <a:r>
              <a:rPr lang="nl-NL" dirty="0">
                <a:cs typeface="Arial"/>
              </a:rPr>
              <a:t>'</a:t>
            </a:r>
            <a:endParaRPr lang="nl-NL" dirty="0"/>
          </a:p>
          <a:p>
            <a:pPr marL="146050" lvl="1" indent="-251460">
              <a:buChar char="•"/>
            </a:pPr>
            <a:r>
              <a:rPr lang="nl-NL" dirty="0">
                <a:cs typeface="Arial"/>
              </a:rPr>
              <a:t>Afsluiting workshop</a:t>
            </a:r>
          </a:p>
        </p:txBody>
      </p:sp>
    </p:spTree>
    <p:extLst>
      <p:ext uri="{BB962C8B-B14F-4D97-AF65-F5344CB8AC3E}">
        <p14:creationId xmlns:p14="http://schemas.microsoft.com/office/powerpoint/2010/main" val="169543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7AC9D5-7118-4F40-A3E3-D276E0A3C2DB}"/>
              </a:ext>
            </a:extLst>
          </p:cNvPr>
          <p:cNvSpPr>
            <a:spLocks noGrp="1"/>
          </p:cNvSpPr>
          <p:nvPr>
            <p:ph type="title"/>
          </p:nvPr>
        </p:nvSpPr>
        <p:spPr>
          <a:xfrm>
            <a:off x="471343" y="261940"/>
            <a:ext cx="6290082" cy="755650"/>
          </a:xfrm>
        </p:spPr>
        <p:txBody>
          <a:bodyPr/>
          <a:lstStyle/>
          <a:p>
            <a:r>
              <a:rPr lang="nl-NL" dirty="0"/>
              <a:t>Kwaliteitskader palliatieve zorg</a:t>
            </a:r>
            <a:r>
              <a:rPr lang="nl-NL" dirty="0">
                <a:cs typeface="Arial"/>
              </a:rPr>
              <a:t> Nederland</a:t>
            </a:r>
            <a:endParaRPr lang="nl-NL" dirty="0" err="1"/>
          </a:p>
        </p:txBody>
      </p:sp>
      <p:sp>
        <p:nvSpPr>
          <p:cNvPr id="3" name="Tijdelijke aanduiding voor inhoud 2">
            <a:extLst>
              <a:ext uri="{FF2B5EF4-FFF2-40B4-BE49-F238E27FC236}">
                <a16:creationId xmlns:a16="http://schemas.microsoft.com/office/drawing/2014/main" id="{FD62A1E4-DE49-4855-9A1C-9B1D39F63BAD}"/>
              </a:ext>
            </a:extLst>
          </p:cNvPr>
          <p:cNvSpPr>
            <a:spLocks noGrp="1"/>
          </p:cNvSpPr>
          <p:nvPr>
            <p:ph idx="1"/>
          </p:nvPr>
        </p:nvSpPr>
        <p:spPr/>
        <p:txBody>
          <a:bodyPr/>
          <a:lstStyle/>
          <a:p>
            <a:pPr marL="0" indent="0">
              <a:buNone/>
            </a:pPr>
            <a:r>
              <a:rPr lang="nl-NL" dirty="0"/>
              <a:t>Gezamenlijke besluitvorming is een </a:t>
            </a:r>
            <a:r>
              <a:rPr lang="nl-NL" dirty="0">
                <a:solidFill>
                  <a:schemeClr val="bg2"/>
                </a:solidFill>
              </a:rPr>
              <a:t>continu proces </a:t>
            </a:r>
            <a:r>
              <a:rPr lang="nl-NL" dirty="0"/>
              <a:t>waarin zorg wordt afgestemd op de </a:t>
            </a:r>
            <a:r>
              <a:rPr lang="nl-NL" dirty="0">
                <a:solidFill>
                  <a:schemeClr val="bg2"/>
                </a:solidFill>
              </a:rPr>
              <a:t>persoonlijke situatie </a:t>
            </a:r>
            <a:r>
              <a:rPr lang="nl-NL" dirty="0"/>
              <a:t>en </a:t>
            </a:r>
            <a:r>
              <a:rPr lang="nl-NL" dirty="0">
                <a:solidFill>
                  <a:schemeClr val="bg2"/>
                </a:solidFill>
              </a:rPr>
              <a:t>realiseerbare waarden, wensen en behoeften </a:t>
            </a:r>
            <a:r>
              <a:rPr lang="nl-NL" dirty="0"/>
              <a:t>van de patiënt en diens naasten. </a:t>
            </a:r>
          </a:p>
          <a:p>
            <a:pPr marL="171450" indent="-171450"/>
            <a:endParaRPr lang="nl-NL" dirty="0"/>
          </a:p>
          <a:p>
            <a:pPr marL="171450" indent="-171450"/>
            <a:r>
              <a:rPr lang="nl-NL" dirty="0"/>
              <a:t>Essentiële voorwaarden zijn:</a:t>
            </a:r>
          </a:p>
          <a:p>
            <a:pPr marL="450850" lvl="1" indent="-171450"/>
            <a:r>
              <a:rPr lang="nl-NL" dirty="0"/>
              <a:t>effectieve communicatie</a:t>
            </a:r>
            <a:endParaRPr lang="nl-NL" dirty="0">
              <a:cs typeface="Arial"/>
            </a:endParaRPr>
          </a:p>
          <a:p>
            <a:pPr marL="450850" lvl="1" indent="-171450"/>
            <a:r>
              <a:rPr lang="nl-NL" dirty="0"/>
              <a:t>attitude</a:t>
            </a:r>
            <a:endParaRPr lang="nl-NL" dirty="0">
              <a:cs typeface="Arial"/>
            </a:endParaRPr>
          </a:p>
          <a:p>
            <a:pPr marL="450850" lvl="1" indent="-171450"/>
            <a:r>
              <a:rPr lang="nl-NL" dirty="0"/>
              <a:t>informatie-uitwisseling</a:t>
            </a:r>
            <a:endParaRPr lang="nl-NL" dirty="0">
              <a:cs typeface="Arial"/>
            </a:endParaRPr>
          </a:p>
          <a:p>
            <a:pPr marL="0" indent="0">
              <a:buNone/>
            </a:pPr>
            <a:r>
              <a:rPr lang="nl-NL" sz="900" dirty="0"/>
              <a:t>bron: Kwaliteitskader palliatieve zorg Nederland. IKNL/Palliactief, 2017</a:t>
            </a:r>
            <a:endParaRPr lang="nl-NL" sz="900" dirty="0">
              <a:cs typeface="Arial"/>
            </a:endParaRPr>
          </a:p>
        </p:txBody>
      </p:sp>
      <p:pic>
        <p:nvPicPr>
          <p:cNvPr id="4" name="Afbeelding 3">
            <a:extLst>
              <a:ext uri="{FF2B5EF4-FFF2-40B4-BE49-F238E27FC236}">
                <a16:creationId xmlns:a16="http://schemas.microsoft.com/office/drawing/2014/main" id="{8860279A-F3CD-4AB1-8367-4085FC796FA4}"/>
              </a:ext>
            </a:extLst>
          </p:cNvPr>
          <p:cNvPicPr>
            <a:picLocks noChangeAspect="1"/>
          </p:cNvPicPr>
          <p:nvPr/>
        </p:nvPicPr>
        <p:blipFill>
          <a:blip r:embed="rId3"/>
          <a:stretch>
            <a:fillRect/>
          </a:stretch>
        </p:blipFill>
        <p:spPr>
          <a:xfrm>
            <a:off x="5695721" y="3329761"/>
            <a:ext cx="2145270" cy="2128244"/>
          </a:xfrm>
          <a:prstGeom prst="rect">
            <a:avLst/>
          </a:prstGeom>
        </p:spPr>
      </p:pic>
    </p:spTree>
    <p:extLst>
      <p:ext uri="{BB962C8B-B14F-4D97-AF65-F5344CB8AC3E}">
        <p14:creationId xmlns:p14="http://schemas.microsoft.com/office/powerpoint/2010/main" val="60781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1343" y="261940"/>
            <a:ext cx="6249741" cy="755650"/>
          </a:xfrm>
        </p:spPr>
        <p:txBody>
          <a:bodyPr/>
          <a:lstStyle/>
          <a:p>
            <a:r>
              <a:rPr lang="nl-NL" dirty="0"/>
              <a:t>Kwaliteitskader palliatieve zorg</a:t>
            </a:r>
            <a:r>
              <a:rPr lang="nl-NL" dirty="0">
                <a:cs typeface="Arial"/>
              </a:rPr>
              <a:t> Nederland</a:t>
            </a:r>
            <a:endParaRPr lang="nl-NL" dirty="0"/>
          </a:p>
        </p:txBody>
      </p:sp>
      <p:sp>
        <p:nvSpPr>
          <p:cNvPr id="3" name="Tijdelijke aanduiding voor inhoud 2"/>
          <p:cNvSpPr>
            <a:spLocks noGrp="1"/>
          </p:cNvSpPr>
          <p:nvPr>
            <p:ph idx="1"/>
          </p:nvPr>
        </p:nvSpPr>
        <p:spPr>
          <a:xfrm>
            <a:off x="292822" y="1625879"/>
            <a:ext cx="7704000" cy="4914621"/>
          </a:xfrm>
        </p:spPr>
        <p:txBody>
          <a:bodyPr/>
          <a:lstStyle/>
          <a:p>
            <a:pPr marL="143510" indent="-179705"/>
            <a:r>
              <a:rPr lang="nl-NL" dirty="0"/>
              <a:t>Effectieve communicatie:</a:t>
            </a:r>
          </a:p>
          <a:p>
            <a:pPr marL="423545" lvl="1" indent="-251460"/>
            <a:r>
              <a:rPr lang="nl-NL" dirty="0"/>
              <a:t>verloopt met respect </a:t>
            </a:r>
            <a:endParaRPr lang="nl-NL" dirty="0">
              <a:cs typeface="Arial"/>
            </a:endParaRPr>
          </a:p>
          <a:p>
            <a:pPr marL="423545" lvl="1" indent="-251460"/>
            <a:r>
              <a:rPr lang="nl-NL" dirty="0"/>
              <a:t>patiënt heeft recht op privacy</a:t>
            </a:r>
            <a:endParaRPr lang="nl-NL" dirty="0">
              <a:cs typeface="Arial"/>
            </a:endParaRPr>
          </a:p>
          <a:p>
            <a:pPr marL="143510" indent="-179705"/>
            <a:r>
              <a:rPr lang="nl-NL" dirty="0"/>
              <a:t>Positieve attitude tegenover</a:t>
            </a:r>
            <a:endParaRPr lang="nl-NL" dirty="0">
              <a:cs typeface="Arial"/>
            </a:endParaRPr>
          </a:p>
          <a:p>
            <a:pPr marL="423545" lvl="1" indent="-251460"/>
            <a:r>
              <a:rPr lang="nl-NL" dirty="0"/>
              <a:t>het proces</a:t>
            </a:r>
            <a:endParaRPr lang="nl-NL" dirty="0">
              <a:cs typeface="Arial"/>
            </a:endParaRPr>
          </a:p>
          <a:p>
            <a:pPr marL="423545" lvl="1" indent="-251460"/>
            <a:r>
              <a:rPr lang="nl-NL" dirty="0"/>
              <a:t>effectieve communicatie</a:t>
            </a:r>
            <a:endParaRPr lang="nl-NL" dirty="0">
              <a:cs typeface="Arial"/>
            </a:endParaRPr>
          </a:p>
          <a:p>
            <a:pPr marL="423545" lvl="1" indent="-251460"/>
            <a:r>
              <a:rPr lang="nl-NL" dirty="0"/>
              <a:t>‘wikken en wegen’</a:t>
            </a:r>
            <a:endParaRPr lang="nl-NL" dirty="0">
              <a:cs typeface="Arial"/>
            </a:endParaRPr>
          </a:p>
          <a:p>
            <a:pPr marL="423545" lvl="1" indent="-251460"/>
            <a:r>
              <a:rPr lang="nl-NL" dirty="0"/>
              <a:t>het gebruik van keuzehulpen</a:t>
            </a:r>
            <a:endParaRPr lang="nl-NL" dirty="0">
              <a:cs typeface="Arial"/>
            </a:endParaRPr>
          </a:p>
          <a:p>
            <a:pPr marL="423545" lvl="1" indent="-251460"/>
            <a:r>
              <a:rPr lang="nl-NL" dirty="0"/>
              <a:t>het opnemen van waarden, wensen en behoeften in het individueel zorgplan</a:t>
            </a:r>
            <a:endParaRPr lang="nl-NL" dirty="0">
              <a:cs typeface="Arial"/>
            </a:endParaRPr>
          </a:p>
          <a:p>
            <a:pPr marL="143682" indent="-251460">
              <a:buNone/>
            </a:pPr>
            <a:r>
              <a:rPr lang="nl-NL" sz="900" dirty="0">
                <a:cs typeface="Arial"/>
              </a:rPr>
              <a:t>bron: Kwaliteitskader palliatieve zorg Nederland. IKNL/Palliactief, 2017</a:t>
            </a:r>
          </a:p>
          <a:p>
            <a:pPr marL="423545" lvl="1" indent="-251460"/>
            <a:endParaRPr lang="nl-NL" dirty="0">
              <a:cs typeface="Arial"/>
            </a:endParaRPr>
          </a:p>
        </p:txBody>
      </p:sp>
      <p:pic>
        <p:nvPicPr>
          <p:cNvPr id="4" name="Afbeelding 3">
            <a:extLst>
              <a:ext uri="{FF2B5EF4-FFF2-40B4-BE49-F238E27FC236}">
                <a16:creationId xmlns:a16="http://schemas.microsoft.com/office/drawing/2014/main" id="{580CF89D-6B46-480B-AC00-39D3887E6D6D}"/>
              </a:ext>
            </a:extLst>
          </p:cNvPr>
          <p:cNvPicPr>
            <a:picLocks noChangeAspect="1"/>
          </p:cNvPicPr>
          <p:nvPr/>
        </p:nvPicPr>
        <p:blipFill>
          <a:blip r:embed="rId3"/>
          <a:stretch>
            <a:fillRect/>
          </a:stretch>
        </p:blipFill>
        <p:spPr>
          <a:xfrm>
            <a:off x="6546273" y="1625879"/>
            <a:ext cx="1536325" cy="1524132"/>
          </a:xfrm>
          <a:prstGeom prst="rect">
            <a:avLst/>
          </a:prstGeom>
        </p:spPr>
      </p:pic>
    </p:spTree>
    <p:extLst>
      <p:ext uri="{BB962C8B-B14F-4D97-AF65-F5344CB8AC3E}">
        <p14:creationId xmlns:p14="http://schemas.microsoft.com/office/powerpoint/2010/main" val="1577636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1343" y="261940"/>
            <a:ext cx="6276635" cy="755650"/>
          </a:xfrm>
        </p:spPr>
        <p:txBody>
          <a:bodyPr/>
          <a:lstStyle/>
          <a:p>
            <a:r>
              <a:rPr lang="nl-NL" dirty="0"/>
              <a:t>Kwaliteitskader palliatieve zorg</a:t>
            </a:r>
            <a:r>
              <a:rPr lang="nl-NL" dirty="0">
                <a:cs typeface="Arial"/>
              </a:rPr>
              <a:t> Nederland</a:t>
            </a:r>
            <a:endParaRPr lang="nl-NL" dirty="0"/>
          </a:p>
        </p:txBody>
      </p:sp>
      <p:sp>
        <p:nvSpPr>
          <p:cNvPr id="3" name="Tijdelijke aanduiding voor inhoud 2"/>
          <p:cNvSpPr>
            <a:spLocks noGrp="1"/>
          </p:cNvSpPr>
          <p:nvPr>
            <p:ph idx="1"/>
          </p:nvPr>
        </p:nvSpPr>
        <p:spPr>
          <a:xfrm>
            <a:off x="292821" y="1625879"/>
            <a:ext cx="8102032" cy="4462463"/>
          </a:xfrm>
        </p:spPr>
        <p:txBody>
          <a:bodyPr/>
          <a:lstStyle/>
          <a:p>
            <a:pPr marL="143510" indent="-179705"/>
            <a:r>
              <a:rPr lang="nl-NL" dirty="0"/>
              <a:t>Informatie-uitwisseling</a:t>
            </a:r>
          </a:p>
          <a:p>
            <a:pPr marL="423545" lvl="1" indent="-251460"/>
            <a:r>
              <a:rPr lang="nl-NL" dirty="0"/>
              <a:t>door zorgverlener: aard van de ziekte, kwetsbaarheid en prognose, keuzemogelijkheden, consequenties, onzekerheden, verantwoordelijkheden</a:t>
            </a:r>
            <a:endParaRPr lang="nl-NL" dirty="0">
              <a:cs typeface="Arial"/>
            </a:endParaRPr>
          </a:p>
          <a:p>
            <a:pPr marL="172085" lvl="1" indent="0">
              <a:buNone/>
            </a:pPr>
            <a:endParaRPr lang="nl-NL" dirty="0">
              <a:cs typeface="Arial"/>
            </a:endParaRPr>
          </a:p>
          <a:p>
            <a:pPr marL="424800" lvl="3" indent="-252000">
              <a:buFontTx/>
              <a:buChar char="-"/>
            </a:pPr>
            <a:r>
              <a:rPr lang="nl-NL" dirty="0"/>
              <a:t>door patiënt</a:t>
            </a:r>
            <a:r>
              <a:rPr lang="nl-NL" dirty="0">
                <a:cs typeface="Arial"/>
              </a:rPr>
              <a:t>:</a:t>
            </a:r>
            <a:r>
              <a:rPr lang="nl-NL" dirty="0"/>
              <a:t> waarden, wensen en behoeften</a:t>
            </a:r>
            <a:r>
              <a:rPr lang="nl-NL" dirty="0">
                <a:cs typeface="Arial"/>
              </a:rPr>
              <a:t> in deze periode</a:t>
            </a:r>
          </a:p>
          <a:p>
            <a:pPr marL="179705" lvl="4"/>
            <a:r>
              <a:rPr lang="nl-NL" dirty="0"/>
              <a:t>	 </a:t>
            </a:r>
            <a:endParaRPr lang="nl-NL" dirty="0">
              <a:cs typeface="Arial"/>
            </a:endParaRPr>
          </a:p>
          <a:p>
            <a:pPr marL="1436370" lvl="5"/>
            <a:endParaRPr lang="nl-NL" dirty="0">
              <a:cs typeface="Arial"/>
            </a:endParaRPr>
          </a:p>
          <a:p>
            <a:pPr marL="0" lvl="0" indent="0">
              <a:buNone/>
            </a:pPr>
            <a:r>
              <a:rPr lang="nl-NL" sz="900" dirty="0"/>
              <a:t>bron: Kwaliteitskader palliatieve zorg Nederland. IKNL/Palliactief, 2017</a:t>
            </a:r>
            <a:endParaRPr lang="nl-NL" dirty="0">
              <a:cs typeface="Arial"/>
            </a:endParaRPr>
          </a:p>
          <a:p>
            <a:pPr marL="423545" lvl="1" indent="-251460"/>
            <a:endParaRPr lang="nl-NL" dirty="0">
              <a:cs typeface="Arial"/>
            </a:endParaRPr>
          </a:p>
        </p:txBody>
      </p:sp>
      <p:pic>
        <p:nvPicPr>
          <p:cNvPr id="4" name="Afbeelding 3">
            <a:extLst>
              <a:ext uri="{FF2B5EF4-FFF2-40B4-BE49-F238E27FC236}">
                <a16:creationId xmlns:a16="http://schemas.microsoft.com/office/drawing/2014/main" id="{7791B1F7-1BC1-4623-B6AF-7F6490C1A247}"/>
              </a:ext>
            </a:extLst>
          </p:cNvPr>
          <p:cNvPicPr>
            <a:picLocks noChangeAspect="1"/>
          </p:cNvPicPr>
          <p:nvPr/>
        </p:nvPicPr>
        <p:blipFill>
          <a:blip r:embed="rId3"/>
          <a:stretch>
            <a:fillRect/>
          </a:stretch>
        </p:blipFill>
        <p:spPr>
          <a:xfrm>
            <a:off x="6338899" y="4470055"/>
            <a:ext cx="1536325" cy="1524132"/>
          </a:xfrm>
          <a:prstGeom prst="rect">
            <a:avLst/>
          </a:prstGeom>
        </p:spPr>
      </p:pic>
    </p:spTree>
    <p:extLst>
      <p:ext uri="{BB962C8B-B14F-4D97-AF65-F5344CB8AC3E}">
        <p14:creationId xmlns:p14="http://schemas.microsoft.com/office/powerpoint/2010/main" val="290011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5F40B3-C28C-4E07-869A-B17663D97099}"/>
              </a:ext>
            </a:extLst>
          </p:cNvPr>
          <p:cNvSpPr>
            <a:spLocks noGrp="1"/>
          </p:cNvSpPr>
          <p:nvPr>
            <p:ph type="title"/>
          </p:nvPr>
        </p:nvSpPr>
        <p:spPr/>
        <p:txBody>
          <a:bodyPr/>
          <a:lstStyle/>
          <a:p>
            <a:r>
              <a:rPr lang="nl-NL" dirty="0"/>
              <a:t>Shared </a:t>
            </a:r>
            <a:r>
              <a:rPr lang="nl-NL" dirty="0" err="1"/>
              <a:t>Decision</a:t>
            </a:r>
            <a:r>
              <a:rPr lang="nl-NL" dirty="0"/>
              <a:t>-Making Continuüm</a:t>
            </a:r>
          </a:p>
        </p:txBody>
      </p:sp>
      <p:pic>
        <p:nvPicPr>
          <p:cNvPr id="6" name="Tijdelijke aanduiding voor inhoud 5">
            <a:extLst>
              <a:ext uri="{FF2B5EF4-FFF2-40B4-BE49-F238E27FC236}">
                <a16:creationId xmlns:a16="http://schemas.microsoft.com/office/drawing/2014/main" id="{2BF5CB3F-C58F-4C52-902F-FBF74AC65E9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86881" y="1662432"/>
            <a:ext cx="6526622" cy="3943579"/>
          </a:xfrm>
        </p:spPr>
      </p:pic>
      <p:sp>
        <p:nvSpPr>
          <p:cNvPr id="9" name="Tekstvak 8">
            <a:extLst>
              <a:ext uri="{FF2B5EF4-FFF2-40B4-BE49-F238E27FC236}">
                <a16:creationId xmlns:a16="http://schemas.microsoft.com/office/drawing/2014/main" id="{39DFFA9B-2CAA-4499-AA6B-7027D8B64834}"/>
              </a:ext>
            </a:extLst>
          </p:cNvPr>
          <p:cNvSpPr txBox="1"/>
          <p:nvPr/>
        </p:nvSpPr>
        <p:spPr>
          <a:xfrm>
            <a:off x="691308" y="6138002"/>
            <a:ext cx="6526621" cy="230832"/>
          </a:xfrm>
          <a:prstGeom prst="rect">
            <a:avLst/>
          </a:prstGeom>
          <a:noFill/>
        </p:spPr>
        <p:txBody>
          <a:bodyPr wrap="square" rtlCol="0">
            <a:spAutoFit/>
          </a:bodyPr>
          <a:lstStyle/>
          <a:p>
            <a:pPr lvl="0"/>
            <a:r>
              <a:rPr lang="nl-NL" sz="900" dirty="0">
                <a:solidFill>
                  <a:srgbClr val="000000"/>
                </a:solidFill>
              </a:rPr>
              <a:t>bron: Kon AA; The Shared </a:t>
            </a:r>
            <a:r>
              <a:rPr lang="nl-NL" sz="900" dirty="0" err="1">
                <a:solidFill>
                  <a:srgbClr val="000000"/>
                </a:solidFill>
              </a:rPr>
              <a:t>Decision</a:t>
            </a:r>
            <a:r>
              <a:rPr lang="nl-NL" sz="900" dirty="0">
                <a:solidFill>
                  <a:srgbClr val="000000"/>
                </a:solidFill>
              </a:rPr>
              <a:t>-Making </a:t>
            </a:r>
            <a:r>
              <a:rPr lang="nl-NL" sz="900" dirty="0" err="1">
                <a:solidFill>
                  <a:srgbClr val="000000"/>
                </a:solidFill>
              </a:rPr>
              <a:t>Continuum</a:t>
            </a:r>
            <a:r>
              <a:rPr lang="nl-NL" sz="900" dirty="0">
                <a:solidFill>
                  <a:srgbClr val="000000"/>
                </a:solidFill>
              </a:rPr>
              <a:t>. JAMA, 2010</a:t>
            </a:r>
          </a:p>
        </p:txBody>
      </p:sp>
    </p:spTree>
    <p:extLst>
      <p:ext uri="{BB962C8B-B14F-4D97-AF65-F5344CB8AC3E}">
        <p14:creationId xmlns:p14="http://schemas.microsoft.com/office/powerpoint/2010/main" val="425102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03E830-70F7-4BC9-8810-8BF98E264AA9}"/>
              </a:ext>
            </a:extLst>
          </p:cNvPr>
          <p:cNvSpPr>
            <a:spLocks noGrp="1"/>
          </p:cNvSpPr>
          <p:nvPr>
            <p:ph type="title"/>
          </p:nvPr>
        </p:nvSpPr>
        <p:spPr>
          <a:xfrm>
            <a:off x="471342" y="261940"/>
            <a:ext cx="6281997" cy="755650"/>
          </a:xfrm>
        </p:spPr>
        <p:txBody>
          <a:bodyPr/>
          <a:lstStyle/>
          <a:p>
            <a:r>
              <a:rPr lang="nl-NL" dirty="0"/>
              <a:t>Proces gezamenlijke besluitvorming </a:t>
            </a:r>
            <a:br>
              <a:rPr lang="nl-NL" dirty="0">
                <a:cs typeface="Arial"/>
              </a:rPr>
            </a:br>
            <a:r>
              <a:rPr lang="nl-NL" dirty="0"/>
              <a:t>- </a:t>
            </a:r>
            <a:r>
              <a:rPr lang="nl-NL" dirty="0" err="1"/>
              <a:t>three</a:t>
            </a:r>
            <a:r>
              <a:rPr lang="nl-NL" dirty="0"/>
              <a:t>-talk-model</a:t>
            </a:r>
            <a:endParaRPr lang="nl-NL" sz="1200" dirty="0"/>
          </a:p>
        </p:txBody>
      </p:sp>
      <p:pic>
        <p:nvPicPr>
          <p:cNvPr id="6" name="Afbeelding 6">
            <a:extLst>
              <a:ext uri="{FF2B5EF4-FFF2-40B4-BE49-F238E27FC236}">
                <a16:creationId xmlns:a16="http://schemas.microsoft.com/office/drawing/2014/main" id="{4011174E-F9D9-4612-B5A2-D06893995D87}"/>
              </a:ext>
            </a:extLst>
          </p:cNvPr>
          <p:cNvPicPr>
            <a:picLocks noGrp="1" noChangeAspect="1"/>
          </p:cNvPicPr>
          <p:nvPr>
            <p:ph idx="1"/>
          </p:nvPr>
        </p:nvPicPr>
        <p:blipFill>
          <a:blip r:embed="rId3"/>
          <a:stretch>
            <a:fillRect/>
          </a:stretch>
        </p:blipFill>
        <p:spPr>
          <a:xfrm>
            <a:off x="3368779" y="1462127"/>
            <a:ext cx="4904507" cy="4904507"/>
          </a:xfrm>
          <a:prstGeom prst="rect">
            <a:avLst/>
          </a:prstGeom>
        </p:spPr>
      </p:pic>
      <p:sp>
        <p:nvSpPr>
          <p:cNvPr id="3" name="Tekstvak 2">
            <a:extLst>
              <a:ext uri="{FF2B5EF4-FFF2-40B4-BE49-F238E27FC236}">
                <a16:creationId xmlns:a16="http://schemas.microsoft.com/office/drawing/2014/main" id="{1847AE3C-0771-4083-A829-DCAFCDEC3D75}"/>
              </a:ext>
            </a:extLst>
          </p:cNvPr>
          <p:cNvSpPr txBox="1"/>
          <p:nvPr/>
        </p:nvSpPr>
        <p:spPr>
          <a:xfrm>
            <a:off x="309023" y="5640636"/>
            <a:ext cx="3701117" cy="553998"/>
          </a:xfrm>
          <a:prstGeom prst="rect">
            <a:avLst/>
          </a:prstGeom>
          <a:noFill/>
        </p:spPr>
        <p:txBody>
          <a:bodyPr wrap="square" rtlCol="0">
            <a:spAutoFit/>
          </a:bodyPr>
          <a:lstStyle/>
          <a:p>
            <a:pPr lvl="0"/>
            <a:r>
              <a:rPr lang="nl-NL" sz="1200" dirty="0">
                <a:solidFill>
                  <a:srgbClr val="000000"/>
                </a:solidFill>
              </a:rPr>
              <a:t>Three-talk model of shared </a:t>
            </a:r>
            <a:r>
              <a:rPr lang="nl-NL" sz="1200" dirty="0" err="1">
                <a:solidFill>
                  <a:srgbClr val="000000"/>
                </a:solidFill>
              </a:rPr>
              <a:t>decision</a:t>
            </a:r>
            <a:r>
              <a:rPr lang="nl-NL" sz="1200" dirty="0">
                <a:solidFill>
                  <a:srgbClr val="000000"/>
                </a:solidFill>
              </a:rPr>
              <a:t> making, 2017</a:t>
            </a:r>
          </a:p>
          <a:p>
            <a:pPr lvl="0"/>
            <a:endParaRPr lang="nl-NL" sz="900" dirty="0">
              <a:solidFill>
                <a:srgbClr val="000000"/>
              </a:solidFill>
            </a:endParaRPr>
          </a:p>
          <a:p>
            <a:pPr lvl="0"/>
            <a:r>
              <a:rPr lang="nl-NL" sz="900" dirty="0">
                <a:solidFill>
                  <a:srgbClr val="000000"/>
                </a:solidFill>
              </a:rPr>
              <a:t>bron: </a:t>
            </a:r>
            <a:r>
              <a:rPr lang="nl-NL" sz="900" dirty="0" err="1">
                <a:solidFill>
                  <a:srgbClr val="000000"/>
                </a:solidFill>
              </a:rPr>
              <a:t>Elwyn</a:t>
            </a:r>
            <a:r>
              <a:rPr lang="nl-NL" sz="900" dirty="0">
                <a:solidFill>
                  <a:srgbClr val="000000"/>
                </a:solidFill>
              </a:rPr>
              <a:t> G et al, BMJ 2017</a:t>
            </a:r>
          </a:p>
        </p:txBody>
      </p:sp>
      <p:sp>
        <p:nvSpPr>
          <p:cNvPr id="4" name="Tekstvak 3">
            <a:extLst>
              <a:ext uri="{FF2B5EF4-FFF2-40B4-BE49-F238E27FC236}">
                <a16:creationId xmlns:a16="http://schemas.microsoft.com/office/drawing/2014/main" id="{77648E19-9EF6-44CE-9A4C-CFCE0146B25F}"/>
              </a:ext>
            </a:extLst>
          </p:cNvPr>
          <p:cNvSpPr txBox="1"/>
          <p:nvPr/>
        </p:nvSpPr>
        <p:spPr>
          <a:xfrm>
            <a:off x="471341" y="1653413"/>
            <a:ext cx="3340495" cy="1208729"/>
          </a:xfrm>
          <a:prstGeom prst="rect">
            <a:avLst/>
          </a:prstGeom>
          <a:noFill/>
        </p:spPr>
        <p:txBody>
          <a:bodyPr wrap="square" rtlCol="0">
            <a:spAutoFit/>
          </a:bodyPr>
          <a:lstStyle/>
          <a:p>
            <a:pPr>
              <a:lnSpc>
                <a:spcPts val="3000"/>
              </a:lnSpc>
            </a:pPr>
            <a:r>
              <a:rPr lang="nl-NL" sz="2000" dirty="0">
                <a:solidFill>
                  <a:schemeClr val="tx2"/>
                </a:solidFill>
              </a:rPr>
              <a:t>Reflectievraag:</a:t>
            </a:r>
          </a:p>
          <a:p>
            <a:pPr>
              <a:lnSpc>
                <a:spcPts val="3000"/>
              </a:lnSpc>
            </a:pPr>
            <a:r>
              <a:rPr lang="nl-NL" sz="2000" dirty="0">
                <a:solidFill>
                  <a:schemeClr val="tx2"/>
                </a:solidFill>
              </a:rPr>
              <a:t>Hoe kijk je naar dit proces van besluitvorming?</a:t>
            </a:r>
          </a:p>
        </p:txBody>
      </p:sp>
    </p:spTree>
    <p:extLst>
      <p:ext uri="{BB962C8B-B14F-4D97-AF65-F5344CB8AC3E}">
        <p14:creationId xmlns:p14="http://schemas.microsoft.com/office/powerpoint/2010/main" val="2629166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Proces gezamenlijke besluitvorming</a:t>
            </a:r>
            <a:br>
              <a:rPr lang="nl-NL" dirty="0">
                <a:cs typeface="Arial"/>
              </a:rPr>
            </a:br>
            <a:r>
              <a:rPr lang="nl-NL" dirty="0">
                <a:cs typeface="Arial"/>
              </a:rPr>
              <a:t>voordelen patiënt</a:t>
            </a:r>
          </a:p>
        </p:txBody>
      </p:sp>
      <p:sp>
        <p:nvSpPr>
          <p:cNvPr id="3" name="Tijdelijke aanduiding voor inhoud 2"/>
          <p:cNvSpPr>
            <a:spLocks noGrp="1"/>
          </p:cNvSpPr>
          <p:nvPr>
            <p:ph idx="1"/>
          </p:nvPr>
        </p:nvSpPr>
        <p:spPr>
          <a:xfrm>
            <a:off x="292821" y="1625879"/>
            <a:ext cx="7806149" cy="4462463"/>
          </a:xfrm>
        </p:spPr>
        <p:txBody>
          <a:bodyPr/>
          <a:lstStyle/>
          <a:p>
            <a:pPr marL="0" indent="0">
              <a:buNone/>
            </a:pPr>
            <a:r>
              <a:rPr lang="nl-NL" dirty="0"/>
              <a:t>De voordelen voor de patiënt</a:t>
            </a:r>
          </a:p>
          <a:p>
            <a:pPr>
              <a:lnSpc>
                <a:spcPts val="3000"/>
              </a:lnSpc>
              <a:spcBef>
                <a:spcPts val="1200"/>
              </a:spcBef>
            </a:pPr>
            <a:r>
              <a:rPr lang="nl-NL" dirty="0"/>
              <a:t>De patiënt:</a:t>
            </a:r>
            <a:endParaRPr lang="nl-NL" dirty="0">
              <a:cs typeface="Arial"/>
            </a:endParaRPr>
          </a:p>
          <a:p>
            <a:pPr marL="622300" lvl="1" indent="-342900"/>
            <a:r>
              <a:rPr lang="nl-NL" dirty="0"/>
              <a:t>ervaart betere kwaliteit van leven</a:t>
            </a:r>
            <a:endParaRPr lang="nl-NL" dirty="0">
              <a:cs typeface="Arial"/>
            </a:endParaRPr>
          </a:p>
          <a:p>
            <a:pPr marL="622300" lvl="1" indent="-342900"/>
            <a:r>
              <a:rPr lang="nl-NL" dirty="0"/>
              <a:t>is minder onzeker over juistheid van behandelkeuze</a:t>
            </a:r>
            <a:endParaRPr lang="nl-NL" dirty="0">
              <a:cs typeface="Arial"/>
            </a:endParaRPr>
          </a:p>
          <a:p>
            <a:pPr marL="622300" lvl="1" indent="-342900"/>
            <a:r>
              <a:rPr lang="nl-NL" dirty="0"/>
              <a:t>heeft betere mate van therapietrouw</a:t>
            </a:r>
            <a:endParaRPr lang="nl-NL" dirty="0">
              <a:cs typeface="Arial"/>
            </a:endParaRPr>
          </a:p>
          <a:p>
            <a:pPr marL="622300" lvl="1" indent="-342900"/>
            <a:r>
              <a:rPr lang="nl-NL" dirty="0"/>
              <a:t>is meer tevreden over de arts-patiëntrelatie</a:t>
            </a:r>
            <a:endParaRPr lang="nl-NL" dirty="0">
              <a:cs typeface="Arial"/>
            </a:endParaRPr>
          </a:p>
          <a:p>
            <a:pPr marL="622300" lvl="1" indent="-342900"/>
            <a:r>
              <a:rPr lang="nl-NL" dirty="0">
                <a:cs typeface="Arial"/>
              </a:rPr>
              <a:t>heeft realistischer verwachtingen</a:t>
            </a:r>
            <a:endParaRPr lang="nl-NL" dirty="0"/>
          </a:p>
          <a:p>
            <a:pPr marL="622300" lvl="1" indent="-342900"/>
            <a:r>
              <a:rPr lang="nl-NL" dirty="0"/>
              <a:t>voelt zich meer gelijkwaardig in het contact met arts</a:t>
            </a:r>
            <a:endParaRPr lang="nl-NL" dirty="0">
              <a:cs typeface="Arial"/>
            </a:endParaRPr>
          </a:p>
          <a:p>
            <a:pPr marL="342900" indent="-342900"/>
            <a:endParaRPr lang="nl-NL" dirty="0"/>
          </a:p>
          <a:p>
            <a:pPr marL="0" lvl="0" indent="0">
              <a:lnSpc>
                <a:spcPts val="1300"/>
              </a:lnSpc>
              <a:spcBef>
                <a:spcPts val="1200"/>
              </a:spcBef>
              <a:buNone/>
            </a:pPr>
            <a:r>
              <a:rPr lang="nl-NL" sz="900" dirty="0"/>
              <a:t>bron: </a:t>
            </a:r>
            <a:r>
              <a:rPr lang="en-US" sz="900" dirty="0"/>
              <a:t>Elwyn G, Frosch DL, </a:t>
            </a:r>
            <a:r>
              <a:rPr lang="en-US" sz="900" dirty="0" err="1"/>
              <a:t>Kobrin</a:t>
            </a:r>
            <a:r>
              <a:rPr lang="en-US" sz="900" dirty="0"/>
              <a:t> S; Implementing shared decision-making: consider all the consequences. </a:t>
            </a:r>
            <a:r>
              <a:rPr lang="en-US" sz="900" i="1" dirty="0"/>
              <a:t>Implementation Science</a:t>
            </a:r>
            <a:r>
              <a:rPr lang="en-US" sz="900" dirty="0"/>
              <a:t>, 2016</a:t>
            </a:r>
            <a:endParaRPr lang="nl-NL" sz="900" dirty="0"/>
          </a:p>
        </p:txBody>
      </p:sp>
    </p:spTree>
    <p:extLst>
      <p:ext uri="{BB962C8B-B14F-4D97-AF65-F5344CB8AC3E}">
        <p14:creationId xmlns:p14="http://schemas.microsoft.com/office/powerpoint/2010/main" val="1569188141"/>
      </p:ext>
    </p:extLst>
  </p:cSld>
  <p:clrMapOvr>
    <a:masterClrMapping/>
  </p:clrMapOvr>
</p:sld>
</file>

<file path=ppt/theme/theme1.xml><?xml version="1.0" encoding="utf-8"?>
<a:theme xmlns:a="http://schemas.openxmlformats.org/drawingml/2006/main" name="Presentatie IKNL">
  <a:themeElements>
    <a:clrScheme name="Kleurenschema IKNL">
      <a:dk1>
        <a:srgbClr val="11B5E9"/>
      </a:dk1>
      <a:lt1>
        <a:srgbClr val="BAEAF9"/>
      </a:lt1>
      <a:dk2>
        <a:srgbClr val="FFFFFF"/>
      </a:dk2>
      <a:lt2>
        <a:srgbClr val="000000"/>
      </a:lt2>
      <a:accent1>
        <a:srgbClr val="767676"/>
      </a:accent1>
      <a:accent2>
        <a:srgbClr val="BABABA"/>
      </a:accent2>
      <a:accent3>
        <a:srgbClr val="66A7BA"/>
      </a:accent3>
      <a:accent4>
        <a:srgbClr val="B2D3DC"/>
      </a:accent4>
      <a:accent5>
        <a:srgbClr val="D90071"/>
      </a:accent5>
      <a:accent6>
        <a:srgbClr val="E784B2"/>
      </a:accent6>
      <a:hlink>
        <a:srgbClr val="006D8C"/>
      </a:hlink>
      <a:folHlink>
        <a:srgbClr val="41C4ED"/>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767676"/>
        </a:dk1>
        <a:lt1>
          <a:srgbClr val="FFFFFF"/>
        </a:lt1>
        <a:dk2>
          <a:srgbClr val="11B5E9"/>
        </a:dk2>
        <a:lt2>
          <a:srgbClr val="000000"/>
        </a:lt2>
        <a:accent1>
          <a:srgbClr val="BAEAF9"/>
        </a:accent1>
        <a:accent2>
          <a:srgbClr val="BABABA"/>
        </a:accent2>
        <a:accent3>
          <a:srgbClr val="AAD7F2"/>
        </a:accent3>
        <a:accent4>
          <a:srgbClr val="DADADA"/>
        </a:accent4>
        <a:accent5>
          <a:srgbClr val="D9F3FB"/>
        </a:accent5>
        <a:accent6>
          <a:srgbClr val="A8A8A8"/>
        </a:accent6>
        <a:hlink>
          <a:srgbClr val="66A7BA"/>
        </a:hlink>
        <a:folHlink>
          <a:srgbClr val="B2D3D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894DF7BB656E42826885C689F271E5" ma:contentTypeVersion="16" ma:contentTypeDescription="Een nieuw document maken." ma:contentTypeScope="" ma:versionID="174d2902c5354ca65c594b6fad1b1c40">
  <xsd:schema xmlns:xsd="http://www.w3.org/2001/XMLSchema" xmlns:xs="http://www.w3.org/2001/XMLSchema" xmlns:p="http://schemas.microsoft.com/office/2006/metadata/properties" xmlns:ns3="44904516-8df4-4e2a-a5ae-8295d233c2ab" xmlns:ns4="284cc6c8-59a4-4509-bec1-71e667050397" targetNamespace="http://schemas.microsoft.com/office/2006/metadata/properties" ma:root="true" ma:fieldsID="5e5316a2350da914f584f36dc3e27c4b" ns3:_="" ns4:_="">
    <xsd:import namespace="44904516-8df4-4e2a-a5ae-8295d233c2ab"/>
    <xsd:import namespace="284cc6c8-59a4-4509-bec1-71e66705039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MediaServiceOCR"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904516-8df4-4e2a-a5ae-8295d233c2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4cc6c8-59a4-4509-bec1-71e667050397"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4904516-8df4-4e2a-a5ae-8295d233c2ab" xsi:nil="true"/>
  </documentManagement>
</p:properties>
</file>

<file path=customXml/itemProps1.xml><?xml version="1.0" encoding="utf-8"?>
<ds:datastoreItem xmlns:ds="http://schemas.openxmlformats.org/officeDocument/2006/customXml" ds:itemID="{4D345389-944F-47CF-98B6-8F41E570F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904516-8df4-4e2a-a5ae-8295d233c2ab"/>
    <ds:schemaRef ds:uri="284cc6c8-59a4-4509-bec1-71e6670503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4DFA31-7DA4-4071-A1B6-A7EC75CEE5FB}">
  <ds:schemaRefs>
    <ds:schemaRef ds:uri="http://schemas.microsoft.com/sharepoint/v3/contenttype/forms"/>
  </ds:schemaRefs>
</ds:datastoreItem>
</file>

<file path=customXml/itemProps3.xml><?xml version="1.0" encoding="utf-8"?>
<ds:datastoreItem xmlns:ds="http://schemas.openxmlformats.org/officeDocument/2006/customXml" ds:itemID="{D01222F6-6FA3-4BA5-895A-E875E4BF050A}">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44904516-8df4-4e2a-a5ae-8295d233c2ab"/>
    <ds:schemaRef ds:uri="284cc6c8-59a4-4509-bec1-71e667050397"/>
    <ds:schemaRef ds:uri="http://www.w3.org/XML/1998/namespace"/>
    <ds:schemaRef ds:uri="http://purl.org/dc/term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3158</Words>
  <Application>Microsoft Office PowerPoint</Application>
  <PresentationFormat>Diavoorstelling (4:3)</PresentationFormat>
  <Paragraphs>259</Paragraphs>
  <Slides>19</Slides>
  <Notes>19</Notes>
  <HiddenSlides>0</HiddenSlides>
  <MMClips>0</MMClips>
  <ScaleCrop>false</ScaleCrop>
  <HeadingPairs>
    <vt:vector size="4" baseType="variant">
      <vt:variant>
        <vt:lpstr>Thema</vt:lpstr>
      </vt:variant>
      <vt:variant>
        <vt:i4>1</vt:i4>
      </vt:variant>
      <vt:variant>
        <vt:lpstr>Diatitels</vt:lpstr>
      </vt:variant>
      <vt:variant>
        <vt:i4>19</vt:i4>
      </vt:variant>
    </vt:vector>
  </HeadingPairs>
  <TitlesOfParts>
    <vt:vector size="20" baseType="lpstr">
      <vt:lpstr>Presentatie IKNL</vt:lpstr>
      <vt:lpstr>Disclaimer</vt:lpstr>
      <vt:lpstr>Workshop   Gezamenlijke besluitvorming</vt:lpstr>
      <vt:lpstr>Programma</vt:lpstr>
      <vt:lpstr>Kwaliteitskader palliatieve zorg Nederland</vt:lpstr>
      <vt:lpstr>Kwaliteitskader palliatieve zorg Nederland</vt:lpstr>
      <vt:lpstr>Kwaliteitskader palliatieve zorg Nederland</vt:lpstr>
      <vt:lpstr>Shared Decision-Making Continuüm</vt:lpstr>
      <vt:lpstr>Proces gezamenlijke besluitvorming  - three-talk-model</vt:lpstr>
      <vt:lpstr>Proces gezamenlijke besluitvorming voordelen patiënt</vt:lpstr>
      <vt:lpstr>Reacties  proces Gezamenlijke besluitvorming</vt:lpstr>
      <vt:lpstr>Proces gezamenlijke besluitvorming voordelen zorgverlener</vt:lpstr>
      <vt:lpstr>Proces gezamenlijke besluitvorming voordelen maatschappij</vt:lpstr>
      <vt:lpstr>Proces gezamenlijke besluitvorming  – wanneer niet</vt:lpstr>
      <vt:lpstr>Informatie-uitwisseling / Attitude </vt:lpstr>
      <vt:lpstr>Informatie-uitwisseling/Attitude – casus voor rollenspel</vt:lpstr>
      <vt:lpstr>Informatie-uitwisseling / Attitude - rollenspel Jan en Els</vt:lpstr>
      <vt:lpstr>Attitude – nabespreking rollenspel</vt:lpstr>
      <vt:lpstr>Afsluiting workshop Gezamenlijke besluitvorming</vt:lpstr>
      <vt:lpstr>Bronvermeldingen  Gezamenlijke besluitvorming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gezamenlijke besluitvorming</dc:title>
  <dc:creator>Marieke Giesen</dc:creator>
  <dc:description/>
  <cp:lastModifiedBy>Anke van de Vegte</cp:lastModifiedBy>
  <cp:revision>1021</cp:revision>
  <dcterms:created xsi:type="dcterms:W3CDTF">1601-01-01T00:00:00Z</dcterms:created>
  <dcterms:modified xsi:type="dcterms:W3CDTF">2023-09-21T11:18:00Z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0x01010067894DF7BB656E42826885C689F271E5</vt:lpwstr>
  </property>
</Properties>
</file>