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0"/>
  </p:notesMasterIdLst>
  <p:sldIdLst>
    <p:sldId id="256" r:id="rId2"/>
    <p:sldId id="257" r:id="rId3"/>
    <p:sldId id="894" r:id="rId4"/>
    <p:sldId id="259" r:id="rId5"/>
    <p:sldId id="771" r:id="rId6"/>
    <p:sldId id="881" r:id="rId7"/>
    <p:sldId id="772" r:id="rId8"/>
    <p:sldId id="774" r:id="rId9"/>
    <p:sldId id="318" r:id="rId10"/>
    <p:sldId id="260" r:id="rId11"/>
    <p:sldId id="773" r:id="rId12"/>
    <p:sldId id="836" r:id="rId13"/>
    <p:sldId id="878" r:id="rId14"/>
    <p:sldId id="877" r:id="rId15"/>
    <p:sldId id="882" r:id="rId16"/>
    <p:sldId id="885" r:id="rId17"/>
    <p:sldId id="863" r:id="rId18"/>
    <p:sldId id="775" r:id="rId19"/>
    <p:sldId id="840" r:id="rId20"/>
    <p:sldId id="875" r:id="rId21"/>
    <p:sldId id="893" r:id="rId22"/>
    <p:sldId id="837" r:id="rId23"/>
    <p:sldId id="883" r:id="rId24"/>
    <p:sldId id="880" r:id="rId25"/>
    <p:sldId id="891" r:id="rId26"/>
    <p:sldId id="892" r:id="rId27"/>
    <p:sldId id="873" r:id="rId28"/>
    <p:sldId id="876"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8FD2B4-23AB-0D70-578A-C7FF53852857}" name="Bolt, E.E. (Eva)" initials="BE(" userId="S::ee.bolt@amsterdamumc.nl::70ae9881-44ab-4690-9bfd-26966eb9164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71154" autoAdjust="0"/>
  </p:normalViewPr>
  <p:slideViewPr>
    <p:cSldViewPr snapToGrid="0">
      <p:cViewPr varScale="1">
        <p:scale>
          <a:sx n="65" d="100"/>
          <a:sy n="65" d="100"/>
        </p:scale>
        <p:origin x="966" y="60"/>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C92027-9800-4BF8-8268-A574974D4EC7}" type="doc">
      <dgm:prSet loTypeId="urn:microsoft.com/office/officeart/2005/8/layout/matrix1" loCatId="matrix" qsTypeId="urn:microsoft.com/office/officeart/2005/8/quickstyle/simple1" qsCatId="simple" csTypeId="urn:microsoft.com/office/officeart/2005/8/colors/accent3_2" csCatId="accent3" phldr="1"/>
      <dgm:spPr/>
      <dgm:t>
        <a:bodyPr/>
        <a:lstStyle/>
        <a:p>
          <a:endParaRPr lang="nl-NL"/>
        </a:p>
      </dgm:t>
    </dgm:pt>
    <dgm:pt modelId="{487584DC-C5D0-4E2E-8B14-3824945C58BB}">
      <dgm:prSet phldrT="[Tekst]"/>
      <dgm:spPr/>
      <dgm:t>
        <a:bodyPr/>
        <a:lstStyle/>
        <a:p>
          <a:r>
            <a:rPr lang="nl-NL" dirty="0"/>
            <a:t>Proactieve</a:t>
          </a:r>
        </a:p>
        <a:p>
          <a:r>
            <a:rPr lang="nl-NL" dirty="0"/>
            <a:t>Zorgplanning</a:t>
          </a:r>
        </a:p>
      </dgm:t>
    </dgm:pt>
    <dgm:pt modelId="{73B2901C-3227-4AA5-A42E-CED14EAFF3CA}" type="parTrans" cxnId="{1B6B5B31-10A4-4710-B42F-9F2B17BDEB76}">
      <dgm:prSet/>
      <dgm:spPr/>
      <dgm:t>
        <a:bodyPr/>
        <a:lstStyle/>
        <a:p>
          <a:endParaRPr lang="nl-NL"/>
        </a:p>
      </dgm:t>
    </dgm:pt>
    <dgm:pt modelId="{E1E25B90-BC2E-4D6C-988E-F40C11951F53}" type="sibTrans" cxnId="{1B6B5B31-10A4-4710-B42F-9F2B17BDEB76}">
      <dgm:prSet/>
      <dgm:spPr/>
      <dgm:t>
        <a:bodyPr/>
        <a:lstStyle/>
        <a:p>
          <a:endParaRPr lang="nl-NL"/>
        </a:p>
      </dgm:t>
    </dgm:pt>
    <dgm:pt modelId="{03546C16-B218-4098-A15F-AEF5F6E40CC2}">
      <dgm:prSet phldrT="[Tekst]"/>
      <dgm:spPr/>
      <dgm:t>
        <a:bodyPr lIns="144000" tIns="108000" rIns="144000"/>
        <a:lstStyle/>
        <a:p>
          <a:r>
            <a:rPr lang="nl-NL" dirty="0"/>
            <a:t>LUISTEREN</a:t>
          </a:r>
        </a:p>
        <a:p>
          <a:r>
            <a:rPr lang="nl-NL" dirty="0"/>
            <a:t>Luister met aandacht naar wat er gezegd wordt, maar ook naar wat er niet gezegd wordt (bijvoorbeeld omdat een bepaald onderwerp 'moeilijk' is of taboe, of omdat de partner erbij is). </a:t>
          </a:r>
        </a:p>
      </dgm:t>
    </dgm:pt>
    <dgm:pt modelId="{A8874700-FDCD-4B98-96F1-CDD26E4C8BBC}" type="parTrans" cxnId="{8998B023-5203-46D7-AAC6-191E8E0AF1F4}">
      <dgm:prSet/>
      <dgm:spPr/>
      <dgm:t>
        <a:bodyPr/>
        <a:lstStyle/>
        <a:p>
          <a:endParaRPr lang="nl-NL"/>
        </a:p>
      </dgm:t>
    </dgm:pt>
    <dgm:pt modelId="{7F375C73-50A2-4B00-AFF7-6E68983D2452}" type="sibTrans" cxnId="{8998B023-5203-46D7-AAC6-191E8E0AF1F4}">
      <dgm:prSet/>
      <dgm:spPr/>
      <dgm:t>
        <a:bodyPr/>
        <a:lstStyle/>
        <a:p>
          <a:endParaRPr lang="nl-NL"/>
        </a:p>
      </dgm:t>
    </dgm:pt>
    <dgm:pt modelId="{9C10BA04-5416-4BDB-A442-77F260104AE8}">
      <dgm:prSet phldrT="[Tekst]"/>
      <dgm:spPr/>
      <dgm:t>
        <a:bodyPr lIns="108000" tIns="180000" rIns="108000"/>
        <a:lstStyle/>
        <a:p>
          <a:r>
            <a:rPr lang="nl-NL" dirty="0"/>
            <a:t>KENNIS</a:t>
          </a:r>
        </a:p>
        <a:p>
          <a:r>
            <a:rPr lang="nl-NL" dirty="0"/>
            <a:t>Bijvoorbeeld: Wat voor mogelijkheden van zorg zijn er voor mensen met COPD of die een beroerte hebben gehad? En wat voor klachten kunnen mensen hebben en hoe kunnen deze verholpen of verminderd worden? </a:t>
          </a:r>
        </a:p>
      </dgm:t>
    </dgm:pt>
    <dgm:pt modelId="{68408F68-CFDB-4B56-8A44-D23F4F1508D8}" type="parTrans" cxnId="{67165EAB-EDE7-4A0F-9B57-BBCFFA2F56A4}">
      <dgm:prSet/>
      <dgm:spPr/>
      <dgm:t>
        <a:bodyPr/>
        <a:lstStyle/>
        <a:p>
          <a:endParaRPr lang="nl-NL"/>
        </a:p>
      </dgm:t>
    </dgm:pt>
    <dgm:pt modelId="{85C0A3EB-73D2-4E24-8E15-7ACD47CA6569}" type="sibTrans" cxnId="{67165EAB-EDE7-4A0F-9B57-BBCFFA2F56A4}">
      <dgm:prSet/>
      <dgm:spPr/>
      <dgm:t>
        <a:bodyPr/>
        <a:lstStyle/>
        <a:p>
          <a:endParaRPr lang="nl-NL"/>
        </a:p>
      </dgm:t>
    </dgm:pt>
    <dgm:pt modelId="{6E502D70-86A2-46BE-BB20-BA936B6F01F4}">
      <dgm:prSet phldrT="[Tekst]"/>
      <dgm:spPr/>
      <dgm:t>
        <a:bodyPr lIns="144000" tIns="0" rIns="144000" bIns="216000"/>
        <a:lstStyle/>
        <a:p>
          <a:r>
            <a:rPr lang="nl-NL" dirty="0"/>
            <a:t>GESPREKSTECHNIEK</a:t>
          </a:r>
        </a:p>
        <a:p>
          <a:r>
            <a:rPr lang="nl-NL" dirty="0"/>
            <a:t>De juiste vragen stellen op de juiste manier. Wees flexibel, sluit aan bij de patiënt. </a:t>
          </a:r>
        </a:p>
      </dgm:t>
    </dgm:pt>
    <dgm:pt modelId="{140C619D-79B2-4B7A-AC82-0806D30851F7}" type="parTrans" cxnId="{C71AEF17-D508-4D23-8DC9-580D91C9EC6D}">
      <dgm:prSet/>
      <dgm:spPr/>
      <dgm:t>
        <a:bodyPr/>
        <a:lstStyle/>
        <a:p>
          <a:endParaRPr lang="nl-NL"/>
        </a:p>
      </dgm:t>
    </dgm:pt>
    <dgm:pt modelId="{D11CA11B-7E0F-4FD6-90AE-CFE6289BBDF3}" type="sibTrans" cxnId="{C71AEF17-D508-4D23-8DC9-580D91C9EC6D}">
      <dgm:prSet/>
      <dgm:spPr/>
      <dgm:t>
        <a:bodyPr/>
        <a:lstStyle/>
        <a:p>
          <a:endParaRPr lang="nl-NL"/>
        </a:p>
      </dgm:t>
    </dgm:pt>
    <dgm:pt modelId="{0B658806-63FB-4E98-B01E-D5745D9F7062}">
      <dgm:prSet phldrT="[Tekst]"/>
      <dgm:spPr/>
      <dgm:t>
        <a:bodyPr lIns="108000" tIns="36000" rIns="108000" bIns="252000"/>
        <a:lstStyle/>
        <a:p>
          <a:r>
            <a:rPr lang="nl-NL" dirty="0"/>
            <a:t>HOUDING</a:t>
          </a:r>
        </a:p>
        <a:p>
          <a:r>
            <a:rPr lang="nl-NL" dirty="0"/>
            <a:t>Denk na over je eigen waarden en normen, en je eigen houding ten opzichte van ziekte en dood. Wees je er van bewust dat je je eigen ideeën en misschien ook wel vooroordelen meeneemt in het gesprek.  </a:t>
          </a:r>
        </a:p>
      </dgm:t>
    </dgm:pt>
    <dgm:pt modelId="{1218F3DE-4A58-46A7-B803-3028228B250D}" type="parTrans" cxnId="{80888A71-5415-452B-BB23-9C2B8966346A}">
      <dgm:prSet/>
      <dgm:spPr/>
      <dgm:t>
        <a:bodyPr/>
        <a:lstStyle/>
        <a:p>
          <a:endParaRPr lang="nl-NL"/>
        </a:p>
      </dgm:t>
    </dgm:pt>
    <dgm:pt modelId="{A8F37F45-601D-47A8-9B6A-854BADDE7694}" type="sibTrans" cxnId="{80888A71-5415-452B-BB23-9C2B8966346A}">
      <dgm:prSet/>
      <dgm:spPr/>
      <dgm:t>
        <a:bodyPr/>
        <a:lstStyle/>
        <a:p>
          <a:endParaRPr lang="nl-NL"/>
        </a:p>
      </dgm:t>
    </dgm:pt>
    <dgm:pt modelId="{39389FE7-1F3E-4331-96F6-A9E78DB6D28D}" type="pres">
      <dgm:prSet presAssocID="{09C92027-9800-4BF8-8268-A574974D4EC7}" presName="diagram" presStyleCnt="0">
        <dgm:presLayoutVars>
          <dgm:chMax val="1"/>
          <dgm:dir/>
          <dgm:animLvl val="ctr"/>
          <dgm:resizeHandles val="exact"/>
        </dgm:presLayoutVars>
      </dgm:prSet>
      <dgm:spPr/>
    </dgm:pt>
    <dgm:pt modelId="{5FC8DDC0-C16B-415F-8DAD-1DCBEC108D5A}" type="pres">
      <dgm:prSet presAssocID="{09C92027-9800-4BF8-8268-A574974D4EC7}" presName="matrix" presStyleCnt="0"/>
      <dgm:spPr/>
    </dgm:pt>
    <dgm:pt modelId="{A1BBD03E-6003-446F-ADB6-C79DF0EED788}" type="pres">
      <dgm:prSet presAssocID="{09C92027-9800-4BF8-8268-A574974D4EC7}" presName="tile1" presStyleLbl="node1" presStyleIdx="0" presStyleCnt="4" custLinFactNeighborX="-1900" custLinFactNeighborY="-1307"/>
      <dgm:spPr/>
    </dgm:pt>
    <dgm:pt modelId="{5E3DEF87-1A98-47BE-9518-B05DC0485B31}" type="pres">
      <dgm:prSet presAssocID="{09C92027-9800-4BF8-8268-A574974D4EC7}" presName="tile1text" presStyleLbl="node1" presStyleIdx="0" presStyleCnt="4">
        <dgm:presLayoutVars>
          <dgm:chMax val="0"/>
          <dgm:chPref val="0"/>
          <dgm:bulletEnabled val="1"/>
        </dgm:presLayoutVars>
      </dgm:prSet>
      <dgm:spPr/>
    </dgm:pt>
    <dgm:pt modelId="{E1E955AE-1F48-4219-837B-DA5FADBE6868}" type="pres">
      <dgm:prSet presAssocID="{09C92027-9800-4BF8-8268-A574974D4EC7}" presName="tile2" presStyleLbl="node1" presStyleIdx="1" presStyleCnt="4"/>
      <dgm:spPr/>
    </dgm:pt>
    <dgm:pt modelId="{4369DD7C-495B-435D-9AFA-03F30E8C8B51}" type="pres">
      <dgm:prSet presAssocID="{09C92027-9800-4BF8-8268-A574974D4EC7}" presName="tile2text" presStyleLbl="node1" presStyleIdx="1" presStyleCnt="4">
        <dgm:presLayoutVars>
          <dgm:chMax val="0"/>
          <dgm:chPref val="0"/>
          <dgm:bulletEnabled val="1"/>
        </dgm:presLayoutVars>
      </dgm:prSet>
      <dgm:spPr/>
    </dgm:pt>
    <dgm:pt modelId="{39406B46-0E75-451D-B925-5DAE66E8644D}" type="pres">
      <dgm:prSet presAssocID="{09C92027-9800-4BF8-8268-A574974D4EC7}" presName="tile3" presStyleLbl="node1" presStyleIdx="2" presStyleCnt="4"/>
      <dgm:spPr/>
    </dgm:pt>
    <dgm:pt modelId="{C02FE66E-4B92-4831-83A5-F276FC197590}" type="pres">
      <dgm:prSet presAssocID="{09C92027-9800-4BF8-8268-A574974D4EC7}" presName="tile3text" presStyleLbl="node1" presStyleIdx="2" presStyleCnt="4">
        <dgm:presLayoutVars>
          <dgm:chMax val="0"/>
          <dgm:chPref val="0"/>
          <dgm:bulletEnabled val="1"/>
        </dgm:presLayoutVars>
      </dgm:prSet>
      <dgm:spPr/>
    </dgm:pt>
    <dgm:pt modelId="{16788CED-05D3-4615-A2B5-265EDA88D259}" type="pres">
      <dgm:prSet presAssocID="{09C92027-9800-4BF8-8268-A574974D4EC7}" presName="tile4" presStyleLbl="node1" presStyleIdx="3" presStyleCnt="4"/>
      <dgm:spPr/>
    </dgm:pt>
    <dgm:pt modelId="{EEDBD248-B9BE-4927-93B3-E76EDC12EFEB}" type="pres">
      <dgm:prSet presAssocID="{09C92027-9800-4BF8-8268-A574974D4EC7}" presName="tile4text" presStyleLbl="node1" presStyleIdx="3" presStyleCnt="4">
        <dgm:presLayoutVars>
          <dgm:chMax val="0"/>
          <dgm:chPref val="0"/>
          <dgm:bulletEnabled val="1"/>
        </dgm:presLayoutVars>
      </dgm:prSet>
      <dgm:spPr/>
    </dgm:pt>
    <dgm:pt modelId="{52208C37-9D0A-4ECE-8880-9142D38C4884}" type="pres">
      <dgm:prSet presAssocID="{09C92027-9800-4BF8-8268-A574974D4EC7}" presName="centerTile" presStyleLbl="fgShp" presStyleIdx="0" presStyleCnt="1">
        <dgm:presLayoutVars>
          <dgm:chMax val="0"/>
          <dgm:chPref val="0"/>
        </dgm:presLayoutVars>
      </dgm:prSet>
      <dgm:spPr/>
    </dgm:pt>
  </dgm:ptLst>
  <dgm:cxnLst>
    <dgm:cxn modelId="{FC1D0308-EF46-451B-B15E-8FD874856965}" type="presOf" srcId="{9C10BA04-5416-4BDB-A442-77F260104AE8}" destId="{E1E955AE-1F48-4219-837B-DA5FADBE6868}" srcOrd="0" destOrd="0" presId="urn:microsoft.com/office/officeart/2005/8/layout/matrix1"/>
    <dgm:cxn modelId="{C71AEF17-D508-4D23-8DC9-580D91C9EC6D}" srcId="{487584DC-C5D0-4E2E-8B14-3824945C58BB}" destId="{6E502D70-86A2-46BE-BB20-BA936B6F01F4}" srcOrd="2" destOrd="0" parTransId="{140C619D-79B2-4B7A-AC82-0806D30851F7}" sibTransId="{D11CA11B-7E0F-4FD6-90AE-CFE6289BBDF3}"/>
    <dgm:cxn modelId="{8998B023-5203-46D7-AAC6-191E8E0AF1F4}" srcId="{487584DC-C5D0-4E2E-8B14-3824945C58BB}" destId="{03546C16-B218-4098-A15F-AEF5F6E40CC2}" srcOrd="0" destOrd="0" parTransId="{A8874700-FDCD-4B98-96F1-CDD26E4C8BBC}" sibTransId="{7F375C73-50A2-4B00-AFF7-6E68983D2452}"/>
    <dgm:cxn modelId="{8F3FF730-9939-4497-A660-E882CF7787CD}" type="presOf" srcId="{6E502D70-86A2-46BE-BB20-BA936B6F01F4}" destId="{C02FE66E-4B92-4831-83A5-F276FC197590}" srcOrd="1" destOrd="0" presId="urn:microsoft.com/office/officeart/2005/8/layout/matrix1"/>
    <dgm:cxn modelId="{1B6B5B31-10A4-4710-B42F-9F2B17BDEB76}" srcId="{09C92027-9800-4BF8-8268-A574974D4EC7}" destId="{487584DC-C5D0-4E2E-8B14-3824945C58BB}" srcOrd="0" destOrd="0" parTransId="{73B2901C-3227-4AA5-A42E-CED14EAFF3CA}" sibTransId="{E1E25B90-BC2E-4D6C-988E-F40C11951F53}"/>
    <dgm:cxn modelId="{D83E9638-BF73-40C3-8F46-FB4831F8401E}" type="presOf" srcId="{0B658806-63FB-4E98-B01E-D5745D9F7062}" destId="{EEDBD248-B9BE-4927-93B3-E76EDC12EFEB}" srcOrd="1" destOrd="0" presId="urn:microsoft.com/office/officeart/2005/8/layout/matrix1"/>
    <dgm:cxn modelId="{5CA35742-DFB6-41DB-9CE7-53D0A581A087}" type="presOf" srcId="{9C10BA04-5416-4BDB-A442-77F260104AE8}" destId="{4369DD7C-495B-435D-9AFA-03F30E8C8B51}" srcOrd="1" destOrd="0" presId="urn:microsoft.com/office/officeart/2005/8/layout/matrix1"/>
    <dgm:cxn modelId="{FF347A6B-F2C2-4DF6-B384-A923A3494FCD}" type="presOf" srcId="{03546C16-B218-4098-A15F-AEF5F6E40CC2}" destId="{A1BBD03E-6003-446F-ADB6-C79DF0EED788}" srcOrd="0" destOrd="0" presId="urn:microsoft.com/office/officeart/2005/8/layout/matrix1"/>
    <dgm:cxn modelId="{80888A71-5415-452B-BB23-9C2B8966346A}" srcId="{487584DC-C5D0-4E2E-8B14-3824945C58BB}" destId="{0B658806-63FB-4E98-B01E-D5745D9F7062}" srcOrd="3" destOrd="0" parTransId="{1218F3DE-4A58-46A7-B803-3028228B250D}" sibTransId="{A8F37F45-601D-47A8-9B6A-854BADDE7694}"/>
    <dgm:cxn modelId="{20FBAE7B-99E3-4E36-987E-0744155EAB51}" type="presOf" srcId="{03546C16-B218-4098-A15F-AEF5F6E40CC2}" destId="{5E3DEF87-1A98-47BE-9518-B05DC0485B31}" srcOrd="1" destOrd="0" presId="urn:microsoft.com/office/officeart/2005/8/layout/matrix1"/>
    <dgm:cxn modelId="{F6A56EA7-89F1-4CEC-8493-A45326558358}" type="presOf" srcId="{487584DC-C5D0-4E2E-8B14-3824945C58BB}" destId="{52208C37-9D0A-4ECE-8880-9142D38C4884}" srcOrd="0" destOrd="0" presId="urn:microsoft.com/office/officeart/2005/8/layout/matrix1"/>
    <dgm:cxn modelId="{67165EAB-EDE7-4A0F-9B57-BBCFFA2F56A4}" srcId="{487584DC-C5D0-4E2E-8B14-3824945C58BB}" destId="{9C10BA04-5416-4BDB-A442-77F260104AE8}" srcOrd="1" destOrd="0" parTransId="{68408F68-CFDB-4B56-8A44-D23F4F1508D8}" sibTransId="{85C0A3EB-73D2-4E24-8E15-7ACD47CA6569}"/>
    <dgm:cxn modelId="{E60B04B7-E291-45F5-AF47-EC483452FAD1}" type="presOf" srcId="{09C92027-9800-4BF8-8268-A574974D4EC7}" destId="{39389FE7-1F3E-4331-96F6-A9E78DB6D28D}" srcOrd="0" destOrd="0" presId="urn:microsoft.com/office/officeart/2005/8/layout/matrix1"/>
    <dgm:cxn modelId="{3F53D8C1-77DD-461E-9684-CBA3FE234636}" type="presOf" srcId="{0B658806-63FB-4E98-B01E-D5745D9F7062}" destId="{16788CED-05D3-4615-A2B5-265EDA88D259}" srcOrd="0" destOrd="0" presId="urn:microsoft.com/office/officeart/2005/8/layout/matrix1"/>
    <dgm:cxn modelId="{2551CDF8-C83D-4B09-B7CD-44306A8B31B4}" type="presOf" srcId="{6E502D70-86A2-46BE-BB20-BA936B6F01F4}" destId="{39406B46-0E75-451D-B925-5DAE66E8644D}" srcOrd="0" destOrd="0" presId="urn:microsoft.com/office/officeart/2005/8/layout/matrix1"/>
    <dgm:cxn modelId="{8713E955-3838-4997-97B5-8AC27B9E2955}" type="presParOf" srcId="{39389FE7-1F3E-4331-96F6-A9E78DB6D28D}" destId="{5FC8DDC0-C16B-415F-8DAD-1DCBEC108D5A}" srcOrd="0" destOrd="0" presId="urn:microsoft.com/office/officeart/2005/8/layout/matrix1"/>
    <dgm:cxn modelId="{A59F16D1-7CF9-4438-BAF3-835D938AFDDA}" type="presParOf" srcId="{5FC8DDC0-C16B-415F-8DAD-1DCBEC108D5A}" destId="{A1BBD03E-6003-446F-ADB6-C79DF0EED788}" srcOrd="0" destOrd="0" presId="urn:microsoft.com/office/officeart/2005/8/layout/matrix1"/>
    <dgm:cxn modelId="{38B04E46-43E5-4DEB-A23F-5F58A1C97F58}" type="presParOf" srcId="{5FC8DDC0-C16B-415F-8DAD-1DCBEC108D5A}" destId="{5E3DEF87-1A98-47BE-9518-B05DC0485B31}" srcOrd="1" destOrd="0" presId="urn:microsoft.com/office/officeart/2005/8/layout/matrix1"/>
    <dgm:cxn modelId="{45815AA8-E6C2-44DC-9711-EEE2F5C307A2}" type="presParOf" srcId="{5FC8DDC0-C16B-415F-8DAD-1DCBEC108D5A}" destId="{E1E955AE-1F48-4219-837B-DA5FADBE6868}" srcOrd="2" destOrd="0" presId="urn:microsoft.com/office/officeart/2005/8/layout/matrix1"/>
    <dgm:cxn modelId="{00EAA3F5-D617-4370-8B90-996D60815BAC}" type="presParOf" srcId="{5FC8DDC0-C16B-415F-8DAD-1DCBEC108D5A}" destId="{4369DD7C-495B-435D-9AFA-03F30E8C8B51}" srcOrd="3" destOrd="0" presId="urn:microsoft.com/office/officeart/2005/8/layout/matrix1"/>
    <dgm:cxn modelId="{D4DCF88F-B9CB-4E13-AE48-A32EE9A64BD8}" type="presParOf" srcId="{5FC8DDC0-C16B-415F-8DAD-1DCBEC108D5A}" destId="{39406B46-0E75-451D-B925-5DAE66E8644D}" srcOrd="4" destOrd="0" presId="urn:microsoft.com/office/officeart/2005/8/layout/matrix1"/>
    <dgm:cxn modelId="{506A70E6-DAE9-4852-9BFF-9FCA495D4E35}" type="presParOf" srcId="{5FC8DDC0-C16B-415F-8DAD-1DCBEC108D5A}" destId="{C02FE66E-4B92-4831-83A5-F276FC197590}" srcOrd="5" destOrd="0" presId="urn:microsoft.com/office/officeart/2005/8/layout/matrix1"/>
    <dgm:cxn modelId="{3ADDEC3E-945D-4F72-926F-5F6F2D8070E8}" type="presParOf" srcId="{5FC8DDC0-C16B-415F-8DAD-1DCBEC108D5A}" destId="{16788CED-05D3-4615-A2B5-265EDA88D259}" srcOrd="6" destOrd="0" presId="urn:microsoft.com/office/officeart/2005/8/layout/matrix1"/>
    <dgm:cxn modelId="{AC8C74E6-8469-44EF-9A2D-E3563A7A86F4}" type="presParOf" srcId="{5FC8DDC0-C16B-415F-8DAD-1DCBEC108D5A}" destId="{EEDBD248-B9BE-4927-93B3-E76EDC12EFEB}" srcOrd="7" destOrd="0" presId="urn:microsoft.com/office/officeart/2005/8/layout/matrix1"/>
    <dgm:cxn modelId="{2318DE4A-4EF5-411F-B2AB-7FFC5A3CD711}" type="presParOf" srcId="{39389FE7-1F3E-4331-96F6-A9E78DB6D28D}" destId="{52208C37-9D0A-4ECE-8880-9142D38C488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BD03E-6003-446F-ADB6-C79DF0EED788}">
      <dsp:nvSpPr>
        <dsp:cNvPr id="0" name=""/>
        <dsp:cNvSpPr/>
      </dsp:nvSpPr>
      <dsp:spPr>
        <a:xfrm rot="16200000">
          <a:off x="900740" y="-900740"/>
          <a:ext cx="2154250" cy="3955731"/>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08000" rIns="144000" bIns="99568" numCol="1" spcCol="1270" anchor="ctr" anchorCtr="0">
          <a:noAutofit/>
        </a:bodyPr>
        <a:lstStyle/>
        <a:p>
          <a:pPr marL="0" lvl="0" indent="0" algn="ctr" defTabSz="622300">
            <a:lnSpc>
              <a:spcPct val="90000"/>
            </a:lnSpc>
            <a:spcBef>
              <a:spcPct val="0"/>
            </a:spcBef>
            <a:spcAft>
              <a:spcPct val="35000"/>
            </a:spcAft>
            <a:buNone/>
          </a:pPr>
          <a:r>
            <a:rPr lang="nl-NL" sz="1400" kern="1200" dirty="0"/>
            <a:t>LUISTEREN</a:t>
          </a:r>
        </a:p>
        <a:p>
          <a:pPr marL="0" lvl="0" indent="0" algn="ctr" defTabSz="622300">
            <a:lnSpc>
              <a:spcPct val="90000"/>
            </a:lnSpc>
            <a:spcBef>
              <a:spcPct val="0"/>
            </a:spcBef>
            <a:spcAft>
              <a:spcPct val="35000"/>
            </a:spcAft>
            <a:buNone/>
          </a:pPr>
          <a:r>
            <a:rPr lang="nl-NL" sz="1400" kern="1200" dirty="0"/>
            <a:t>Luister met aandacht naar wat er gezegd wordt, maar ook naar wat er niet gezegd wordt (bijvoorbeeld omdat een bepaald onderwerp 'moeilijk' is of taboe, of omdat de partner erbij is). </a:t>
          </a:r>
        </a:p>
      </dsp:txBody>
      <dsp:txXfrm rot="5400000">
        <a:off x="-1" y="1"/>
        <a:ext cx="3955731" cy="1615687"/>
      </dsp:txXfrm>
    </dsp:sp>
    <dsp:sp modelId="{E1E955AE-1F48-4219-837B-DA5FADBE6868}">
      <dsp:nvSpPr>
        <dsp:cNvPr id="0" name=""/>
        <dsp:cNvSpPr/>
      </dsp:nvSpPr>
      <dsp:spPr>
        <a:xfrm>
          <a:off x="3955731" y="0"/>
          <a:ext cx="3955731" cy="2154250"/>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180000" rIns="108000" bIns="99568" numCol="1" spcCol="1270" anchor="ctr" anchorCtr="0">
          <a:noAutofit/>
        </a:bodyPr>
        <a:lstStyle/>
        <a:p>
          <a:pPr marL="0" lvl="0" indent="0" algn="ctr" defTabSz="622300">
            <a:lnSpc>
              <a:spcPct val="90000"/>
            </a:lnSpc>
            <a:spcBef>
              <a:spcPct val="0"/>
            </a:spcBef>
            <a:spcAft>
              <a:spcPct val="35000"/>
            </a:spcAft>
            <a:buNone/>
          </a:pPr>
          <a:r>
            <a:rPr lang="nl-NL" sz="1400" kern="1200" dirty="0"/>
            <a:t>KENNIS</a:t>
          </a:r>
        </a:p>
        <a:p>
          <a:pPr marL="0" lvl="0" indent="0" algn="ctr" defTabSz="622300">
            <a:lnSpc>
              <a:spcPct val="90000"/>
            </a:lnSpc>
            <a:spcBef>
              <a:spcPct val="0"/>
            </a:spcBef>
            <a:spcAft>
              <a:spcPct val="35000"/>
            </a:spcAft>
            <a:buNone/>
          </a:pPr>
          <a:r>
            <a:rPr lang="nl-NL" sz="1400" kern="1200" dirty="0"/>
            <a:t>Bijvoorbeeld: Wat voor mogelijkheden van zorg zijn er voor mensen met COPD of die een beroerte hebben gehad? En wat voor klachten kunnen mensen hebben en hoe kunnen deze verholpen of verminderd worden? </a:t>
          </a:r>
        </a:p>
      </dsp:txBody>
      <dsp:txXfrm>
        <a:off x="3955731" y="0"/>
        <a:ext cx="3955731" cy="1615687"/>
      </dsp:txXfrm>
    </dsp:sp>
    <dsp:sp modelId="{39406B46-0E75-451D-B925-5DAE66E8644D}">
      <dsp:nvSpPr>
        <dsp:cNvPr id="0" name=""/>
        <dsp:cNvSpPr/>
      </dsp:nvSpPr>
      <dsp:spPr>
        <a:xfrm rot="10800000">
          <a:off x="0" y="2154250"/>
          <a:ext cx="3955731" cy="2154250"/>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216000" numCol="1" spcCol="1270" anchor="ctr" anchorCtr="0">
          <a:noAutofit/>
        </a:bodyPr>
        <a:lstStyle/>
        <a:p>
          <a:pPr marL="0" lvl="0" indent="0" algn="ctr" defTabSz="622300">
            <a:lnSpc>
              <a:spcPct val="90000"/>
            </a:lnSpc>
            <a:spcBef>
              <a:spcPct val="0"/>
            </a:spcBef>
            <a:spcAft>
              <a:spcPct val="35000"/>
            </a:spcAft>
            <a:buNone/>
          </a:pPr>
          <a:r>
            <a:rPr lang="nl-NL" sz="1400" kern="1200" dirty="0"/>
            <a:t>GESPREKSTECHNIEK</a:t>
          </a:r>
        </a:p>
        <a:p>
          <a:pPr marL="0" lvl="0" indent="0" algn="ctr" defTabSz="622300">
            <a:lnSpc>
              <a:spcPct val="90000"/>
            </a:lnSpc>
            <a:spcBef>
              <a:spcPct val="0"/>
            </a:spcBef>
            <a:spcAft>
              <a:spcPct val="35000"/>
            </a:spcAft>
            <a:buNone/>
          </a:pPr>
          <a:r>
            <a:rPr lang="nl-NL" sz="1400" kern="1200" dirty="0"/>
            <a:t>De juiste vragen stellen op de juiste manier. Wees flexibel, sluit aan bij de patiënt. </a:t>
          </a:r>
        </a:p>
      </dsp:txBody>
      <dsp:txXfrm rot="10800000">
        <a:off x="0" y="2692812"/>
        <a:ext cx="3955731" cy="1615687"/>
      </dsp:txXfrm>
    </dsp:sp>
    <dsp:sp modelId="{16788CED-05D3-4615-A2B5-265EDA88D259}">
      <dsp:nvSpPr>
        <dsp:cNvPr id="0" name=""/>
        <dsp:cNvSpPr/>
      </dsp:nvSpPr>
      <dsp:spPr>
        <a:xfrm rot="5400000">
          <a:off x="4856472" y="1253509"/>
          <a:ext cx="2154250" cy="3955731"/>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36000" rIns="108000" bIns="252000" numCol="1" spcCol="1270" anchor="ctr" anchorCtr="0">
          <a:noAutofit/>
        </a:bodyPr>
        <a:lstStyle/>
        <a:p>
          <a:pPr marL="0" lvl="0" indent="0" algn="ctr" defTabSz="622300">
            <a:lnSpc>
              <a:spcPct val="90000"/>
            </a:lnSpc>
            <a:spcBef>
              <a:spcPct val="0"/>
            </a:spcBef>
            <a:spcAft>
              <a:spcPct val="35000"/>
            </a:spcAft>
            <a:buNone/>
          </a:pPr>
          <a:r>
            <a:rPr lang="nl-NL" sz="1400" kern="1200" dirty="0"/>
            <a:t>HOUDING</a:t>
          </a:r>
        </a:p>
        <a:p>
          <a:pPr marL="0" lvl="0" indent="0" algn="ctr" defTabSz="622300">
            <a:lnSpc>
              <a:spcPct val="90000"/>
            </a:lnSpc>
            <a:spcBef>
              <a:spcPct val="0"/>
            </a:spcBef>
            <a:spcAft>
              <a:spcPct val="35000"/>
            </a:spcAft>
            <a:buNone/>
          </a:pPr>
          <a:r>
            <a:rPr lang="nl-NL" sz="1400" kern="1200" dirty="0"/>
            <a:t>Denk na over je eigen waarden en normen, en je eigen houding ten opzichte van ziekte en dood. Wees je er van bewust dat je je eigen ideeën en misschien ook wel vooroordelen meeneemt in het gesprek.  </a:t>
          </a:r>
        </a:p>
      </dsp:txBody>
      <dsp:txXfrm rot="-5400000">
        <a:off x="3955731" y="2692812"/>
        <a:ext cx="3955731" cy="1615687"/>
      </dsp:txXfrm>
    </dsp:sp>
    <dsp:sp modelId="{52208C37-9D0A-4ECE-8880-9142D38C4884}">
      <dsp:nvSpPr>
        <dsp:cNvPr id="0" name=""/>
        <dsp:cNvSpPr/>
      </dsp:nvSpPr>
      <dsp:spPr>
        <a:xfrm>
          <a:off x="2769012" y="1615687"/>
          <a:ext cx="2373438" cy="1077125"/>
        </a:xfrm>
        <a:prstGeom prst="roundRect">
          <a:avLst/>
        </a:prstGeom>
        <a:solidFill>
          <a:schemeClr val="accent3">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dirty="0"/>
            <a:t>Proactieve</a:t>
          </a:r>
        </a:p>
        <a:p>
          <a:pPr marL="0" lvl="0" indent="0" algn="ctr" defTabSz="622300">
            <a:lnSpc>
              <a:spcPct val="90000"/>
            </a:lnSpc>
            <a:spcBef>
              <a:spcPct val="0"/>
            </a:spcBef>
            <a:spcAft>
              <a:spcPct val="35000"/>
            </a:spcAft>
            <a:buNone/>
          </a:pPr>
          <a:r>
            <a:rPr lang="nl-NL" sz="1400" kern="1200" dirty="0"/>
            <a:t>Zorgplanning</a:t>
          </a:r>
        </a:p>
      </dsp:txBody>
      <dsp:txXfrm>
        <a:off x="2821593" y="1668268"/>
        <a:ext cx="2268276" cy="97196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2C17B-925D-45CD-B33A-212C893157DF}" type="datetimeFigureOut">
              <a:rPr lang="nl-NL" smtClean="0"/>
              <a:t>22-8-2024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0E0F5-4034-4ABC-B3E3-8A606663317F}" type="slidenum">
              <a:rPr lang="nl-NL" smtClean="0"/>
              <a:t>‹nr.›</a:t>
            </a:fld>
            <a:endParaRPr lang="nl-NL"/>
          </a:p>
        </p:txBody>
      </p:sp>
    </p:spTree>
    <p:extLst>
      <p:ext uri="{BB962C8B-B14F-4D97-AF65-F5344CB8AC3E}">
        <p14:creationId xmlns:p14="http://schemas.microsoft.com/office/powerpoint/2010/main" val="138470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erkvormen.info/werkvorm/luisteren-in-referentiekader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werkvormen.info/werkvorm/oordeelloos-luister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Heet deelnemers welkom wanneer ze binnenkomen.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a:t>
            </a:fld>
            <a:endParaRPr lang="nl-NL"/>
          </a:p>
        </p:txBody>
      </p:sp>
    </p:spTree>
    <p:extLst>
      <p:ext uri="{BB962C8B-B14F-4D97-AF65-F5344CB8AC3E}">
        <p14:creationId xmlns:p14="http://schemas.microsoft.com/office/powerpoint/2010/main" val="248494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Toelichting bij de dubbele surprise question:</a:t>
            </a:r>
          </a:p>
          <a:p>
            <a:r>
              <a:rPr lang="nl-NL" b="0" i="0" dirty="0">
                <a:solidFill>
                  <a:srgbClr val="173395"/>
                </a:solidFill>
                <a:effectLst/>
                <a:latin typeface="Poppins" panose="00000500000000000000" pitchFamily="2" charset="0"/>
              </a:rPr>
              <a:t>De oorspronkelijke surprise question is: ´Zou het mij verbazen als deze patiënt binnen de komende twaalf maanden komt te overlijden?´</a:t>
            </a:r>
          </a:p>
          <a:p>
            <a:r>
              <a:rPr lang="nl-NL" b="0" i="0" dirty="0">
                <a:solidFill>
                  <a:srgbClr val="173395"/>
                </a:solidFill>
                <a:effectLst/>
                <a:latin typeface="Poppins" panose="00000500000000000000" pitchFamily="2" charset="0"/>
              </a:rPr>
              <a:t>Bij personen voor wie het antwoord nee is, is het goed om palliatieve zorgbehoeften in kaart te brengen. Mogelijk zijn die er al, en anders kan het van belang zijn om het denkproces hierover op gang te brengen / te stimuleren. </a:t>
            </a:r>
          </a:p>
          <a:p>
            <a:r>
              <a:rPr lang="nl-NL" b="0" i="0" dirty="0">
                <a:solidFill>
                  <a:srgbClr val="173395"/>
                </a:solidFill>
                <a:effectLst/>
                <a:latin typeface="Poppins" panose="00000500000000000000" pitchFamily="2" charset="0"/>
              </a:rPr>
              <a:t>Desgewenst kan de volgende vervolgvraag toegevoegd worden: 'Zou ik verbaasd zijn als deze patiënt over een jaar nog leeft?’. </a:t>
            </a:r>
          </a:p>
          <a:p>
            <a:r>
              <a:rPr lang="nl-NL" b="0" i="0" dirty="0">
                <a:solidFill>
                  <a:srgbClr val="173395"/>
                </a:solidFill>
                <a:effectLst/>
                <a:latin typeface="Poppins" panose="00000500000000000000" pitchFamily="2" charset="0"/>
              </a:rPr>
              <a:t>Hierdoor kun je de doelgroep nog iets meer afbakenen (mocht je op basis van alleen vraag 1 een (te) grote groep overhouden).</a:t>
            </a:r>
          </a:p>
          <a:p>
            <a:r>
              <a:rPr lang="nl-NL" b="0" i="0" dirty="0">
                <a:solidFill>
                  <a:srgbClr val="173395"/>
                </a:solidFill>
                <a:effectLst/>
                <a:latin typeface="Poppins" panose="00000500000000000000" pitchFamily="2" charset="0"/>
              </a:rPr>
              <a:t>De combinatie van deze twee vragen heet de dubbele surprise question. </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10</a:t>
            </a:fld>
            <a:endParaRPr lang="nl-NL"/>
          </a:p>
        </p:txBody>
      </p:sp>
    </p:spTree>
    <p:extLst>
      <p:ext uri="{BB962C8B-B14F-4D97-AF65-F5344CB8AC3E}">
        <p14:creationId xmlns:p14="http://schemas.microsoft.com/office/powerpoint/2010/main" val="4080728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Leid het filmfragment in.</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Toon het filmfragment. </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Houd daarna een groepsdiscussie. Dit kan per tafel of plenair, naar gelang inschatting docent. Bij discussie per tafel daarna plenair vragen naar belangrijkste discussiepunten of inzichten. </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800" dirty="0">
                <a:solidFill>
                  <a:srgbClr val="0D4149"/>
                </a:solidFill>
                <a:effectLst/>
                <a:latin typeface="Calibri" panose="020F0502020204030204" pitchFamily="34" charset="0"/>
                <a:ea typeface="Gill Sans MT" panose="020B0502020104020203" pitchFamily="34" charset="0"/>
              </a:rPr>
              <a:t>Geef als docent toelichting bij vragen. Ga in op twijfels. Corrigeer misverstanden (bv dat vroegtijdig gesprek geen nut heeft).</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11</a:t>
            </a:fld>
            <a:endParaRPr lang="nl-NL"/>
          </a:p>
        </p:txBody>
      </p:sp>
    </p:spTree>
    <p:extLst>
      <p:ext uri="{BB962C8B-B14F-4D97-AF65-F5344CB8AC3E}">
        <p14:creationId xmlns:p14="http://schemas.microsoft.com/office/powerpoint/2010/main" val="2158536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3350" y="763588"/>
            <a:ext cx="6832600" cy="3843337"/>
          </a:xfrm>
        </p:spPr>
      </p:sp>
      <p:sp>
        <p:nvSpPr>
          <p:cNvPr id="3" name="Tijdelijke aanduiding voor notities 2"/>
          <p:cNvSpPr>
            <a:spLocks noGrp="1"/>
          </p:cNvSpPr>
          <p:nvPr>
            <p:ph type="body" idx="1"/>
          </p:nvPr>
        </p:nvSpPr>
        <p:spPr/>
        <p:txBody>
          <a:bodyPr/>
          <a:lstStyle/>
          <a:p>
            <a:r>
              <a:rPr lang="nl-NL" sz="1800" dirty="0">
                <a:solidFill>
                  <a:srgbClr val="0D4149"/>
                </a:solidFill>
                <a:effectLst/>
                <a:latin typeface="Calibri" panose="020F0502020204030204" pitchFamily="34" charset="0"/>
                <a:ea typeface="Gill Sans MT" panose="020B0502020104020203" pitchFamily="34" charset="0"/>
              </a:rPr>
              <a:t>Bespreek de dia. Leg uit dat niet alle elementen in elk gesprek altijd aan de orde moeten komen. Dit is (mede) afhankelijk van de gespreksonderwerpen die ter sprake komen.</a:t>
            </a:r>
            <a:endParaRPr lang="nl-NL"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12</a:t>
            </a:fld>
            <a:endParaRPr lang="en-US" altLang="nl-NL"/>
          </a:p>
        </p:txBody>
      </p:sp>
    </p:spTree>
    <p:extLst>
      <p:ext uri="{BB962C8B-B14F-4D97-AF65-F5344CB8AC3E}">
        <p14:creationId xmlns:p14="http://schemas.microsoft.com/office/powerpoint/2010/main" val="68844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A3A3A"/>
                </a:solidFill>
                <a:effectLst/>
                <a:latin typeface="Open Sans" panose="020B0606030504020204" pitchFamily="34" charset="0"/>
              </a:rPr>
              <a:t>Vertel dat we nu twee oefeningen gaan doen. </a:t>
            </a:r>
            <a:r>
              <a:rPr lang="nl-NL" sz="1800" b="0" dirty="0">
                <a:solidFill>
                  <a:srgbClr val="0D4149"/>
                </a:solidFill>
                <a:effectLst/>
                <a:latin typeface="Calibri" panose="020F0502020204030204" pitchFamily="34" charset="0"/>
                <a:ea typeface="Gill Sans MT" panose="020B0502020104020203" pitchFamily="34" charset="0"/>
              </a:rPr>
              <a:t>Een heel belangrijk onderdeel van PZP gesprek is om goed te luisteren naar wat de patiënt en naasten vertellen. We gaan nu twee luisteroefeningen doen om wat bewuster te worden van eventuele valkuilen die jullie (misschien) hebben.</a:t>
            </a:r>
          </a:p>
          <a:p>
            <a:pPr algn="l"/>
            <a:endParaRPr lang="nl-NL" b="0" i="0" dirty="0">
              <a:solidFill>
                <a:srgbClr val="3A3A3A"/>
              </a:solidFill>
              <a:effectLst/>
              <a:latin typeface="Open Sans" panose="020B0606030504020204" pitchFamily="34" charset="0"/>
            </a:endParaRPr>
          </a:p>
          <a:p>
            <a:pPr algn="l"/>
            <a:r>
              <a:rPr lang="nl-NL" b="1" i="0" dirty="0">
                <a:solidFill>
                  <a:srgbClr val="3A3A3A"/>
                </a:solidFill>
                <a:effectLst/>
                <a:latin typeface="Open Sans" panose="020B0606030504020204" pitchFamily="34" charset="0"/>
              </a:rPr>
              <a:t>Stap 1</a:t>
            </a:r>
            <a:r>
              <a:rPr lang="nl-NL" b="0" i="0" dirty="0">
                <a:solidFill>
                  <a:srgbClr val="3A3A3A"/>
                </a:solidFill>
                <a:effectLst/>
                <a:latin typeface="Open Sans" panose="020B0606030504020204" pitchFamily="34" charset="0"/>
              </a:rPr>
              <a:t>: Vraag de deelnemers naar het volgende verhaaltje te luisteren. Lees voor:</a:t>
            </a:r>
          </a:p>
          <a:p>
            <a:pPr algn="l">
              <a:buFont typeface="Arial" panose="020B0604020202020204" pitchFamily="34" charset="0"/>
              <a:buChar char="•"/>
            </a:pPr>
            <a:r>
              <a:rPr lang="nl-NL" b="0" i="0" dirty="0">
                <a:solidFill>
                  <a:srgbClr val="3A3A3A"/>
                </a:solidFill>
                <a:effectLst/>
                <a:latin typeface="Open Sans" panose="020B0606030504020204" pitchFamily="34" charset="0"/>
              </a:rPr>
              <a:t>De wekker van Jaap gaat om 8 uur af</a:t>
            </a:r>
          </a:p>
          <a:p>
            <a:pPr algn="l">
              <a:buFont typeface="Arial" panose="020B0604020202020204" pitchFamily="34" charset="0"/>
              <a:buChar char="•"/>
            </a:pPr>
            <a:r>
              <a:rPr lang="nl-NL" b="0" i="0" dirty="0">
                <a:solidFill>
                  <a:srgbClr val="3A3A3A"/>
                </a:solidFill>
                <a:effectLst/>
                <a:latin typeface="Open Sans" panose="020B0606030504020204" pitchFamily="34" charset="0"/>
              </a:rPr>
              <a:t>Om kwart over acht loopt hij naar de keuken om thee te zetten</a:t>
            </a:r>
          </a:p>
          <a:p>
            <a:pPr algn="l">
              <a:buFont typeface="Arial" panose="020B0604020202020204" pitchFamily="34" charset="0"/>
              <a:buChar char="•"/>
            </a:pPr>
            <a:r>
              <a:rPr lang="nl-NL" b="0" i="0" dirty="0">
                <a:solidFill>
                  <a:srgbClr val="3A3A3A"/>
                </a:solidFill>
                <a:effectLst/>
                <a:latin typeface="Open Sans" panose="020B0606030504020204" pitchFamily="34" charset="0"/>
              </a:rPr>
              <a:t>Om half negen ontbijt hij met zijn partner en kinderen</a:t>
            </a:r>
          </a:p>
          <a:p>
            <a:pPr algn="l">
              <a:buFont typeface="Arial" panose="020B0604020202020204" pitchFamily="34" charset="0"/>
              <a:buChar char="•"/>
            </a:pPr>
            <a:r>
              <a:rPr lang="nl-NL" b="0" i="0" dirty="0">
                <a:solidFill>
                  <a:srgbClr val="3A3A3A"/>
                </a:solidFill>
                <a:effectLst/>
                <a:latin typeface="Open Sans" panose="020B0606030504020204" pitchFamily="34" charset="0"/>
              </a:rPr>
              <a:t>Na het ontbijt kust hij zijn gezin gedag en rijdt naar zijn werk.</a:t>
            </a:r>
          </a:p>
          <a:p>
            <a:pPr algn="l">
              <a:buFont typeface="Arial" panose="020B0604020202020204" pitchFamily="34" charset="0"/>
              <a:buChar char="•"/>
            </a:pPr>
            <a:endParaRPr lang="nl-NL" b="0" i="0" dirty="0">
              <a:solidFill>
                <a:srgbClr val="3A3A3A"/>
              </a:solidFill>
              <a:effectLst/>
              <a:latin typeface="Open Sans" panose="020B0606030504020204" pitchFamily="34" charset="0"/>
            </a:endParaRPr>
          </a:p>
          <a:p>
            <a:pPr algn="l"/>
            <a:r>
              <a:rPr lang="nl-NL" b="1" i="0" dirty="0">
                <a:solidFill>
                  <a:srgbClr val="3A3A3A"/>
                </a:solidFill>
                <a:effectLst/>
                <a:latin typeface="Open Sans" panose="020B0606030504020204" pitchFamily="34" charset="0"/>
              </a:rPr>
              <a:t>Stap 2</a:t>
            </a:r>
            <a:r>
              <a:rPr lang="nl-NL" b="0" i="0" dirty="0">
                <a:solidFill>
                  <a:srgbClr val="3A3A3A"/>
                </a:solidFill>
                <a:effectLst/>
                <a:latin typeface="Open Sans" panose="020B0606030504020204" pitchFamily="34" charset="0"/>
              </a:rPr>
              <a:t>: Kondig aan dat je hier wat vragen over gaat stellen waarop ze 'ja', 'nee' of 'weet niet' kunnen antwoorden. </a:t>
            </a:r>
          </a:p>
          <a:p>
            <a:pPr algn="l"/>
            <a:r>
              <a:rPr lang="nl-NL" b="0" i="0" dirty="0">
                <a:solidFill>
                  <a:srgbClr val="3A3A3A"/>
                </a:solidFill>
                <a:effectLst/>
                <a:latin typeface="Open Sans" panose="020B0606030504020204" pitchFamily="34" charset="0"/>
              </a:rPr>
              <a:t>Stel de volgende 6 vragen en laat de deelnemers direct na iedere vraag hun antwoord opschrijven. Laat ze niet uitwisselen en bespreek nog niet na.</a:t>
            </a:r>
          </a:p>
          <a:p>
            <a:pPr algn="l">
              <a:buFont typeface="Arial" panose="020B0604020202020204" pitchFamily="34" charset="0"/>
              <a:buChar char="•"/>
            </a:pPr>
            <a:r>
              <a:rPr lang="nl-NL" b="0" i="0" dirty="0">
                <a:solidFill>
                  <a:srgbClr val="3A3A3A"/>
                </a:solidFill>
                <a:effectLst/>
                <a:latin typeface="Open Sans" panose="020B0606030504020204" pitchFamily="34" charset="0"/>
              </a:rPr>
              <a:t>Staat Jaap om acht uur op?</a:t>
            </a:r>
          </a:p>
          <a:p>
            <a:pPr algn="l">
              <a:buFont typeface="Arial" panose="020B0604020202020204" pitchFamily="34" charset="0"/>
              <a:buChar char="•"/>
            </a:pPr>
            <a:r>
              <a:rPr lang="nl-NL" b="0" i="0" dirty="0">
                <a:solidFill>
                  <a:srgbClr val="3A3A3A"/>
                </a:solidFill>
                <a:effectLst/>
                <a:latin typeface="Open Sans" panose="020B0606030504020204" pitchFamily="34" charset="0"/>
              </a:rPr>
              <a:t>Loopt hij om kwart over acht naar beneden om thee te zetten?</a:t>
            </a:r>
          </a:p>
          <a:p>
            <a:pPr algn="l">
              <a:buFont typeface="Arial" panose="020B0604020202020204" pitchFamily="34" charset="0"/>
              <a:buChar char="•"/>
            </a:pPr>
            <a:r>
              <a:rPr lang="nl-NL" b="0" i="0" dirty="0">
                <a:solidFill>
                  <a:srgbClr val="3A3A3A"/>
                </a:solidFill>
                <a:effectLst/>
                <a:latin typeface="Open Sans" panose="020B0606030504020204" pitchFamily="34" charset="0"/>
              </a:rPr>
              <a:t>Hebben hij en zijn gezin die thee om half negen gedronken?</a:t>
            </a:r>
          </a:p>
          <a:p>
            <a:pPr algn="l">
              <a:buFont typeface="Arial" panose="020B0604020202020204" pitchFamily="34" charset="0"/>
              <a:buChar char="•"/>
            </a:pPr>
            <a:r>
              <a:rPr lang="nl-NL" b="0" i="0" dirty="0">
                <a:solidFill>
                  <a:srgbClr val="3A3A3A"/>
                </a:solidFill>
                <a:effectLst/>
                <a:latin typeface="Open Sans" panose="020B0606030504020204" pitchFamily="34" charset="0"/>
              </a:rPr>
              <a:t>Heeft hij twee kinderen?</a:t>
            </a:r>
          </a:p>
          <a:p>
            <a:pPr algn="l">
              <a:buFont typeface="Arial" panose="020B0604020202020204" pitchFamily="34" charset="0"/>
              <a:buChar char="•"/>
            </a:pPr>
            <a:r>
              <a:rPr lang="nl-NL" b="0" i="0" dirty="0">
                <a:solidFill>
                  <a:srgbClr val="3A3A3A"/>
                </a:solidFill>
                <a:effectLst/>
                <a:latin typeface="Open Sans" panose="020B0606030504020204" pitchFamily="34" charset="0"/>
              </a:rPr>
              <a:t>Kussen zijn vrouw en kinderen hem gedag?</a:t>
            </a:r>
          </a:p>
          <a:p>
            <a:pPr algn="l">
              <a:buFont typeface="Arial" panose="020B0604020202020204" pitchFamily="34" charset="0"/>
              <a:buChar char="•"/>
            </a:pPr>
            <a:r>
              <a:rPr lang="nl-NL" b="0" i="0" dirty="0">
                <a:solidFill>
                  <a:srgbClr val="3A3A3A"/>
                </a:solidFill>
                <a:effectLst/>
                <a:latin typeface="Open Sans" panose="020B0606030504020204" pitchFamily="34" charset="0"/>
              </a:rPr>
              <a:t>Gaat hij na het ontbijt met de auto naar zijn werk?</a:t>
            </a:r>
          </a:p>
          <a:p>
            <a:pPr algn="l"/>
            <a:endParaRPr lang="nl-NL" b="1" i="0" dirty="0">
              <a:solidFill>
                <a:srgbClr val="3A3A3A"/>
              </a:solidFill>
              <a:effectLst/>
              <a:latin typeface="Open Sans" panose="020B0606030504020204" pitchFamily="34" charset="0"/>
            </a:endParaRPr>
          </a:p>
          <a:p>
            <a:pPr algn="l"/>
            <a:r>
              <a:rPr lang="nl-NL" b="1" i="0" dirty="0">
                <a:solidFill>
                  <a:srgbClr val="3A3A3A"/>
                </a:solidFill>
                <a:effectLst/>
                <a:latin typeface="Open Sans" panose="020B0606030504020204" pitchFamily="34" charset="0"/>
              </a:rPr>
              <a:t>Stap 3</a:t>
            </a:r>
            <a:r>
              <a:rPr lang="nl-NL" b="0" i="0" dirty="0">
                <a:solidFill>
                  <a:srgbClr val="3A3A3A"/>
                </a:solidFill>
                <a:effectLst/>
                <a:latin typeface="Open Sans" panose="020B0606030504020204" pitchFamily="34" charset="0"/>
              </a:rPr>
              <a:t>: </a:t>
            </a:r>
          </a:p>
          <a:p>
            <a:pPr algn="l"/>
            <a:r>
              <a:rPr lang="nl-NL" b="0" i="0" dirty="0">
                <a:solidFill>
                  <a:srgbClr val="3A3A3A"/>
                </a:solidFill>
                <a:effectLst/>
                <a:latin typeface="Open Sans" panose="020B0606030504020204" pitchFamily="34" charset="0"/>
              </a:rPr>
              <a:t>Loop de vragen stuk voor stuk door: wie had bij vraag 1 'ja', wie 'nee', wie 'weet niet'? Laat ze dit kenbaar maken door hun vinger op te steken. Waarschijnlijk zijn er verschillen in de antwoorden te zien; verbazing alom. Vraag hoe het kan dat ze naar hetzelfde verhaal hebben geluisterd en toch verschillende dingen gehoord hebben. Leg uit hoe het werkt met aannames en je persoonlijke referentiekader (of filter): je verbindt je eigen situatie aan het verhaal. Als je bijvoorbeeld zelf één hoog slaapt, zul je vraag 2 eerder met ja beantwoorden dan iemand die beneden slaapt.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1" dirty="0">
                <a:solidFill>
                  <a:srgbClr val="3A3A3A"/>
                </a:solidFill>
                <a:effectLst/>
                <a:latin typeface="Open Sans" panose="020B0606030504020204" pitchFamily="34" charset="0"/>
              </a:rPr>
              <a:t>(Het goede antwoord op alle vragen is natuurlijk ‘weet niet’).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Bespreek na. Stel daarbij ook de vraag waarom bewustzijn van de valkuil van aannames belangrijk is voor PZP gesprekken.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algn="l"/>
            <a:endParaRPr lang="nl-NL" b="0" i="1" dirty="0">
              <a:solidFill>
                <a:srgbClr val="3A3A3A"/>
              </a:solidFill>
              <a:effectLst/>
              <a:latin typeface="Open Sans" panose="020B0606030504020204" pitchFamily="34" charset="0"/>
            </a:endParaRPr>
          </a:p>
          <a:p>
            <a:pPr algn="l"/>
            <a:endParaRPr lang="nl-NL" b="0" i="1" dirty="0">
              <a:solidFill>
                <a:srgbClr val="3A3A3A"/>
              </a:solidFill>
              <a:effectLst/>
              <a:latin typeface="Open Sans" panose="020B0606030504020204" pitchFamily="34" charset="0"/>
            </a:endParaRPr>
          </a:p>
          <a:p>
            <a:pPr algn="l"/>
            <a:r>
              <a:rPr lang="nl-NL" b="0" i="1" dirty="0">
                <a:solidFill>
                  <a:srgbClr val="3A3A3A"/>
                </a:solidFill>
                <a:effectLst/>
                <a:latin typeface="Open Sans" panose="020B0606030504020204" pitchFamily="34" charset="0"/>
              </a:rPr>
              <a:t>Bron oefening: </a:t>
            </a:r>
            <a:r>
              <a:rPr lang="nl-NL" dirty="0">
                <a:hlinkClick r:id="rId3"/>
              </a:rPr>
              <a:t>werkvormen.info/werkvorm/luisteren-in-referentiekaders/</a:t>
            </a:r>
            <a:endParaRPr lang="nl-NL" b="0" i="0" dirty="0">
              <a:solidFill>
                <a:srgbClr val="3A3A3A"/>
              </a:solidFill>
              <a:effectLst/>
              <a:latin typeface="Open Sans" panose="020B0606030504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13</a:t>
            </a:fld>
            <a:endParaRPr lang="nl-NL"/>
          </a:p>
        </p:txBody>
      </p:sp>
    </p:spTree>
    <p:extLst>
      <p:ext uri="{BB962C8B-B14F-4D97-AF65-F5344CB8AC3E}">
        <p14:creationId xmlns:p14="http://schemas.microsoft.com/office/powerpoint/2010/main" val="395627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A3A3A"/>
                </a:solidFill>
                <a:effectLst/>
                <a:latin typeface="Open Sans" panose="020B0606030504020204" pitchFamily="34" charset="0"/>
              </a:rPr>
              <a:t>Ga nu over naar de volgende oefening. Geef mee dat dit een lastige oefening kan zijn, maar moedig mensen aan om zo goed mogelijk hun best te doen.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De oefening is in tweetallen, dus mogelijk moeten mensen wat schuiven qua </a:t>
            </a:r>
            <a:r>
              <a:rPr lang="nl-NL" sz="1800" kern="100" dirty="0" err="1">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zitplek</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algn="l"/>
            <a:endParaRPr lang="nl-NL" b="0" i="0" dirty="0">
              <a:solidFill>
                <a:srgbClr val="3A3A3A"/>
              </a:solidFill>
              <a:effectLst/>
              <a:latin typeface="Open Sans" panose="020B0606030504020204" pitchFamily="34" charset="0"/>
            </a:endParaRPr>
          </a:p>
          <a:p>
            <a:pPr algn="l"/>
            <a:r>
              <a:rPr lang="nl-NL" b="0" i="0" dirty="0">
                <a:solidFill>
                  <a:srgbClr val="3A3A3A"/>
                </a:solidFill>
                <a:effectLst/>
                <a:latin typeface="Open Sans" panose="020B0606030504020204" pitchFamily="34" charset="0"/>
              </a:rPr>
              <a:t>Maak tweetallen (A, B). Vraag de A's om een verhaaltje voor te bereiden: "vertel iets waar je trots op bent, of iets bijzonders dat je meegemaakt hebt".</a:t>
            </a:r>
            <a:br>
              <a:rPr lang="nl-NL" b="0" i="0" dirty="0">
                <a:solidFill>
                  <a:srgbClr val="3A3A3A"/>
                </a:solidFill>
                <a:effectLst/>
                <a:latin typeface="Open Sans" panose="020B0606030504020204" pitchFamily="34" charset="0"/>
              </a:rPr>
            </a:br>
            <a:br>
              <a:rPr lang="nl-NL" b="0" i="0" dirty="0">
                <a:solidFill>
                  <a:srgbClr val="3A3A3A"/>
                </a:solidFill>
                <a:effectLst/>
                <a:latin typeface="Open Sans" panose="020B0606030504020204" pitchFamily="34" charset="0"/>
              </a:rPr>
            </a:br>
            <a:r>
              <a:rPr lang="nl-NL" b="0" i="0" u="sng" dirty="0">
                <a:solidFill>
                  <a:srgbClr val="3A3A3A"/>
                </a:solidFill>
                <a:effectLst/>
                <a:latin typeface="Open Sans" panose="020B0606030504020204" pitchFamily="34" charset="0"/>
              </a:rPr>
              <a:t>Instrueer de B's apart</a:t>
            </a:r>
            <a:r>
              <a:rPr lang="nl-NL" b="0" i="0" dirty="0">
                <a:solidFill>
                  <a:srgbClr val="3A3A3A"/>
                </a:solidFill>
                <a:effectLst/>
                <a:latin typeface="Open Sans" panose="020B0606030504020204" pitchFamily="34" charset="0"/>
              </a:rPr>
              <a:t>: "Je gaat op 3 manieren naar A luisteren. Op mijn teken wissel je. De 3 manieren zijn:</a:t>
            </a:r>
          </a:p>
          <a:p>
            <a:pPr algn="l"/>
            <a:r>
              <a:rPr lang="nl-NL" b="0" i="0" dirty="0">
                <a:solidFill>
                  <a:srgbClr val="3A3A3A"/>
                </a:solidFill>
                <a:effectLst/>
                <a:latin typeface="Open Sans" panose="020B0606030504020204" pitchFamily="34" charset="0"/>
              </a:rPr>
              <a:t>1. Luister met een </a:t>
            </a:r>
            <a:r>
              <a:rPr lang="nl-NL" b="0" i="0" u="sng" dirty="0">
                <a:solidFill>
                  <a:srgbClr val="3A3A3A"/>
                </a:solidFill>
                <a:effectLst/>
                <a:latin typeface="Open Sans" panose="020B0606030504020204" pitchFamily="34" charset="0"/>
              </a:rPr>
              <a:t>positief oordee</a:t>
            </a:r>
            <a:r>
              <a:rPr lang="nl-NL" b="0" i="0" dirty="0">
                <a:solidFill>
                  <a:srgbClr val="3A3A3A"/>
                </a:solidFill>
                <a:effectLst/>
                <a:latin typeface="Open Sans" panose="020B0606030504020204" pitchFamily="34" charset="0"/>
              </a:rPr>
              <a:t>l: Denk dingen als "wat ben jij toch een leuke vent, wat een gaaf verhaal, wat vertel je het leuk" etc.</a:t>
            </a:r>
          </a:p>
          <a:p>
            <a:pPr algn="l"/>
            <a:r>
              <a:rPr lang="nl-NL" b="0" i="0" dirty="0">
                <a:solidFill>
                  <a:srgbClr val="3A3A3A"/>
                </a:solidFill>
                <a:effectLst/>
                <a:latin typeface="Open Sans" panose="020B0606030504020204" pitchFamily="34" charset="0"/>
              </a:rPr>
              <a:t>2. Luister met een </a:t>
            </a:r>
            <a:r>
              <a:rPr lang="nl-NL" b="0" i="0" u="sng" dirty="0">
                <a:solidFill>
                  <a:srgbClr val="3A3A3A"/>
                </a:solidFill>
                <a:effectLst/>
                <a:latin typeface="Open Sans" panose="020B0606030504020204" pitchFamily="34" charset="0"/>
              </a:rPr>
              <a:t>negatief oordeel</a:t>
            </a:r>
            <a:r>
              <a:rPr lang="nl-NL" b="0" i="0" dirty="0">
                <a:solidFill>
                  <a:srgbClr val="3A3A3A"/>
                </a:solidFill>
                <a:effectLst/>
                <a:latin typeface="Open Sans" panose="020B0606030504020204" pitchFamily="34" charset="0"/>
              </a:rPr>
              <a:t>: Denk dingen als "jaja, geloof je het zelf, wat ben jij een zeurpiet, SAAI, wat zit je er stom bij" etc.</a:t>
            </a:r>
          </a:p>
          <a:p>
            <a:pPr algn="l"/>
            <a:r>
              <a:rPr lang="nl-NL" b="0" i="0" dirty="0">
                <a:solidFill>
                  <a:srgbClr val="3A3A3A"/>
                </a:solidFill>
                <a:effectLst/>
                <a:latin typeface="Open Sans" panose="020B0606030504020204" pitchFamily="34" charset="0"/>
              </a:rPr>
              <a:t>3. Luister </a:t>
            </a:r>
            <a:r>
              <a:rPr lang="nl-NL" b="0" i="0" u="sng" dirty="0">
                <a:solidFill>
                  <a:srgbClr val="3A3A3A"/>
                </a:solidFill>
                <a:effectLst/>
                <a:latin typeface="Open Sans" panose="020B0606030504020204" pitchFamily="34" charset="0"/>
              </a:rPr>
              <a:t>zonder oordeel</a:t>
            </a:r>
            <a:r>
              <a:rPr lang="nl-NL" b="0" i="0" dirty="0">
                <a:solidFill>
                  <a:srgbClr val="3A3A3A"/>
                </a:solidFill>
                <a:effectLst/>
                <a:latin typeface="Open Sans" panose="020B0606030504020204" pitchFamily="34" charset="0"/>
              </a:rPr>
              <a:t>: Concentreer je op de inhoud van wat A zegt en observeer </a:t>
            </a:r>
            <a:r>
              <a:rPr lang="nl-NL" b="0" i="1" dirty="0">
                <a:solidFill>
                  <a:srgbClr val="3A3A3A"/>
                </a:solidFill>
                <a:effectLst/>
                <a:latin typeface="Open Sans" panose="020B0606030504020204" pitchFamily="34" charset="0"/>
              </a:rPr>
              <a:t>hoe</a:t>
            </a:r>
            <a:r>
              <a:rPr lang="nl-NL" b="0" i="0" dirty="0">
                <a:solidFill>
                  <a:srgbClr val="3A3A3A"/>
                </a:solidFill>
                <a:effectLst/>
                <a:latin typeface="Open Sans" panose="020B0606030504020204" pitchFamily="34" charset="0"/>
              </a:rPr>
              <a:t> hij het vertelt; gebaren, mimiek, stem, etc. Observeer om het straks terug te kunnen geven."</a:t>
            </a:r>
            <a:br>
              <a:rPr lang="nl-NL" b="0" i="0" dirty="0">
                <a:solidFill>
                  <a:srgbClr val="3A3A3A"/>
                </a:solidFill>
                <a:effectLst/>
                <a:latin typeface="Open Sans" panose="020B0606030504020204" pitchFamily="34" charset="0"/>
              </a:rPr>
            </a:br>
            <a:br>
              <a:rPr lang="nl-NL" b="0" i="0" dirty="0">
                <a:solidFill>
                  <a:srgbClr val="3A3A3A"/>
                </a:solidFill>
                <a:effectLst/>
                <a:latin typeface="Open Sans" panose="020B0606030504020204" pitchFamily="34" charset="0"/>
              </a:rPr>
            </a:br>
            <a:r>
              <a:rPr lang="nl-NL" b="0" i="0" dirty="0">
                <a:solidFill>
                  <a:srgbClr val="3A3A3A"/>
                </a:solidFill>
                <a:effectLst/>
                <a:latin typeface="Open Sans" panose="020B0606030504020204" pitchFamily="34" charset="0"/>
              </a:rPr>
              <a:t>A begint te vertellen. Laat B steeds na ongeveer 40 seconden wisselen (roep luid "Wissel“ of gebruik een bel (bv alarm van mobiele telefoon))</a:t>
            </a:r>
            <a:br>
              <a:rPr lang="nl-NL" b="0" i="0" dirty="0">
                <a:solidFill>
                  <a:srgbClr val="3A3A3A"/>
                </a:solidFill>
                <a:effectLst/>
                <a:latin typeface="Open Sans" panose="020B0606030504020204" pitchFamily="34" charset="0"/>
              </a:rPr>
            </a:br>
            <a:r>
              <a:rPr lang="nl-NL" b="0" i="0" dirty="0">
                <a:solidFill>
                  <a:srgbClr val="3A3A3A"/>
                </a:solidFill>
                <a:effectLst/>
                <a:latin typeface="Open Sans" panose="020B0606030504020204" pitchFamily="34" charset="0"/>
              </a:rPr>
              <a:t>Vraag na afloop aan de A’s wat ze gemerkt hebben en welk effect dat op hun had; welke manier van luisteren vond je het prettigst; waaraan zag je wat B dacht?</a:t>
            </a:r>
            <a:br>
              <a:rPr lang="nl-NL" b="0" i="0" dirty="0">
                <a:solidFill>
                  <a:srgbClr val="3A3A3A"/>
                </a:solidFill>
                <a:effectLst/>
                <a:latin typeface="Open Sans" panose="020B0606030504020204" pitchFamily="34" charset="0"/>
              </a:rPr>
            </a:br>
            <a:br>
              <a:rPr lang="nl-NL" b="0" i="0" dirty="0">
                <a:solidFill>
                  <a:srgbClr val="3A3A3A"/>
                </a:solidFill>
                <a:effectLst/>
                <a:latin typeface="Open Sans" panose="020B0606030504020204" pitchFamily="34" charset="0"/>
              </a:rPr>
            </a:br>
            <a:r>
              <a:rPr lang="nl-NL" b="0" i="0" dirty="0">
                <a:solidFill>
                  <a:srgbClr val="3A3A3A"/>
                </a:solidFill>
                <a:effectLst/>
                <a:latin typeface="Open Sans" panose="020B0606030504020204" pitchFamily="34" charset="0"/>
              </a:rPr>
              <a:t>Draai A en B om en doe het nogmaals. Weliswaar weet B wat A doet, maar het effect blijft de moeite waard. </a:t>
            </a:r>
          </a:p>
          <a:p>
            <a:pPr algn="l"/>
            <a:endParaRPr lang="nl-NL" b="0" i="0" dirty="0">
              <a:solidFill>
                <a:srgbClr val="3A3A3A"/>
              </a:solidFill>
              <a:effectLst/>
              <a:latin typeface="Open Sans" panose="020B0606030504020204" pitchFamily="34" charset="0"/>
            </a:endParaRPr>
          </a:p>
          <a:p>
            <a:pPr algn="l"/>
            <a:r>
              <a:rPr lang="nl-NL" sz="1800" dirty="0">
                <a:solidFill>
                  <a:srgbClr val="0D4149"/>
                </a:solidFill>
                <a:effectLst/>
                <a:latin typeface="Calibri" panose="020F0502020204030204" pitchFamily="34" charset="0"/>
                <a:ea typeface="Gill Sans MT" panose="020B0502020104020203" pitchFamily="34" charset="0"/>
              </a:rPr>
              <a:t>Bespreek na: hoe was het als luisteraar, hoe was het als verteller? Merkte je verschillen? Wat betekent dat voor PZP gesprekken die je wilt voeren?</a:t>
            </a:r>
            <a:endParaRPr lang="nl-NL" b="0" i="0" dirty="0">
              <a:solidFill>
                <a:srgbClr val="3A3A3A"/>
              </a:solidFill>
              <a:effectLst/>
              <a:latin typeface="Open Sans" panose="020B0606030504020204" pitchFamily="34" charset="0"/>
            </a:endParaRPr>
          </a:p>
          <a:p>
            <a:endParaRPr lang="nl-NL" dirty="0"/>
          </a:p>
          <a:p>
            <a:r>
              <a:rPr lang="nl-NL" dirty="0"/>
              <a:t>Bron oefening: </a:t>
            </a:r>
            <a:r>
              <a:rPr lang="nl-NL" dirty="0">
                <a:hlinkClick r:id="rId3"/>
              </a:rPr>
              <a:t>werkvormen.info/werkvorm/</a:t>
            </a:r>
            <a:r>
              <a:rPr lang="nl-NL" dirty="0" err="1">
                <a:hlinkClick r:id="rId3"/>
              </a:rPr>
              <a:t>oordeelloos</a:t>
            </a:r>
            <a:r>
              <a:rPr lang="nl-NL" dirty="0">
                <a:hlinkClick r:id="rId3"/>
              </a:rPr>
              <a:t>-luisteren/</a:t>
            </a:r>
            <a:endParaRPr lang="nl-NL" dirty="0"/>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14</a:t>
            </a:fld>
            <a:endParaRPr lang="nl-NL"/>
          </a:p>
        </p:txBody>
      </p:sp>
    </p:spTree>
    <p:extLst>
      <p:ext uri="{BB962C8B-B14F-4D97-AF65-F5344CB8AC3E}">
        <p14:creationId xmlns:p14="http://schemas.microsoft.com/office/powerpoint/2010/main" val="11995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D4149"/>
                </a:solidFill>
                <a:effectLst/>
                <a:latin typeface="Calibri" panose="020F0502020204030204" pitchFamily="34" charset="0"/>
                <a:ea typeface="Gill Sans MT" panose="020B0502020104020203" pitchFamily="34" charset="0"/>
              </a:rPr>
              <a:t>Geef aan hoe laat de deelnemers weer terug verwacht worden (bij voorkeur niet zeggen ‘over 30 minuten’, maar zeg ‘om kwart over drie’).</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15</a:t>
            </a:fld>
            <a:endParaRPr lang="nl-NL"/>
          </a:p>
        </p:txBody>
      </p:sp>
    </p:spTree>
    <p:extLst>
      <p:ext uri="{BB962C8B-B14F-4D97-AF65-F5344CB8AC3E}">
        <p14:creationId xmlns:p14="http://schemas.microsoft.com/office/powerpoint/2010/main" val="17463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Zijn er vragen?</a:t>
            </a:r>
          </a:p>
          <a:p>
            <a:r>
              <a:rPr lang="nl-NL" dirty="0"/>
              <a:t>Maak even pas op de plaats en vertel wat er in het tweede deel gaat gebeuren. </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16</a:t>
            </a:fld>
            <a:endParaRPr lang="nl-NL"/>
          </a:p>
        </p:txBody>
      </p:sp>
    </p:spTree>
    <p:extLst>
      <p:ext uri="{BB962C8B-B14F-4D97-AF65-F5344CB8AC3E}">
        <p14:creationId xmlns:p14="http://schemas.microsoft.com/office/powerpoint/2010/main" val="2272941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5613" y="717550"/>
            <a:ext cx="6403975" cy="3603625"/>
          </a:xfrm>
        </p:spPr>
      </p:sp>
      <p:sp>
        <p:nvSpPr>
          <p:cNvPr id="3" name="Tijdelijke aanduiding voor notities 2"/>
          <p:cNvSpPr>
            <a:spLocks noGrp="1"/>
          </p:cNvSpPr>
          <p:nvPr>
            <p:ph type="body" idx="1"/>
          </p:nvPr>
        </p:nvSpPr>
        <p:spPr/>
        <p:txBody>
          <a:bodyPr/>
          <a:lstStyle/>
          <a:p>
            <a:r>
              <a:rPr lang="nl-NL" sz="1800" dirty="0">
                <a:effectLst/>
                <a:latin typeface="Segoe UI" panose="020B0502040204020203" pitchFamily="34" charset="0"/>
              </a:rPr>
              <a:t>Deze dia bevat een animatie (zoals dat heet); de tekst verschijnt na een muisklik. </a:t>
            </a:r>
          </a:p>
          <a:p>
            <a:r>
              <a:rPr lang="nl-NL" sz="1800" dirty="0">
                <a:effectLst/>
                <a:latin typeface="Segoe UI" panose="020B0502040204020203" pitchFamily="34" charset="0"/>
              </a:rPr>
              <a:t>Vraag eerst aan de deelnemers om tips, wanneer beginnen zij dit gesprek? En klik dan met de muis om de tekst te laten zien.</a:t>
            </a:r>
          </a:p>
          <a:p>
            <a:endParaRPr lang="nl-NL"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Introduceer tenslotte het filmfragment op de volgende dia: we gaan naar het volgende deel van het filmpje kijken, waarin huisartsen en </a:t>
            </a:r>
            <a:r>
              <a:rPr lang="nl-NL" sz="1800" kern="100" dirty="0" err="1">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POHs</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vertellen hoe zij het gesprek starten en wat er aan de orde komt.</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17</a:t>
            </a:fld>
            <a:endParaRPr lang="en-US" altLang="nl-NL"/>
          </a:p>
        </p:txBody>
      </p:sp>
    </p:spTree>
    <p:extLst>
      <p:ext uri="{BB962C8B-B14F-4D97-AF65-F5344CB8AC3E}">
        <p14:creationId xmlns:p14="http://schemas.microsoft.com/office/powerpoint/2010/main" val="3358707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Toon het fragment (van 5:02 tot 7:36).</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800" dirty="0">
                <a:solidFill>
                  <a:srgbClr val="0D4149"/>
                </a:solidFill>
                <a:effectLst/>
                <a:latin typeface="Calibri" panose="020F0502020204030204" pitchFamily="34" charset="0"/>
                <a:ea typeface="Gill Sans MT" panose="020B0502020104020203" pitchFamily="34" charset="0"/>
              </a:rPr>
              <a:t>Bespreek na, daag deelnemers vooral uit om na te denken hoe ze dit zelf gaan aanpakken. Zien ze kansen, wat zal makkelijk gaan, waar zien ze tegenop?</a:t>
            </a:r>
          </a:p>
          <a:p>
            <a:endParaRPr lang="nl-NL" sz="1800" dirty="0">
              <a:solidFill>
                <a:srgbClr val="0D4149"/>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Gebruik eventueel dia 27 om de bredere context te schetsen (het belang van een bredere blik, aansluitend bij de belevingswereld van de patiënt)</a:t>
            </a:r>
            <a:endParaRPr lang="nl-NL" sz="12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18</a:t>
            </a:fld>
            <a:endParaRPr lang="nl-NL"/>
          </a:p>
        </p:txBody>
      </p:sp>
    </p:spTree>
    <p:extLst>
      <p:ext uri="{BB962C8B-B14F-4D97-AF65-F5344CB8AC3E}">
        <p14:creationId xmlns:p14="http://schemas.microsoft.com/office/powerpoint/2010/main" val="245289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3350" y="763588"/>
            <a:ext cx="6832600" cy="3843337"/>
          </a:xfrm>
        </p:spPr>
      </p:sp>
      <p:sp>
        <p:nvSpPr>
          <p:cNvPr id="3" name="Tijdelijke aanduiding voor notities 2"/>
          <p:cNvSpPr>
            <a:spLocks noGrp="1"/>
          </p:cNvSpPr>
          <p:nvPr>
            <p:ph type="body" idx="1"/>
          </p:nvPr>
        </p:nvSpPr>
        <p:spPr/>
        <p:txBody>
          <a:bodyPr/>
          <a:lstStyle/>
          <a:p>
            <a:r>
              <a:rPr lang="en-GB" sz="1100" dirty="0"/>
              <a:t>Het is </a:t>
            </a:r>
            <a:r>
              <a:rPr lang="en-GB" sz="1100" dirty="0" err="1"/>
              <a:t>belangrijk</a:t>
            </a:r>
            <a:r>
              <a:rPr lang="en-GB" sz="1100" dirty="0"/>
              <a:t> om bij </a:t>
            </a:r>
            <a:r>
              <a:rPr lang="en-GB" sz="1100" dirty="0" err="1"/>
              <a:t>een</a:t>
            </a:r>
            <a:r>
              <a:rPr lang="en-GB" sz="1100" dirty="0"/>
              <a:t> ACP </a:t>
            </a:r>
            <a:r>
              <a:rPr lang="en-GB" sz="1100" dirty="0" err="1"/>
              <a:t>gesprek</a:t>
            </a:r>
            <a:r>
              <a:rPr lang="en-GB" sz="1100" dirty="0"/>
              <a:t> </a:t>
            </a:r>
            <a:r>
              <a:rPr lang="en-GB" sz="1100" dirty="0" err="1"/>
              <a:t>ook</a:t>
            </a:r>
            <a:r>
              <a:rPr lang="en-GB" sz="1100" dirty="0"/>
              <a:t> </a:t>
            </a:r>
            <a:r>
              <a:rPr lang="en-GB" sz="1100" dirty="0" err="1"/>
              <a:t>aandacht</a:t>
            </a:r>
            <a:r>
              <a:rPr lang="en-GB" sz="1100" dirty="0"/>
              <a:t> te </a:t>
            </a:r>
            <a:r>
              <a:rPr lang="en-GB" sz="1100" dirty="0" err="1"/>
              <a:t>besteden</a:t>
            </a:r>
            <a:r>
              <a:rPr lang="en-GB" sz="1100" dirty="0"/>
              <a:t> </a:t>
            </a:r>
            <a:r>
              <a:rPr lang="en-GB" sz="1100" dirty="0" err="1"/>
              <a:t>aan</a:t>
            </a:r>
            <a:r>
              <a:rPr lang="en-GB" sz="1100" dirty="0"/>
              <a:t> </a:t>
            </a:r>
            <a:r>
              <a:rPr lang="en-GB" sz="1100" dirty="0" err="1"/>
              <a:t>instructies</a:t>
            </a:r>
            <a:r>
              <a:rPr lang="en-GB" sz="1100" dirty="0"/>
              <a:t>. </a:t>
            </a:r>
            <a:r>
              <a:rPr lang="en-GB" sz="1100" dirty="0" err="1"/>
              <a:t>Welke</a:t>
            </a:r>
            <a:r>
              <a:rPr lang="en-GB" sz="1100" dirty="0"/>
              <a:t> </a:t>
            </a:r>
            <a:r>
              <a:rPr lang="en-GB" sz="1100" dirty="0" err="1"/>
              <a:t>dat</a:t>
            </a:r>
            <a:r>
              <a:rPr lang="en-GB" sz="1100" dirty="0"/>
              <a:t> </a:t>
            </a:r>
            <a:r>
              <a:rPr lang="en-GB" sz="1100" dirty="0" err="1"/>
              <a:t>precies</a:t>
            </a:r>
            <a:r>
              <a:rPr lang="en-GB" sz="1100" dirty="0"/>
              <a:t> </a:t>
            </a:r>
            <a:r>
              <a:rPr lang="en-GB" sz="1100" dirty="0" err="1"/>
              <a:t>zijn</a:t>
            </a:r>
            <a:r>
              <a:rPr lang="en-GB" sz="1100" dirty="0"/>
              <a:t>, </a:t>
            </a:r>
            <a:r>
              <a:rPr lang="en-GB" sz="1100" dirty="0" err="1"/>
              <a:t>hangt</a:t>
            </a:r>
            <a:r>
              <a:rPr lang="en-GB" sz="1100" dirty="0"/>
              <a:t> </a:t>
            </a:r>
            <a:r>
              <a:rPr lang="en-GB" sz="1100" dirty="0" err="1"/>
              <a:t>af</a:t>
            </a:r>
            <a:r>
              <a:rPr lang="en-GB" sz="1100" dirty="0"/>
              <a:t> van het </a:t>
            </a:r>
            <a:r>
              <a:rPr lang="en-GB" sz="1100" dirty="0" err="1"/>
              <a:t>gesprek</a:t>
            </a:r>
            <a:r>
              <a:rPr lang="en-GB" sz="1100" dirty="0"/>
              <a:t>, maar </a:t>
            </a:r>
            <a:r>
              <a:rPr lang="en-GB" sz="1100" dirty="0" err="1"/>
              <a:t>dit</a:t>
            </a:r>
            <a:r>
              <a:rPr lang="en-GB" sz="1100" dirty="0"/>
              <a:t> </a:t>
            </a:r>
            <a:r>
              <a:rPr lang="en-GB" sz="1100" dirty="0" err="1"/>
              <a:t>zijn</a:t>
            </a:r>
            <a:r>
              <a:rPr lang="en-GB" sz="1100" dirty="0"/>
              <a:t> </a:t>
            </a:r>
            <a:r>
              <a:rPr lang="en-GB" sz="1100" dirty="0" err="1"/>
              <a:t>enkele</a:t>
            </a:r>
            <a:r>
              <a:rPr lang="en-GB" sz="1100" dirty="0"/>
              <a:t> </a:t>
            </a:r>
            <a:r>
              <a:rPr lang="en-GB" sz="1100" dirty="0" err="1"/>
              <a:t>belangrijke</a:t>
            </a:r>
            <a:r>
              <a:rPr lang="en-GB" sz="1100" dirty="0"/>
              <a:t> </a:t>
            </a:r>
            <a:r>
              <a:rPr lang="en-GB" sz="1100" dirty="0" err="1"/>
              <a:t>zaken</a:t>
            </a:r>
            <a:r>
              <a:rPr lang="en-GB" sz="1100" dirty="0"/>
              <a:t> die </a:t>
            </a:r>
            <a:r>
              <a:rPr lang="en-GB" sz="1100" dirty="0" err="1"/>
              <a:t>aan</a:t>
            </a:r>
            <a:r>
              <a:rPr lang="en-GB" sz="1100" dirty="0"/>
              <a:t> de </a:t>
            </a:r>
            <a:r>
              <a:rPr lang="en-GB" sz="1100" dirty="0" err="1"/>
              <a:t>orde</a:t>
            </a:r>
            <a:r>
              <a:rPr lang="en-GB" sz="1100" dirty="0"/>
              <a:t> </a:t>
            </a:r>
            <a:r>
              <a:rPr lang="en-GB" sz="1100" dirty="0" err="1"/>
              <a:t>kunnen</a:t>
            </a:r>
            <a:r>
              <a:rPr lang="en-GB" sz="1100" dirty="0"/>
              <a:t> </a:t>
            </a:r>
            <a:r>
              <a:rPr lang="en-GB" sz="1100" dirty="0" err="1"/>
              <a:t>komen</a:t>
            </a:r>
            <a:r>
              <a:rPr lang="en-GB" sz="1100" dirty="0"/>
              <a:t>.</a:t>
            </a:r>
          </a:p>
          <a:p>
            <a:endParaRPr lang="en-GB" sz="1100" dirty="0"/>
          </a:p>
          <a:p>
            <a:r>
              <a:rPr lang="en-GB" sz="1100" dirty="0"/>
              <a:t>Als er </a:t>
            </a:r>
            <a:r>
              <a:rPr lang="en-GB" sz="1100" dirty="0" err="1"/>
              <a:t>een</a:t>
            </a:r>
            <a:r>
              <a:rPr lang="en-GB" sz="1100" dirty="0"/>
              <a:t> </a:t>
            </a:r>
            <a:r>
              <a:rPr lang="en-GB" sz="1100" dirty="0" err="1"/>
              <a:t>niet-reanimeren-verklaring</a:t>
            </a:r>
            <a:r>
              <a:rPr lang="en-GB" sz="1100" dirty="0"/>
              <a:t> is </a:t>
            </a:r>
            <a:r>
              <a:rPr lang="en-GB" sz="1100" dirty="0" err="1"/>
              <a:t>opgesteld</a:t>
            </a:r>
            <a:r>
              <a:rPr lang="en-GB" sz="1100" dirty="0"/>
              <a:t>, dan is het </a:t>
            </a:r>
            <a:r>
              <a:rPr lang="en-GB" sz="1100" dirty="0" err="1"/>
              <a:t>belangrijk</a:t>
            </a:r>
            <a:r>
              <a:rPr lang="en-GB" sz="1100" dirty="0"/>
              <a:t> </a:t>
            </a:r>
            <a:r>
              <a:rPr lang="en-GB" sz="1100" dirty="0" err="1"/>
              <a:t>dat</a:t>
            </a:r>
            <a:r>
              <a:rPr lang="en-GB" sz="1100" dirty="0"/>
              <a:t> alle </a:t>
            </a:r>
            <a:r>
              <a:rPr lang="en-GB" sz="1100" dirty="0" err="1"/>
              <a:t>betrokkenen</a:t>
            </a:r>
            <a:r>
              <a:rPr lang="en-GB" sz="1100" dirty="0"/>
              <a:t>, </a:t>
            </a:r>
            <a:r>
              <a:rPr lang="en-GB" sz="1100" dirty="0" err="1"/>
              <a:t>dus</a:t>
            </a:r>
            <a:r>
              <a:rPr lang="en-GB" sz="1100" dirty="0"/>
              <a:t> </a:t>
            </a:r>
            <a:r>
              <a:rPr lang="en-GB" sz="1100" dirty="0" err="1"/>
              <a:t>zorgverleners</a:t>
            </a:r>
            <a:r>
              <a:rPr lang="en-GB" sz="1100" dirty="0"/>
              <a:t>, </a:t>
            </a:r>
            <a:r>
              <a:rPr lang="en-GB" sz="1100" dirty="0" err="1"/>
              <a:t>familie</a:t>
            </a:r>
            <a:r>
              <a:rPr lang="en-GB" sz="1100" dirty="0"/>
              <a:t>, </a:t>
            </a:r>
            <a:r>
              <a:rPr lang="en-GB" sz="1100" dirty="0" err="1"/>
              <a:t>vrienden</a:t>
            </a:r>
            <a:r>
              <a:rPr lang="en-GB" sz="1100" dirty="0"/>
              <a:t>, </a:t>
            </a:r>
            <a:r>
              <a:rPr lang="en-GB" sz="1100" dirty="0" err="1"/>
              <a:t>buren</a:t>
            </a:r>
            <a:r>
              <a:rPr lang="en-GB" sz="1100" dirty="0"/>
              <a:t>, </a:t>
            </a:r>
            <a:r>
              <a:rPr lang="en-GB" sz="1100" dirty="0" err="1"/>
              <a:t>weten</a:t>
            </a:r>
            <a:r>
              <a:rPr lang="en-GB" sz="1100" dirty="0"/>
              <a:t> </a:t>
            </a:r>
            <a:r>
              <a:rPr lang="en-GB" sz="1100" dirty="0" err="1"/>
              <a:t>dat</a:t>
            </a:r>
            <a:r>
              <a:rPr lang="en-GB" sz="1100" dirty="0"/>
              <a:t> ze </a:t>
            </a:r>
            <a:r>
              <a:rPr lang="en-GB" sz="1100" dirty="0" err="1"/>
              <a:t>niet</a:t>
            </a:r>
            <a:r>
              <a:rPr lang="en-GB" sz="1100" dirty="0"/>
              <a:t> 112 </a:t>
            </a:r>
            <a:r>
              <a:rPr lang="en-GB" sz="1100" dirty="0" err="1"/>
              <a:t>moeten</a:t>
            </a:r>
            <a:r>
              <a:rPr lang="en-GB" sz="1100" dirty="0"/>
              <a:t> </a:t>
            </a:r>
            <a:r>
              <a:rPr lang="en-GB" sz="1100" dirty="0" err="1"/>
              <a:t>bellen</a:t>
            </a:r>
            <a:r>
              <a:rPr lang="en-GB" sz="1100" dirty="0"/>
              <a:t> </a:t>
            </a:r>
            <a:r>
              <a:rPr lang="en-GB" sz="1100" dirty="0" err="1"/>
              <a:t>als</a:t>
            </a:r>
            <a:r>
              <a:rPr lang="en-GB" sz="1100" dirty="0"/>
              <a:t> de </a:t>
            </a:r>
            <a:r>
              <a:rPr lang="en-GB" sz="1100" dirty="0" err="1"/>
              <a:t>situatie</a:t>
            </a:r>
            <a:r>
              <a:rPr lang="en-GB" sz="1100" dirty="0"/>
              <a:t> </a:t>
            </a:r>
            <a:r>
              <a:rPr lang="en-GB" sz="1100" dirty="0" err="1"/>
              <a:t>zich</a:t>
            </a:r>
            <a:r>
              <a:rPr lang="en-GB" sz="1100" dirty="0"/>
              <a:t> </a:t>
            </a:r>
            <a:r>
              <a:rPr lang="en-GB" sz="1100" dirty="0" err="1"/>
              <a:t>voordoet</a:t>
            </a:r>
            <a:r>
              <a:rPr lang="en-GB" sz="1100" dirty="0"/>
              <a:t>. In </a:t>
            </a:r>
            <a:r>
              <a:rPr lang="en-GB" sz="1100" dirty="0" err="1"/>
              <a:t>plaats</a:t>
            </a:r>
            <a:r>
              <a:rPr lang="en-GB" sz="1100" dirty="0"/>
              <a:t> </a:t>
            </a:r>
            <a:r>
              <a:rPr lang="en-GB" sz="1100" dirty="0" err="1"/>
              <a:t>daarvan</a:t>
            </a:r>
            <a:r>
              <a:rPr lang="en-GB" sz="1100" dirty="0"/>
              <a:t> </a:t>
            </a:r>
            <a:r>
              <a:rPr lang="en-GB" sz="1100" dirty="0" err="1"/>
              <a:t>moeten</a:t>
            </a:r>
            <a:r>
              <a:rPr lang="en-GB" sz="1100" dirty="0"/>
              <a:t> </a:t>
            </a:r>
            <a:r>
              <a:rPr lang="en-GB" sz="1100" dirty="0" err="1"/>
              <a:t>mensen</a:t>
            </a:r>
            <a:r>
              <a:rPr lang="en-GB" sz="1100" dirty="0"/>
              <a:t> de </a:t>
            </a:r>
            <a:r>
              <a:rPr lang="en-GB" sz="1100" dirty="0" err="1"/>
              <a:t>huisarts</a:t>
            </a:r>
            <a:r>
              <a:rPr lang="en-GB" sz="1100" dirty="0"/>
              <a:t> of de </a:t>
            </a:r>
            <a:r>
              <a:rPr lang="en-GB" sz="1100" dirty="0" err="1"/>
              <a:t>huisartsenpost</a:t>
            </a:r>
            <a:r>
              <a:rPr lang="en-GB" sz="1100" dirty="0"/>
              <a:t> </a:t>
            </a:r>
            <a:r>
              <a:rPr lang="en-GB" sz="1100" dirty="0" err="1"/>
              <a:t>bellen</a:t>
            </a:r>
            <a:r>
              <a:rPr lang="en-GB" sz="1100" dirty="0"/>
              <a:t>. </a:t>
            </a:r>
          </a:p>
          <a:p>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Regelmatig zeggen ouderen met een wilsverklaring: ‘ik heb het geregeld’. Dan hebben mensen een wilsverklaring opgesteld, en de verwachting is daarmee dat het op het eind ook precies zo zal gaan als in de wilsverklaring staat. Het is daarom belangrijk om mensen te vertellen dat er geen garanties bestaan.  Er kunnen altijd omstandigheden zijn waarbij de wilsverklaring niet wordt gevolgd. Geef </a:t>
            </a:r>
            <a:r>
              <a:rPr lang="en-GB" sz="1100" dirty="0" err="1"/>
              <a:t>uitleg</a:t>
            </a:r>
            <a:r>
              <a:rPr lang="en-GB" sz="1100" dirty="0"/>
              <a:t> over </a:t>
            </a:r>
            <a:r>
              <a:rPr lang="en-GB" sz="1100" dirty="0" err="1"/>
              <a:t>medisch</a:t>
            </a:r>
            <a:r>
              <a:rPr lang="en-GB" sz="1100" dirty="0"/>
              <a:t> </a:t>
            </a:r>
            <a:r>
              <a:rPr lang="en-GB" sz="1100" dirty="0" err="1"/>
              <a:t>zinloos</a:t>
            </a:r>
            <a:r>
              <a:rPr lang="en-GB" sz="1100" dirty="0"/>
              <a:t> </a:t>
            </a:r>
            <a:r>
              <a:rPr lang="en-GB" sz="1100" dirty="0" err="1"/>
              <a:t>handelen</a:t>
            </a:r>
            <a:r>
              <a:rPr lang="en-GB" sz="1100" dirty="0"/>
              <a:t>, </a:t>
            </a:r>
            <a:r>
              <a:rPr lang="en-GB" sz="1100" dirty="0" err="1"/>
              <a:t>dat</a:t>
            </a:r>
            <a:r>
              <a:rPr lang="en-GB" sz="1100" dirty="0"/>
              <a:t> </a:t>
            </a:r>
            <a:r>
              <a:rPr lang="en-GB" sz="1100" dirty="0" err="1"/>
              <a:t>als</a:t>
            </a:r>
            <a:r>
              <a:rPr lang="en-GB" sz="1100" dirty="0"/>
              <a:t> de arts </a:t>
            </a:r>
            <a:r>
              <a:rPr lang="en-GB" sz="1100" dirty="0" err="1"/>
              <a:t>beoordeelt</a:t>
            </a:r>
            <a:r>
              <a:rPr lang="en-GB" sz="1100" dirty="0"/>
              <a:t> </a:t>
            </a:r>
            <a:r>
              <a:rPr lang="en-GB" sz="1100" dirty="0" err="1"/>
              <a:t>dat</a:t>
            </a:r>
            <a:r>
              <a:rPr lang="en-GB" sz="1100" dirty="0"/>
              <a:t> </a:t>
            </a:r>
            <a:r>
              <a:rPr lang="en-GB" sz="1100" dirty="0" err="1"/>
              <a:t>een</a:t>
            </a:r>
            <a:r>
              <a:rPr lang="en-GB" sz="1100" dirty="0"/>
              <a:t> </a:t>
            </a:r>
            <a:r>
              <a:rPr lang="en-GB" sz="1100" dirty="0" err="1"/>
              <a:t>behandeling</a:t>
            </a:r>
            <a:r>
              <a:rPr lang="en-GB" sz="1100" dirty="0"/>
              <a:t> </a:t>
            </a:r>
            <a:r>
              <a:rPr lang="en-GB" sz="1100" dirty="0" err="1"/>
              <a:t>niet</a:t>
            </a:r>
            <a:r>
              <a:rPr lang="en-GB" sz="1100" dirty="0"/>
              <a:t> </a:t>
            </a:r>
            <a:r>
              <a:rPr lang="en-GB" sz="1100" dirty="0" err="1"/>
              <a:t>zinvol</a:t>
            </a:r>
            <a:r>
              <a:rPr lang="en-GB" sz="1100" dirty="0"/>
              <a:t> is, </a:t>
            </a:r>
            <a:r>
              <a:rPr lang="en-GB" sz="1100" dirty="0" err="1"/>
              <a:t>dat</a:t>
            </a:r>
            <a:r>
              <a:rPr lang="en-GB" sz="1100" dirty="0"/>
              <a:t> </a:t>
            </a:r>
            <a:r>
              <a:rPr lang="en-GB" sz="1100" dirty="0" err="1"/>
              <a:t>hij</a:t>
            </a:r>
            <a:r>
              <a:rPr lang="en-GB" sz="1100" dirty="0"/>
              <a:t> of </a:t>
            </a:r>
            <a:r>
              <a:rPr lang="en-GB" sz="1100" dirty="0" err="1"/>
              <a:t>zij</a:t>
            </a:r>
            <a:r>
              <a:rPr lang="en-GB" sz="1100" dirty="0"/>
              <a:t> die dan </a:t>
            </a:r>
            <a:r>
              <a:rPr lang="en-GB" sz="1100" dirty="0" err="1"/>
              <a:t>niet</a:t>
            </a:r>
            <a:r>
              <a:rPr lang="en-GB" sz="1100" dirty="0"/>
              <a:t> </a:t>
            </a:r>
            <a:r>
              <a:rPr lang="en-GB" sz="1100" dirty="0" err="1"/>
              <a:t>zal</a:t>
            </a:r>
            <a:r>
              <a:rPr lang="en-GB" sz="1100" dirty="0"/>
              <a:t> </a:t>
            </a:r>
            <a:r>
              <a:rPr lang="en-GB" sz="1100" dirty="0" err="1"/>
              <a:t>uitvoeren</a:t>
            </a:r>
            <a:r>
              <a:rPr lang="en-GB" sz="1100" dirty="0"/>
              <a:t>. Dat is </a:t>
            </a:r>
            <a:r>
              <a:rPr lang="en-GB" sz="1100" dirty="0" err="1"/>
              <a:t>een</a:t>
            </a:r>
            <a:r>
              <a:rPr lang="en-GB" sz="1100" dirty="0"/>
              <a:t> </a:t>
            </a:r>
            <a:r>
              <a:rPr lang="en-GB" sz="1100" dirty="0" err="1"/>
              <a:t>medische</a:t>
            </a:r>
            <a:r>
              <a:rPr lang="en-GB" sz="1100" dirty="0"/>
              <a:t> </a:t>
            </a:r>
            <a:r>
              <a:rPr lang="en-GB" sz="1100" dirty="0" err="1"/>
              <a:t>beslissing</a:t>
            </a:r>
            <a:r>
              <a:rPr lang="en-GB" sz="1100" dirty="0"/>
              <a:t> die </a:t>
            </a:r>
            <a:r>
              <a:rPr lang="en-GB" sz="1100" dirty="0" err="1"/>
              <a:t>kan</a:t>
            </a:r>
            <a:r>
              <a:rPr lang="en-GB" sz="1100" dirty="0"/>
              <a:t> </a:t>
            </a:r>
            <a:r>
              <a:rPr lang="en-GB" sz="1100" dirty="0" err="1"/>
              <a:t>botsen</a:t>
            </a:r>
            <a:r>
              <a:rPr lang="en-GB" sz="1100" dirty="0"/>
              <a:t> met de </a:t>
            </a:r>
            <a:r>
              <a:rPr lang="en-GB" sz="1100" dirty="0" err="1"/>
              <a:t>wensen</a:t>
            </a:r>
            <a:r>
              <a:rPr lang="en-GB" sz="1100" dirty="0"/>
              <a:t> van de patient. </a:t>
            </a:r>
            <a:r>
              <a:rPr lang="en-GB" sz="1100" dirty="0" err="1"/>
              <a:t>Verder</a:t>
            </a:r>
            <a:r>
              <a:rPr lang="en-GB" sz="1100" dirty="0"/>
              <a:t> </a:t>
            </a:r>
            <a:r>
              <a:rPr lang="en-GB" sz="1100" dirty="0" err="1"/>
              <a:t>kan</a:t>
            </a:r>
            <a:r>
              <a:rPr lang="en-GB" sz="1100" dirty="0"/>
              <a:t> het </a:t>
            </a:r>
            <a:r>
              <a:rPr lang="en-GB" sz="1100" dirty="0" err="1"/>
              <a:t>natuurlijk</a:t>
            </a:r>
            <a:r>
              <a:rPr lang="en-GB" sz="1100" dirty="0"/>
              <a:t> </a:t>
            </a:r>
            <a:r>
              <a:rPr lang="en-GB" sz="1100" dirty="0" err="1"/>
              <a:t>ook</a:t>
            </a:r>
            <a:r>
              <a:rPr lang="en-GB" sz="1100" dirty="0"/>
              <a:t> </a:t>
            </a:r>
            <a:r>
              <a:rPr lang="en-GB" sz="1100" dirty="0" err="1"/>
              <a:t>nog</a:t>
            </a:r>
            <a:r>
              <a:rPr lang="en-GB" sz="1100" dirty="0"/>
              <a:t> zo </a:t>
            </a:r>
            <a:r>
              <a:rPr lang="en-GB" sz="1100" dirty="0" err="1"/>
              <a:t>zijn</a:t>
            </a:r>
            <a:r>
              <a:rPr lang="en-GB" sz="1100" dirty="0"/>
              <a:t> </a:t>
            </a:r>
            <a:r>
              <a:rPr lang="en-GB" sz="1100" dirty="0" err="1"/>
              <a:t>dat</a:t>
            </a:r>
            <a:r>
              <a:rPr lang="en-GB" sz="1100" dirty="0"/>
              <a:t> </a:t>
            </a:r>
            <a:r>
              <a:rPr lang="en-GB" sz="1100" dirty="0" err="1"/>
              <a:t>een</a:t>
            </a:r>
            <a:r>
              <a:rPr lang="en-GB" sz="1100" dirty="0"/>
              <a:t> </a:t>
            </a:r>
            <a:r>
              <a:rPr lang="en-GB" sz="1100" dirty="0" err="1"/>
              <a:t>wilsverklaring</a:t>
            </a:r>
            <a:r>
              <a:rPr lang="en-GB" sz="1100" dirty="0"/>
              <a:t> </a:t>
            </a:r>
            <a:r>
              <a:rPr lang="en-GB" sz="1100" dirty="0" err="1"/>
              <a:t>niet</a:t>
            </a:r>
            <a:r>
              <a:rPr lang="en-GB" sz="1100" dirty="0"/>
              <a:t> ter </a:t>
            </a:r>
            <a:r>
              <a:rPr lang="en-GB" sz="1100" dirty="0" err="1"/>
              <a:t>plekke</a:t>
            </a:r>
            <a:r>
              <a:rPr lang="en-GB" sz="1100" dirty="0"/>
              <a:t> </a:t>
            </a:r>
            <a:r>
              <a:rPr lang="en-GB" sz="1100" dirty="0" err="1"/>
              <a:t>beschikbaar</a:t>
            </a:r>
            <a:r>
              <a:rPr lang="en-GB" sz="1100" dirty="0"/>
              <a:t> is en </a:t>
            </a:r>
            <a:r>
              <a:rPr lang="en-GB" sz="1100" dirty="0" err="1"/>
              <a:t>zorgverleners</a:t>
            </a:r>
            <a:r>
              <a:rPr lang="en-GB" sz="1100" dirty="0"/>
              <a:t> en </a:t>
            </a:r>
            <a:r>
              <a:rPr lang="en-GB" sz="1100" dirty="0" err="1"/>
              <a:t>omstanders</a:t>
            </a:r>
            <a:r>
              <a:rPr lang="en-GB" sz="1100" dirty="0"/>
              <a:t> </a:t>
            </a:r>
            <a:r>
              <a:rPr lang="en-GB" sz="1100" dirty="0" err="1"/>
              <a:t>niet</a:t>
            </a:r>
            <a:r>
              <a:rPr lang="en-GB" sz="1100" dirty="0"/>
              <a:t> op de </a:t>
            </a:r>
            <a:r>
              <a:rPr lang="en-GB" sz="1100" dirty="0" err="1"/>
              <a:t>hoogte</a:t>
            </a:r>
            <a:r>
              <a:rPr lang="en-GB" sz="1100" dirty="0"/>
              <a:t> </a:t>
            </a:r>
            <a:r>
              <a:rPr lang="en-GB" sz="1100" dirty="0" err="1"/>
              <a:t>zijn</a:t>
            </a:r>
            <a:r>
              <a:rPr lang="en-GB" sz="1100" dirty="0"/>
              <a:t> van de </a:t>
            </a:r>
            <a:r>
              <a:rPr lang="en-GB" sz="1100" dirty="0" err="1"/>
              <a:t>voorkeuren</a:t>
            </a:r>
            <a:r>
              <a:rPr lang="en-GB" sz="1100" dirty="0"/>
              <a:t> (</a:t>
            </a:r>
            <a:r>
              <a:rPr lang="en-GB" sz="1100" dirty="0" err="1"/>
              <a:t>bv</a:t>
            </a:r>
            <a:r>
              <a:rPr lang="en-GB" sz="1100" dirty="0"/>
              <a:t> </a:t>
            </a:r>
            <a:r>
              <a:rPr lang="en-GB" sz="1100" dirty="0" err="1"/>
              <a:t>als</a:t>
            </a:r>
            <a:r>
              <a:rPr lang="en-GB" sz="1100" dirty="0"/>
              <a:t> er </a:t>
            </a:r>
            <a:r>
              <a:rPr lang="en-GB" sz="1100" dirty="0" err="1"/>
              <a:t>iets</a:t>
            </a:r>
            <a:r>
              <a:rPr lang="en-GB" sz="1100" dirty="0"/>
              <a:t> op </a:t>
            </a:r>
            <a:r>
              <a:rPr lang="en-GB" sz="1100" dirty="0" err="1"/>
              <a:t>straat</a:t>
            </a:r>
            <a:r>
              <a:rPr lang="en-GB" sz="1100" dirty="0"/>
              <a:t> </a:t>
            </a:r>
            <a:r>
              <a:rPr lang="en-GB" sz="1100" dirty="0" err="1"/>
              <a:t>gebeurt</a:t>
            </a:r>
            <a:r>
              <a:rPr lang="en-GB" sz="1100" dirty="0"/>
              <a:t>). </a:t>
            </a:r>
          </a:p>
          <a:p>
            <a:endParaRPr lang="en-GB" sz="1100" dirty="0"/>
          </a:p>
          <a:p>
            <a:r>
              <a:rPr lang="en-GB" sz="1100" dirty="0" err="1"/>
              <a:t>Tegelijk</a:t>
            </a:r>
            <a:r>
              <a:rPr lang="en-GB" sz="1100" dirty="0"/>
              <a:t> is er </a:t>
            </a:r>
            <a:r>
              <a:rPr lang="en-GB" sz="1100" dirty="0" err="1"/>
              <a:t>altijd</a:t>
            </a:r>
            <a:r>
              <a:rPr lang="en-GB" sz="1100" dirty="0"/>
              <a:t> de </a:t>
            </a:r>
            <a:r>
              <a:rPr lang="en-GB" sz="1100" dirty="0" err="1"/>
              <a:t>mogelijkheid</a:t>
            </a:r>
            <a:r>
              <a:rPr lang="en-GB" sz="1100" dirty="0"/>
              <a:t> </a:t>
            </a:r>
            <a:r>
              <a:rPr lang="en-GB" sz="1100" dirty="0" err="1"/>
              <a:t>dat</a:t>
            </a:r>
            <a:r>
              <a:rPr lang="en-GB" sz="1100" dirty="0"/>
              <a:t> </a:t>
            </a:r>
            <a:r>
              <a:rPr lang="en-GB" sz="1100" dirty="0" err="1"/>
              <a:t>als</a:t>
            </a:r>
            <a:r>
              <a:rPr lang="en-GB" sz="1100" dirty="0"/>
              <a:t> </a:t>
            </a:r>
            <a:r>
              <a:rPr lang="en-GB" sz="1100" dirty="0" err="1"/>
              <a:t>iemand</a:t>
            </a:r>
            <a:r>
              <a:rPr lang="en-GB" sz="1100" dirty="0"/>
              <a:t> </a:t>
            </a:r>
            <a:r>
              <a:rPr lang="en-GB" sz="1100" dirty="0" err="1"/>
              <a:t>een</a:t>
            </a:r>
            <a:r>
              <a:rPr lang="en-GB" sz="1100" dirty="0"/>
              <a:t> </a:t>
            </a:r>
            <a:r>
              <a:rPr lang="en-GB" sz="1100" dirty="0" err="1"/>
              <a:t>wilsverklaring</a:t>
            </a:r>
            <a:r>
              <a:rPr lang="en-GB" sz="1100" dirty="0"/>
              <a:t> </a:t>
            </a:r>
            <a:r>
              <a:rPr lang="en-GB" sz="1100" dirty="0" err="1"/>
              <a:t>heeft</a:t>
            </a:r>
            <a:r>
              <a:rPr lang="en-GB" sz="1100" dirty="0"/>
              <a:t>, </a:t>
            </a:r>
            <a:r>
              <a:rPr lang="en-GB" sz="1100" dirty="0" err="1"/>
              <a:t>dat</a:t>
            </a:r>
            <a:r>
              <a:rPr lang="en-GB" sz="1100" dirty="0"/>
              <a:t> </a:t>
            </a:r>
            <a:r>
              <a:rPr lang="en-GB" sz="1100" dirty="0" err="1"/>
              <a:t>daar</a:t>
            </a:r>
            <a:r>
              <a:rPr lang="en-GB" sz="1100" dirty="0"/>
              <a:t> </a:t>
            </a:r>
            <a:r>
              <a:rPr lang="en-GB" sz="1100" dirty="0" err="1"/>
              <a:t>inderdaad</a:t>
            </a:r>
            <a:r>
              <a:rPr lang="en-GB" sz="1100" dirty="0"/>
              <a:t> </a:t>
            </a:r>
            <a:r>
              <a:rPr lang="en-GB" sz="1100" dirty="0" err="1"/>
              <a:t>naar</a:t>
            </a:r>
            <a:r>
              <a:rPr lang="en-GB" sz="1100" dirty="0"/>
              <a:t> </a:t>
            </a:r>
            <a:r>
              <a:rPr lang="en-GB" sz="1100" dirty="0" err="1"/>
              <a:t>gehandeld</a:t>
            </a:r>
            <a:r>
              <a:rPr lang="en-GB" sz="1100" dirty="0"/>
              <a:t> </a:t>
            </a:r>
            <a:r>
              <a:rPr lang="en-GB" sz="1100" dirty="0" err="1"/>
              <a:t>wordt</a:t>
            </a:r>
            <a:r>
              <a:rPr lang="en-GB" sz="1100" dirty="0"/>
              <a:t>. Dat is op </a:t>
            </a:r>
            <a:r>
              <a:rPr lang="en-GB" sz="1100" dirty="0" err="1"/>
              <a:t>zich</a:t>
            </a:r>
            <a:r>
              <a:rPr lang="en-GB" sz="1100" dirty="0"/>
              <a:t> </a:t>
            </a:r>
            <a:r>
              <a:rPr lang="en-GB" sz="1100" dirty="0" err="1"/>
              <a:t>goed</a:t>
            </a:r>
            <a:r>
              <a:rPr lang="en-GB" sz="1100" dirty="0"/>
              <a:t>, maar </a:t>
            </a:r>
            <a:r>
              <a:rPr lang="en-GB" sz="1100" dirty="0" err="1"/>
              <a:t>als</a:t>
            </a:r>
            <a:r>
              <a:rPr lang="en-GB" sz="1100" dirty="0"/>
              <a:t> je van </a:t>
            </a:r>
            <a:r>
              <a:rPr lang="en-GB" sz="1100" dirty="0" err="1"/>
              <a:t>mening</a:t>
            </a:r>
            <a:r>
              <a:rPr lang="en-GB" sz="1100" dirty="0"/>
              <a:t> </a:t>
            </a:r>
            <a:r>
              <a:rPr lang="en-GB" sz="1100" dirty="0" err="1"/>
              <a:t>veranderd</a:t>
            </a:r>
            <a:r>
              <a:rPr lang="en-GB" sz="1100" dirty="0"/>
              <a:t>, is het </a:t>
            </a:r>
            <a:r>
              <a:rPr lang="en-GB" sz="1100" dirty="0" err="1"/>
              <a:t>dus</a:t>
            </a:r>
            <a:r>
              <a:rPr lang="en-GB" sz="1100" dirty="0"/>
              <a:t> </a:t>
            </a:r>
            <a:r>
              <a:rPr lang="en-GB" sz="1100" dirty="0" err="1"/>
              <a:t>ook</a:t>
            </a:r>
            <a:r>
              <a:rPr lang="en-GB" sz="1100" dirty="0"/>
              <a:t> extra </a:t>
            </a:r>
            <a:r>
              <a:rPr lang="en-GB" sz="1100" dirty="0" err="1"/>
              <a:t>belangrijk</a:t>
            </a:r>
            <a:r>
              <a:rPr lang="en-GB" sz="1100" dirty="0"/>
              <a:t> om </a:t>
            </a:r>
            <a:r>
              <a:rPr lang="en-GB" sz="1100" dirty="0" err="1"/>
              <a:t>dat</a:t>
            </a:r>
            <a:r>
              <a:rPr lang="en-GB" sz="1100" dirty="0"/>
              <a:t> te </a:t>
            </a:r>
            <a:r>
              <a:rPr lang="en-GB" sz="1100" dirty="0" err="1"/>
              <a:t>bespreken</a:t>
            </a:r>
            <a:r>
              <a:rPr lang="en-GB" sz="1100" dirty="0"/>
              <a:t> met de </a:t>
            </a:r>
            <a:r>
              <a:rPr lang="en-GB" sz="1100" dirty="0" err="1"/>
              <a:t>huisarts</a:t>
            </a:r>
            <a:r>
              <a:rPr lang="en-GB" sz="1100" dirty="0"/>
              <a:t> en </a:t>
            </a:r>
            <a:r>
              <a:rPr lang="en-GB" sz="1100" dirty="0" err="1"/>
              <a:t>anderen</a:t>
            </a:r>
            <a:r>
              <a:rPr lang="en-GB" sz="1100" dirty="0"/>
              <a:t>. </a:t>
            </a:r>
          </a:p>
          <a:p>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De </a:t>
            </a:r>
            <a:r>
              <a:rPr lang="en-GB" sz="1100" dirty="0" err="1"/>
              <a:t>wilsverklaring</a:t>
            </a:r>
            <a:r>
              <a:rPr lang="en-GB" sz="1100" dirty="0"/>
              <a:t> </a:t>
            </a:r>
            <a:r>
              <a:rPr lang="en-GB" sz="1100" dirty="0" err="1"/>
              <a:t>moet</a:t>
            </a:r>
            <a:r>
              <a:rPr lang="en-GB" sz="1100" dirty="0"/>
              <a:t> </a:t>
            </a:r>
            <a:r>
              <a:rPr lang="en-GB" sz="1100" dirty="0" err="1"/>
              <a:t>makkelijk</a:t>
            </a:r>
            <a:r>
              <a:rPr lang="en-GB" sz="1100" dirty="0"/>
              <a:t> </a:t>
            </a:r>
            <a:r>
              <a:rPr lang="en-GB" sz="1100" dirty="0" err="1"/>
              <a:t>beschikbaar</a:t>
            </a:r>
            <a:r>
              <a:rPr lang="en-GB" sz="1100" dirty="0"/>
              <a:t> </a:t>
            </a:r>
            <a:r>
              <a:rPr lang="en-GB" sz="1100" dirty="0" err="1"/>
              <a:t>zijn</a:t>
            </a:r>
            <a:r>
              <a:rPr lang="en-GB" sz="1100" dirty="0"/>
              <a:t> </a:t>
            </a:r>
            <a:r>
              <a:rPr lang="en-GB" sz="1100" dirty="0" err="1"/>
              <a:t>voor</a:t>
            </a:r>
            <a:r>
              <a:rPr lang="en-GB" sz="1100" dirty="0"/>
              <a:t> </a:t>
            </a:r>
            <a:r>
              <a:rPr lang="en-GB" sz="1100" dirty="0" err="1"/>
              <a:t>naasten</a:t>
            </a:r>
            <a:r>
              <a:rPr lang="en-GB" sz="1100" dirty="0"/>
              <a:t>, het team van de </a:t>
            </a:r>
            <a:r>
              <a:rPr lang="en-GB" sz="1100" dirty="0" err="1"/>
              <a:t>thuiszorg</a:t>
            </a:r>
            <a:r>
              <a:rPr lang="en-GB" sz="1100" dirty="0"/>
              <a:t> en </a:t>
            </a:r>
            <a:r>
              <a:rPr lang="en-GB" sz="1100" dirty="0" err="1"/>
              <a:t>anderen</a:t>
            </a:r>
            <a:r>
              <a:rPr lang="en-GB" sz="1100" dirty="0"/>
              <a:t>. Het is </a:t>
            </a:r>
            <a:r>
              <a:rPr lang="en-GB" sz="1100" dirty="0" err="1"/>
              <a:t>dus</a:t>
            </a:r>
            <a:r>
              <a:rPr lang="en-GB" sz="1100" dirty="0"/>
              <a:t> </a:t>
            </a:r>
            <a:r>
              <a:rPr lang="en-GB" sz="1100" dirty="0" err="1"/>
              <a:t>belangrijk</a:t>
            </a:r>
            <a:r>
              <a:rPr lang="en-GB" sz="1100" dirty="0"/>
              <a:t> </a:t>
            </a:r>
            <a:r>
              <a:rPr lang="en-GB" sz="1100" dirty="0" err="1"/>
              <a:t>dat</a:t>
            </a:r>
            <a:r>
              <a:rPr lang="en-GB" sz="1100" dirty="0"/>
              <a:t> de patient </a:t>
            </a:r>
            <a:r>
              <a:rPr lang="en-GB" sz="1100" dirty="0" err="1"/>
              <a:t>aan</a:t>
            </a:r>
            <a:r>
              <a:rPr lang="en-GB" sz="1100" dirty="0"/>
              <a:t> </a:t>
            </a:r>
            <a:r>
              <a:rPr lang="en-GB" sz="1100" dirty="0" err="1"/>
              <a:t>anderen</a:t>
            </a:r>
            <a:r>
              <a:rPr lang="en-GB" sz="1100" dirty="0"/>
              <a:t> </a:t>
            </a:r>
            <a:r>
              <a:rPr lang="en-GB" sz="1100" dirty="0" err="1"/>
              <a:t>laat</a:t>
            </a:r>
            <a:r>
              <a:rPr lang="en-GB" sz="1100" dirty="0"/>
              <a:t> </a:t>
            </a:r>
            <a:r>
              <a:rPr lang="en-GB" sz="1100" dirty="0" err="1"/>
              <a:t>weten</a:t>
            </a:r>
            <a:r>
              <a:rPr lang="en-GB" sz="1100" dirty="0"/>
              <a:t> </a:t>
            </a:r>
            <a:r>
              <a:rPr lang="en-GB" sz="1100" dirty="0" err="1"/>
              <a:t>waar</a:t>
            </a:r>
            <a:r>
              <a:rPr lang="en-GB" sz="1100" dirty="0"/>
              <a:t> de </a:t>
            </a:r>
            <a:r>
              <a:rPr lang="en-GB" sz="1100" dirty="0" err="1"/>
              <a:t>wilsverklaring</a:t>
            </a:r>
            <a:r>
              <a:rPr lang="en-GB" sz="1100" dirty="0"/>
              <a:t> </a:t>
            </a:r>
            <a:r>
              <a:rPr lang="en-GB" sz="1100" dirty="0" err="1"/>
              <a:t>ligt</a:t>
            </a:r>
            <a:r>
              <a:rPr lang="en-GB" sz="1100" dirty="0"/>
              <a:t>. </a:t>
            </a:r>
            <a:r>
              <a:rPr lang="en-GB" sz="1100" dirty="0" err="1"/>
              <a:t>Deze</a:t>
            </a:r>
            <a:r>
              <a:rPr lang="en-GB" sz="1100" dirty="0"/>
              <a:t> </a:t>
            </a:r>
            <a:r>
              <a:rPr lang="en-GB" sz="1100" dirty="0" err="1"/>
              <a:t>moet</a:t>
            </a:r>
            <a:r>
              <a:rPr lang="en-GB" sz="1100" dirty="0"/>
              <a:t> op </a:t>
            </a:r>
            <a:r>
              <a:rPr lang="en-GB" sz="1100" dirty="0" err="1"/>
              <a:t>een</a:t>
            </a:r>
            <a:r>
              <a:rPr lang="en-GB" sz="1100" dirty="0"/>
              <a:t> </a:t>
            </a:r>
            <a:r>
              <a:rPr lang="en-GB" sz="1100" dirty="0" err="1"/>
              <a:t>makkelijke</a:t>
            </a:r>
            <a:r>
              <a:rPr lang="en-GB" sz="1100" dirty="0"/>
              <a:t> / </a:t>
            </a:r>
            <a:r>
              <a:rPr lang="en-GB" sz="1100" dirty="0" err="1"/>
              <a:t>toegankelijke</a:t>
            </a:r>
            <a:r>
              <a:rPr lang="en-GB" sz="1100" dirty="0"/>
              <a:t> </a:t>
            </a:r>
            <a:r>
              <a:rPr lang="en-GB" sz="1100" dirty="0" err="1"/>
              <a:t>plaats</a:t>
            </a:r>
            <a:r>
              <a:rPr lang="en-GB" sz="1100" dirty="0"/>
              <a:t> </a:t>
            </a:r>
            <a:r>
              <a:rPr lang="en-GB" sz="1100" dirty="0" err="1"/>
              <a:t>liggen</a:t>
            </a:r>
            <a:r>
              <a:rPr lang="en-GB" sz="1100" dirty="0"/>
              <a:t> die </a:t>
            </a:r>
            <a:r>
              <a:rPr lang="en-GB" sz="1100" dirty="0" err="1"/>
              <a:t>bekend</a:t>
            </a:r>
            <a:r>
              <a:rPr lang="en-GB" sz="1100" dirty="0"/>
              <a:t> is bij </a:t>
            </a:r>
            <a:r>
              <a:rPr lang="en-GB" sz="1100" dirty="0" err="1"/>
              <a:t>zorgverleners</a:t>
            </a:r>
            <a:r>
              <a:rPr lang="en-GB" sz="1100" dirty="0"/>
              <a:t> en </a:t>
            </a:r>
            <a:r>
              <a:rPr lang="en-GB" sz="1100" dirty="0" err="1"/>
              <a:t>naasten</a:t>
            </a:r>
            <a:r>
              <a:rPr lang="en-GB" sz="1100" dirty="0"/>
              <a:t> (</a:t>
            </a:r>
            <a:r>
              <a:rPr lang="en-GB" sz="1100" dirty="0" err="1"/>
              <a:t>bv</a:t>
            </a:r>
            <a:r>
              <a:rPr lang="en-GB" sz="1100" dirty="0"/>
              <a:t> met </a:t>
            </a:r>
            <a:r>
              <a:rPr lang="en-GB" sz="1100" dirty="0" err="1"/>
              <a:t>een</a:t>
            </a:r>
            <a:r>
              <a:rPr lang="en-GB" sz="1100" dirty="0"/>
              <a:t> </a:t>
            </a:r>
            <a:r>
              <a:rPr lang="en-GB" sz="1100" dirty="0" err="1"/>
              <a:t>magneet</a:t>
            </a:r>
            <a:r>
              <a:rPr lang="en-GB" sz="1100" dirty="0"/>
              <a:t> op de </a:t>
            </a:r>
            <a:r>
              <a:rPr lang="en-GB" sz="1100" dirty="0" err="1"/>
              <a:t>koelkast</a:t>
            </a:r>
            <a:r>
              <a:rPr lang="en-GB" sz="1100" dirty="0"/>
              <a:t>, in de </a:t>
            </a:r>
            <a:r>
              <a:rPr lang="en-GB" sz="1100" dirty="0" err="1"/>
              <a:t>meterkast</a:t>
            </a:r>
            <a:r>
              <a:rPr lang="en-GB" sz="1100" dirty="0"/>
              <a:t> of in het tv-</a:t>
            </a:r>
            <a:r>
              <a:rPr lang="en-GB" sz="1100" dirty="0" err="1"/>
              <a:t>kastje</a:t>
            </a:r>
            <a:r>
              <a:rPr lang="en-GB" sz="1100" dirty="0"/>
              <a:t>). Als </a:t>
            </a:r>
            <a:r>
              <a:rPr lang="en-GB" sz="1100" dirty="0" err="1"/>
              <a:t>patienten</a:t>
            </a:r>
            <a:r>
              <a:rPr lang="en-GB" sz="1100" dirty="0"/>
              <a:t> </a:t>
            </a:r>
            <a:r>
              <a:rPr lang="en-GB" sz="1100" dirty="0" err="1"/>
              <a:t>worden</a:t>
            </a:r>
            <a:r>
              <a:rPr lang="en-GB" sz="1100" dirty="0"/>
              <a:t> </a:t>
            </a:r>
            <a:r>
              <a:rPr lang="en-GB" sz="1100" dirty="0" err="1"/>
              <a:t>opgenomen</a:t>
            </a:r>
            <a:r>
              <a:rPr lang="en-GB" sz="1100" dirty="0"/>
              <a:t> </a:t>
            </a:r>
            <a:r>
              <a:rPr lang="en-GB" sz="1100" dirty="0" err="1"/>
              <a:t>kunnen</a:t>
            </a:r>
            <a:r>
              <a:rPr lang="en-GB" sz="1100" dirty="0"/>
              <a:t> ze de </a:t>
            </a:r>
            <a:r>
              <a:rPr lang="en-GB" sz="1100" dirty="0" err="1"/>
              <a:t>wilsverklaring</a:t>
            </a:r>
            <a:r>
              <a:rPr lang="en-GB" sz="1100" dirty="0"/>
              <a:t> </a:t>
            </a:r>
            <a:r>
              <a:rPr lang="en-GB" sz="1100" dirty="0" err="1"/>
              <a:t>meenemen</a:t>
            </a:r>
            <a:r>
              <a:rPr lang="en-GB" sz="1100" dirty="0"/>
              <a:t> </a:t>
            </a:r>
            <a:r>
              <a:rPr lang="en-GB" sz="1100" dirty="0" err="1"/>
              <a:t>naar</a:t>
            </a:r>
            <a:r>
              <a:rPr lang="en-GB" sz="1100" dirty="0"/>
              <a:t> het </a:t>
            </a:r>
            <a:r>
              <a:rPr lang="en-GB" sz="1100" dirty="0" err="1"/>
              <a:t>ziekenhuis</a:t>
            </a:r>
            <a:r>
              <a:rPr lang="en-GB" sz="1100" dirty="0"/>
              <a:t> of het </a:t>
            </a:r>
            <a:r>
              <a:rPr lang="en-GB" sz="1100" dirty="0" err="1"/>
              <a:t>woonzorgcentrum</a:t>
            </a:r>
            <a:r>
              <a:rPr lang="en-GB" sz="1100" dirty="0"/>
              <a:t>. </a:t>
            </a:r>
          </a:p>
          <a:p>
            <a:endParaRPr lang="en-GB" sz="1100" dirty="0"/>
          </a:p>
          <a:p>
            <a:r>
              <a:rPr lang="en-GB" sz="1100" dirty="0"/>
              <a:t>Het is hoe dan </a:t>
            </a:r>
            <a:r>
              <a:rPr lang="en-GB" sz="1100" dirty="0" err="1"/>
              <a:t>ook</a:t>
            </a:r>
            <a:r>
              <a:rPr lang="en-GB" sz="1100" dirty="0"/>
              <a:t>, met of </a:t>
            </a:r>
            <a:r>
              <a:rPr lang="en-GB" sz="1100" dirty="0" err="1"/>
              <a:t>zonder</a:t>
            </a:r>
            <a:r>
              <a:rPr lang="en-GB" sz="1100" dirty="0"/>
              <a:t> </a:t>
            </a:r>
            <a:r>
              <a:rPr lang="en-GB" sz="1100" dirty="0" err="1"/>
              <a:t>wilsverklaring</a:t>
            </a:r>
            <a:r>
              <a:rPr lang="en-GB" sz="1100" dirty="0"/>
              <a:t>, </a:t>
            </a:r>
            <a:r>
              <a:rPr lang="en-GB" sz="1100" dirty="0" err="1"/>
              <a:t>belangrijk</a:t>
            </a:r>
            <a:r>
              <a:rPr lang="en-GB" sz="1100" dirty="0"/>
              <a:t> om </a:t>
            </a:r>
            <a:r>
              <a:rPr lang="en-GB" sz="1100" dirty="0" err="1"/>
              <a:t>naasten</a:t>
            </a:r>
            <a:r>
              <a:rPr lang="en-GB" sz="1100" dirty="0"/>
              <a:t> op de </a:t>
            </a:r>
            <a:r>
              <a:rPr lang="en-GB" sz="1100" dirty="0" err="1"/>
              <a:t>hoogte</a:t>
            </a:r>
            <a:r>
              <a:rPr lang="en-GB" sz="1100" dirty="0"/>
              <a:t> te </a:t>
            </a:r>
            <a:r>
              <a:rPr lang="en-GB" sz="1100" dirty="0" err="1"/>
              <a:t>stellen</a:t>
            </a:r>
            <a:r>
              <a:rPr lang="en-GB" sz="1100" dirty="0"/>
              <a:t> van je </a:t>
            </a:r>
            <a:r>
              <a:rPr lang="en-GB" sz="1100" dirty="0" err="1"/>
              <a:t>voorkeuren</a:t>
            </a:r>
            <a:r>
              <a:rPr lang="en-GB" sz="1100" dirty="0"/>
              <a:t> en om </a:t>
            </a:r>
            <a:r>
              <a:rPr lang="en-GB" sz="1100" dirty="0" err="1"/>
              <a:t>ook</a:t>
            </a:r>
            <a:r>
              <a:rPr lang="en-GB" sz="1100" dirty="0"/>
              <a:t> </a:t>
            </a:r>
            <a:r>
              <a:rPr lang="en-GB" sz="1100" dirty="0" err="1"/>
              <a:t>aan</a:t>
            </a:r>
            <a:r>
              <a:rPr lang="en-GB" sz="1100" dirty="0"/>
              <a:t> hen </a:t>
            </a:r>
            <a:r>
              <a:rPr lang="en-GB" sz="1100" dirty="0" err="1"/>
              <a:t>eventuele</a:t>
            </a:r>
            <a:r>
              <a:rPr lang="en-GB" sz="1100" dirty="0"/>
              <a:t> </a:t>
            </a:r>
            <a:r>
              <a:rPr lang="en-GB" sz="1100" dirty="0" err="1"/>
              <a:t>instructies</a:t>
            </a:r>
            <a:r>
              <a:rPr lang="en-GB" sz="1100" dirty="0"/>
              <a:t> te </a:t>
            </a:r>
            <a:r>
              <a:rPr lang="en-GB" sz="1100" dirty="0" err="1"/>
              <a:t>geven</a:t>
            </a:r>
            <a:r>
              <a:rPr lang="en-GB" sz="1100" dirty="0"/>
              <a:t>. </a:t>
            </a:r>
          </a:p>
          <a:p>
            <a:endParaRPr lang="en-GB" sz="1100"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19</a:t>
            </a:fld>
            <a:endParaRPr lang="en-US" altLang="nl-NL"/>
          </a:p>
        </p:txBody>
      </p:sp>
    </p:spTree>
    <p:extLst>
      <p:ext uri="{BB962C8B-B14F-4D97-AF65-F5344CB8AC3E}">
        <p14:creationId xmlns:p14="http://schemas.microsoft.com/office/powerpoint/2010/main" val="68844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Zodra alle deelnemers binnen zijn stel je jezelf kort voor en geef je uitleg over de training en de eerste bijeenkomst.</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Leerdoelen eerste sessie</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Bijeenkomst duurt 3 uur; </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Thema is proactieve zorgplanning (wat is het, wanneer begin je erover te praten en met wie, samenwerking en organisatie);</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Verschillende werkvormen (presentatie, filmpjes, discussie, oefeningen, enzovoorts)</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Interactief; stel tussentijds vragen! </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a:t>
            </a:fld>
            <a:endParaRPr lang="nl-NL"/>
          </a:p>
        </p:txBody>
      </p:sp>
    </p:spTree>
    <p:extLst>
      <p:ext uri="{BB962C8B-B14F-4D97-AF65-F5344CB8AC3E}">
        <p14:creationId xmlns:p14="http://schemas.microsoft.com/office/powerpoint/2010/main" val="32824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Bespreek met deelnemers wat handige momenten voor herhaling van PZP gesprekken kunnen zijn.</a:t>
            </a:r>
          </a:p>
          <a:p>
            <a:r>
              <a:rPr lang="nl-NL" sz="1300" dirty="0"/>
              <a:t>Zijn de wensen nog hetzelfde? Zijn er aanpassingen of aanvullingen?</a:t>
            </a:r>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20</a:t>
            </a:fld>
            <a:endParaRPr lang="en-US" altLang="nl-NL"/>
          </a:p>
        </p:txBody>
      </p:sp>
    </p:spTree>
    <p:extLst>
      <p:ext uri="{BB962C8B-B14F-4D97-AF65-F5344CB8AC3E}">
        <p14:creationId xmlns:p14="http://schemas.microsoft.com/office/powerpoint/2010/main" val="1179716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Zijn er vragen tot nu toe?</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800" dirty="0">
                <a:solidFill>
                  <a:srgbClr val="0D4149"/>
                </a:solidFill>
                <a:effectLst/>
                <a:latin typeface="Calibri" panose="020F0502020204030204" pitchFamily="34" charset="0"/>
                <a:ea typeface="Gill Sans MT" panose="020B0502020104020203" pitchFamily="34" charset="0"/>
              </a:rPr>
              <a:t>Leidt het laatste deel in.</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21</a:t>
            </a:fld>
            <a:endParaRPr lang="nl-NL"/>
          </a:p>
        </p:txBody>
      </p:sp>
    </p:spTree>
    <p:extLst>
      <p:ext uri="{BB962C8B-B14F-4D97-AF65-F5344CB8AC3E}">
        <p14:creationId xmlns:p14="http://schemas.microsoft.com/office/powerpoint/2010/main" val="1130186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Introduceer het filmfragment: we gaan naar het volgende deel van het filmpje kijken, waarin huisartsen en </a:t>
            </a:r>
            <a:r>
              <a:rPr lang="nl-NL" sz="1800" kern="100" dirty="0" err="1">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POHs</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hoe zij met elkaar samenwerken rond PZP.</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Toon het fragment (van 9:17 tot 11:36).</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800" dirty="0">
                <a:solidFill>
                  <a:srgbClr val="0D4149"/>
                </a:solidFill>
                <a:effectLst/>
                <a:latin typeface="Calibri" panose="020F0502020204030204" pitchFamily="34" charset="0"/>
                <a:ea typeface="Gill Sans MT" panose="020B0502020104020203" pitchFamily="34" charset="0"/>
              </a:rPr>
              <a:t>Samenwerking gaat verder dan alleen overdracht; ga in gesprek met elkaar over belangrijke samenwerkingspartners rond de patiënt en hoe met deze partners samengewerkt kan worden.</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22</a:t>
            </a:fld>
            <a:endParaRPr lang="nl-NL"/>
          </a:p>
        </p:txBody>
      </p:sp>
    </p:spTree>
    <p:extLst>
      <p:ext uri="{BB962C8B-B14F-4D97-AF65-F5344CB8AC3E}">
        <p14:creationId xmlns:p14="http://schemas.microsoft.com/office/powerpoint/2010/main" val="37167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Bedenk of je wilt dat mensen over deze dia in gesprek gaan rond een praktijk of per discipline of gemengd of dat je het gesprek plenair voert (kan per groep verschillen).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Benoem de punten op de dia en vraag of er nog andere belangrijke zaken zijn met het oog op duurzame borging van PZP. </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Laat deelnemers met elkaar bediscussiëren wat zij nodig hebben om PZP gesprekken structureel in hun dagelijks werk in te bouwen en te borgen.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Benadruk dat het allemaal niet in een keer perfect geregeld zal zijn. Houdt de vinger aan de pols, sta open voor elkaars feedback, en stel plannen en procedures bij waar nodig. </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Het filmpje op deze dia is optioneel (alleen tonen als er tijd voor is).</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Dia 28 over tips bij implementatie kan aanvullend op deze dia getoond worden. </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23</a:t>
            </a:fld>
            <a:endParaRPr lang="nl-NL"/>
          </a:p>
        </p:txBody>
      </p:sp>
    </p:spTree>
    <p:extLst>
      <p:ext uri="{BB962C8B-B14F-4D97-AF65-F5344CB8AC3E}">
        <p14:creationId xmlns:p14="http://schemas.microsoft.com/office/powerpoint/2010/main" val="707623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Beantwoord eventuele vragen over deze bijeenkomst. Bereid deelnemers voor op de volgende bijeenkomst. </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24</a:t>
            </a:fld>
            <a:endParaRPr lang="nl-NL"/>
          </a:p>
        </p:txBody>
      </p:sp>
    </p:spTree>
    <p:extLst>
      <p:ext uri="{BB962C8B-B14F-4D97-AF65-F5344CB8AC3E}">
        <p14:creationId xmlns:p14="http://schemas.microsoft.com/office/powerpoint/2010/main" val="101636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Vraag deelnemers wat ze inhoudelijk van de bijeenkomst vonden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800" dirty="0">
                <a:solidFill>
                  <a:srgbClr val="0D4149"/>
                </a:solidFill>
                <a:effectLst/>
                <a:latin typeface="Calibri" panose="020F0502020204030204" pitchFamily="34" charset="0"/>
                <a:ea typeface="Gill Sans MT" panose="020B0502020104020203" pitchFamily="34" charset="0"/>
              </a:rPr>
              <a:t>Vraag deelnemers naar verbeterpunten in organisatie en inhoud van de bijeenkomst</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25</a:t>
            </a:fld>
            <a:endParaRPr lang="nl-NL"/>
          </a:p>
        </p:txBody>
      </p:sp>
    </p:spTree>
    <p:extLst>
      <p:ext uri="{BB962C8B-B14F-4D97-AF65-F5344CB8AC3E}">
        <p14:creationId xmlns:p14="http://schemas.microsoft.com/office/powerpoint/2010/main" val="70083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Reserve dia:</a:t>
            </a:r>
          </a:p>
          <a:p>
            <a:r>
              <a:rPr lang="nl-NL" dirty="0"/>
              <a:t>Om te benadrukken dat het leven van mensen zich grotendeels BUITEN de (professionele) zorg afspeelt, kan deze dia getoond worden. Mensen in de zorg zien maar een klein deel van de oudere en hebben vaak geen goed totaalbeeld van iemands leven en wat daarin belangrijk is. </a:t>
            </a:r>
          </a:p>
          <a:p>
            <a:r>
              <a:rPr lang="nl-NL" dirty="0"/>
              <a:t>Als je wilt weten wat belangrijk is voor iemand, is het zaak om goed door te vragen en ook bewust aandacht te hebben voor niet-medische aspecten. Bijvoorbeeld </a:t>
            </a:r>
            <a:r>
              <a:rPr lang="nl-NL" dirty="0" err="1"/>
              <a:t>hobbies</a:t>
            </a:r>
            <a:r>
              <a:rPr lang="nl-NL" dirty="0"/>
              <a:t>, familie, vrienden, religie. Je kan ook vragen hoe iemands dag eruit ziet, of er iets is in de komende week / maand waar iemand naar uitkijkt, welke gewoontes belangrijk voor iemand zijn.</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27</a:t>
            </a:fld>
            <a:endParaRPr lang="nl-NL"/>
          </a:p>
        </p:txBody>
      </p:sp>
    </p:spTree>
    <p:extLst>
      <p:ext uri="{BB962C8B-B14F-4D97-AF65-F5344CB8AC3E}">
        <p14:creationId xmlns:p14="http://schemas.microsoft.com/office/powerpoint/2010/main" val="778198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Reserve dia:</a:t>
            </a:r>
          </a:p>
          <a:p>
            <a:r>
              <a:rPr lang="nl-NL" dirty="0"/>
              <a:t>Deze reserve dia kan gebruikt worden in aanvulling op dia 23 over organisatie. </a:t>
            </a:r>
          </a:p>
          <a:p>
            <a:r>
              <a:rPr lang="nl-NL" dirty="0"/>
              <a:t>Aanbeveling 1 - streefgetal: Als je ACP wilt implementeren kies dan een streefgetal voor het voeren van gesprekken. Maak het niet te vrijblijvend, kijk of het streefgetal gehaald wordt, en ga met elkaar in gesprek als je het streefgetal niet haalt.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Aanbeveling 2 - kartrekker: Wijs een kartrekker aan bij implementatie. De kartrekker zorgt er voor dat implementatie aandachtspunt is en blijft. Met het oog op borging is het van belang dat de trekker met toestemming van alle deelnemers gekozen wordt en dat er binnen de organisaties van waaruit zorgverleners deelnemen draagvlak is voor implementatie van ACP. Ook is het van belang dat de trekker mondig is en vanuit haar positie binnen de organisatie en ervaring in staat is om actief een bijdrage te leveren aan implementatie. en werk samen. </a:t>
            </a:r>
          </a:p>
          <a:p>
            <a:r>
              <a:rPr lang="nl-NL" dirty="0"/>
              <a:t>Aanbeveling 3 – doen!: Het voeren van ACP gesprekken is niet perse moeilijk, maar het is wel iets wat je moet leren. Je moet er handigheid in krijgen. In de handreiking waar</a:t>
            </a:r>
            <a:r>
              <a:rPr lang="nl-NL" baseline="0" dirty="0"/>
              <a:t> jullie een linkje voor krijgen, </a:t>
            </a:r>
            <a:r>
              <a:rPr lang="nl-NL" dirty="0"/>
              <a:t>staan tips, maar pas als je die in de praktijk gaat brengen, krijg je het echt onder de knie. Volg een training, en ga daarna vooral zoveel mogelijk het gesprek aan met patiënten, cliënten, bewoners, zorgvragers, enzovoorts. Dan leer je wat voor jou en voor jou patiënten het beste werkt, en hoe je gebruik kunt maken van situaties die in je dagelijks werk regelmatig voorkomen. </a:t>
            </a:r>
          </a:p>
          <a:p>
            <a:r>
              <a:rPr lang="nl-NL" dirty="0"/>
              <a:t>Aanbeveling 4 - samenwerking: Werk samen! Zoek aansluiting of gebruik de samenwerkingsverbanden die er al liggen; dit voorkomt dat u als organisatie het wiel opnieuw uitvindt. Neemt u deel aan een </a:t>
            </a:r>
            <a:r>
              <a:rPr lang="nl-NL" dirty="0" err="1"/>
              <a:t>mdo</a:t>
            </a:r>
            <a:r>
              <a:rPr lang="nl-NL" dirty="0"/>
              <a:t> of PaTz, bespreek implementatie van proactieve zorgplanning dan ook daar. </a:t>
            </a:r>
          </a:p>
          <a:p>
            <a:endParaRPr lang="nl-NL"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28</a:t>
            </a:fld>
            <a:endParaRPr lang="en-US" altLang="nl-NL"/>
          </a:p>
        </p:txBody>
      </p:sp>
    </p:spTree>
    <p:extLst>
      <p:ext uri="{BB962C8B-B14F-4D97-AF65-F5344CB8AC3E}">
        <p14:creationId xmlns:p14="http://schemas.microsoft.com/office/powerpoint/2010/main" val="160880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Bespreek puntsgewijs het programma, zodat deelnemers weten wat ze kunnen verwachten.</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3</a:t>
            </a:fld>
            <a:endParaRPr lang="nl-NL"/>
          </a:p>
        </p:txBody>
      </p:sp>
    </p:spTree>
    <p:extLst>
      <p:ext uri="{BB962C8B-B14F-4D97-AF65-F5344CB8AC3E}">
        <p14:creationId xmlns:p14="http://schemas.microsoft.com/office/powerpoint/2010/main" val="246559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Houdt een kennismakingsrondje. </a:t>
            </a:r>
          </a:p>
          <a:p>
            <a:r>
              <a:rPr lang="nl-NL" dirty="0"/>
              <a:t>Geef de huisregels voor de komende twee sessies aan.</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4</a:t>
            </a:fld>
            <a:endParaRPr lang="nl-NL"/>
          </a:p>
        </p:txBody>
      </p:sp>
    </p:spTree>
    <p:extLst>
      <p:ext uri="{BB962C8B-B14F-4D97-AF65-F5344CB8AC3E}">
        <p14:creationId xmlns:p14="http://schemas.microsoft.com/office/powerpoint/2010/main" val="1758942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3350" y="763588"/>
            <a:ext cx="6832600" cy="3843337"/>
          </a:xfrm>
        </p:spPr>
      </p:sp>
      <p:sp>
        <p:nvSpPr>
          <p:cNvPr id="3" name="Tijdelijke aanduiding voor notities 2"/>
          <p:cNvSpPr>
            <a:spLocks noGrp="1"/>
          </p:cNvSpPr>
          <p:nvPr>
            <p:ph type="body" idx="1"/>
          </p:nvPr>
        </p:nvSpPr>
        <p:spPr/>
        <p:txBody>
          <a:bodyPr/>
          <a:lstStyle/>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Introduceer</a:t>
            </a:r>
            <a:r>
              <a:rPr lang="nl-NL" sz="1800" kern="0" dirty="0">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het filmpje: we beginnen met een kort filmpje. Hierin komen twee huisartsen en een deelnemer aan een publieksbijeenkomst aan het woord. Die publieksbijeenkomsten gaan over de mogelijkheden van zorg aan het levenseinde en worden door heel het land gehouden. In een later stadium komen we daar nog kort op terug. </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Vraag reacties (bv sluit het aan bij wat je weet, is er iets wat je verrast?).</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a:spcAft>
                <a:spcPts val="800"/>
              </a:spcAft>
            </a:pPr>
            <a:endParaRPr lang="nl-NL" sz="1100" dirty="0"/>
          </a:p>
        </p:txBody>
      </p:sp>
      <p:sp>
        <p:nvSpPr>
          <p:cNvPr id="4" name="Tijdelijke aanduiding voor voettekst 3"/>
          <p:cNvSpPr>
            <a:spLocks noGrp="1"/>
          </p:cNvSpPr>
          <p:nvPr>
            <p:ph type="ftr" sz="quarter" idx="10"/>
          </p:nvPr>
        </p:nvSpPr>
        <p:spPr/>
        <p:txBody>
          <a:bodyPr/>
          <a:lstStyle/>
          <a:p>
            <a:pPr>
              <a:defRPr/>
            </a:pPr>
            <a:r>
              <a:rPr lang="en-US" altLang="nl-NL">
                <a:solidFill>
                  <a:prstClr val="black"/>
                </a:solidFill>
              </a:rPr>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solidFill>
                  <a:prstClr val="black"/>
                </a:solidFill>
              </a:rPr>
              <a:pPr>
                <a:defRPr/>
              </a:pPr>
              <a:t>5</a:t>
            </a:fld>
            <a:endParaRPr lang="en-US" altLang="nl-NL">
              <a:solidFill>
                <a:prstClr val="black"/>
              </a:solidFill>
            </a:endParaRPr>
          </a:p>
        </p:txBody>
      </p:sp>
    </p:spTree>
    <p:extLst>
      <p:ext uri="{BB962C8B-B14F-4D97-AF65-F5344CB8AC3E}">
        <p14:creationId xmlns:p14="http://schemas.microsoft.com/office/powerpoint/2010/main" val="4008108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3350" y="763588"/>
            <a:ext cx="6832600" cy="3843337"/>
          </a:xfrm>
        </p:spPr>
      </p:sp>
      <p:sp>
        <p:nvSpPr>
          <p:cNvPr id="3" name="Tijdelijke aanduiding voor notities 2"/>
          <p:cNvSpPr>
            <a:spLocks noGrp="1"/>
          </p:cNvSpPr>
          <p:nvPr>
            <p:ph type="body" idx="1"/>
          </p:nvPr>
        </p:nvSpPr>
        <p:spPr/>
        <p:txBody>
          <a:bodyPr/>
          <a:lstStyle/>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Definitie van PZP (proces, geen eenmalig gesprek!; vroegtijdig)</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Benadruk dat het over kwaliteit van leven gaat en alle 4 domeinen van palliatieve zorg besproken worden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Inhoud van PZP gesprekken worden weergegeven in het zorgplan en kunnen ook leiden tot aanpassingen in het zorgplan </a:t>
            </a:r>
          </a:p>
          <a:p>
            <a:pPr marL="342900" lvl="0" indent="-342900">
              <a:lnSpc>
                <a:spcPct val="112000"/>
              </a:lnSpc>
              <a:buFont typeface="Gill Sans MT" panose="020B0502020104020203" pitchFamily="34" charset="0"/>
              <a:buChar char="-"/>
            </a:pPr>
            <a:endPar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Gebruik eventueel dia 27 om de bredere context te schetsen (het belang van een bredere blik, aansluitend bij de belevingswereld van de </a:t>
            </a:r>
            <a:r>
              <a:rPr lang="nl-NL" sz="1800" kern="100" dirty="0" err="1">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patient</a:t>
            </a:r>
            <a:r>
              <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sz="1100" dirty="0"/>
          </a:p>
        </p:txBody>
      </p:sp>
      <p:sp>
        <p:nvSpPr>
          <p:cNvPr id="4" name="Tijdelijke aanduiding voor voettekst 3"/>
          <p:cNvSpPr>
            <a:spLocks noGrp="1"/>
          </p:cNvSpPr>
          <p:nvPr>
            <p:ph type="ftr" sz="quarter" idx="10"/>
          </p:nvPr>
        </p:nvSpPr>
        <p:spPr/>
        <p:txBody>
          <a:bodyPr/>
          <a:lstStyle/>
          <a:p>
            <a:pPr>
              <a:defRPr/>
            </a:pPr>
            <a:r>
              <a:rPr lang="en-US" altLang="nl-NL">
                <a:solidFill>
                  <a:prstClr val="black"/>
                </a:solidFill>
              </a:rPr>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solidFill>
                  <a:prstClr val="black"/>
                </a:solidFill>
              </a:rPr>
              <a:pPr>
                <a:defRPr/>
              </a:pPr>
              <a:t>6</a:t>
            </a:fld>
            <a:endParaRPr lang="en-US" altLang="nl-NL">
              <a:solidFill>
                <a:prstClr val="black"/>
              </a:solidFill>
            </a:endParaRPr>
          </a:p>
        </p:txBody>
      </p:sp>
    </p:spTree>
    <p:extLst>
      <p:ext uri="{BB962C8B-B14F-4D97-AF65-F5344CB8AC3E}">
        <p14:creationId xmlns:p14="http://schemas.microsoft.com/office/powerpoint/2010/main" val="323453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3350" y="763588"/>
            <a:ext cx="6832600" cy="3843337"/>
          </a:xfrm>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Benoem verschillen tussen PZP en gedeelde besluitvorming:</a:t>
            </a:r>
          </a:p>
          <a:p>
            <a:r>
              <a:rPr lang="nl-NL" sz="1800" baseline="0" noProof="0" dirty="0"/>
              <a:t>Er is een goede reden dat er soms verwarring is over het verschil tussen PZP en gedeelde besluitvorming (in het engels ook wel Shared </a:t>
            </a:r>
            <a:r>
              <a:rPr lang="nl-NL" sz="1800" baseline="0" noProof="0" dirty="0" err="1"/>
              <a:t>Decision</a:t>
            </a:r>
            <a:r>
              <a:rPr lang="nl-NL" sz="1800" baseline="0" noProof="0" dirty="0"/>
              <a:t> Making genoemd). Er zijn namelijk belangrijke overeenkomsten tussen die twee. Beiden gaan over het uitwisselen van informatie over ziekte en mogelijke behandelingen en mogelijkheden van zorg, en in beiden zijn persoonlijke waarden heel belangrijk. De afbeelding met de weegschaal is hier een weerspiegeling van.</a:t>
            </a:r>
          </a:p>
          <a:p>
            <a:r>
              <a:rPr lang="nl-NL" sz="1800" baseline="0" noProof="0" dirty="0"/>
              <a:t>Er zijn echter ook belangrijke verschillen. De focus en timing van het gesprek; Gedeelde besluitvorming gaat over behandelbeslissingen in het hier en nu (bijvoorbeeld wel of geen operatie, wel of geen chemokuur), bij ACP gaat over een reeks van mogelijke situaties en opties en het is gericht op een wat verdere toekomst. Het woordje ‘Advance’ of vroegtijdig is hier bepalend; het gaat om toekomstige zorg en niet over huidig beleid. </a:t>
            </a:r>
          </a:p>
          <a:p>
            <a:pPr marL="0" lvl="0" indent="0">
              <a:lnSpc>
                <a:spcPct val="112000"/>
              </a:lnSpc>
              <a:buFont typeface="Gill Sans MT" panose="020B0502020104020203" pitchFamily="34" charset="0"/>
              <a:buNone/>
            </a:pPr>
            <a:endPar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Bespreek dat vastleggen </a:t>
            </a:r>
            <a:r>
              <a:rPr lang="nl-NL" sz="1800" i="1"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onderdeel</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is maar dat gesprekken het belangrijkste onderdeel van het PZP proces is:</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Uit de definitie blijkt het al, het gaat bij PZP over gesprekken. Het is een continu proces waarin wensen en doelen van zorg rond het levenseinde besproken worden. Een proces dat de zorgverlener, patiënt en naasten het best samen kunnen doorlopen. </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Een wilsverklaring is een document waarin de patiënt voorkeuren registreert, voor het geval hij of zij wilsonbekwaam wordt. Het beroemdste voorbeeld is misschien wel de niet-reanimeren verklaring. Ook een gevolmachtigde, iemand die namens de patiënt mag beslissen bij wilsonbekwaamheid, kan met een wilsverklaring geregeld worden. Het invullen van een wilsverklaring is een van de doelen van ACP, maar niet het belangrijkste en zeker niet het enige doel. Voor zorgverleners is die wilsverklaring natuurlijk wel heel belangrijk. Maar voor patiënten is het gesprek over persoonlijke waarden veel belangrijker. Zij willen graag met hun zorgverlener in gesprek over de </a:t>
            </a:r>
            <a:r>
              <a:rPr lang="nl-NL" sz="1800" kern="100" dirty="0" err="1">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voors</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en tegens die horen bij de keuzes, en wat de gevolgen zijn van bepaalde keuzes voor hun en hun naasten.  En zoals hopelijk nog uit de rest van deze bijeenkomst blijkt; PZP heeft ook meerwaarde voor de zorgverleners als er geen wilsverklaring uit voortkomt. </a:t>
            </a:r>
          </a:p>
          <a:p>
            <a:pPr marL="0" lvl="0" indent="0">
              <a:lnSpc>
                <a:spcPct val="112000"/>
              </a:lnSpc>
              <a:buFont typeface="Gill Sans MT" panose="020B0502020104020203" pitchFamily="34" charset="0"/>
              <a:buNone/>
            </a:pPr>
            <a:endPar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Bespreek eventueel ook verschil met ‘proactieve zorg en ondersteuning’: </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Op basis van de PZP-gesprekken kom je tot proactieve zorg en ondersteuning. Maar om de juiste zorg te geven is nog iets meer nodig dan PZP-gesprekken. Het is belangrijk om de zorg multidisciplinair in te richten en ook goed met elkaar af te stemmen. </a:t>
            </a:r>
          </a:p>
          <a:p>
            <a:pPr marL="0" indent="0">
              <a:buNone/>
            </a:pPr>
            <a:r>
              <a:rPr lang="nl-NL" sz="2800" dirty="0"/>
              <a:t>De definitie van proactieve zorg en ondersteuning (zoals beschreven in het NPPZ II): </a:t>
            </a:r>
          </a:p>
          <a:p>
            <a:pPr marL="0" indent="0">
              <a:buNone/>
            </a:pPr>
            <a:r>
              <a:rPr lang="nl-NL" sz="2800" dirty="0"/>
              <a:t>Vanuit waarden, wensen en behoeften van de patiënt en diens naasten samen zoeken naar en invullen van passende zorg:</a:t>
            </a:r>
          </a:p>
          <a:p>
            <a:pPr marL="457200" indent="-457200">
              <a:buFont typeface="Arial" panose="020B0604020202020204" pitchFamily="34" charset="0"/>
              <a:buChar char="•"/>
            </a:pPr>
            <a:r>
              <a:rPr lang="nl-NL" sz="2800" dirty="0"/>
              <a:t>door samenwerkende zorgaanbieders in de 0e, 1e, 2e en derde lijn</a:t>
            </a:r>
          </a:p>
          <a:p>
            <a:pPr marL="457200" indent="-457200">
              <a:buFont typeface="Arial" panose="020B0604020202020204" pitchFamily="34" charset="0"/>
              <a:buChar char="•"/>
            </a:pPr>
            <a:r>
              <a:rPr lang="nl-NL" sz="2800" dirty="0"/>
              <a:t>en integratie van palliatieve zorg in de brede gezondheidszorg</a:t>
            </a:r>
          </a:p>
          <a:p>
            <a:pPr marL="457200" indent="-457200">
              <a:buFont typeface="Arial" panose="020B0604020202020204" pitchFamily="34" charset="0"/>
              <a:buChar char="•"/>
            </a:pPr>
            <a:r>
              <a:rPr lang="nl-NL" sz="2800" dirty="0"/>
              <a:t>met toetsbare impact</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De term ‘proactieve zorg en ondersteuning’ is dus breder.  </a:t>
            </a:r>
          </a:p>
          <a:p>
            <a:pPr marL="0" lvl="0" indent="0">
              <a:lnSpc>
                <a:spcPct val="112000"/>
              </a:lnSpc>
              <a:buFont typeface="Gill Sans MT" panose="020B0502020104020203" pitchFamily="34" charset="0"/>
              <a:buNone/>
            </a:pPr>
            <a:endPar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lvl="0" indent="0">
              <a:lnSpc>
                <a:spcPct val="112000"/>
              </a:lnSpc>
              <a:buFont typeface="Gill Sans MT" panose="020B0502020104020203" pitchFamily="34" charset="0"/>
              <a:buNone/>
            </a:pPr>
            <a:endParaRPr lang="nl-NL" sz="1100" dirty="0"/>
          </a:p>
        </p:txBody>
      </p:sp>
      <p:sp>
        <p:nvSpPr>
          <p:cNvPr id="4" name="Tijdelijke aanduiding voor voettekst 3"/>
          <p:cNvSpPr>
            <a:spLocks noGrp="1"/>
          </p:cNvSpPr>
          <p:nvPr>
            <p:ph type="ftr" sz="quarter" idx="10"/>
          </p:nvPr>
        </p:nvSpPr>
        <p:spPr/>
        <p:txBody>
          <a:bodyPr/>
          <a:lstStyle/>
          <a:p>
            <a:pPr>
              <a:defRPr/>
            </a:pPr>
            <a:r>
              <a:rPr lang="en-US" altLang="nl-NL">
                <a:solidFill>
                  <a:prstClr val="black"/>
                </a:solidFill>
              </a:rPr>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solidFill>
                  <a:prstClr val="black"/>
                </a:solidFill>
              </a:rPr>
              <a:pPr>
                <a:defRPr/>
              </a:pPr>
              <a:t>7</a:t>
            </a:fld>
            <a:endParaRPr lang="en-US" altLang="nl-NL">
              <a:solidFill>
                <a:prstClr val="black"/>
              </a:solidFill>
            </a:endParaRPr>
          </a:p>
        </p:txBody>
      </p:sp>
    </p:spTree>
    <p:extLst>
      <p:ext uri="{BB962C8B-B14F-4D97-AF65-F5344CB8AC3E}">
        <p14:creationId xmlns:p14="http://schemas.microsoft.com/office/powerpoint/2010/main" val="2870288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Bespreek gedachten en misvattingen die PZP gesprekken in de weg kunnen staan</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Vraag of deelnemers deze gedachten en (soms) misvattingen herkennen</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Vraag deelnemers hoe ze met deze gedachten en misvattingen om kunnen gaan</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8</a:t>
            </a:fld>
            <a:endParaRPr lang="nl-NL"/>
          </a:p>
        </p:txBody>
      </p:sp>
    </p:spTree>
    <p:extLst>
      <p:ext uri="{BB962C8B-B14F-4D97-AF65-F5344CB8AC3E}">
        <p14:creationId xmlns:p14="http://schemas.microsoft.com/office/powerpoint/2010/main" val="1361129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D4149"/>
                </a:solidFill>
                <a:effectLst/>
                <a:latin typeface="Calibri" panose="020F0502020204030204" pitchFamily="34" charset="0"/>
                <a:ea typeface="Gill Sans MT" panose="020B0502020104020203" pitchFamily="34" charset="0"/>
              </a:rPr>
              <a:t>Bespreek de basisvaardigheden van PZP, op deze vier bouwstenen kun je waar nodig/gewenst terug komen gedurende de training.</a:t>
            </a:r>
            <a:endParaRPr lang="nl-NL" dirty="0"/>
          </a:p>
          <a:p>
            <a:endParaRPr lang="nl-NL"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9</a:t>
            </a:fld>
            <a:endParaRPr lang="en-US" altLang="nl-NL"/>
          </a:p>
        </p:txBody>
      </p:sp>
    </p:spTree>
    <p:extLst>
      <p:ext uri="{BB962C8B-B14F-4D97-AF65-F5344CB8AC3E}">
        <p14:creationId xmlns:p14="http://schemas.microsoft.com/office/powerpoint/2010/main" val="28994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417891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730028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333531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4"/>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1725"/>
            </a:lvl1pPr>
            <a:lvl2pPr>
              <a:defRPr sz="1725"/>
            </a:lvl2pPr>
            <a:lvl3pPr>
              <a:defRPr sz="1725"/>
            </a:lvl3pPr>
            <a:lvl4pPr>
              <a:defRPr sz="1725"/>
            </a:lvl4pPr>
            <a:lvl5pPr>
              <a:defRPr sz="1725"/>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69137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2609077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2288203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145196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306410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118919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414852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269656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36619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8/22/2024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‹nr.›</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6063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 id="2147483700" r:id="rId12"/>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c13iVN6yITg?feature=shared&amp;t=179"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c13iVN6yITg?feature=shared&amp;t=302"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c13iVN6yITg?feature=shared&amp;t=557"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hyperlink" Target="https://youtu.be/c13iVN6yITg?feature=shared&amp;t=696"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hyperlink" Target="https://youtu.be/c13iVN6yITg?feature=shared&amp;t=956"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youtube.com/watch?v=Z-pNV5O16S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yexuShFZN6Q"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el 1">
            <a:extLst>
              <a:ext uri="{FF2B5EF4-FFF2-40B4-BE49-F238E27FC236}">
                <a16:creationId xmlns:a16="http://schemas.microsoft.com/office/drawing/2014/main" id="{F4444601-1425-4DC6-240C-CF98C804BB3A}"/>
              </a:ext>
            </a:extLst>
          </p:cNvPr>
          <p:cNvSpPr>
            <a:spLocks noGrp="1"/>
          </p:cNvSpPr>
          <p:nvPr>
            <p:ph type="ctrTitle"/>
          </p:nvPr>
        </p:nvSpPr>
        <p:spPr>
          <a:xfrm>
            <a:off x="912630" y="1371600"/>
            <a:ext cx="3792374" cy="3030842"/>
          </a:xfrm>
        </p:spPr>
        <p:txBody>
          <a:bodyPr>
            <a:normAutofit/>
          </a:bodyPr>
          <a:lstStyle/>
          <a:p>
            <a:r>
              <a:rPr lang="nl-NL" sz="3600" dirty="0">
                <a:latin typeface="Calibri" panose="020F0502020204030204" pitchFamily="34" charset="0"/>
                <a:cs typeface="Calibri" panose="020F0502020204030204" pitchFamily="34" charset="0"/>
              </a:rPr>
              <a:t>Proactieve zorgplanning in de eerste lijn</a:t>
            </a:r>
          </a:p>
        </p:txBody>
      </p:sp>
      <p:sp>
        <p:nvSpPr>
          <p:cNvPr id="3" name="Ondertitel 2">
            <a:extLst>
              <a:ext uri="{FF2B5EF4-FFF2-40B4-BE49-F238E27FC236}">
                <a16:creationId xmlns:a16="http://schemas.microsoft.com/office/drawing/2014/main" id="{ECD3A2E1-E0CC-8CB4-CD39-7DB99833665A}"/>
              </a:ext>
            </a:extLst>
          </p:cNvPr>
          <p:cNvSpPr>
            <a:spLocks noGrp="1"/>
          </p:cNvSpPr>
          <p:nvPr>
            <p:ph type="subTitle" idx="1"/>
          </p:nvPr>
        </p:nvSpPr>
        <p:spPr>
          <a:xfrm>
            <a:off x="912630" y="3781169"/>
            <a:ext cx="3792373" cy="2091598"/>
          </a:xfrm>
        </p:spPr>
        <p:txBody>
          <a:bodyPr>
            <a:normAutofit/>
          </a:bodyPr>
          <a:lstStyle/>
          <a:p>
            <a:pPr>
              <a:lnSpc>
                <a:spcPct val="120000"/>
              </a:lnSpc>
            </a:pPr>
            <a:r>
              <a:rPr lang="nl-NL" sz="1600" dirty="0">
                <a:latin typeface="Calibri" panose="020F0502020204030204" pitchFamily="34" charset="0"/>
                <a:cs typeface="Calibri" panose="020F0502020204030204" pitchFamily="34" charset="0"/>
              </a:rPr>
              <a:t>Training</a:t>
            </a:r>
          </a:p>
          <a:p>
            <a:pPr>
              <a:lnSpc>
                <a:spcPct val="120000"/>
              </a:lnSpc>
            </a:pPr>
            <a:r>
              <a:rPr lang="nl-NL" sz="1600" dirty="0">
                <a:latin typeface="Calibri" panose="020F0502020204030204" pitchFamily="34" charset="0"/>
                <a:cs typeface="Calibri" panose="020F0502020204030204" pitchFamily="34" charset="0"/>
              </a:rPr>
              <a:t>bijeenkomst 1</a:t>
            </a:r>
          </a:p>
          <a:p>
            <a:pPr>
              <a:lnSpc>
                <a:spcPct val="120000"/>
              </a:lnSpc>
            </a:pPr>
            <a:r>
              <a:rPr lang="nl-NL" sz="1600" dirty="0">
                <a:latin typeface="Calibri" panose="020F0502020204030204" pitchFamily="34" charset="0"/>
                <a:cs typeface="Calibri" panose="020F0502020204030204" pitchFamily="34" charset="0"/>
              </a:rPr>
              <a:t>Naam docent:</a:t>
            </a:r>
          </a:p>
          <a:p>
            <a:pPr>
              <a:lnSpc>
                <a:spcPct val="120000"/>
              </a:lnSpc>
            </a:pPr>
            <a:r>
              <a:rPr lang="nl-NL" sz="1600" dirty="0">
                <a:latin typeface="Calibri" panose="020F0502020204030204" pitchFamily="34" charset="0"/>
                <a:cs typeface="Calibri" panose="020F0502020204030204" pitchFamily="34" charset="0"/>
              </a:rPr>
              <a:t>Datum:</a:t>
            </a:r>
          </a:p>
        </p:txBody>
      </p:sp>
      <p:pic>
        <p:nvPicPr>
          <p:cNvPr id="4" name="Picture 3">
            <a:extLst>
              <a:ext uri="{FF2B5EF4-FFF2-40B4-BE49-F238E27FC236}">
                <a16:creationId xmlns:a16="http://schemas.microsoft.com/office/drawing/2014/main" id="{B4D71EAB-E4B0-4018-E81E-3061F4E2B324}"/>
              </a:ext>
            </a:extLst>
          </p:cNvPr>
          <p:cNvPicPr>
            <a:picLocks noChangeAspect="1"/>
          </p:cNvPicPr>
          <p:nvPr/>
        </p:nvPicPr>
        <p:blipFill>
          <a:blip r:embed="rId3">
            <a:extLst>
              <a:ext uri="{28A0092B-C50C-407E-A947-70E740481C1C}">
                <a14:useLocalDpi xmlns:a14="http://schemas.microsoft.com/office/drawing/2010/main" val="0"/>
              </a:ext>
            </a:extLst>
          </a:blip>
          <a:srcRect l="16552" r="16552"/>
          <a:stretch/>
        </p:blipFill>
        <p:spPr>
          <a:xfrm>
            <a:off x="5261956" y="10"/>
            <a:ext cx="6930043" cy="6857990"/>
          </a:xfrm>
          <a:prstGeom prst="rect">
            <a:avLst/>
          </a:prstGeom>
        </p:spPr>
      </p:pic>
      <p:cxnSp>
        <p:nvCxnSpPr>
          <p:cNvPr id="11" name="Straight Connector 10">
            <a:extLst>
              <a:ext uri="{FF2B5EF4-FFF2-40B4-BE49-F238E27FC236}">
                <a16:creationId xmlns:a16="http://schemas.microsoft.com/office/drawing/2014/main" id="{D132AEA7-A24A-45A9-BF8F-D0AFF34DF6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468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Doelgroep</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(Dubbele) Surprise question</a:t>
            </a:r>
          </a:p>
          <a:p>
            <a:r>
              <a:rPr lang="nl-NL" sz="1400" kern="100" dirty="0" err="1">
                <a:effectLst/>
                <a:latin typeface="Calibri" panose="020F0502020204030204" pitchFamily="34" charset="0"/>
                <a:ea typeface="Gill Sans MT" panose="020B0502020104020203" pitchFamily="34" charset="0"/>
                <a:cs typeface="Times New Roman" panose="02020603050405020304" pitchFamily="18" charset="0"/>
              </a:rPr>
              <a:t>Comorbiditeit</a:t>
            </a:r>
            <a:endParaRPr lang="nl-NL" sz="1400" kern="100" dirty="0">
              <a:effectLst/>
              <a:latin typeface="Calibri" panose="020F0502020204030204" pitchFamily="34" charset="0"/>
              <a:ea typeface="Gill Sans MT" panose="020B0502020104020203"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COPD / hartfalen / </a:t>
            </a:r>
            <a:r>
              <a:rPr lang="nl-NL" sz="1400" kern="100" dirty="0" err="1">
                <a:effectLst/>
                <a:latin typeface="Calibri" panose="020F0502020204030204" pitchFamily="34" charset="0"/>
                <a:ea typeface="Gill Sans MT" panose="020B0502020104020203" pitchFamily="34" charset="0"/>
                <a:cs typeface="Times New Roman" panose="02020603050405020304" pitchFamily="18" charset="0"/>
              </a:rPr>
              <a:t>parkinson</a:t>
            </a: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 / dementie</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Steunsysteem</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Life event / transitie</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Alle 75+</a:t>
            </a:r>
          </a:p>
          <a:p>
            <a:endParaRPr lang="nl-NL" sz="1400" kern="100" dirty="0">
              <a:effectLst/>
              <a:latin typeface="Calibri" panose="020F0502020204030204" pitchFamily="34" charset="0"/>
              <a:ea typeface="Gill Sans MT" panose="020B0502020104020203" pitchFamily="34" charset="0"/>
              <a:cs typeface="Times New Roman" panose="02020603050405020304" pitchFamily="18" charset="0"/>
            </a:endParaRPr>
          </a:p>
          <a:p>
            <a:endParaRPr lang="nl-NL" sz="1400" dirty="0"/>
          </a:p>
        </p:txBody>
      </p:sp>
      <p:pic>
        <p:nvPicPr>
          <p:cNvPr id="5" name="Afbeelding 4">
            <a:extLst>
              <a:ext uri="{FF2B5EF4-FFF2-40B4-BE49-F238E27FC236}">
                <a16:creationId xmlns:a16="http://schemas.microsoft.com/office/drawing/2014/main" id="{C26B7028-F8DF-2D92-C32A-010EA08F79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146007"/>
            <a:ext cx="4929231" cy="2778859"/>
          </a:xfrm>
          <a:prstGeom prst="rect">
            <a:avLst/>
          </a:prstGeom>
        </p:spPr>
      </p:pic>
    </p:spTree>
    <p:extLst>
      <p:ext uri="{BB962C8B-B14F-4D97-AF65-F5344CB8AC3E}">
        <p14:creationId xmlns:p14="http://schemas.microsoft.com/office/powerpoint/2010/main" val="713315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Doelgroep (filmfragment en discussie)</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909493"/>
          </a:xfrm>
        </p:spPr>
        <p:txBody>
          <a:bodyPr>
            <a:noAutofit/>
          </a:bodyPr>
          <a:lstStyle/>
          <a:p>
            <a:pPr marL="0" indent="0">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hlinkClick r:id="rId3"/>
              </a:rPr>
              <a:t>https://youtu.be/c13iVN6yITg?feature=shared&amp;t=179</a:t>
            </a:r>
            <a:endParaRPr lang="nl-NL" sz="1400" kern="100" dirty="0">
              <a:effectLst/>
              <a:latin typeface="Calibri" panose="020F0502020204030204" pitchFamily="34" charset="0"/>
              <a:ea typeface="Gill Sans MT" panose="020B0502020104020203" pitchFamily="34" charset="0"/>
              <a:cs typeface="Times New Roman" panose="02020603050405020304" pitchFamily="18" charset="0"/>
            </a:endParaRPr>
          </a:p>
          <a:p>
            <a:pPr marL="0" indent="0">
              <a:buNone/>
            </a:pPr>
            <a:r>
              <a:rPr lang="nl-NL" sz="1400" kern="100" dirty="0">
                <a:latin typeface="Calibri" panose="020F0502020204030204" pitchFamily="34" charset="0"/>
                <a:ea typeface="Gill Sans MT" panose="020B0502020104020203" pitchFamily="34" charset="0"/>
                <a:cs typeface="Times New Roman" panose="02020603050405020304" pitchFamily="18" charset="0"/>
              </a:rPr>
              <a:t>Minuut 2:50 tot 4:59</a:t>
            </a:r>
          </a:p>
          <a:p>
            <a:pPr marL="0" indent="0">
              <a:buNone/>
            </a:pPr>
            <a:endParaRPr lang="nl-NL" sz="1400" kern="100" dirty="0">
              <a:effectLst/>
              <a:latin typeface="Calibri" panose="020F0502020204030204" pitchFamily="34" charset="0"/>
              <a:ea typeface="Gill Sans MT" panose="020B0502020104020203" pitchFamily="34" charset="0"/>
              <a:cs typeface="Times New Roman" panose="02020603050405020304" pitchFamily="18" charset="0"/>
            </a:endParaRPr>
          </a:p>
          <a:p>
            <a:pPr marL="0" indent="0">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Bespreek in </a:t>
            </a:r>
            <a:r>
              <a:rPr lang="nl-NL" sz="1400" kern="100" dirty="0" err="1">
                <a:effectLst/>
                <a:latin typeface="Calibri" panose="020F0502020204030204" pitchFamily="34" charset="0"/>
                <a:ea typeface="Gill Sans MT" panose="020B0502020104020203" pitchFamily="34" charset="0"/>
                <a:cs typeface="Times New Roman" panose="02020603050405020304" pitchFamily="18" charset="0"/>
              </a:rPr>
              <a:t>subgroepjes</a:t>
            </a: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a:t>
            </a:r>
          </a:p>
          <a:p>
            <a:r>
              <a:rPr lang="nl-NL" sz="1400" kern="100" dirty="0">
                <a:latin typeface="Calibri" panose="020F0502020204030204" pitchFamily="34" charset="0"/>
                <a:ea typeface="Gill Sans MT" panose="020B0502020104020203" pitchFamily="34" charset="0"/>
                <a:cs typeface="Times New Roman" panose="02020603050405020304" pitchFamily="18" charset="0"/>
              </a:rPr>
              <a:t>Heb je nu patiënten in gedachten met wie je het gesprek zou willen voeren? </a:t>
            </a: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  </a:t>
            </a:r>
          </a:p>
          <a:p>
            <a:pPr lvl="1"/>
            <a:r>
              <a:rPr lang="nl-NL" sz="1200" kern="100" dirty="0">
                <a:effectLst/>
                <a:latin typeface="Calibri" panose="020F0502020204030204" pitchFamily="34" charset="0"/>
                <a:ea typeface="Gill Sans MT" panose="020B0502020104020203" pitchFamily="34" charset="0"/>
                <a:cs typeface="Times New Roman" panose="02020603050405020304" pitchFamily="18" charset="0"/>
              </a:rPr>
              <a:t>Waarom zou je met deze mensen in gesprek willen?</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Wat vind je van het lijstje op dia 10? </a:t>
            </a:r>
          </a:p>
          <a:p>
            <a:pPr lvl="1"/>
            <a:r>
              <a:rPr lang="nl-NL" sz="1200" kern="100" dirty="0">
                <a:effectLst/>
                <a:latin typeface="Calibri" panose="020F0502020204030204" pitchFamily="34" charset="0"/>
                <a:ea typeface="Gill Sans MT" panose="020B0502020104020203" pitchFamily="34" charset="0"/>
                <a:cs typeface="Times New Roman" panose="02020603050405020304" pitchFamily="18" charset="0"/>
              </a:rPr>
              <a:t>Is het te breed? </a:t>
            </a:r>
          </a:p>
          <a:p>
            <a:pPr lvl="1"/>
            <a:r>
              <a:rPr lang="nl-NL" sz="1200" kern="100" dirty="0">
                <a:effectLst/>
                <a:latin typeface="Calibri" panose="020F0502020204030204" pitchFamily="34" charset="0"/>
                <a:ea typeface="Gill Sans MT" panose="020B0502020104020203" pitchFamily="34" charset="0"/>
                <a:cs typeface="Times New Roman" panose="02020603050405020304" pitchFamily="18" charset="0"/>
              </a:rPr>
              <a:t>Missen er juist nog groepen? </a:t>
            </a:r>
          </a:p>
          <a:p>
            <a:r>
              <a:rPr lang="nl-NL" sz="1400" kern="100" dirty="0">
                <a:latin typeface="Calibri" panose="020F0502020204030204" pitchFamily="34" charset="0"/>
                <a:ea typeface="Gill Sans MT" panose="020B0502020104020203" pitchFamily="34" charset="0"/>
                <a:cs typeface="Times New Roman" panose="02020603050405020304" pitchFamily="18" charset="0"/>
              </a:rPr>
              <a:t>Ideaalbeeld (alle ouderen) versus haalbaarheid?</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Hoe voorkom je blinde v</a:t>
            </a:r>
            <a:r>
              <a:rPr lang="nl-NL" sz="1400" kern="100" dirty="0">
                <a:latin typeface="Calibri" panose="020F0502020204030204" pitchFamily="34" charset="0"/>
                <a:ea typeface="Gill Sans MT" panose="020B0502020104020203" pitchFamily="34" charset="0"/>
                <a:cs typeface="Times New Roman" panose="02020603050405020304" pitchFamily="18" charset="0"/>
              </a:rPr>
              <a:t>lekken? </a:t>
            </a:r>
            <a:endParaRPr lang="nl-NL" sz="1400" kern="100" dirty="0">
              <a:effectLst/>
              <a:latin typeface="Calibri" panose="020F0502020204030204" pitchFamily="34" charset="0"/>
              <a:ea typeface="Gill Sans MT" panose="020B0502020104020203" pitchFamily="34" charset="0"/>
              <a:cs typeface="Times New Roman" panose="02020603050405020304" pitchFamily="18" charset="0"/>
            </a:endParaRPr>
          </a:p>
          <a:p>
            <a:endParaRPr lang="nl-NL" sz="1400" dirty="0"/>
          </a:p>
        </p:txBody>
      </p:sp>
      <p:pic>
        <p:nvPicPr>
          <p:cNvPr id="6" name="Afbeelding 5">
            <a:extLst>
              <a:ext uri="{FF2B5EF4-FFF2-40B4-BE49-F238E27FC236}">
                <a16:creationId xmlns:a16="http://schemas.microsoft.com/office/drawing/2014/main" id="{71A6CC70-CDB3-903E-C73F-3FC1FC100AD5}"/>
              </a:ext>
            </a:extLst>
          </p:cNvPr>
          <p:cNvPicPr>
            <a:picLocks noChangeAspect="1"/>
          </p:cNvPicPr>
          <p:nvPr/>
        </p:nvPicPr>
        <p:blipFill rotWithShape="1">
          <a:blip r:embed="rId4"/>
          <a:srcRect l="2709" t="16325" r="65729" b="41333"/>
          <a:stretch/>
        </p:blipFill>
        <p:spPr>
          <a:xfrm>
            <a:off x="6310462" y="1472528"/>
            <a:ext cx="5271938" cy="2210093"/>
          </a:xfrm>
          <a:prstGeom prst="rect">
            <a:avLst/>
          </a:prstGeom>
        </p:spPr>
      </p:pic>
      <p:pic>
        <p:nvPicPr>
          <p:cNvPr id="10" name="Afbeelding 9" descr="Afbeelding met logo, Lettertype, Graphics, schermopname&#10;&#10;Automatisch gegenereerde beschrijving">
            <a:extLst>
              <a:ext uri="{FF2B5EF4-FFF2-40B4-BE49-F238E27FC236}">
                <a16:creationId xmlns:a16="http://schemas.microsoft.com/office/drawing/2014/main" id="{BE4DF595-EC34-F6C1-1938-4B38760E8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4039" y="3935789"/>
            <a:ext cx="3995886" cy="895803"/>
          </a:xfrm>
          <a:prstGeom prst="rect">
            <a:avLst/>
          </a:prstGeom>
        </p:spPr>
      </p:pic>
    </p:spTree>
    <p:extLst>
      <p:ext uri="{BB962C8B-B14F-4D97-AF65-F5344CB8AC3E}">
        <p14:creationId xmlns:p14="http://schemas.microsoft.com/office/powerpoint/2010/main" val="3853711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8136" y="382464"/>
            <a:ext cx="8229600" cy="1066800"/>
          </a:xfrm>
        </p:spPr>
        <p:txBody>
          <a:bodyPr/>
          <a:lstStyle/>
          <a:p>
            <a:pPr algn="l"/>
            <a:r>
              <a:rPr lang="nl-NL" dirty="0"/>
              <a:t>Een PZP gesprek</a:t>
            </a:r>
          </a:p>
        </p:txBody>
      </p:sp>
      <p:sp>
        <p:nvSpPr>
          <p:cNvPr id="3" name="Tijdelijke aanduiding voor inhoud 2"/>
          <p:cNvSpPr>
            <a:spLocks noGrp="1"/>
          </p:cNvSpPr>
          <p:nvPr>
            <p:ph idx="1"/>
          </p:nvPr>
        </p:nvSpPr>
        <p:spPr>
          <a:xfrm>
            <a:off x="878136" y="1808849"/>
            <a:ext cx="7626919" cy="4325112"/>
          </a:xfrm>
        </p:spPr>
        <p:txBody>
          <a:bodyPr/>
          <a:lstStyle/>
          <a:p>
            <a:r>
              <a:rPr lang="nl-NL" dirty="0"/>
              <a:t>Introductie; uitleg en eerste vraag (als gesprek niet ‘natuurlijk’ ontstaat)</a:t>
            </a:r>
          </a:p>
          <a:p>
            <a:r>
              <a:rPr lang="nl-NL" dirty="0"/>
              <a:t>Luister, vraag, geef informatie</a:t>
            </a:r>
          </a:p>
          <a:p>
            <a:r>
              <a:rPr lang="nl-NL" dirty="0"/>
              <a:t>Vat samen</a:t>
            </a:r>
          </a:p>
          <a:p>
            <a:r>
              <a:rPr lang="nl-NL" dirty="0">
                <a:solidFill>
                  <a:schemeClr val="bg2">
                    <a:lumMod val="10000"/>
                  </a:schemeClr>
                </a:solidFill>
              </a:rPr>
              <a:t>Van PZP naar wilsverklaring</a:t>
            </a:r>
          </a:p>
          <a:p>
            <a:r>
              <a:rPr lang="nl-NL" dirty="0">
                <a:solidFill>
                  <a:schemeClr val="bg2">
                    <a:lumMod val="10000"/>
                  </a:schemeClr>
                </a:solidFill>
              </a:rPr>
              <a:t>Instructies (toelichting straks)</a:t>
            </a:r>
          </a:p>
          <a:p>
            <a:r>
              <a:rPr lang="nl-NL" dirty="0">
                <a:solidFill>
                  <a:schemeClr val="bg2">
                    <a:lumMod val="10000"/>
                  </a:schemeClr>
                </a:solidFill>
              </a:rPr>
              <a:t>Afsluiten (bv vertel wat je vastlegt, met wie je info deelt, wanneer je opnieuw in gesprek wilt</a:t>
            </a:r>
          </a:p>
        </p:txBody>
      </p:sp>
      <p:pic>
        <p:nvPicPr>
          <p:cNvPr id="4" name="Tijdelijke aanduiding voor afbeelding 7"/>
          <p:cNvPicPr>
            <a:picLocks noChangeAspect="1"/>
          </p:cNvPicPr>
          <p:nvPr/>
        </p:nvPicPr>
        <p:blipFill>
          <a:blip r:embed="rId3"/>
          <a:srcRect t="610" b="610"/>
          <a:stretch>
            <a:fillRect/>
          </a:stretch>
        </p:blipFill>
        <p:spPr>
          <a:xfrm>
            <a:off x="8505055" y="3971405"/>
            <a:ext cx="2624089" cy="2032825"/>
          </a:xfrm>
          <a:prstGeom prst="rect">
            <a:avLst/>
          </a:prstGeom>
        </p:spPr>
      </p:pic>
    </p:spTree>
    <p:extLst>
      <p:ext uri="{BB962C8B-B14F-4D97-AF65-F5344CB8AC3E}">
        <p14:creationId xmlns:p14="http://schemas.microsoft.com/office/powerpoint/2010/main" val="2349190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B66E7-A30C-05F1-2933-0A42B883FF1F}"/>
              </a:ext>
            </a:extLst>
          </p:cNvPr>
          <p:cNvSpPr>
            <a:spLocks noGrp="1"/>
          </p:cNvSpPr>
          <p:nvPr>
            <p:ph type="title"/>
          </p:nvPr>
        </p:nvSpPr>
        <p:spPr>
          <a:xfrm>
            <a:off x="914399" y="394448"/>
            <a:ext cx="10363200" cy="1187570"/>
          </a:xfrm>
        </p:spPr>
        <p:txBody>
          <a:bodyPr/>
          <a:lstStyle/>
          <a:p>
            <a:r>
              <a:rPr lang="nl-NL" dirty="0"/>
              <a:t>Luisteren (Jaap) </a:t>
            </a:r>
          </a:p>
        </p:txBody>
      </p:sp>
      <p:sp>
        <p:nvSpPr>
          <p:cNvPr id="3" name="Tijdelijke aanduiding voor inhoud 2">
            <a:extLst>
              <a:ext uri="{FF2B5EF4-FFF2-40B4-BE49-F238E27FC236}">
                <a16:creationId xmlns:a16="http://schemas.microsoft.com/office/drawing/2014/main" id="{8C45B526-B18B-469E-5C52-839449FBF503}"/>
              </a:ext>
            </a:extLst>
          </p:cNvPr>
          <p:cNvSpPr>
            <a:spLocks noGrp="1"/>
          </p:cNvSpPr>
          <p:nvPr>
            <p:ph idx="1"/>
          </p:nvPr>
        </p:nvSpPr>
        <p:spPr>
          <a:xfrm>
            <a:off x="914399" y="1737671"/>
            <a:ext cx="10363200" cy="3382658"/>
          </a:xfrm>
        </p:spPr>
        <p:txBody>
          <a:bodyPr>
            <a:normAutofit/>
          </a:bodyPr>
          <a:lstStyle/>
          <a:p>
            <a:r>
              <a:rPr lang="nl-NL" dirty="0"/>
              <a:t>Verhaal</a:t>
            </a:r>
          </a:p>
          <a:p>
            <a:r>
              <a:rPr lang="nl-NL" dirty="0"/>
              <a:t>6 vragen; ja, nee, weet niet</a:t>
            </a:r>
          </a:p>
          <a:p>
            <a:r>
              <a:rPr lang="nl-NL" dirty="0"/>
              <a:t>nabespreken</a:t>
            </a:r>
          </a:p>
          <a:p>
            <a:endParaRPr lang="nl-NL" dirty="0"/>
          </a:p>
        </p:txBody>
      </p:sp>
      <p:sp>
        <p:nvSpPr>
          <p:cNvPr id="5" name="Tekstvak 4">
            <a:extLst>
              <a:ext uri="{FF2B5EF4-FFF2-40B4-BE49-F238E27FC236}">
                <a16:creationId xmlns:a16="http://schemas.microsoft.com/office/drawing/2014/main" id="{EFE42A92-309A-36ED-98B9-EFDA4B711BAE}"/>
              </a:ext>
            </a:extLst>
          </p:cNvPr>
          <p:cNvSpPr txBox="1"/>
          <p:nvPr/>
        </p:nvSpPr>
        <p:spPr>
          <a:xfrm>
            <a:off x="9126071" y="6463552"/>
            <a:ext cx="2662517" cy="246221"/>
          </a:xfrm>
          <a:prstGeom prst="rect">
            <a:avLst/>
          </a:prstGeom>
          <a:noFill/>
        </p:spPr>
        <p:txBody>
          <a:bodyPr wrap="square" rtlCol="0">
            <a:spAutoFit/>
          </a:bodyPr>
          <a:lstStyle/>
          <a:p>
            <a:r>
              <a:rPr lang="en-US" sz="1000" dirty="0"/>
              <a:t>Image by MARTINOPHUC from </a:t>
            </a:r>
            <a:r>
              <a:rPr lang="en-US" sz="1000" dirty="0" err="1"/>
              <a:t>Pixabay</a:t>
            </a:r>
            <a:endParaRPr lang="nl-NL" sz="1000" dirty="0"/>
          </a:p>
        </p:txBody>
      </p:sp>
      <p:pic>
        <p:nvPicPr>
          <p:cNvPr id="8" name="Afbeelding 7" descr="Afbeelding met overdekt, fruit, appel, voedsel&#10;&#10;Automatisch gegenereerde beschrijving">
            <a:extLst>
              <a:ext uri="{FF2B5EF4-FFF2-40B4-BE49-F238E27FC236}">
                <a16:creationId xmlns:a16="http://schemas.microsoft.com/office/drawing/2014/main" id="{008182E6-939A-353E-CAD8-28D147E66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189" y="1385804"/>
            <a:ext cx="5877690" cy="3912337"/>
          </a:xfrm>
          <a:prstGeom prst="rect">
            <a:avLst/>
          </a:prstGeom>
        </p:spPr>
      </p:pic>
    </p:spTree>
    <p:extLst>
      <p:ext uri="{BB962C8B-B14F-4D97-AF65-F5344CB8AC3E}">
        <p14:creationId xmlns:p14="http://schemas.microsoft.com/office/powerpoint/2010/main" val="2040109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B66E7-A30C-05F1-2933-0A42B883FF1F}"/>
              </a:ext>
            </a:extLst>
          </p:cNvPr>
          <p:cNvSpPr>
            <a:spLocks noGrp="1"/>
          </p:cNvSpPr>
          <p:nvPr>
            <p:ph type="title"/>
          </p:nvPr>
        </p:nvSpPr>
        <p:spPr>
          <a:xfrm>
            <a:off x="914399" y="394448"/>
            <a:ext cx="10363200" cy="1187570"/>
          </a:xfrm>
        </p:spPr>
        <p:txBody>
          <a:bodyPr/>
          <a:lstStyle/>
          <a:p>
            <a:r>
              <a:rPr lang="nl-NL" dirty="0"/>
              <a:t>Luisteren (met of zonder oordeel) </a:t>
            </a:r>
          </a:p>
        </p:txBody>
      </p:sp>
      <p:sp>
        <p:nvSpPr>
          <p:cNvPr id="3" name="Tijdelijke aanduiding voor inhoud 2">
            <a:extLst>
              <a:ext uri="{FF2B5EF4-FFF2-40B4-BE49-F238E27FC236}">
                <a16:creationId xmlns:a16="http://schemas.microsoft.com/office/drawing/2014/main" id="{8C45B526-B18B-469E-5C52-839449FBF503}"/>
              </a:ext>
            </a:extLst>
          </p:cNvPr>
          <p:cNvSpPr>
            <a:spLocks noGrp="1"/>
          </p:cNvSpPr>
          <p:nvPr>
            <p:ph idx="1"/>
          </p:nvPr>
        </p:nvSpPr>
        <p:spPr>
          <a:xfrm>
            <a:off x="914399" y="1737671"/>
            <a:ext cx="10363200" cy="3382658"/>
          </a:xfrm>
        </p:spPr>
        <p:txBody>
          <a:bodyPr>
            <a:normAutofit lnSpcReduction="10000"/>
          </a:bodyPr>
          <a:lstStyle/>
          <a:p>
            <a:r>
              <a:rPr lang="nl-NL" dirty="0"/>
              <a:t>In tweetallen</a:t>
            </a:r>
          </a:p>
          <a:p>
            <a:r>
              <a:rPr lang="nl-NL" dirty="0"/>
              <a:t>Verteller: praat ± 3 minuten over iets leuks wat je de afgelopen week hebt meegemaakt (bv wandeling met een vriendin, etentje met partner, leuk gesprek met een patiënt)</a:t>
            </a:r>
          </a:p>
          <a:p>
            <a:r>
              <a:rPr lang="nl-NL" dirty="0"/>
              <a:t>Luisteraar:</a:t>
            </a:r>
          </a:p>
          <a:p>
            <a:pPr lvl="1"/>
            <a:r>
              <a:rPr lang="nl-NL" b="0" i="0" dirty="0">
                <a:solidFill>
                  <a:srgbClr val="3A3A3A"/>
                </a:solidFill>
                <a:effectLst/>
              </a:rPr>
              <a:t>Luister met een </a:t>
            </a:r>
            <a:r>
              <a:rPr lang="nl-NL" b="0" i="0" u="sng" dirty="0">
                <a:solidFill>
                  <a:srgbClr val="3A3A3A"/>
                </a:solidFill>
                <a:effectLst/>
              </a:rPr>
              <a:t>positief oordee</a:t>
            </a:r>
            <a:r>
              <a:rPr lang="nl-NL" b="0" i="0" dirty="0">
                <a:solidFill>
                  <a:srgbClr val="3A3A3A"/>
                </a:solidFill>
                <a:effectLst/>
              </a:rPr>
              <a:t>l</a:t>
            </a:r>
          </a:p>
          <a:p>
            <a:pPr lvl="1"/>
            <a:r>
              <a:rPr lang="nl-NL" b="0" i="0" dirty="0">
                <a:solidFill>
                  <a:srgbClr val="3A3A3A"/>
                </a:solidFill>
                <a:effectLst/>
              </a:rPr>
              <a:t>Luister met een </a:t>
            </a:r>
            <a:r>
              <a:rPr lang="nl-NL" b="0" i="0" u="sng" dirty="0">
                <a:solidFill>
                  <a:srgbClr val="3A3A3A"/>
                </a:solidFill>
                <a:effectLst/>
              </a:rPr>
              <a:t>negatief oordeel</a:t>
            </a:r>
            <a:endParaRPr lang="nl-NL" u="sng" dirty="0">
              <a:solidFill>
                <a:srgbClr val="3A3A3A"/>
              </a:solidFill>
            </a:endParaRPr>
          </a:p>
          <a:p>
            <a:pPr lvl="1"/>
            <a:r>
              <a:rPr lang="nl-NL" b="0" i="0" dirty="0">
                <a:solidFill>
                  <a:srgbClr val="3A3A3A"/>
                </a:solidFill>
                <a:effectLst/>
              </a:rPr>
              <a:t>Luister </a:t>
            </a:r>
            <a:r>
              <a:rPr lang="nl-NL" b="0" i="0" u="sng" dirty="0">
                <a:solidFill>
                  <a:srgbClr val="3A3A3A"/>
                </a:solidFill>
                <a:effectLst/>
              </a:rPr>
              <a:t>zonder oordeel</a:t>
            </a:r>
            <a:endParaRPr lang="nl-NL" dirty="0"/>
          </a:p>
          <a:p>
            <a:r>
              <a:rPr lang="nl-NL" dirty="0"/>
              <a:t>Wissel van rol</a:t>
            </a:r>
          </a:p>
          <a:p>
            <a:endParaRPr lang="nl-NL" dirty="0"/>
          </a:p>
        </p:txBody>
      </p:sp>
      <p:sp>
        <p:nvSpPr>
          <p:cNvPr id="4" name="Tekstballon: ovaal 3">
            <a:extLst>
              <a:ext uri="{FF2B5EF4-FFF2-40B4-BE49-F238E27FC236}">
                <a16:creationId xmlns:a16="http://schemas.microsoft.com/office/drawing/2014/main" id="{9EDDE9E1-8791-D2D4-18B0-A972A4985495}"/>
              </a:ext>
            </a:extLst>
          </p:cNvPr>
          <p:cNvSpPr/>
          <p:nvPr/>
        </p:nvSpPr>
        <p:spPr>
          <a:xfrm>
            <a:off x="5302623" y="3348319"/>
            <a:ext cx="1999129" cy="110714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Na horen:</a:t>
            </a:r>
          </a:p>
          <a:p>
            <a:pPr algn="ctr"/>
            <a:r>
              <a:rPr lang="nl-NL" dirty="0"/>
              <a:t>WISSEL!</a:t>
            </a:r>
          </a:p>
        </p:txBody>
      </p:sp>
      <p:sp>
        <p:nvSpPr>
          <p:cNvPr id="5" name="Tekstvak 4">
            <a:extLst>
              <a:ext uri="{FF2B5EF4-FFF2-40B4-BE49-F238E27FC236}">
                <a16:creationId xmlns:a16="http://schemas.microsoft.com/office/drawing/2014/main" id="{EFE42A92-309A-36ED-98B9-EFDA4B711BAE}"/>
              </a:ext>
            </a:extLst>
          </p:cNvPr>
          <p:cNvSpPr txBox="1"/>
          <p:nvPr/>
        </p:nvSpPr>
        <p:spPr>
          <a:xfrm>
            <a:off x="9789459" y="6463552"/>
            <a:ext cx="1999129" cy="246221"/>
          </a:xfrm>
          <a:prstGeom prst="rect">
            <a:avLst/>
          </a:prstGeom>
          <a:noFill/>
        </p:spPr>
        <p:txBody>
          <a:bodyPr wrap="square" rtlCol="0">
            <a:spAutoFit/>
          </a:bodyPr>
          <a:lstStyle/>
          <a:p>
            <a:r>
              <a:rPr lang="en-US" sz="1000" dirty="0"/>
              <a:t>Image by Couleur from </a:t>
            </a:r>
            <a:r>
              <a:rPr lang="en-US" sz="1000" dirty="0" err="1"/>
              <a:t>Pixabay</a:t>
            </a:r>
            <a:endParaRPr lang="nl-NL" sz="1000" dirty="0"/>
          </a:p>
        </p:txBody>
      </p:sp>
      <p:pic>
        <p:nvPicPr>
          <p:cNvPr id="7" name="Afbeelding 6" descr="Afbeelding met gebouw, Bronzen beeld, Artefact, buitenshuis&#10;&#10;Automatisch gegenereerde beschrijving">
            <a:extLst>
              <a:ext uri="{FF2B5EF4-FFF2-40B4-BE49-F238E27FC236}">
                <a16:creationId xmlns:a16="http://schemas.microsoft.com/office/drawing/2014/main" id="{EF24FE55-FEEB-FED9-EFF2-49ADBBA18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2136" y="4029327"/>
            <a:ext cx="3147840" cy="2097740"/>
          </a:xfrm>
          <a:prstGeom prst="rect">
            <a:avLst/>
          </a:prstGeom>
        </p:spPr>
      </p:pic>
    </p:spTree>
    <p:extLst>
      <p:ext uri="{BB962C8B-B14F-4D97-AF65-F5344CB8AC3E}">
        <p14:creationId xmlns:p14="http://schemas.microsoft.com/office/powerpoint/2010/main" val="4199729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Pauze</a:t>
            </a:r>
          </a:p>
        </p:txBody>
      </p:sp>
      <p:pic>
        <p:nvPicPr>
          <p:cNvPr id="5" name="Afbeelding 4" descr="Afbeelding met tafelgerei, Serveware, werper, Keukengerei&#10;&#10;Automatisch gegenereerde beschrijving">
            <a:extLst>
              <a:ext uri="{FF2B5EF4-FFF2-40B4-BE49-F238E27FC236}">
                <a16:creationId xmlns:a16="http://schemas.microsoft.com/office/drawing/2014/main" id="{ED839262-EBE9-CE42-9FFE-042989E6E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665218"/>
            <a:ext cx="6096000" cy="4057650"/>
          </a:xfrm>
          <a:prstGeom prst="rect">
            <a:avLst/>
          </a:prstGeom>
        </p:spPr>
      </p:pic>
    </p:spTree>
    <p:extLst>
      <p:ext uri="{BB962C8B-B14F-4D97-AF65-F5344CB8AC3E}">
        <p14:creationId xmlns:p14="http://schemas.microsoft.com/office/powerpoint/2010/main" val="3976389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Programma bijeenkomst 1</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Kennismaking</a:t>
            </a: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Wat is PZP (en wat is het niet)?</a:t>
            </a:r>
            <a:endParaRPr lang="nl-NL"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mj-lt"/>
              <a:buAutoNum type="arabicPeriod"/>
            </a:pPr>
            <a:r>
              <a:rPr lang="nl-NL" sz="1800" b="1" kern="100" dirty="0">
                <a:solidFill>
                  <a:srgbClr val="C00000"/>
                </a:solidFill>
                <a:effectLst/>
                <a:latin typeface="Calibri" panose="020F0502020204030204" pitchFamily="34" charset="0"/>
                <a:ea typeface="Gill Sans MT" panose="020B0502020104020203" pitchFamily="34" charset="0"/>
                <a:cs typeface="Calibri" panose="020F0502020204030204" pitchFamily="34" charset="0"/>
              </a:rPr>
              <a:t>PZP gesprekken; met wie en hoe begin je? (vervolg)</a:t>
            </a:r>
            <a:endParaRPr lang="nl-NL" sz="18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Samenwerkingsafspraken</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Calibri" panose="020F0502020204030204" pitchFamily="34" charset="0"/>
              </a:rPr>
              <a:t>Hoe organiseer je dit</a:t>
            </a:r>
            <a:r>
              <a:rPr lang="nl-NL" sz="1800" kern="100" dirty="0">
                <a:effectLst/>
                <a:latin typeface="Calibri" panose="020F0502020204030204" pitchFamily="34" charset="0"/>
                <a:ea typeface="Gill Sans MT" panose="020B0502020104020203" pitchFamily="34" charset="0"/>
                <a:cs typeface="Calibri" panose="020F0502020204030204" pitchFamily="34" charset="0"/>
              </a:rPr>
              <a:t>?</a:t>
            </a:r>
            <a:endParaRPr lang="nl-NL" sz="1800" kern="100" dirty="0">
              <a:latin typeface="Calibri" panose="020F0502020204030204" pitchFamily="34" charset="0"/>
              <a:ea typeface="Gill Sans MT" panose="020B0502020104020203"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Voorbereiding bijeenkomst 2</a:t>
            </a:r>
          </a:p>
          <a:p>
            <a:pPr marL="0" indent="0">
              <a:buNone/>
            </a:pPr>
            <a:endParaRPr lang="nl-NL" sz="1800" dirty="0">
              <a:latin typeface="Calibri" panose="020F0502020204030204" pitchFamily="34" charset="0"/>
              <a:cs typeface="Calibri" panose="020F0502020204030204" pitchFamily="34" charset="0"/>
            </a:endParaRPr>
          </a:p>
        </p:txBody>
      </p:sp>
      <p:pic>
        <p:nvPicPr>
          <p:cNvPr id="6" name="Afbeelding 5" descr="Een zwarte muurklok op een gele achtergrond">
            <a:extLst>
              <a:ext uri="{FF2B5EF4-FFF2-40B4-BE49-F238E27FC236}">
                <a16:creationId xmlns:a16="http://schemas.microsoft.com/office/drawing/2014/main" id="{370DED9B-F62A-29A9-4717-C4542A86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30" y="2011681"/>
            <a:ext cx="5032222" cy="2516111"/>
          </a:xfrm>
          <a:prstGeom prst="rect">
            <a:avLst/>
          </a:prstGeom>
        </p:spPr>
      </p:pic>
      <p:sp>
        <p:nvSpPr>
          <p:cNvPr id="7" name="Tekstvak 6">
            <a:extLst>
              <a:ext uri="{FF2B5EF4-FFF2-40B4-BE49-F238E27FC236}">
                <a16:creationId xmlns:a16="http://schemas.microsoft.com/office/drawing/2014/main" id="{9E12A873-6B50-938F-5296-C734880099F5}"/>
              </a:ext>
            </a:extLst>
          </p:cNvPr>
          <p:cNvSpPr txBox="1"/>
          <p:nvPr/>
        </p:nvSpPr>
        <p:spPr>
          <a:xfrm>
            <a:off x="8143539" y="2560320"/>
            <a:ext cx="2775473" cy="646331"/>
          </a:xfrm>
          <a:prstGeom prst="rect">
            <a:avLst/>
          </a:prstGeom>
          <a:noFill/>
        </p:spPr>
        <p:txBody>
          <a:bodyPr wrap="square" rtlCol="0">
            <a:spAutoFit/>
          </a:bodyPr>
          <a:lstStyle/>
          <a:p>
            <a:r>
              <a:rPr lang="nl-NL" dirty="0"/>
              <a:t>3 uur</a:t>
            </a:r>
          </a:p>
          <a:p>
            <a:r>
              <a:rPr lang="nl-NL" dirty="0"/>
              <a:t>14:00 – 17:00</a:t>
            </a:r>
          </a:p>
        </p:txBody>
      </p:sp>
    </p:spTree>
    <p:extLst>
      <p:ext uri="{BB962C8B-B14F-4D97-AF65-F5344CB8AC3E}">
        <p14:creationId xmlns:p14="http://schemas.microsoft.com/office/powerpoint/2010/main" val="2443903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9379" y="268264"/>
            <a:ext cx="8229600" cy="1066800"/>
          </a:xfrm>
        </p:spPr>
        <p:txBody>
          <a:bodyPr/>
          <a:lstStyle/>
          <a:p>
            <a:pPr algn="l"/>
            <a:r>
              <a:rPr lang="nl-NL" dirty="0"/>
              <a:t>Hoe begin je?</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020" y="2451652"/>
            <a:ext cx="4622116" cy="2311058"/>
          </a:xfrm>
          <a:prstGeom prst="rect">
            <a:avLst/>
          </a:prstGeom>
        </p:spPr>
      </p:pic>
      <p:sp>
        <p:nvSpPr>
          <p:cNvPr id="7" name="Tekstvak 6">
            <a:extLst>
              <a:ext uri="{FF2B5EF4-FFF2-40B4-BE49-F238E27FC236}">
                <a16:creationId xmlns:a16="http://schemas.microsoft.com/office/drawing/2014/main" id="{4CE2C865-98FF-B2A4-3168-A0AF92151D8E}"/>
              </a:ext>
            </a:extLst>
          </p:cNvPr>
          <p:cNvSpPr txBox="1"/>
          <p:nvPr/>
        </p:nvSpPr>
        <p:spPr>
          <a:xfrm>
            <a:off x="909379" y="2177387"/>
            <a:ext cx="5744819" cy="2585323"/>
          </a:xfrm>
          <a:prstGeom prst="rect">
            <a:avLst/>
          </a:prstGeom>
          <a:noFill/>
        </p:spPr>
        <p:txBody>
          <a:bodyPr wrap="square" rtlCol="0">
            <a:spAutoFit/>
          </a:bodyPr>
          <a:lstStyle/>
          <a:p>
            <a:r>
              <a:rPr lang="nl-NL" dirty="0"/>
              <a:t>Kansen die je krijgt:</a:t>
            </a:r>
          </a:p>
          <a:p>
            <a:pPr marL="285750" indent="-285750">
              <a:buFont typeface="Arial" panose="020B0604020202020204" pitchFamily="34" charset="0"/>
              <a:buChar char="•"/>
            </a:pPr>
            <a:r>
              <a:rPr lang="nl-NL" dirty="0"/>
              <a:t>wat vertelt de patiënt? (bv ziekbed echtgenoot of ouder, ziekenbezoek bij buurvrouw)</a:t>
            </a:r>
          </a:p>
          <a:p>
            <a:pPr marL="285750" indent="-285750">
              <a:buFont typeface="Arial" panose="020B0604020202020204" pitchFamily="34" charset="0"/>
              <a:buChar char="•"/>
            </a:pPr>
            <a:r>
              <a:rPr lang="nl-NL" dirty="0"/>
              <a:t>wat zie je (bij huisbezoek; bv fotolijstje, bidprentje)?</a:t>
            </a:r>
          </a:p>
          <a:p>
            <a:pPr marL="285750" indent="-285750">
              <a:buFont typeface="Arial" panose="020B0604020202020204" pitchFamily="34" charset="0"/>
              <a:buChar char="•"/>
            </a:pPr>
            <a:r>
              <a:rPr lang="nl-NL" dirty="0"/>
              <a:t>kansen / opmerkingen (bv ik hoop dat ik dat nog mag meemaken, dat hoeft voor mij niet zo nodig)</a:t>
            </a:r>
          </a:p>
          <a:p>
            <a:pPr marL="285750" indent="-285750">
              <a:buFont typeface="Arial" panose="020B0604020202020204" pitchFamily="34" charset="0"/>
              <a:buChar char="•"/>
            </a:pPr>
            <a:r>
              <a:rPr lang="nl-NL" dirty="0"/>
              <a:t>Niet reanimeren verklaring of euthanasieverzoek</a:t>
            </a:r>
          </a:p>
          <a:p>
            <a:pPr marL="285750" indent="-285750">
              <a:buFont typeface="Arial" panose="020B0604020202020204" pitchFamily="34" charset="0"/>
              <a:buChar char="•"/>
            </a:pPr>
            <a:r>
              <a:rPr lang="nl-NL" dirty="0"/>
              <a:t>Zorggebruik (bv 2 ziekenhuisopnames in korte tijd)</a:t>
            </a:r>
          </a:p>
          <a:p>
            <a:pPr marL="285750" indent="-285750">
              <a:buFont typeface="Arial" panose="020B0604020202020204" pitchFamily="34" charset="0"/>
              <a:buChar char="•"/>
            </a:pPr>
            <a:r>
              <a:rPr lang="nl-NL" dirty="0"/>
              <a:t>Verslechtering in dagelijks functioneren</a:t>
            </a:r>
          </a:p>
        </p:txBody>
      </p:sp>
    </p:spTree>
    <p:extLst>
      <p:ext uri="{BB962C8B-B14F-4D97-AF65-F5344CB8AC3E}">
        <p14:creationId xmlns:p14="http://schemas.microsoft.com/office/powerpoint/2010/main" val="248218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F726F6-FEC7-50BD-56FF-3C45622858D0}"/>
              </a:ext>
            </a:extLst>
          </p:cNvPr>
          <p:cNvSpPr>
            <a:spLocks noGrp="1"/>
          </p:cNvSpPr>
          <p:nvPr>
            <p:ph type="title"/>
          </p:nvPr>
        </p:nvSpPr>
        <p:spPr>
          <a:xfrm>
            <a:off x="914399" y="322386"/>
            <a:ext cx="10363200" cy="1187570"/>
          </a:xfrm>
        </p:spPr>
        <p:txBody>
          <a:bodyPr>
            <a:normAutofit fontScale="90000"/>
          </a:bodyPr>
          <a:lstStyle/>
          <a:p>
            <a:r>
              <a:rPr lang="nl-NL" dirty="0"/>
              <a:t>Hoe begin je en waar praat je over? (filmfragment)</a:t>
            </a:r>
          </a:p>
        </p:txBody>
      </p:sp>
      <p:sp>
        <p:nvSpPr>
          <p:cNvPr id="3" name="Tijdelijke aanduiding voor inhoud 2">
            <a:extLst>
              <a:ext uri="{FF2B5EF4-FFF2-40B4-BE49-F238E27FC236}">
                <a16:creationId xmlns:a16="http://schemas.microsoft.com/office/drawing/2014/main" id="{03823BAE-1422-A8A9-8CAB-5A24B95F7203}"/>
              </a:ext>
            </a:extLst>
          </p:cNvPr>
          <p:cNvSpPr>
            <a:spLocks noGrp="1"/>
          </p:cNvSpPr>
          <p:nvPr>
            <p:ph idx="1"/>
          </p:nvPr>
        </p:nvSpPr>
        <p:spPr>
          <a:xfrm>
            <a:off x="914399" y="1778000"/>
            <a:ext cx="5676901" cy="4163829"/>
          </a:xfrm>
        </p:spPr>
        <p:txBody>
          <a:bodyPr>
            <a:normAutofit lnSpcReduction="10000"/>
          </a:bodyPr>
          <a:lstStyle/>
          <a:p>
            <a:pPr marL="0" indent="0">
              <a:buNone/>
            </a:pPr>
            <a:r>
              <a:rPr lang="nl-NL" dirty="0">
                <a:hlinkClick r:id="rId3"/>
              </a:rPr>
              <a:t>https://youtu.be/c13iVN6yITg?feature=shared&amp;t=302</a:t>
            </a:r>
            <a:r>
              <a:rPr lang="nl-NL" dirty="0"/>
              <a:t> </a:t>
            </a:r>
          </a:p>
          <a:p>
            <a:pPr marL="0" indent="0">
              <a:buNone/>
            </a:pPr>
            <a:r>
              <a:rPr lang="nl-NL" dirty="0"/>
              <a:t>5:02 tot 7:36</a:t>
            </a:r>
          </a:p>
          <a:p>
            <a:pPr marL="0" indent="0">
              <a:buNone/>
            </a:pPr>
            <a:endParaRPr lang="nl-NL" dirty="0"/>
          </a:p>
          <a:p>
            <a:r>
              <a:rPr lang="nl-NL" dirty="0"/>
              <a:t>Eerste reactie op dit fragment?</a:t>
            </a:r>
          </a:p>
          <a:p>
            <a:r>
              <a:rPr lang="nl-NL" dirty="0"/>
              <a:t>Welke aangrijpingspunten of kansen zie jij om in gesprek te gaan (als je denkt aan de afgelopen week)</a:t>
            </a:r>
          </a:p>
          <a:p>
            <a:r>
              <a:rPr lang="nl-NL" dirty="0"/>
              <a:t>Hoe betrek je de vier domeinen van palliatieve zorg in je gesprek?</a:t>
            </a:r>
          </a:p>
        </p:txBody>
      </p:sp>
      <p:pic>
        <p:nvPicPr>
          <p:cNvPr id="6" name="Afbeelding 5">
            <a:extLst>
              <a:ext uri="{FF2B5EF4-FFF2-40B4-BE49-F238E27FC236}">
                <a16:creationId xmlns:a16="http://schemas.microsoft.com/office/drawing/2014/main" id="{D66CB685-B2F8-9C17-5F29-927C954D6910}"/>
              </a:ext>
            </a:extLst>
          </p:cNvPr>
          <p:cNvPicPr>
            <a:picLocks noChangeAspect="1"/>
          </p:cNvPicPr>
          <p:nvPr/>
        </p:nvPicPr>
        <p:blipFill rotWithShape="1">
          <a:blip r:embed="rId4"/>
          <a:srcRect l="2916" t="17334" r="65729" b="29334"/>
          <a:stretch/>
        </p:blipFill>
        <p:spPr>
          <a:xfrm>
            <a:off x="9043481" y="1184214"/>
            <a:ext cx="2234118" cy="1187571"/>
          </a:xfrm>
          <a:prstGeom prst="rect">
            <a:avLst/>
          </a:prstGeom>
        </p:spPr>
      </p:pic>
      <p:pic>
        <p:nvPicPr>
          <p:cNvPr id="7" name="Afbeelding 6" descr="Afbeelding met tekst, schermopname, ontwerp&#10;&#10;Automatisch gegenereerde beschrijving">
            <a:extLst>
              <a:ext uri="{FF2B5EF4-FFF2-40B4-BE49-F238E27FC236}">
                <a16:creationId xmlns:a16="http://schemas.microsoft.com/office/drawing/2014/main" id="{6A229BC2-4751-D151-9F6D-3C05ECDAA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954" y="2708149"/>
            <a:ext cx="4809246" cy="3556133"/>
          </a:xfrm>
          <a:prstGeom prst="rect">
            <a:avLst/>
          </a:prstGeom>
        </p:spPr>
      </p:pic>
    </p:spTree>
    <p:extLst>
      <p:ext uri="{BB962C8B-B14F-4D97-AF65-F5344CB8AC3E}">
        <p14:creationId xmlns:p14="http://schemas.microsoft.com/office/powerpoint/2010/main" val="3911843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3370" y="317700"/>
            <a:ext cx="8229600" cy="1066800"/>
          </a:xfrm>
        </p:spPr>
        <p:txBody>
          <a:bodyPr/>
          <a:lstStyle/>
          <a:p>
            <a:pPr algn="l"/>
            <a:r>
              <a:rPr lang="nl-NL" dirty="0"/>
              <a:t>Instructies</a:t>
            </a:r>
          </a:p>
        </p:txBody>
      </p:sp>
      <p:sp>
        <p:nvSpPr>
          <p:cNvPr id="3" name="Tijdelijke aanduiding voor inhoud 2"/>
          <p:cNvSpPr>
            <a:spLocks noGrp="1"/>
          </p:cNvSpPr>
          <p:nvPr>
            <p:ph idx="1"/>
          </p:nvPr>
        </p:nvSpPr>
        <p:spPr>
          <a:xfrm>
            <a:off x="999388" y="2168624"/>
            <a:ext cx="8229600" cy="4209337"/>
          </a:xfrm>
        </p:spPr>
        <p:txBody>
          <a:bodyPr/>
          <a:lstStyle/>
          <a:p>
            <a:r>
              <a:rPr lang="nl-NL" dirty="0"/>
              <a:t>Niet reanimeren? -&gt; Niet 112 bellen!</a:t>
            </a:r>
          </a:p>
          <a:p>
            <a:r>
              <a:rPr lang="nl-NL" dirty="0"/>
              <a:t>Geen garanties</a:t>
            </a:r>
          </a:p>
          <a:p>
            <a:r>
              <a:rPr lang="nl-NL" dirty="0"/>
              <a:t>Veranderen je wensen? -&gt; Bespreek dit!</a:t>
            </a:r>
          </a:p>
          <a:p>
            <a:r>
              <a:rPr lang="nl-NL" dirty="0"/>
              <a:t>Waar bewaar je je wilsverklaring?</a:t>
            </a:r>
          </a:p>
          <a:p>
            <a:r>
              <a:rPr lang="nl-NL" dirty="0"/>
              <a:t>Vertel het aan naasten (familie, buren, vrienden)</a:t>
            </a:r>
          </a:p>
        </p:txBody>
      </p:sp>
    </p:spTree>
    <p:extLst>
      <p:ext uri="{BB962C8B-B14F-4D97-AF65-F5344CB8AC3E}">
        <p14:creationId xmlns:p14="http://schemas.microsoft.com/office/powerpoint/2010/main" val="3617051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Leerdoelen bijeenkomst 1</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399" y="1930475"/>
            <a:ext cx="9955161" cy="3209925"/>
          </a:xfrm>
        </p:spPr>
        <p:txBody>
          <a:bodyPr>
            <a:noAutofit/>
          </a:bodyPr>
          <a:lstStyle/>
          <a:p>
            <a:pPr marL="0" indent="0">
              <a:lnSpc>
                <a:spcPct val="120000"/>
              </a:lnSpc>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Na deze sessie kan de deelnemer:</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ouderen die in aanmerking komen voor een PZP gesprek herkennen en markeren;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alle vier dimensies van palliatieve zorg in PZP gesprekken betrekken;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momenten / kansen om PZP gesprekken te herhalen herkennen en hier gebruik van maken;</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samenwerken met zorgverleners van verschillende disciplines en professies in het voeren van PZP gesprekken;</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informatie uit PZP gesprekken aan alle relevante betrokkenen overdragen.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indent="-342900">
              <a:buFont typeface="+mj-lt"/>
              <a:buAutoNum type="arabicPeriod"/>
            </a:pP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5" name="Tekstvak 8">
            <a:extLst>
              <a:ext uri="{FF2B5EF4-FFF2-40B4-BE49-F238E27FC236}">
                <a16:creationId xmlns:a16="http://schemas.microsoft.com/office/drawing/2014/main" id="{38DD7CF9-0397-CA9E-6469-2D3131255E42}"/>
              </a:ext>
            </a:extLst>
          </p:cNvPr>
          <p:cNvSpPr txBox="1"/>
          <p:nvPr/>
        </p:nvSpPr>
        <p:spPr>
          <a:xfrm>
            <a:off x="914400" y="6449811"/>
            <a:ext cx="932867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r>
              <a:rPr lang="nl-NL" sz="1000" dirty="0"/>
              <a:t>PZP = proactieve zorgplanning</a:t>
            </a:r>
          </a:p>
        </p:txBody>
      </p:sp>
    </p:spTree>
    <p:extLst>
      <p:ext uri="{BB962C8B-B14F-4D97-AF65-F5344CB8AC3E}">
        <p14:creationId xmlns:p14="http://schemas.microsoft.com/office/powerpoint/2010/main" val="2382245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6605" y="255724"/>
            <a:ext cx="8074533" cy="1325563"/>
          </a:xfrm>
        </p:spPr>
        <p:txBody>
          <a:bodyPr/>
          <a:lstStyle/>
          <a:p>
            <a:pPr algn="l"/>
            <a:r>
              <a:rPr lang="en-GB" dirty="0" err="1"/>
              <a:t>Herhaling</a:t>
            </a:r>
            <a:endParaRPr lang="en-GB" dirty="0"/>
          </a:p>
        </p:txBody>
      </p:sp>
      <p:sp>
        <p:nvSpPr>
          <p:cNvPr id="3" name="Tijdelijke aanduiding voor inhoud 2"/>
          <p:cNvSpPr>
            <a:spLocks noGrp="1"/>
          </p:cNvSpPr>
          <p:nvPr>
            <p:ph sz="half" idx="2"/>
          </p:nvPr>
        </p:nvSpPr>
        <p:spPr>
          <a:xfrm>
            <a:off x="989478" y="1581287"/>
            <a:ext cx="7873748" cy="3751308"/>
          </a:xfrm>
        </p:spPr>
        <p:txBody>
          <a:bodyPr/>
          <a:lstStyle/>
          <a:p>
            <a:pPr marL="342900" lvl="1" indent="0">
              <a:buNone/>
            </a:pPr>
            <a:r>
              <a:rPr lang="nl-NL" dirty="0"/>
              <a:t> </a:t>
            </a:r>
          </a:p>
          <a:p>
            <a:r>
              <a:rPr lang="nl-NL" sz="2800" dirty="0"/>
              <a:t>Vast moment (bv elk jaar / elke 5 jaar)</a:t>
            </a:r>
          </a:p>
          <a:p>
            <a:r>
              <a:rPr lang="nl-NL" sz="2800" dirty="0"/>
              <a:t>Bij verandering</a:t>
            </a:r>
          </a:p>
          <a:p>
            <a:endParaRPr lang="nl-NL" sz="2800" dirty="0"/>
          </a:p>
        </p:txBody>
      </p:sp>
      <p:grpSp>
        <p:nvGrpSpPr>
          <p:cNvPr id="4" name="Groep 3">
            <a:extLst>
              <a:ext uri="{FF2B5EF4-FFF2-40B4-BE49-F238E27FC236}">
                <a16:creationId xmlns:a16="http://schemas.microsoft.com/office/drawing/2014/main" id="{521C1231-872E-87C8-4420-5C79EB2260AC}"/>
              </a:ext>
            </a:extLst>
          </p:cNvPr>
          <p:cNvGrpSpPr/>
          <p:nvPr/>
        </p:nvGrpSpPr>
        <p:grpSpPr>
          <a:xfrm>
            <a:off x="2270647" y="4005064"/>
            <a:ext cx="8016478" cy="1494166"/>
            <a:chOff x="2270647" y="4005064"/>
            <a:chExt cx="8016478" cy="1494166"/>
          </a:xfrm>
        </p:grpSpPr>
        <p:pic>
          <p:nvPicPr>
            <p:cNvPr id="5" name="Afbeelding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43872" y="4005064"/>
              <a:ext cx="2204648" cy="1494166"/>
            </a:xfrm>
            <a:prstGeom prst="rect">
              <a:avLst/>
            </a:prstGeom>
          </p:spPr>
        </p:pic>
        <p:sp>
          <p:nvSpPr>
            <p:cNvPr id="7" name="Tekstvak 6"/>
            <p:cNvSpPr txBox="1"/>
            <p:nvPr/>
          </p:nvSpPr>
          <p:spPr>
            <a:xfrm>
              <a:off x="2270647" y="4336650"/>
              <a:ext cx="2805541" cy="830997"/>
            </a:xfrm>
            <a:prstGeom prst="rect">
              <a:avLst/>
            </a:prstGeom>
            <a:noFill/>
          </p:spPr>
          <p:txBody>
            <a:bodyPr wrap="square" rtlCol="0">
              <a:spAutoFit/>
            </a:bodyPr>
            <a:lstStyle/>
            <a:p>
              <a:r>
                <a:rPr lang="nl-NL" sz="1600" dirty="0"/>
                <a:t>Zorgverlener:</a:t>
              </a:r>
            </a:p>
            <a:p>
              <a:pPr marL="285750" indent="-285750">
                <a:buFont typeface="Arial" panose="020B0604020202020204" pitchFamily="34" charset="0"/>
                <a:buChar char="•"/>
              </a:pPr>
              <a:r>
                <a:rPr lang="nl-NL" sz="1600" dirty="0"/>
                <a:t>Kennis behandelingen</a:t>
              </a:r>
            </a:p>
            <a:p>
              <a:pPr marL="285750" indent="-285750">
                <a:buFont typeface="Arial" panose="020B0604020202020204" pitchFamily="34" charset="0"/>
                <a:buChar char="•"/>
              </a:pPr>
              <a:r>
                <a:rPr lang="nl-NL" sz="1600" dirty="0"/>
                <a:t>Kennis ziekte</a:t>
              </a:r>
            </a:p>
          </p:txBody>
        </p:sp>
        <p:sp>
          <p:nvSpPr>
            <p:cNvPr id="8" name="Tekstvak 7"/>
            <p:cNvSpPr txBox="1"/>
            <p:nvPr/>
          </p:nvSpPr>
          <p:spPr>
            <a:xfrm>
              <a:off x="7265649" y="4336650"/>
              <a:ext cx="3021476" cy="830997"/>
            </a:xfrm>
            <a:prstGeom prst="rect">
              <a:avLst/>
            </a:prstGeom>
            <a:noFill/>
          </p:spPr>
          <p:txBody>
            <a:bodyPr wrap="square" rtlCol="0">
              <a:spAutoFit/>
            </a:bodyPr>
            <a:lstStyle/>
            <a:p>
              <a:r>
                <a:rPr lang="nl-NL" sz="1600" dirty="0"/>
                <a:t>Patiënt:</a:t>
              </a:r>
            </a:p>
            <a:p>
              <a:pPr marL="285750" indent="-285750">
                <a:buFont typeface="Arial" panose="020B0604020202020204" pitchFamily="34" charset="0"/>
                <a:buChar char="•"/>
              </a:pPr>
              <a:r>
                <a:rPr lang="nl-NL" sz="1600" dirty="0"/>
                <a:t>Kwaliteit van leven</a:t>
              </a:r>
            </a:p>
            <a:p>
              <a:pPr marL="285750" indent="-285750">
                <a:buFont typeface="Arial" panose="020B0604020202020204" pitchFamily="34" charset="0"/>
                <a:buChar char="•"/>
              </a:pPr>
              <a:r>
                <a:rPr lang="nl-NL" sz="1600" dirty="0"/>
                <a:t>Wat wil je inleveren?</a:t>
              </a:r>
            </a:p>
          </p:txBody>
        </p:sp>
      </p:grpSp>
    </p:spTree>
    <p:extLst>
      <p:ext uri="{BB962C8B-B14F-4D97-AF65-F5344CB8AC3E}">
        <p14:creationId xmlns:p14="http://schemas.microsoft.com/office/powerpoint/2010/main" val="39240396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Programma bijeenkomst 1</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Kennismaking</a:t>
            </a: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Wat is PZP (en wat is het niet)?</a:t>
            </a:r>
            <a:endParaRPr lang="nl-NL"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PZP gesprekken; met wie en hoe begin je? (vervolg)</a:t>
            </a:r>
            <a:endParaRPr lang="nl-NL"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mj-lt"/>
              <a:buAutoNum type="arabicPeriod"/>
            </a:pPr>
            <a:r>
              <a:rPr lang="nl-NL" sz="1800" b="1" kern="100" dirty="0">
                <a:solidFill>
                  <a:srgbClr val="C00000"/>
                </a:solidFill>
                <a:effectLst/>
                <a:latin typeface="Calibri" panose="020F0502020204030204" pitchFamily="34" charset="0"/>
                <a:ea typeface="Gill Sans MT" panose="020B0502020104020203" pitchFamily="34" charset="0"/>
                <a:cs typeface="Calibri" panose="020F0502020204030204" pitchFamily="34" charset="0"/>
              </a:rPr>
              <a:t>Samenwerkingsafspraken</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Calibri" panose="020F0502020204030204" pitchFamily="34" charset="0"/>
              </a:rPr>
              <a:t>Hoe organiseer je dit</a:t>
            </a:r>
            <a:r>
              <a:rPr lang="nl-NL" sz="1800" kern="100" dirty="0">
                <a:effectLst/>
                <a:latin typeface="Calibri" panose="020F0502020204030204" pitchFamily="34" charset="0"/>
                <a:ea typeface="Gill Sans MT" panose="020B0502020104020203" pitchFamily="34" charset="0"/>
                <a:cs typeface="Calibri" panose="020F0502020204030204" pitchFamily="34" charset="0"/>
              </a:rPr>
              <a:t>?</a:t>
            </a:r>
            <a:endParaRPr lang="nl-NL" sz="1800" kern="100" dirty="0">
              <a:latin typeface="Calibri" panose="020F0502020204030204" pitchFamily="34" charset="0"/>
              <a:ea typeface="Gill Sans MT" panose="020B0502020104020203"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Voorbereiding bijeenkomst 2</a:t>
            </a:r>
          </a:p>
          <a:p>
            <a:pPr marL="0" indent="0">
              <a:buNone/>
            </a:pPr>
            <a:endParaRPr lang="nl-NL" sz="1800" dirty="0">
              <a:latin typeface="Calibri" panose="020F0502020204030204" pitchFamily="34" charset="0"/>
              <a:cs typeface="Calibri" panose="020F0502020204030204" pitchFamily="34" charset="0"/>
            </a:endParaRPr>
          </a:p>
        </p:txBody>
      </p:sp>
      <p:pic>
        <p:nvPicPr>
          <p:cNvPr id="6" name="Afbeelding 5" descr="Een zwarte muurklok op een gele achtergrond">
            <a:extLst>
              <a:ext uri="{FF2B5EF4-FFF2-40B4-BE49-F238E27FC236}">
                <a16:creationId xmlns:a16="http://schemas.microsoft.com/office/drawing/2014/main" id="{370DED9B-F62A-29A9-4717-C4542A86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30" y="2011681"/>
            <a:ext cx="5032222" cy="2516111"/>
          </a:xfrm>
          <a:prstGeom prst="rect">
            <a:avLst/>
          </a:prstGeom>
        </p:spPr>
      </p:pic>
      <p:sp>
        <p:nvSpPr>
          <p:cNvPr id="7" name="Tekstvak 6">
            <a:extLst>
              <a:ext uri="{FF2B5EF4-FFF2-40B4-BE49-F238E27FC236}">
                <a16:creationId xmlns:a16="http://schemas.microsoft.com/office/drawing/2014/main" id="{9E12A873-6B50-938F-5296-C734880099F5}"/>
              </a:ext>
            </a:extLst>
          </p:cNvPr>
          <p:cNvSpPr txBox="1"/>
          <p:nvPr/>
        </p:nvSpPr>
        <p:spPr>
          <a:xfrm>
            <a:off x="8143539" y="2560320"/>
            <a:ext cx="2775473" cy="646331"/>
          </a:xfrm>
          <a:prstGeom prst="rect">
            <a:avLst/>
          </a:prstGeom>
          <a:noFill/>
        </p:spPr>
        <p:txBody>
          <a:bodyPr wrap="square" rtlCol="0">
            <a:spAutoFit/>
          </a:bodyPr>
          <a:lstStyle/>
          <a:p>
            <a:r>
              <a:rPr lang="nl-NL" dirty="0"/>
              <a:t>3 uur</a:t>
            </a:r>
          </a:p>
          <a:p>
            <a:r>
              <a:rPr lang="nl-NL" dirty="0"/>
              <a:t>14:00 – 17:00</a:t>
            </a:r>
          </a:p>
        </p:txBody>
      </p:sp>
    </p:spTree>
    <p:extLst>
      <p:ext uri="{BB962C8B-B14F-4D97-AF65-F5344CB8AC3E}">
        <p14:creationId xmlns:p14="http://schemas.microsoft.com/office/powerpoint/2010/main" val="485642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72ED3-88FF-B084-B615-CA251FC2AAB7}"/>
              </a:ext>
            </a:extLst>
          </p:cNvPr>
          <p:cNvSpPr>
            <a:spLocks noGrp="1"/>
          </p:cNvSpPr>
          <p:nvPr>
            <p:ph type="title"/>
          </p:nvPr>
        </p:nvSpPr>
        <p:spPr>
          <a:xfrm>
            <a:off x="914399" y="322386"/>
            <a:ext cx="10363200" cy="1187570"/>
          </a:xfrm>
        </p:spPr>
        <p:txBody>
          <a:bodyPr/>
          <a:lstStyle/>
          <a:p>
            <a:r>
              <a:rPr lang="nl-NL" dirty="0"/>
              <a:t>Samenwerking huisarts - POH</a:t>
            </a:r>
          </a:p>
        </p:txBody>
      </p:sp>
      <p:sp>
        <p:nvSpPr>
          <p:cNvPr id="3" name="Tijdelijke aanduiding voor inhoud 2">
            <a:extLst>
              <a:ext uri="{FF2B5EF4-FFF2-40B4-BE49-F238E27FC236}">
                <a16:creationId xmlns:a16="http://schemas.microsoft.com/office/drawing/2014/main" id="{26F37C87-63D9-C8E6-AA7F-79BA6EE810B0}"/>
              </a:ext>
            </a:extLst>
          </p:cNvPr>
          <p:cNvSpPr>
            <a:spLocks noGrp="1"/>
          </p:cNvSpPr>
          <p:nvPr>
            <p:ph idx="1"/>
          </p:nvPr>
        </p:nvSpPr>
        <p:spPr>
          <a:xfrm>
            <a:off x="914399" y="1965960"/>
            <a:ext cx="10363200" cy="3655829"/>
          </a:xfrm>
        </p:spPr>
        <p:txBody>
          <a:bodyPr/>
          <a:lstStyle/>
          <a:p>
            <a:r>
              <a:rPr lang="nl-NL" dirty="0"/>
              <a:t>Samenwerking huisarts / POH</a:t>
            </a:r>
          </a:p>
          <a:p>
            <a:pPr lvl="1"/>
            <a:r>
              <a:rPr lang="nl-NL" dirty="0">
                <a:hlinkClick r:id="rId3"/>
              </a:rPr>
              <a:t>https://youtu.be/c13iVN6yITg?feature=shared&amp;t=557</a:t>
            </a:r>
            <a:r>
              <a:rPr lang="nl-NL" dirty="0"/>
              <a:t> </a:t>
            </a:r>
          </a:p>
          <a:p>
            <a:pPr lvl="1"/>
            <a:r>
              <a:rPr lang="nl-NL" dirty="0"/>
              <a:t>9:17 tot 11:36</a:t>
            </a:r>
          </a:p>
          <a:p>
            <a:r>
              <a:rPr lang="nl-NL" dirty="0"/>
              <a:t>Maar ook:</a:t>
            </a:r>
          </a:p>
          <a:p>
            <a:pPr lvl="1"/>
            <a:r>
              <a:rPr lang="nl-NL" dirty="0"/>
              <a:t>Samenwerking met wijkverpleging</a:t>
            </a:r>
          </a:p>
          <a:p>
            <a:pPr lvl="1"/>
            <a:r>
              <a:rPr lang="nl-NL" dirty="0"/>
              <a:t>Samenwerking met ziekenhuis</a:t>
            </a:r>
          </a:p>
          <a:p>
            <a:pPr lvl="1"/>
            <a:r>
              <a:rPr lang="nl-NL" dirty="0"/>
              <a:t>Samenwerking met … (bv: sociaal domein, geestelijk verzorger, apotheker)</a:t>
            </a:r>
          </a:p>
        </p:txBody>
      </p:sp>
      <p:pic>
        <p:nvPicPr>
          <p:cNvPr id="5" name="Afbeelding 4" descr="Afbeelding met vinger, hand, duim, nagel&#10;&#10;Automatisch gegenereerde beschrijving">
            <a:extLst>
              <a:ext uri="{FF2B5EF4-FFF2-40B4-BE49-F238E27FC236}">
                <a16:creationId xmlns:a16="http://schemas.microsoft.com/office/drawing/2014/main" id="{9F9790D8-046A-404A-C214-58C668CF3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8359" y="1509956"/>
            <a:ext cx="3803560" cy="2531744"/>
          </a:xfrm>
          <a:prstGeom prst="rect">
            <a:avLst/>
          </a:prstGeom>
        </p:spPr>
      </p:pic>
    </p:spTree>
    <p:extLst>
      <p:ext uri="{BB962C8B-B14F-4D97-AF65-F5344CB8AC3E}">
        <p14:creationId xmlns:p14="http://schemas.microsoft.com/office/powerpoint/2010/main" val="2410876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72ED3-88FF-B084-B615-CA251FC2AAB7}"/>
              </a:ext>
            </a:extLst>
          </p:cNvPr>
          <p:cNvSpPr>
            <a:spLocks noGrp="1"/>
          </p:cNvSpPr>
          <p:nvPr>
            <p:ph type="title"/>
          </p:nvPr>
        </p:nvSpPr>
        <p:spPr>
          <a:xfrm>
            <a:off x="914399" y="322386"/>
            <a:ext cx="10363200" cy="1187570"/>
          </a:xfrm>
        </p:spPr>
        <p:txBody>
          <a:bodyPr/>
          <a:lstStyle/>
          <a:p>
            <a:r>
              <a:rPr lang="nl-NL" dirty="0"/>
              <a:t>Organisatie</a:t>
            </a:r>
          </a:p>
        </p:txBody>
      </p:sp>
      <p:sp>
        <p:nvSpPr>
          <p:cNvPr id="3" name="Tijdelijke aanduiding voor inhoud 2">
            <a:extLst>
              <a:ext uri="{FF2B5EF4-FFF2-40B4-BE49-F238E27FC236}">
                <a16:creationId xmlns:a16="http://schemas.microsoft.com/office/drawing/2014/main" id="{26F37C87-63D9-C8E6-AA7F-79BA6EE810B0}"/>
              </a:ext>
            </a:extLst>
          </p:cNvPr>
          <p:cNvSpPr>
            <a:spLocks noGrp="1"/>
          </p:cNvSpPr>
          <p:nvPr>
            <p:ph idx="1"/>
          </p:nvPr>
        </p:nvSpPr>
        <p:spPr>
          <a:xfrm>
            <a:off x="914399" y="1737670"/>
            <a:ext cx="10363200" cy="3977329"/>
          </a:xfrm>
        </p:spPr>
        <p:txBody>
          <a:bodyPr>
            <a:normAutofit lnSpcReduction="10000"/>
          </a:bodyPr>
          <a:lstStyle/>
          <a:p>
            <a:r>
              <a:rPr lang="nl-NL" dirty="0"/>
              <a:t>Hoe zorg je er voor dat je gesprekken voert?</a:t>
            </a:r>
          </a:p>
          <a:p>
            <a:pPr lvl="1"/>
            <a:r>
              <a:rPr lang="nl-NL" dirty="0"/>
              <a:t>Triggers voor eerste gesprek en herhaling</a:t>
            </a:r>
          </a:p>
          <a:p>
            <a:pPr lvl="1"/>
            <a:r>
              <a:rPr lang="nl-NL" dirty="0"/>
              <a:t>HIS lijst /  werkoverleg / PaTz</a:t>
            </a:r>
          </a:p>
          <a:p>
            <a:r>
              <a:rPr lang="nl-NL" dirty="0"/>
              <a:t>Hulpmiddelen</a:t>
            </a:r>
          </a:p>
          <a:p>
            <a:pPr lvl="1"/>
            <a:r>
              <a:rPr lang="nl-NL" dirty="0"/>
              <a:t>Bv thuisarts (voorbereiding voor patiënt en naasten), wensenboekje (verkrijgbaar via netwerk palliatieve zorg)</a:t>
            </a:r>
          </a:p>
          <a:p>
            <a:r>
              <a:rPr lang="nl-NL" dirty="0"/>
              <a:t>Hoe leg je het gesprek vast?</a:t>
            </a:r>
          </a:p>
          <a:p>
            <a:pPr lvl="1"/>
            <a:r>
              <a:rPr lang="nl-NL" dirty="0">
                <a:hlinkClick r:id="rId3"/>
              </a:rPr>
              <a:t>https://youtu.be/c13iVN6yITg?feature=shared&amp;t=696</a:t>
            </a:r>
            <a:endParaRPr lang="nl-NL" dirty="0"/>
          </a:p>
          <a:p>
            <a:pPr lvl="1"/>
            <a:r>
              <a:rPr lang="nl-NL" dirty="0"/>
              <a:t>11:36 tot 12:50</a:t>
            </a:r>
          </a:p>
          <a:p>
            <a:r>
              <a:rPr lang="nl-NL" dirty="0"/>
              <a:t>Overdracht en samenwerking</a:t>
            </a:r>
          </a:p>
        </p:txBody>
      </p:sp>
      <p:pic>
        <p:nvPicPr>
          <p:cNvPr id="5" name="Afbeelding 4" descr="Afbeelding met roest, metaalwaren, tandwiel, verlaten&#10;&#10;Automatisch gegenereerde beschrijving">
            <a:extLst>
              <a:ext uri="{FF2B5EF4-FFF2-40B4-BE49-F238E27FC236}">
                <a16:creationId xmlns:a16="http://schemas.microsoft.com/office/drawing/2014/main" id="{235BFF30-D4CD-0DC5-F0FC-94F0C97F0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760" y="4181034"/>
            <a:ext cx="4185920" cy="2354580"/>
          </a:xfrm>
          <a:prstGeom prst="rect">
            <a:avLst/>
          </a:prstGeom>
        </p:spPr>
      </p:pic>
    </p:spTree>
    <p:extLst>
      <p:ext uri="{BB962C8B-B14F-4D97-AF65-F5344CB8AC3E}">
        <p14:creationId xmlns:p14="http://schemas.microsoft.com/office/powerpoint/2010/main" val="4160854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A691AC-4693-69F1-FACB-4E0BA4CB0842}"/>
              </a:ext>
            </a:extLst>
          </p:cNvPr>
          <p:cNvSpPr>
            <a:spLocks noGrp="1"/>
          </p:cNvSpPr>
          <p:nvPr>
            <p:ph type="title"/>
          </p:nvPr>
        </p:nvSpPr>
        <p:spPr>
          <a:xfrm>
            <a:off x="914400" y="245166"/>
            <a:ext cx="10363200" cy="1187570"/>
          </a:xfrm>
        </p:spPr>
        <p:txBody>
          <a:bodyPr/>
          <a:lstStyle/>
          <a:p>
            <a:r>
              <a:rPr lang="nl-NL" dirty="0"/>
              <a:t>Volgende bijeenkomst</a:t>
            </a:r>
          </a:p>
        </p:txBody>
      </p:sp>
      <p:sp>
        <p:nvSpPr>
          <p:cNvPr id="49" name="Tekstvak 48">
            <a:extLst>
              <a:ext uri="{FF2B5EF4-FFF2-40B4-BE49-F238E27FC236}">
                <a16:creationId xmlns:a16="http://schemas.microsoft.com/office/drawing/2014/main" id="{B9138139-F549-1FA3-7F74-83FE30F7051E}"/>
              </a:ext>
            </a:extLst>
          </p:cNvPr>
          <p:cNvSpPr txBox="1"/>
          <p:nvPr/>
        </p:nvSpPr>
        <p:spPr>
          <a:xfrm>
            <a:off x="622852" y="1736035"/>
            <a:ext cx="10827026" cy="3970318"/>
          </a:xfrm>
          <a:prstGeom prst="rect">
            <a:avLst/>
          </a:prstGeom>
          <a:noFill/>
        </p:spPr>
        <p:txBody>
          <a:bodyPr wrap="square" rtlCol="0">
            <a:spAutoFit/>
          </a:bodyPr>
          <a:lstStyle/>
          <a:p>
            <a:r>
              <a:rPr lang="nl-NL" dirty="0"/>
              <a:t>Gaat over:</a:t>
            </a:r>
          </a:p>
          <a:p>
            <a:pPr marL="285750" indent="-285750">
              <a:buFont typeface="Arial" panose="020B0604020202020204" pitchFamily="34" charset="0"/>
              <a:buChar char="•"/>
            </a:pPr>
            <a:r>
              <a:rPr lang="nl-NL" dirty="0"/>
              <a:t>uitwisselen ervaringen</a:t>
            </a:r>
          </a:p>
          <a:p>
            <a:pPr marL="285750" indent="-285750">
              <a:buFont typeface="Arial" panose="020B0604020202020204" pitchFamily="34" charset="0"/>
              <a:buChar char="•"/>
            </a:pPr>
            <a:r>
              <a:rPr lang="nl-NL" dirty="0"/>
              <a:t>Culturele verschillen en rituelen</a:t>
            </a:r>
          </a:p>
          <a:p>
            <a:pPr marL="285750" indent="-285750">
              <a:buFont typeface="Arial" panose="020B0604020202020204" pitchFamily="34" charset="0"/>
              <a:buChar char="•"/>
            </a:pPr>
            <a:r>
              <a:rPr lang="nl-NL" dirty="0"/>
              <a:t>valkuilen bij PZP</a:t>
            </a:r>
          </a:p>
          <a:p>
            <a:pPr marL="285750" indent="-285750">
              <a:buFont typeface="Arial" panose="020B0604020202020204" pitchFamily="34" charset="0"/>
              <a:buChar char="•"/>
            </a:pPr>
            <a:r>
              <a:rPr lang="nl-NL" dirty="0"/>
              <a:t>oefenen</a:t>
            </a:r>
          </a:p>
          <a:p>
            <a:pPr marL="285750" indent="-285750">
              <a:buFont typeface="Arial" panose="020B0604020202020204" pitchFamily="34" charset="0"/>
              <a:buChar char="•"/>
            </a:pPr>
            <a:endParaRPr lang="nl-NL" dirty="0"/>
          </a:p>
          <a:p>
            <a:r>
              <a:rPr lang="nl-NL" b="1" dirty="0"/>
              <a:t>Voorbereiding</a:t>
            </a:r>
            <a:r>
              <a:rPr lang="nl-NL" dirty="0"/>
              <a:t>:</a:t>
            </a:r>
          </a:p>
          <a:p>
            <a:pPr marL="285750" indent="-285750">
              <a:buFont typeface="Arial" panose="020B0604020202020204" pitchFamily="34" charset="0"/>
              <a:buChar char="•"/>
            </a:pPr>
            <a:r>
              <a:rPr lang="nl-NL" dirty="0"/>
              <a:t>Voer minimaal een PZP gesprek met een patiënt en diens naaste(n)</a:t>
            </a:r>
          </a:p>
          <a:p>
            <a:pPr marL="285750" indent="-285750">
              <a:buFont typeface="Arial" panose="020B0604020202020204" pitchFamily="34" charset="0"/>
              <a:buChar char="•"/>
            </a:pPr>
            <a:r>
              <a:rPr lang="nl-NL" dirty="0"/>
              <a:t>Lees blz. 48-49 van de handreiking</a:t>
            </a:r>
          </a:p>
          <a:p>
            <a:pPr marL="285750" indent="-285750">
              <a:buFont typeface="Arial" panose="020B0604020202020204" pitchFamily="34" charset="0"/>
              <a:buChar char="•"/>
            </a:pPr>
            <a:r>
              <a:rPr lang="nl-NL" dirty="0"/>
              <a:t>Kijk het filmpje over de </a:t>
            </a:r>
            <a:r>
              <a:rPr lang="nl-NL" dirty="0" err="1"/>
              <a:t>Loosdrechtse</a:t>
            </a:r>
            <a:r>
              <a:rPr lang="nl-NL" dirty="0"/>
              <a:t> huisartsen en </a:t>
            </a:r>
            <a:r>
              <a:rPr lang="nl-NL" dirty="0" err="1"/>
              <a:t>POHs</a:t>
            </a:r>
            <a:r>
              <a:rPr lang="nl-NL" dirty="0"/>
              <a:t> vanaf minuut 15:56 (</a:t>
            </a:r>
            <a:r>
              <a:rPr lang="nl-NL" dirty="0">
                <a:hlinkClick r:id="rId3"/>
              </a:rPr>
              <a:t>https://youtu.be/c13iVN6yITg?feature=shared&amp;t=956</a:t>
            </a:r>
            <a:r>
              <a:rPr lang="nl-NL" dirty="0"/>
              <a:t>) (het hele filmpje kijken mag natuurlijk ook)</a:t>
            </a:r>
          </a:p>
          <a:p>
            <a:pPr marL="285750" indent="-285750">
              <a:buFont typeface="Arial" panose="020B0604020202020204" pitchFamily="34" charset="0"/>
              <a:buChar char="•"/>
            </a:pPr>
            <a:r>
              <a:rPr lang="nl-NL" dirty="0"/>
              <a:t>Bekijk het filmpje over de ervaringen van een Amsterdamse huisarts: </a:t>
            </a:r>
            <a:r>
              <a:rPr lang="nl-NL" dirty="0">
                <a:hlinkClick r:id="rId4"/>
              </a:rPr>
              <a:t>https://www.youtube.com/watch?v=Z-pNV5O16SA</a:t>
            </a:r>
            <a:r>
              <a:rPr lang="nl-NL" dirty="0"/>
              <a:t> </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1535446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5AE87-9856-4112-3148-E4C72ECB1E7E}"/>
              </a:ext>
            </a:extLst>
          </p:cNvPr>
          <p:cNvSpPr>
            <a:spLocks noGrp="1"/>
          </p:cNvSpPr>
          <p:nvPr>
            <p:ph type="title"/>
          </p:nvPr>
        </p:nvSpPr>
        <p:spPr>
          <a:xfrm>
            <a:off x="914400" y="237043"/>
            <a:ext cx="10363200" cy="1187570"/>
          </a:xfrm>
        </p:spPr>
        <p:txBody>
          <a:bodyPr/>
          <a:lstStyle/>
          <a:p>
            <a:r>
              <a:rPr lang="nl-NL" dirty="0"/>
              <a:t>Hoe zit je er bij?</a:t>
            </a:r>
          </a:p>
        </p:txBody>
      </p:sp>
      <p:pic>
        <p:nvPicPr>
          <p:cNvPr id="5" name="Tijdelijke aanduiding voor inhoud 4" descr="Afbeelding met smiley, emoticon, geel, glimlach&#10;&#10;Automatisch gegenereerde beschrijving">
            <a:extLst>
              <a:ext uri="{FF2B5EF4-FFF2-40B4-BE49-F238E27FC236}">
                <a16:creationId xmlns:a16="http://schemas.microsoft.com/office/drawing/2014/main" id="{AE935D6B-B554-7E0D-D964-02E965A9137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178" t="59527" r="61942" b="20771"/>
          <a:stretch/>
        </p:blipFill>
        <p:spPr>
          <a:xfrm>
            <a:off x="8488679" y="3343112"/>
            <a:ext cx="2788921" cy="3036297"/>
          </a:xfrm>
        </p:spPr>
      </p:pic>
      <p:pic>
        <p:nvPicPr>
          <p:cNvPr id="6" name="Tijdelijke aanduiding voor inhoud 4" descr="Afbeelding met smiley, emoticon, geel, glimlach&#10;&#10;Automatisch gegenereerde beschrijving">
            <a:extLst>
              <a:ext uri="{FF2B5EF4-FFF2-40B4-BE49-F238E27FC236}">
                <a16:creationId xmlns:a16="http://schemas.microsoft.com/office/drawing/2014/main" id="{059C023B-0C8B-D14D-35D5-637AEDE9E667}"/>
              </a:ext>
            </a:extLst>
          </p:cNvPr>
          <p:cNvPicPr>
            <a:picLocks noChangeAspect="1"/>
          </p:cNvPicPr>
          <p:nvPr/>
        </p:nvPicPr>
        <p:blipFill rotWithShape="1">
          <a:blip r:embed="rId3">
            <a:extLst>
              <a:ext uri="{28A0092B-C50C-407E-A947-70E740481C1C}">
                <a14:useLocalDpi xmlns:a14="http://schemas.microsoft.com/office/drawing/2010/main" val="0"/>
              </a:ext>
            </a:extLst>
          </a:blip>
          <a:srcRect l="18697" t="80694" r="61570"/>
          <a:stretch/>
        </p:blipFill>
        <p:spPr>
          <a:xfrm>
            <a:off x="6626920" y="478591"/>
            <a:ext cx="2961119" cy="2862592"/>
          </a:xfrm>
          <a:prstGeom prst="rect">
            <a:avLst/>
          </a:prstGeom>
        </p:spPr>
      </p:pic>
      <p:pic>
        <p:nvPicPr>
          <p:cNvPr id="7" name="Tijdelijke aanduiding voor inhoud 4" descr="Afbeelding met smiley, emoticon, geel, glimlach&#10;&#10;Automatisch gegenereerde beschrijving">
            <a:extLst>
              <a:ext uri="{FF2B5EF4-FFF2-40B4-BE49-F238E27FC236}">
                <a16:creationId xmlns:a16="http://schemas.microsoft.com/office/drawing/2014/main" id="{017FA4E4-850A-4C04-4A88-7B7FE46AFDC6}"/>
              </a:ext>
            </a:extLst>
          </p:cNvPr>
          <p:cNvPicPr>
            <a:picLocks noChangeAspect="1"/>
          </p:cNvPicPr>
          <p:nvPr/>
        </p:nvPicPr>
        <p:blipFill rotWithShape="1">
          <a:blip r:embed="rId3">
            <a:extLst>
              <a:ext uri="{28A0092B-C50C-407E-A947-70E740481C1C}">
                <a14:useLocalDpi xmlns:a14="http://schemas.microsoft.com/office/drawing/2010/main" val="0"/>
              </a:ext>
            </a:extLst>
          </a:blip>
          <a:srcRect r="78259" b="80178"/>
          <a:stretch/>
        </p:blipFill>
        <p:spPr>
          <a:xfrm>
            <a:off x="194154" y="3650588"/>
            <a:ext cx="3029107" cy="2728821"/>
          </a:xfrm>
          <a:prstGeom prst="rect">
            <a:avLst/>
          </a:prstGeom>
        </p:spPr>
      </p:pic>
      <p:pic>
        <p:nvPicPr>
          <p:cNvPr id="8" name="Tijdelijke aanduiding voor inhoud 4" descr="Afbeelding met smiley, emoticon, geel, glimlach&#10;&#10;Automatisch gegenereerde beschrijving">
            <a:extLst>
              <a:ext uri="{FF2B5EF4-FFF2-40B4-BE49-F238E27FC236}">
                <a16:creationId xmlns:a16="http://schemas.microsoft.com/office/drawing/2014/main" id="{F791FDA9-6B4B-DD78-60D0-13F63ACB3096}"/>
              </a:ext>
            </a:extLst>
          </p:cNvPr>
          <p:cNvPicPr>
            <a:picLocks noChangeAspect="1"/>
          </p:cNvPicPr>
          <p:nvPr/>
        </p:nvPicPr>
        <p:blipFill rotWithShape="1">
          <a:blip r:embed="rId3">
            <a:extLst>
              <a:ext uri="{28A0092B-C50C-407E-A947-70E740481C1C}">
                <a14:useLocalDpi xmlns:a14="http://schemas.microsoft.com/office/drawing/2010/main" val="0"/>
              </a:ext>
            </a:extLst>
          </a:blip>
          <a:srcRect l="20840" t="337" r="59565" b="80258"/>
          <a:stretch/>
        </p:blipFill>
        <p:spPr>
          <a:xfrm>
            <a:off x="3307079" y="1424613"/>
            <a:ext cx="2788921" cy="2728821"/>
          </a:xfrm>
          <a:prstGeom prst="rect">
            <a:avLst/>
          </a:prstGeom>
        </p:spPr>
      </p:pic>
      <p:pic>
        <p:nvPicPr>
          <p:cNvPr id="4" name="Afbeelding 3" descr="Afbeelding met glimlach, emoticon, clipart, smiley&#10;&#10;Automatisch gegenereerde beschrijving">
            <a:extLst>
              <a:ext uri="{FF2B5EF4-FFF2-40B4-BE49-F238E27FC236}">
                <a16:creationId xmlns:a16="http://schemas.microsoft.com/office/drawing/2014/main" id="{43E316EC-BF38-6D8B-6E1E-4D70CD51B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743" y="3892135"/>
            <a:ext cx="2441016" cy="2728822"/>
          </a:xfrm>
          <a:prstGeom prst="rect">
            <a:avLst/>
          </a:prstGeom>
        </p:spPr>
      </p:pic>
    </p:spTree>
    <p:extLst>
      <p:ext uri="{BB962C8B-B14F-4D97-AF65-F5344CB8AC3E}">
        <p14:creationId xmlns:p14="http://schemas.microsoft.com/office/powerpoint/2010/main" val="3494541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F687C-2E02-9B94-E6A5-4B15D78C2913}"/>
              </a:ext>
            </a:extLst>
          </p:cNvPr>
          <p:cNvSpPr>
            <a:spLocks noGrp="1"/>
          </p:cNvSpPr>
          <p:nvPr>
            <p:ph type="title"/>
          </p:nvPr>
        </p:nvSpPr>
        <p:spPr>
          <a:xfrm>
            <a:off x="914399" y="322386"/>
            <a:ext cx="10363200" cy="1187570"/>
          </a:xfrm>
        </p:spPr>
        <p:txBody>
          <a:bodyPr/>
          <a:lstStyle/>
          <a:p>
            <a:r>
              <a:rPr lang="nl-NL" dirty="0"/>
              <a:t>Volgende bijeenkomst</a:t>
            </a:r>
          </a:p>
        </p:txBody>
      </p:sp>
      <p:pic>
        <p:nvPicPr>
          <p:cNvPr id="4" name="Afbeelding 3" descr="Een zwarte muurklok op een gele achtergrond">
            <a:extLst>
              <a:ext uri="{FF2B5EF4-FFF2-40B4-BE49-F238E27FC236}">
                <a16:creationId xmlns:a16="http://schemas.microsoft.com/office/drawing/2014/main" id="{03C4ABEA-6A0B-8BBC-8D4B-CBB831034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994" y="2011681"/>
            <a:ext cx="7223758" cy="3611879"/>
          </a:xfrm>
          <a:prstGeom prst="rect">
            <a:avLst/>
          </a:prstGeom>
        </p:spPr>
      </p:pic>
      <p:sp>
        <p:nvSpPr>
          <p:cNvPr id="5" name="Tekstvak 4">
            <a:extLst>
              <a:ext uri="{FF2B5EF4-FFF2-40B4-BE49-F238E27FC236}">
                <a16:creationId xmlns:a16="http://schemas.microsoft.com/office/drawing/2014/main" id="{302A6322-DFBC-AA66-7984-CBD0FD02A745}"/>
              </a:ext>
            </a:extLst>
          </p:cNvPr>
          <p:cNvSpPr txBox="1"/>
          <p:nvPr/>
        </p:nvSpPr>
        <p:spPr>
          <a:xfrm>
            <a:off x="4884419" y="2834640"/>
            <a:ext cx="2423160" cy="2246769"/>
          </a:xfrm>
          <a:prstGeom prst="rect">
            <a:avLst/>
          </a:prstGeom>
          <a:noFill/>
        </p:spPr>
        <p:txBody>
          <a:bodyPr wrap="square" rtlCol="0">
            <a:spAutoFit/>
          </a:bodyPr>
          <a:lstStyle/>
          <a:p>
            <a:r>
              <a:rPr lang="nl-NL" sz="2800" dirty="0"/>
              <a:t>Datum</a:t>
            </a:r>
          </a:p>
          <a:p>
            <a:r>
              <a:rPr lang="nl-NL" sz="2800" dirty="0"/>
              <a:t>Tijd </a:t>
            </a:r>
          </a:p>
          <a:p>
            <a:r>
              <a:rPr lang="nl-NL" sz="2800" dirty="0"/>
              <a:t>Locatie</a:t>
            </a:r>
          </a:p>
          <a:p>
            <a:endParaRPr lang="nl-NL" sz="2800" dirty="0"/>
          </a:p>
          <a:p>
            <a:r>
              <a:rPr lang="nl-NL" sz="2800" dirty="0"/>
              <a:t>Contact:</a:t>
            </a:r>
          </a:p>
        </p:txBody>
      </p:sp>
    </p:spTree>
    <p:extLst>
      <p:ext uri="{BB962C8B-B14F-4D97-AF65-F5344CB8AC3E}">
        <p14:creationId xmlns:p14="http://schemas.microsoft.com/office/powerpoint/2010/main" val="838525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1541" y="247741"/>
            <a:ext cx="8074533" cy="1325563"/>
          </a:xfrm>
        </p:spPr>
        <p:txBody>
          <a:bodyPr/>
          <a:lstStyle/>
          <a:p>
            <a:r>
              <a:rPr lang="nl-NL" dirty="0"/>
              <a:t>Brede benadering van PZP</a:t>
            </a:r>
          </a:p>
        </p:txBody>
      </p:sp>
      <p:sp>
        <p:nvSpPr>
          <p:cNvPr id="4" name="Tijdelijke aanduiding voor voettekst 3"/>
          <p:cNvSpPr>
            <a:spLocks noGrp="1"/>
          </p:cNvSpPr>
          <p:nvPr>
            <p:ph type="ftr" sz="quarter" idx="11"/>
          </p:nvPr>
        </p:nvSpPr>
        <p:spPr/>
        <p:txBody>
          <a:bodyPr/>
          <a:lstStyle/>
          <a:p>
            <a:r>
              <a:rPr lang="nl-NL"/>
              <a:t>Voorbeeld voettekst | juli 2018</a:t>
            </a: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8262" y="1654117"/>
            <a:ext cx="2426602" cy="2426602"/>
          </a:xfrm>
          <a:prstGeom prst="rect">
            <a:avLst/>
          </a:prstGeom>
        </p:spPr>
      </p:pic>
      <p:pic>
        <p:nvPicPr>
          <p:cNvPr id="6" name="Tijdelijke aanduiding voor inhoud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2198262" y="4365723"/>
            <a:ext cx="2377440" cy="1707666"/>
          </a:xfrm>
        </p:spPr>
      </p:pic>
      <p:pic>
        <p:nvPicPr>
          <p:cNvPr id="5" name="Afbeelding 4"/>
          <p:cNvPicPr>
            <a:picLocks noChangeAspect="1"/>
          </p:cNvPicPr>
          <p:nvPr/>
        </p:nvPicPr>
        <p:blipFill rotWithShape="1">
          <a:blip r:embed="rId5"/>
          <a:srcRect l="12539" t="17415" r="15961" b="7508"/>
          <a:stretch/>
        </p:blipFill>
        <p:spPr>
          <a:xfrm>
            <a:off x="5179160" y="1558295"/>
            <a:ext cx="5926455" cy="3582593"/>
          </a:xfrm>
          <a:prstGeom prst="rect">
            <a:avLst/>
          </a:prstGeom>
        </p:spPr>
      </p:pic>
      <p:pic>
        <p:nvPicPr>
          <p:cNvPr id="8" name="Afbeelding 7"/>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5991225" y="3557018"/>
            <a:ext cx="1188670" cy="1223069"/>
          </a:xfrm>
          <a:prstGeom prst="rect">
            <a:avLst/>
          </a:prstGeom>
          <a:noFill/>
        </p:spPr>
      </p:pic>
    </p:spTree>
    <p:extLst>
      <p:ext uri="{BB962C8B-B14F-4D97-AF65-F5344CB8AC3E}">
        <p14:creationId xmlns:p14="http://schemas.microsoft.com/office/powerpoint/2010/main" val="2646631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5488" y="311063"/>
            <a:ext cx="10363200" cy="1187570"/>
          </a:xfrm>
        </p:spPr>
        <p:txBody>
          <a:bodyPr/>
          <a:lstStyle/>
          <a:p>
            <a:pPr algn="l"/>
            <a:r>
              <a:rPr lang="nl-NL" dirty="0"/>
              <a:t>Tips bij implementatie</a:t>
            </a:r>
          </a:p>
        </p:txBody>
      </p:sp>
      <p:sp>
        <p:nvSpPr>
          <p:cNvPr id="3" name="Tijdelijke aanduiding voor inhoud 2"/>
          <p:cNvSpPr>
            <a:spLocks noGrp="1"/>
          </p:cNvSpPr>
          <p:nvPr>
            <p:ph idx="1"/>
          </p:nvPr>
        </p:nvSpPr>
        <p:spPr>
          <a:xfrm>
            <a:off x="925488" y="2020974"/>
            <a:ext cx="8229600" cy="4525963"/>
          </a:xfrm>
        </p:spPr>
        <p:txBody>
          <a:bodyPr/>
          <a:lstStyle/>
          <a:p>
            <a:pPr>
              <a:lnSpc>
                <a:spcPct val="150000"/>
              </a:lnSpc>
            </a:pPr>
            <a:r>
              <a:rPr lang="nl-NL" dirty="0"/>
              <a:t>Kies een streefgetal voor het voeren van gesprekken</a:t>
            </a:r>
          </a:p>
          <a:p>
            <a:pPr>
              <a:lnSpc>
                <a:spcPct val="150000"/>
              </a:lnSpc>
            </a:pPr>
            <a:r>
              <a:rPr lang="nl-NL" dirty="0"/>
              <a:t>Kartrekker</a:t>
            </a:r>
          </a:p>
          <a:p>
            <a:pPr>
              <a:lnSpc>
                <a:spcPct val="150000"/>
              </a:lnSpc>
            </a:pPr>
            <a:r>
              <a:rPr lang="nl-NL" dirty="0"/>
              <a:t>Al doende leert men</a:t>
            </a:r>
          </a:p>
          <a:p>
            <a:pPr>
              <a:lnSpc>
                <a:spcPct val="150000"/>
              </a:lnSpc>
            </a:pPr>
            <a:r>
              <a:rPr lang="nl-NL" dirty="0"/>
              <a:t>Werk samen</a:t>
            </a:r>
          </a:p>
          <a:p>
            <a:pPr>
              <a:lnSpc>
                <a:spcPct val="150000"/>
              </a:lnSpc>
            </a:pPr>
            <a:endParaRPr lang="nl-NL" dirty="0"/>
          </a:p>
        </p:txBody>
      </p:sp>
      <p:pic>
        <p:nvPicPr>
          <p:cNvPr id="4" name="Tijdelijke aanduiding voor inhou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55" y="2918564"/>
            <a:ext cx="4545611" cy="3404887"/>
          </a:xfrm>
          <a:prstGeom prst="rect">
            <a:avLst/>
          </a:prstGeom>
        </p:spPr>
      </p:pic>
    </p:spTree>
    <p:extLst>
      <p:ext uri="{BB962C8B-B14F-4D97-AF65-F5344CB8AC3E}">
        <p14:creationId xmlns:p14="http://schemas.microsoft.com/office/powerpoint/2010/main" val="2483405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Programma bijeenkomst 1</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Kennismaking</a:t>
            </a: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Wat is PZP (en wat is het niet)?</a:t>
            </a:r>
            <a:endParaRPr lang="nl-NL"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PZP gesprekken; met wie en hoe begin je? (vervolg)</a:t>
            </a:r>
            <a:endParaRPr lang="nl-NL"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Samenwerkingsafspraken</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Calibri" panose="020F0502020204030204" pitchFamily="34" charset="0"/>
              </a:rPr>
              <a:t>Hoe organiseer je dit</a:t>
            </a:r>
            <a:r>
              <a:rPr lang="nl-NL" sz="1800" kern="100" dirty="0">
                <a:effectLst/>
                <a:latin typeface="Calibri" panose="020F0502020204030204" pitchFamily="34" charset="0"/>
                <a:ea typeface="Gill Sans MT" panose="020B0502020104020203" pitchFamily="34" charset="0"/>
                <a:cs typeface="Calibri" panose="020F0502020204030204" pitchFamily="34" charset="0"/>
              </a:rPr>
              <a:t>?</a:t>
            </a:r>
            <a:endParaRPr lang="nl-NL" sz="1800" kern="100" dirty="0">
              <a:latin typeface="Calibri" panose="020F0502020204030204" pitchFamily="34" charset="0"/>
              <a:ea typeface="Gill Sans MT" panose="020B0502020104020203"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Voorbereiding bijeenkomst 2</a:t>
            </a:r>
          </a:p>
          <a:p>
            <a:pPr marL="0" indent="0">
              <a:buNone/>
            </a:pPr>
            <a:endParaRPr lang="nl-NL" sz="1800" dirty="0">
              <a:latin typeface="Calibri" panose="020F0502020204030204" pitchFamily="34" charset="0"/>
              <a:cs typeface="Calibri" panose="020F0502020204030204" pitchFamily="34" charset="0"/>
            </a:endParaRPr>
          </a:p>
        </p:txBody>
      </p:sp>
      <p:pic>
        <p:nvPicPr>
          <p:cNvPr id="6" name="Afbeelding 5" descr="Een zwarte muurklok op een gele achtergrond">
            <a:extLst>
              <a:ext uri="{FF2B5EF4-FFF2-40B4-BE49-F238E27FC236}">
                <a16:creationId xmlns:a16="http://schemas.microsoft.com/office/drawing/2014/main" id="{370DED9B-F62A-29A9-4717-C4542A86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30" y="2011681"/>
            <a:ext cx="5032222" cy="2516111"/>
          </a:xfrm>
          <a:prstGeom prst="rect">
            <a:avLst/>
          </a:prstGeom>
        </p:spPr>
      </p:pic>
      <p:sp>
        <p:nvSpPr>
          <p:cNvPr id="7" name="Tekstvak 6">
            <a:extLst>
              <a:ext uri="{FF2B5EF4-FFF2-40B4-BE49-F238E27FC236}">
                <a16:creationId xmlns:a16="http://schemas.microsoft.com/office/drawing/2014/main" id="{9E12A873-6B50-938F-5296-C734880099F5}"/>
              </a:ext>
            </a:extLst>
          </p:cNvPr>
          <p:cNvSpPr txBox="1"/>
          <p:nvPr/>
        </p:nvSpPr>
        <p:spPr>
          <a:xfrm>
            <a:off x="8143539" y="2560320"/>
            <a:ext cx="2775473" cy="646331"/>
          </a:xfrm>
          <a:prstGeom prst="rect">
            <a:avLst/>
          </a:prstGeom>
          <a:noFill/>
        </p:spPr>
        <p:txBody>
          <a:bodyPr wrap="square" rtlCol="0">
            <a:spAutoFit/>
          </a:bodyPr>
          <a:lstStyle/>
          <a:p>
            <a:r>
              <a:rPr lang="nl-NL" dirty="0"/>
              <a:t>3 uur</a:t>
            </a:r>
          </a:p>
          <a:p>
            <a:r>
              <a:rPr lang="nl-NL" dirty="0"/>
              <a:t>14:00 – 17:00</a:t>
            </a:r>
          </a:p>
        </p:txBody>
      </p:sp>
    </p:spTree>
    <p:extLst>
      <p:ext uri="{BB962C8B-B14F-4D97-AF65-F5344CB8AC3E}">
        <p14:creationId xmlns:p14="http://schemas.microsoft.com/office/powerpoint/2010/main" val="2863406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Kennismaking</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lvl="0" indent="-342900">
              <a:lnSpc>
                <a:spcPct val="120000"/>
              </a:lnSpc>
              <a:buFont typeface="+mj-lt"/>
              <a:buAutoNum type="arabicPeriod"/>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Kennismaking</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Naam</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Functie</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Organisatie</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Wat wil je hier leren?</a:t>
            </a:r>
          </a:p>
          <a:p>
            <a:pPr marL="608076" lvl="1" indent="-342900">
              <a:buFont typeface="+mj-lt"/>
              <a:buAutoNum type="arabicPeriod"/>
            </a:pPr>
            <a:r>
              <a:rPr lang="nl-NL" sz="1200" kern="100" dirty="0">
                <a:effectLst/>
                <a:latin typeface="Calibri" panose="020F0502020204030204" pitchFamily="34" charset="0"/>
                <a:ea typeface="Gill Sans MT" panose="020B0502020104020203" pitchFamily="34" charset="0"/>
                <a:cs typeface="Times New Roman" panose="02020603050405020304" pitchFamily="18" charset="0"/>
              </a:rPr>
              <a:t>Ervaring</a:t>
            </a:r>
            <a:r>
              <a:rPr lang="nl-NL" sz="1200" kern="100" dirty="0">
                <a:latin typeface="Calibri" panose="020F0502020204030204" pitchFamily="34" charset="0"/>
                <a:ea typeface="Gill Sans MT" panose="020B0502020104020203" pitchFamily="34" charset="0"/>
                <a:cs typeface="Times New Roman" panose="02020603050405020304" pitchFamily="18" charset="0"/>
              </a:rPr>
              <a:t>(en) met PZP</a:t>
            </a:r>
            <a:endParaRPr lang="nl-NL" sz="1200" kern="100" dirty="0">
              <a:effectLst/>
              <a:latin typeface="Calibri" panose="020F0502020204030204" pitchFamily="34" charset="0"/>
              <a:ea typeface="Gill Sans MT" panose="020B0502020104020203" pitchFamily="34" charset="0"/>
              <a:cs typeface="Times New Roman" panose="02020603050405020304" pitchFamily="18" charset="0"/>
            </a:endParaRPr>
          </a:p>
          <a:p>
            <a:pPr marL="342900" lvl="0" indent="-342900">
              <a:lnSpc>
                <a:spcPct val="120000"/>
              </a:lnSpc>
              <a:buFont typeface="+mj-lt"/>
              <a:buAutoNum type="arabicPeriod"/>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Huisregels voor een veilige leeromgeving:</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Uitpraten </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Geduld</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Respectvol </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Wat door deelnemers gedeeld wordt blijft in deze ruimte </a:t>
            </a:r>
          </a:p>
          <a:p>
            <a:pPr marL="342900" lvl="0" indent="-342900">
              <a:lnSpc>
                <a:spcPct val="120000"/>
              </a:lnSpc>
              <a:buFont typeface="+mj-lt"/>
              <a:buAutoNum type="arabicPeriod"/>
            </a:pPr>
            <a:endParaRPr lang="nl-NL" sz="1400" kern="100" dirty="0">
              <a:effectLst/>
              <a:latin typeface="Calibri" panose="020F0502020204030204" pitchFamily="34" charset="0"/>
              <a:ea typeface="Gill Sans MT" panose="020B0502020104020203" pitchFamily="34" charset="0"/>
              <a:cs typeface="Times New Roman" panose="02020603050405020304" pitchFamily="18" charset="0"/>
            </a:endParaRPr>
          </a:p>
          <a:p>
            <a:pPr marL="0" indent="0">
              <a:buNone/>
            </a:pPr>
            <a:endParaRPr lang="nl-NL" sz="1400" dirty="0"/>
          </a:p>
        </p:txBody>
      </p:sp>
      <p:pic>
        <p:nvPicPr>
          <p:cNvPr id="5" name="Afbeelding 4" descr="Collega's die elkaar een high five geven">
            <a:extLst>
              <a:ext uri="{FF2B5EF4-FFF2-40B4-BE49-F238E27FC236}">
                <a16:creationId xmlns:a16="http://schemas.microsoft.com/office/drawing/2014/main" id="{C26B7028-F8DF-2D92-C32A-010EA08F7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92206"/>
            <a:ext cx="4929231" cy="3286461"/>
          </a:xfrm>
          <a:prstGeom prst="rect">
            <a:avLst/>
          </a:prstGeom>
        </p:spPr>
      </p:pic>
    </p:spTree>
    <p:extLst>
      <p:ext uri="{BB962C8B-B14F-4D97-AF65-F5344CB8AC3E}">
        <p14:creationId xmlns:p14="http://schemas.microsoft.com/office/powerpoint/2010/main" val="3775095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2127" y="298592"/>
            <a:ext cx="10298654" cy="1187570"/>
          </a:xfrm>
        </p:spPr>
        <p:txBody>
          <a:bodyPr/>
          <a:lstStyle/>
          <a:p>
            <a:pPr algn="l"/>
            <a:r>
              <a:rPr lang="nl-NL" dirty="0"/>
              <a:t>Proactieve zorgplanning (PZP)</a:t>
            </a:r>
          </a:p>
        </p:txBody>
      </p:sp>
      <p:sp>
        <p:nvSpPr>
          <p:cNvPr id="3" name="Tijdelijke aanduiding voor inhoud 2"/>
          <p:cNvSpPr>
            <a:spLocks noGrp="1"/>
          </p:cNvSpPr>
          <p:nvPr>
            <p:ph idx="1"/>
          </p:nvPr>
        </p:nvSpPr>
        <p:spPr>
          <a:xfrm>
            <a:off x="882127" y="2033445"/>
            <a:ext cx="7787208" cy="4525963"/>
          </a:xfrm>
        </p:spPr>
        <p:txBody>
          <a:bodyPr/>
          <a:lstStyle/>
          <a:p>
            <a:r>
              <a:rPr lang="nl-NL" dirty="0"/>
              <a:t>Filmpje over het proces van PZP</a:t>
            </a:r>
            <a:r>
              <a:rPr lang="nl-NL" u="sng" dirty="0"/>
              <a:t> </a:t>
            </a:r>
            <a:r>
              <a:rPr lang="nl-NL" dirty="0"/>
              <a:t> </a:t>
            </a:r>
          </a:p>
          <a:p>
            <a:r>
              <a:rPr lang="nl-NL" dirty="0"/>
              <a:t>Reacties?</a:t>
            </a:r>
          </a:p>
        </p:txBody>
      </p:sp>
      <p:sp>
        <p:nvSpPr>
          <p:cNvPr id="6" name="Tekstvak 8">
            <a:extLst>
              <a:ext uri="{FF2B5EF4-FFF2-40B4-BE49-F238E27FC236}">
                <a16:creationId xmlns:a16="http://schemas.microsoft.com/office/drawing/2014/main" id="{B796A822-B5C3-4947-BDD2-79DED75E2401}"/>
              </a:ext>
            </a:extLst>
          </p:cNvPr>
          <p:cNvSpPr txBox="1"/>
          <p:nvPr/>
        </p:nvSpPr>
        <p:spPr>
          <a:xfrm>
            <a:off x="1367117" y="6121059"/>
            <a:ext cx="932867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r>
              <a:rPr lang="nl-NL" sz="1000" dirty="0"/>
              <a:t>Link: </a:t>
            </a:r>
            <a:r>
              <a:rPr lang="nl-NL" sz="1000" dirty="0">
                <a:hlinkClick r:id="rId3"/>
              </a:rPr>
              <a:t>https://www.youtube.com/watch?v=yexuShFZN6Q</a:t>
            </a:r>
            <a:r>
              <a:rPr lang="nl-NL" sz="1000" dirty="0"/>
              <a:t> </a:t>
            </a:r>
          </a:p>
        </p:txBody>
      </p:sp>
      <p:pic>
        <p:nvPicPr>
          <p:cNvPr id="9" name="Afbeelding 8">
            <a:extLst>
              <a:ext uri="{FF2B5EF4-FFF2-40B4-BE49-F238E27FC236}">
                <a16:creationId xmlns:a16="http://schemas.microsoft.com/office/drawing/2014/main" id="{B7101E10-EC63-2458-5097-FE190F12A395}"/>
              </a:ext>
            </a:extLst>
          </p:cNvPr>
          <p:cNvPicPr>
            <a:picLocks noChangeAspect="1"/>
          </p:cNvPicPr>
          <p:nvPr/>
        </p:nvPicPr>
        <p:blipFill rotWithShape="1">
          <a:blip r:embed="rId4"/>
          <a:srcRect l="24900" t="21676" r="25600" b="29844"/>
          <a:stretch/>
        </p:blipFill>
        <p:spPr>
          <a:xfrm>
            <a:off x="5771968" y="2733537"/>
            <a:ext cx="5286176" cy="2581873"/>
          </a:xfrm>
          <a:prstGeom prst="rect">
            <a:avLst/>
          </a:prstGeom>
        </p:spPr>
      </p:pic>
    </p:spTree>
    <p:extLst>
      <p:ext uri="{BB962C8B-B14F-4D97-AF65-F5344CB8AC3E}">
        <p14:creationId xmlns:p14="http://schemas.microsoft.com/office/powerpoint/2010/main" val="2071299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2127" y="298592"/>
            <a:ext cx="10298654" cy="1187570"/>
          </a:xfrm>
        </p:spPr>
        <p:txBody>
          <a:bodyPr/>
          <a:lstStyle/>
          <a:p>
            <a:pPr algn="l"/>
            <a:r>
              <a:rPr lang="nl-NL" dirty="0"/>
              <a:t>Definitie proactieve zorgplanning (PZP)</a:t>
            </a:r>
          </a:p>
        </p:txBody>
      </p:sp>
      <p:sp>
        <p:nvSpPr>
          <p:cNvPr id="3" name="Tijdelijke aanduiding voor inhoud 2"/>
          <p:cNvSpPr>
            <a:spLocks noGrp="1"/>
          </p:cNvSpPr>
          <p:nvPr>
            <p:ph idx="1"/>
          </p:nvPr>
        </p:nvSpPr>
        <p:spPr>
          <a:xfrm>
            <a:off x="2408878" y="2996953"/>
            <a:ext cx="7787208" cy="4525963"/>
          </a:xfrm>
        </p:spPr>
        <p:txBody>
          <a:bodyPr/>
          <a:lstStyle/>
          <a:p>
            <a:r>
              <a:rPr lang="nl-NL" dirty="0"/>
              <a:t>een </a:t>
            </a:r>
            <a:r>
              <a:rPr lang="nl-NL" u="sng" dirty="0"/>
              <a:t>continu proces </a:t>
            </a:r>
            <a:r>
              <a:rPr lang="nl-NL" dirty="0"/>
              <a:t> </a:t>
            </a:r>
          </a:p>
          <a:p>
            <a:r>
              <a:rPr lang="nl-NL" dirty="0"/>
              <a:t>wensen en doelen van zorg </a:t>
            </a:r>
          </a:p>
          <a:p>
            <a:r>
              <a:rPr lang="nl-NL" u="sng" dirty="0"/>
              <a:t>vóór</a:t>
            </a:r>
            <a:r>
              <a:rPr lang="nl-NL" dirty="0"/>
              <a:t> de zorg nodig is</a:t>
            </a:r>
          </a:p>
          <a:p>
            <a:r>
              <a:rPr lang="nl-NL" dirty="0"/>
              <a:t>persoonlijke waarden, 4 domeinen, vastleggen in zorgplan</a:t>
            </a:r>
          </a:p>
        </p:txBody>
      </p:sp>
      <p:sp>
        <p:nvSpPr>
          <p:cNvPr id="5" name="Tekstvak 4">
            <a:extLst>
              <a:ext uri="{FF2B5EF4-FFF2-40B4-BE49-F238E27FC236}">
                <a16:creationId xmlns:a16="http://schemas.microsoft.com/office/drawing/2014/main" id="{8726F2E1-C63B-4D95-B487-BA940640E23F}"/>
              </a:ext>
            </a:extLst>
          </p:cNvPr>
          <p:cNvSpPr txBox="1"/>
          <p:nvPr/>
        </p:nvSpPr>
        <p:spPr>
          <a:xfrm>
            <a:off x="2519278" y="1626012"/>
            <a:ext cx="7566407" cy="954107"/>
          </a:xfrm>
          <a:prstGeom prst="rect">
            <a:avLst/>
          </a:prstGeom>
          <a:noFill/>
        </p:spPr>
        <p:txBody>
          <a:bodyPr wrap="square" rtlCol="0">
            <a:spAutoFit/>
          </a:bodyPr>
          <a:lstStyle/>
          <a:p>
            <a:r>
              <a:rPr lang="nl-NL" sz="1400" dirty="0">
                <a:solidFill>
                  <a:srgbClr val="C00000"/>
                </a:solidFill>
              </a:rPr>
              <a:t>Proactieve zorgplanning (PZP) is het proces van vooruitdenken, plannen en organiseren. Het is een continu en dynamisch proces van gesprekken over levensdoelen en keuzes en welke zorg daar nu en in de toekomst bij past. De zorgverlener kan hier al vroeg in het ziektetraject mee</a:t>
            </a:r>
          </a:p>
          <a:p>
            <a:r>
              <a:rPr lang="nl-NL" sz="1400" dirty="0">
                <a:solidFill>
                  <a:srgbClr val="C00000"/>
                </a:solidFill>
              </a:rPr>
              <a:t>starten, in het kader van bewustwording van de eigen eindigheid bij de patiënt.</a:t>
            </a:r>
          </a:p>
        </p:txBody>
      </p:sp>
      <p:sp>
        <p:nvSpPr>
          <p:cNvPr id="6" name="Tekstvak 8">
            <a:extLst>
              <a:ext uri="{FF2B5EF4-FFF2-40B4-BE49-F238E27FC236}">
                <a16:creationId xmlns:a16="http://schemas.microsoft.com/office/drawing/2014/main" id="{B796A822-B5C3-4947-BDD2-79DED75E2401}"/>
              </a:ext>
            </a:extLst>
          </p:cNvPr>
          <p:cNvSpPr txBox="1"/>
          <p:nvPr/>
        </p:nvSpPr>
        <p:spPr>
          <a:xfrm>
            <a:off x="882127" y="6165304"/>
            <a:ext cx="932867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r>
              <a:rPr lang="nl-NL" sz="1000" dirty="0"/>
              <a:t>Definitie: Kwaliteitskader palliatieve zorg Nederland, 2017</a:t>
            </a:r>
          </a:p>
        </p:txBody>
      </p:sp>
    </p:spTree>
    <p:extLst>
      <p:ext uri="{BB962C8B-B14F-4D97-AF65-F5344CB8AC3E}">
        <p14:creationId xmlns:p14="http://schemas.microsoft.com/office/powerpoint/2010/main" val="1547209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2127" y="298592"/>
            <a:ext cx="10298654" cy="1187570"/>
          </a:xfrm>
        </p:spPr>
        <p:txBody>
          <a:bodyPr/>
          <a:lstStyle/>
          <a:p>
            <a:pPr algn="l"/>
            <a:r>
              <a:rPr lang="nl-NL" dirty="0"/>
              <a:t>PZP; belangrijke verschillen met…</a:t>
            </a:r>
          </a:p>
        </p:txBody>
      </p:sp>
      <p:sp>
        <p:nvSpPr>
          <p:cNvPr id="3" name="Tijdelijke aanduiding voor inhoud 2"/>
          <p:cNvSpPr>
            <a:spLocks noGrp="1"/>
          </p:cNvSpPr>
          <p:nvPr>
            <p:ph idx="1"/>
          </p:nvPr>
        </p:nvSpPr>
        <p:spPr>
          <a:xfrm>
            <a:off x="2408878" y="2996953"/>
            <a:ext cx="7787208" cy="4525963"/>
          </a:xfrm>
        </p:spPr>
        <p:txBody>
          <a:bodyPr/>
          <a:lstStyle/>
          <a:p>
            <a:r>
              <a:rPr lang="nl-NL" dirty="0"/>
              <a:t>Verschil met gezamenlijke of gedeelde besluitvorming</a:t>
            </a:r>
          </a:p>
          <a:p>
            <a:r>
              <a:rPr lang="nl-NL" dirty="0"/>
              <a:t>Verschil met vastleggen van behandelwensen</a:t>
            </a:r>
          </a:p>
          <a:p>
            <a:r>
              <a:rPr lang="nl-NL" dirty="0"/>
              <a:t>Proactieve zorg en ondersteuning (NPPZ II)</a:t>
            </a:r>
          </a:p>
        </p:txBody>
      </p:sp>
      <p:sp>
        <p:nvSpPr>
          <p:cNvPr id="5" name="Tekstvak 4">
            <a:extLst>
              <a:ext uri="{FF2B5EF4-FFF2-40B4-BE49-F238E27FC236}">
                <a16:creationId xmlns:a16="http://schemas.microsoft.com/office/drawing/2014/main" id="{8726F2E1-C63B-4D95-B487-BA940640E23F}"/>
              </a:ext>
            </a:extLst>
          </p:cNvPr>
          <p:cNvSpPr txBox="1"/>
          <p:nvPr/>
        </p:nvSpPr>
        <p:spPr>
          <a:xfrm>
            <a:off x="2519278" y="1626012"/>
            <a:ext cx="7566407" cy="954107"/>
          </a:xfrm>
          <a:prstGeom prst="rect">
            <a:avLst/>
          </a:prstGeom>
          <a:noFill/>
        </p:spPr>
        <p:txBody>
          <a:bodyPr wrap="square" rtlCol="0">
            <a:spAutoFit/>
          </a:bodyPr>
          <a:lstStyle/>
          <a:p>
            <a:r>
              <a:rPr lang="nl-NL" sz="1400" dirty="0">
                <a:solidFill>
                  <a:srgbClr val="C00000"/>
                </a:solidFill>
              </a:rPr>
              <a:t>Proactieve zorgplanning (PZP) is het proces van vooruitdenken, plannen en organiseren. Het is een continu en dynamisch proces van gesprekken over levensdoelen en keuzes en welke zorg daar nu en in de toekomst bij past. De zorgverlener kan hier al vroeg in het ziektetraject mee</a:t>
            </a:r>
          </a:p>
          <a:p>
            <a:r>
              <a:rPr lang="nl-NL" sz="1400" dirty="0">
                <a:solidFill>
                  <a:srgbClr val="C00000"/>
                </a:solidFill>
              </a:rPr>
              <a:t>starten, in het kader van bewustwording van de eigen eindigheid bij de patiënt.</a:t>
            </a:r>
          </a:p>
        </p:txBody>
      </p:sp>
      <p:sp>
        <p:nvSpPr>
          <p:cNvPr id="6" name="Tekstvak 8">
            <a:extLst>
              <a:ext uri="{FF2B5EF4-FFF2-40B4-BE49-F238E27FC236}">
                <a16:creationId xmlns:a16="http://schemas.microsoft.com/office/drawing/2014/main" id="{B796A822-B5C3-4947-BDD2-79DED75E2401}"/>
              </a:ext>
            </a:extLst>
          </p:cNvPr>
          <p:cNvSpPr txBox="1"/>
          <p:nvPr/>
        </p:nvSpPr>
        <p:spPr>
          <a:xfrm>
            <a:off x="882127" y="6165304"/>
            <a:ext cx="932867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r>
              <a:rPr lang="nl-NL" sz="1000" dirty="0"/>
              <a:t>Definitie: Kwaliteitskader palliatieve zorg Nederland, 2017</a:t>
            </a:r>
          </a:p>
        </p:txBody>
      </p:sp>
      <p:grpSp>
        <p:nvGrpSpPr>
          <p:cNvPr id="4" name="Groep 3">
            <a:extLst>
              <a:ext uri="{FF2B5EF4-FFF2-40B4-BE49-F238E27FC236}">
                <a16:creationId xmlns:a16="http://schemas.microsoft.com/office/drawing/2014/main" id="{04A09CEB-8FA3-372C-7A9F-DB291BB208FE}"/>
              </a:ext>
            </a:extLst>
          </p:cNvPr>
          <p:cNvGrpSpPr/>
          <p:nvPr/>
        </p:nvGrpSpPr>
        <p:grpSpPr>
          <a:xfrm>
            <a:off x="5779177" y="5300134"/>
            <a:ext cx="5943660" cy="844717"/>
            <a:chOff x="2270647" y="4005064"/>
            <a:chExt cx="8016478" cy="1494166"/>
          </a:xfrm>
        </p:grpSpPr>
        <p:pic>
          <p:nvPicPr>
            <p:cNvPr id="7" name="Afbeelding 6">
              <a:extLst>
                <a:ext uri="{FF2B5EF4-FFF2-40B4-BE49-F238E27FC236}">
                  <a16:creationId xmlns:a16="http://schemas.microsoft.com/office/drawing/2014/main" id="{DA2E5900-1A91-3101-D1CD-2FDEBB2F0C1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43872" y="4005064"/>
              <a:ext cx="2204648" cy="1494166"/>
            </a:xfrm>
            <a:prstGeom prst="rect">
              <a:avLst/>
            </a:prstGeom>
          </p:spPr>
        </p:pic>
        <p:sp>
          <p:nvSpPr>
            <p:cNvPr id="8" name="Tekstvak 7">
              <a:extLst>
                <a:ext uri="{FF2B5EF4-FFF2-40B4-BE49-F238E27FC236}">
                  <a16:creationId xmlns:a16="http://schemas.microsoft.com/office/drawing/2014/main" id="{83D0B332-8F7F-0ECA-D3B6-9D7082C75B0C}"/>
                </a:ext>
              </a:extLst>
            </p:cNvPr>
            <p:cNvSpPr txBox="1"/>
            <p:nvPr/>
          </p:nvSpPr>
          <p:spPr>
            <a:xfrm>
              <a:off x="2270647" y="4336650"/>
              <a:ext cx="2805541" cy="830997"/>
            </a:xfrm>
            <a:prstGeom prst="rect">
              <a:avLst/>
            </a:prstGeom>
            <a:noFill/>
          </p:spPr>
          <p:txBody>
            <a:bodyPr wrap="square" rtlCol="0">
              <a:spAutoFit/>
            </a:bodyPr>
            <a:lstStyle/>
            <a:p>
              <a:r>
                <a:rPr lang="nl-NL" sz="1600" dirty="0"/>
                <a:t>Zorgverlener:</a:t>
              </a:r>
            </a:p>
            <a:p>
              <a:pPr marL="285750" indent="-285750">
                <a:buFont typeface="Arial" panose="020B0604020202020204" pitchFamily="34" charset="0"/>
                <a:buChar char="•"/>
              </a:pPr>
              <a:r>
                <a:rPr lang="nl-NL" sz="1600" dirty="0"/>
                <a:t>Kennis behandelingen</a:t>
              </a:r>
            </a:p>
            <a:p>
              <a:pPr marL="285750" indent="-285750">
                <a:buFont typeface="Arial" panose="020B0604020202020204" pitchFamily="34" charset="0"/>
                <a:buChar char="•"/>
              </a:pPr>
              <a:r>
                <a:rPr lang="nl-NL" sz="1600" dirty="0"/>
                <a:t>Kennis ziekte</a:t>
              </a:r>
            </a:p>
          </p:txBody>
        </p:sp>
        <p:sp>
          <p:nvSpPr>
            <p:cNvPr id="9" name="Tekstvak 8">
              <a:extLst>
                <a:ext uri="{FF2B5EF4-FFF2-40B4-BE49-F238E27FC236}">
                  <a16:creationId xmlns:a16="http://schemas.microsoft.com/office/drawing/2014/main" id="{695C4EA7-CD04-27A5-9007-329821A641B5}"/>
                </a:ext>
              </a:extLst>
            </p:cNvPr>
            <p:cNvSpPr txBox="1"/>
            <p:nvPr/>
          </p:nvSpPr>
          <p:spPr>
            <a:xfrm>
              <a:off x="7265649" y="4336650"/>
              <a:ext cx="3021476" cy="830997"/>
            </a:xfrm>
            <a:prstGeom prst="rect">
              <a:avLst/>
            </a:prstGeom>
            <a:noFill/>
          </p:spPr>
          <p:txBody>
            <a:bodyPr wrap="square" rtlCol="0">
              <a:spAutoFit/>
            </a:bodyPr>
            <a:lstStyle/>
            <a:p>
              <a:r>
                <a:rPr lang="nl-NL" sz="1600" dirty="0"/>
                <a:t>Patiënt:</a:t>
              </a:r>
            </a:p>
            <a:p>
              <a:pPr marL="285750" indent="-285750">
                <a:buFont typeface="Arial" panose="020B0604020202020204" pitchFamily="34" charset="0"/>
                <a:buChar char="•"/>
              </a:pPr>
              <a:r>
                <a:rPr lang="nl-NL" sz="1600" dirty="0"/>
                <a:t>Kwaliteit van leven</a:t>
              </a:r>
            </a:p>
            <a:p>
              <a:pPr marL="285750" indent="-285750">
                <a:buFont typeface="Arial" panose="020B0604020202020204" pitchFamily="34" charset="0"/>
                <a:buChar char="•"/>
              </a:pPr>
              <a:r>
                <a:rPr lang="nl-NL" sz="1600" dirty="0"/>
                <a:t>Wat wil je inleveren?</a:t>
              </a:r>
            </a:p>
          </p:txBody>
        </p:sp>
      </p:grpSp>
    </p:spTree>
    <p:extLst>
      <p:ext uri="{BB962C8B-B14F-4D97-AF65-F5344CB8AC3E}">
        <p14:creationId xmlns:p14="http://schemas.microsoft.com/office/powerpoint/2010/main" val="3471409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cirkel, klok&#10;&#10;Automatisch gegenereerde beschrijving">
            <a:extLst>
              <a:ext uri="{FF2B5EF4-FFF2-40B4-BE49-F238E27FC236}">
                <a16:creationId xmlns:a16="http://schemas.microsoft.com/office/drawing/2014/main" id="{83579251-2F62-5396-C7DD-275C6871B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049" y="532356"/>
            <a:ext cx="5793288" cy="5793288"/>
          </a:xfrm>
          <a:prstGeom prst="rect">
            <a:avLst/>
          </a:prstGeom>
        </p:spPr>
      </p:pic>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Misvattingen (?)</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759125"/>
          </a:xfrm>
        </p:spPr>
        <p:txBody>
          <a:bodyPr>
            <a:noAutofit/>
          </a:bodyPr>
          <a:lstStyle/>
          <a:p>
            <a:pPr marL="0" indent="0">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Zorgverleners:</a:t>
            </a:r>
          </a:p>
          <a:p>
            <a:r>
              <a:rPr lang="nl-NL" sz="1400" kern="100" dirty="0">
                <a:latin typeface="Calibri" panose="020F0502020204030204" pitchFamily="34" charset="0"/>
                <a:ea typeface="Gill Sans MT" panose="020B0502020104020203" pitchFamily="34" charset="0"/>
                <a:cs typeface="Times New Roman" panose="02020603050405020304" pitchFamily="18" charset="0"/>
              </a:rPr>
              <a:t>Patiënt begint zelf wel</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Patiënt wil niet</a:t>
            </a:r>
          </a:p>
          <a:p>
            <a:r>
              <a:rPr lang="nl-NL" sz="1400" kern="100" dirty="0">
                <a:latin typeface="Calibri" panose="020F0502020204030204" pitchFamily="34" charset="0"/>
                <a:ea typeface="Gill Sans MT" panose="020B0502020104020203" pitchFamily="34" charset="0"/>
                <a:cs typeface="Times New Roman" panose="02020603050405020304" pitchFamily="18" charset="0"/>
              </a:rPr>
              <a:t>Patiënt schrikt</a:t>
            </a:r>
          </a:p>
          <a:p>
            <a:pPr marL="0" indent="0">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Patiënten</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Mijn naasten weten wat ik wil </a:t>
            </a:r>
            <a:endParaRPr lang="nl-NL" sz="1400" kern="100" dirty="0">
              <a:latin typeface="Calibri" panose="020F0502020204030204" pitchFamily="34" charset="0"/>
              <a:ea typeface="Gill Sans MT" panose="020B0502020104020203" pitchFamily="34" charset="0"/>
              <a:cs typeface="Times New Roman" panose="02020603050405020304" pitchFamily="18" charset="0"/>
            </a:endParaRPr>
          </a:p>
          <a:p>
            <a:r>
              <a:rPr lang="nl-NL" sz="1400" kern="100" dirty="0">
                <a:latin typeface="Calibri" panose="020F0502020204030204" pitchFamily="34" charset="0"/>
                <a:ea typeface="Gill Sans MT" panose="020B0502020104020203" pitchFamily="34" charset="0"/>
                <a:cs typeface="Times New Roman" panose="02020603050405020304" pitchFamily="18" charset="0"/>
              </a:rPr>
              <a:t>Mijn huisarts weet wat ik wil </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Glazen bol</a:t>
            </a:r>
          </a:p>
          <a:p>
            <a:r>
              <a:rPr lang="nl-NL" sz="1400" kern="100" dirty="0">
                <a:latin typeface="Calibri" panose="020F0502020204030204" pitchFamily="34" charset="0"/>
                <a:ea typeface="Gill Sans MT" panose="020B0502020104020203" pitchFamily="34" charset="0"/>
                <a:cs typeface="Times New Roman" panose="02020603050405020304" pitchFamily="18" charset="0"/>
              </a:rPr>
              <a:t>Zo ver is het nog niet</a:t>
            </a:r>
            <a:endParaRPr lang="nl-NL" sz="1400" dirty="0"/>
          </a:p>
        </p:txBody>
      </p:sp>
      <p:sp>
        <p:nvSpPr>
          <p:cNvPr id="6" name="Tekstvak 5">
            <a:extLst>
              <a:ext uri="{FF2B5EF4-FFF2-40B4-BE49-F238E27FC236}">
                <a16:creationId xmlns:a16="http://schemas.microsoft.com/office/drawing/2014/main" id="{F3DEB459-9476-ED1A-23FF-02AF2EE5F3D8}"/>
              </a:ext>
            </a:extLst>
          </p:cNvPr>
          <p:cNvSpPr txBox="1"/>
          <p:nvPr/>
        </p:nvSpPr>
        <p:spPr>
          <a:xfrm>
            <a:off x="7014575" y="2856956"/>
            <a:ext cx="3482235" cy="953081"/>
          </a:xfrm>
          <a:prstGeom prst="rect">
            <a:avLst/>
          </a:prstGeom>
          <a:noFill/>
        </p:spPr>
        <p:txBody>
          <a:bodyPr wrap="square" rtlCol="0">
            <a:spAutoFit/>
          </a:bodyPr>
          <a:lstStyle/>
          <a:p>
            <a:pPr algn="ctr">
              <a:lnSpc>
                <a:spcPct val="150000"/>
              </a:lnSpc>
            </a:pPr>
            <a:r>
              <a:rPr lang="nl-NL" sz="2000" b="1" dirty="0"/>
              <a:t>Het is altijd te vroeg,</a:t>
            </a:r>
          </a:p>
          <a:p>
            <a:pPr algn="ctr">
              <a:lnSpc>
                <a:spcPct val="150000"/>
              </a:lnSpc>
            </a:pPr>
            <a:r>
              <a:rPr lang="nl-NL" sz="2000" b="1" dirty="0"/>
              <a:t>tot het te laat is.</a:t>
            </a:r>
          </a:p>
        </p:txBody>
      </p:sp>
    </p:spTree>
    <p:extLst>
      <p:ext uri="{BB962C8B-B14F-4D97-AF65-F5344CB8AC3E}">
        <p14:creationId xmlns:p14="http://schemas.microsoft.com/office/powerpoint/2010/main" val="507794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99221" y="348828"/>
            <a:ext cx="10221063" cy="994172"/>
          </a:xfrm>
        </p:spPr>
        <p:txBody>
          <a:bodyPr/>
          <a:lstStyle/>
          <a:p>
            <a:pPr algn="l"/>
            <a:r>
              <a:rPr lang="nl-NL" dirty="0"/>
              <a:t>Welke kennis en vaardigheden heb je nodig?</a:t>
            </a:r>
          </a:p>
        </p:txBody>
      </p:sp>
      <p:graphicFrame>
        <p:nvGraphicFramePr>
          <p:cNvPr id="6" name="Diagram 5"/>
          <p:cNvGraphicFramePr/>
          <p:nvPr>
            <p:extLst>
              <p:ext uri="{D42A27DB-BD31-4B8C-83A1-F6EECF244321}">
                <p14:modId xmlns:p14="http://schemas.microsoft.com/office/powerpoint/2010/main" val="2016632980"/>
              </p:ext>
            </p:extLst>
          </p:nvPr>
        </p:nvGraphicFramePr>
        <p:xfrm>
          <a:off x="2140268" y="1612900"/>
          <a:ext cx="7911463" cy="430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58933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DashVTI">
  <a:themeElements>
    <a:clrScheme name="AnalogousFromLightSeedRightStep">
      <a:dk1>
        <a:srgbClr val="000000"/>
      </a:dk1>
      <a:lt1>
        <a:srgbClr val="FFFFFF"/>
      </a:lt1>
      <a:dk2>
        <a:srgbClr val="243841"/>
      </a:dk2>
      <a:lt2>
        <a:srgbClr val="E2E4E8"/>
      </a:lt2>
      <a:accent1>
        <a:srgbClr val="B49E7A"/>
      </a:accent1>
      <a:accent2>
        <a:srgbClr val="A2A56E"/>
      </a:accent2>
      <a:accent3>
        <a:srgbClr val="94A77D"/>
      </a:accent3>
      <a:accent4>
        <a:srgbClr val="7BAC73"/>
      </a:accent4>
      <a:accent5>
        <a:srgbClr val="80AC8D"/>
      </a:accent5>
      <a:accent6>
        <a:srgbClr val="74AE9D"/>
      </a:accent6>
      <a:hlink>
        <a:srgbClr val="6983AE"/>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1505</TotalTime>
  <Words>4605</Words>
  <Application>Microsoft Office PowerPoint</Application>
  <PresentationFormat>Breedbeeld</PresentationFormat>
  <Paragraphs>384</Paragraphs>
  <Slides>28</Slides>
  <Notes>27</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28</vt:i4>
      </vt:variant>
    </vt:vector>
  </HeadingPairs>
  <TitlesOfParts>
    <vt:vector size="38" baseType="lpstr">
      <vt:lpstr>Arial</vt:lpstr>
      <vt:lpstr>Calibri</vt:lpstr>
      <vt:lpstr>Courier New</vt:lpstr>
      <vt:lpstr>Gill Sans MT</vt:lpstr>
      <vt:lpstr>Grandview Display</vt:lpstr>
      <vt:lpstr>Open Sans</vt:lpstr>
      <vt:lpstr>Poppins</vt:lpstr>
      <vt:lpstr>Segoe UI</vt:lpstr>
      <vt:lpstr>Trebuchet MS</vt:lpstr>
      <vt:lpstr>DashVTI</vt:lpstr>
      <vt:lpstr>Proactieve zorgplanning in de eerste lijn</vt:lpstr>
      <vt:lpstr>Leerdoelen bijeenkomst 1</vt:lpstr>
      <vt:lpstr>Programma bijeenkomst 1</vt:lpstr>
      <vt:lpstr>Kennismaking</vt:lpstr>
      <vt:lpstr>Proactieve zorgplanning (PZP)</vt:lpstr>
      <vt:lpstr>Definitie proactieve zorgplanning (PZP)</vt:lpstr>
      <vt:lpstr>PZP; belangrijke verschillen met…</vt:lpstr>
      <vt:lpstr>Misvattingen (?)</vt:lpstr>
      <vt:lpstr>Welke kennis en vaardigheden heb je nodig?</vt:lpstr>
      <vt:lpstr>Doelgroep</vt:lpstr>
      <vt:lpstr>Doelgroep (filmfragment en discussie)</vt:lpstr>
      <vt:lpstr>Een PZP gesprek</vt:lpstr>
      <vt:lpstr>Luisteren (Jaap) </vt:lpstr>
      <vt:lpstr>Luisteren (met of zonder oordeel) </vt:lpstr>
      <vt:lpstr>Pauze</vt:lpstr>
      <vt:lpstr>Programma bijeenkomst 1</vt:lpstr>
      <vt:lpstr>Hoe begin je?</vt:lpstr>
      <vt:lpstr>Hoe begin je en waar praat je over? (filmfragment)</vt:lpstr>
      <vt:lpstr>Instructies</vt:lpstr>
      <vt:lpstr>Herhaling</vt:lpstr>
      <vt:lpstr>Programma bijeenkomst 1</vt:lpstr>
      <vt:lpstr>Samenwerking huisarts - POH</vt:lpstr>
      <vt:lpstr>Organisatie</vt:lpstr>
      <vt:lpstr>Volgende bijeenkomst</vt:lpstr>
      <vt:lpstr>Hoe zit je er bij?</vt:lpstr>
      <vt:lpstr>Volgende bijeenkomst</vt:lpstr>
      <vt:lpstr>Brede benadering van PZP</vt:lpstr>
      <vt:lpstr>Tips bij implementatie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Plas, A.G.M. van der (Annicka)</dc:creator>
  <cp:lastModifiedBy>Plas, A.G.M. van der (Annicka)</cp:lastModifiedBy>
  <cp:revision>50</cp:revision>
  <dcterms:created xsi:type="dcterms:W3CDTF">2024-04-15T09:54:00Z</dcterms:created>
  <dcterms:modified xsi:type="dcterms:W3CDTF">2024-08-22T17:00:50Z</dcterms:modified>
</cp:coreProperties>
</file>